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654" r:id="rId2"/>
    <p:sldId id="605" r:id="rId3"/>
    <p:sldId id="596" r:id="rId4"/>
    <p:sldId id="612" r:id="rId5"/>
    <p:sldId id="617" r:id="rId6"/>
    <p:sldId id="655" r:id="rId7"/>
    <p:sldId id="620" r:id="rId8"/>
    <p:sldId id="621" r:id="rId9"/>
    <p:sldId id="622" r:id="rId10"/>
    <p:sldId id="623" r:id="rId11"/>
    <p:sldId id="656" r:id="rId12"/>
    <p:sldId id="625" r:id="rId13"/>
    <p:sldId id="626" r:id="rId14"/>
    <p:sldId id="627" r:id="rId15"/>
    <p:sldId id="628" r:id="rId16"/>
    <p:sldId id="618" r:id="rId17"/>
    <p:sldId id="629" r:id="rId18"/>
    <p:sldId id="657" r:id="rId19"/>
    <p:sldId id="631" r:id="rId20"/>
    <p:sldId id="632" r:id="rId21"/>
    <p:sldId id="633" r:id="rId22"/>
    <p:sldId id="634" r:id="rId23"/>
    <p:sldId id="635" r:id="rId24"/>
    <p:sldId id="636" r:id="rId25"/>
    <p:sldId id="637" r:id="rId26"/>
    <p:sldId id="638" r:id="rId27"/>
    <p:sldId id="658" r:id="rId28"/>
    <p:sldId id="640" r:id="rId29"/>
    <p:sldId id="641" r:id="rId30"/>
    <p:sldId id="642" r:id="rId31"/>
    <p:sldId id="643" r:id="rId32"/>
    <p:sldId id="644" r:id="rId33"/>
    <p:sldId id="645" r:id="rId34"/>
    <p:sldId id="646" r:id="rId35"/>
    <p:sldId id="647" r:id="rId36"/>
    <p:sldId id="648" r:id="rId37"/>
    <p:sldId id="649" r:id="rId38"/>
    <p:sldId id="650" r:id="rId39"/>
    <p:sldId id="651" r:id="rId40"/>
    <p:sldId id="652" r:id="rId41"/>
  </p:sldIdLst>
  <p:sldSz cx="9144000" cy="6858000" type="screen4x3"/>
  <p:notesSz cx="6858000" cy="9144000"/>
  <p:custDataLst>
    <p:tags r:id="rId4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434" autoAdjust="0"/>
  </p:normalViewPr>
  <p:slideViewPr>
    <p:cSldViewPr>
      <p:cViewPr varScale="1">
        <p:scale>
          <a:sx n="71" d="100"/>
          <a:sy n="71" d="100"/>
        </p:scale>
        <p:origin x="51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3121443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38953" y="1344168"/>
            <a:ext cx="3671047"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10</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THEORY OF GRAPHS AND TREES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40029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Minimum Spanning Trees</a:t>
            </a:r>
            <a:endParaRPr lang="en-IN" altLang="en-US"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More generally, a graph whose edges are </a:t>
            </a:r>
            <a:r>
              <a:rPr lang="en-IN" dirty="0" err="1"/>
              <a:t>labeled</a:t>
            </a:r>
            <a:r>
              <a:rPr lang="en-IN" dirty="0"/>
              <a:t> with numbers (known as </a:t>
            </a:r>
            <a:r>
              <a:rPr lang="en-IN" i="1" dirty="0"/>
              <a:t>weights</a:t>
            </a:r>
            <a:r>
              <a:rPr lang="en-IN" dirty="0"/>
              <a:t>) </a:t>
            </a:r>
            <a:r>
              <a:rPr lang="en-IN" dirty="0" smtClean="0"/>
              <a:t>is called </a:t>
            </a:r>
            <a:r>
              <a:rPr lang="en-IN" dirty="0"/>
              <a:t>a </a:t>
            </a:r>
            <a:r>
              <a:rPr lang="en-IN" i="1" dirty="0"/>
              <a:t>weighted graph</a:t>
            </a:r>
            <a:r>
              <a:rPr lang="en-IN" dirty="0"/>
              <a:t>. A </a:t>
            </a:r>
            <a:r>
              <a:rPr lang="en-IN" i="1" dirty="0"/>
              <a:t>minimum-weight spanning tree</a:t>
            </a:r>
            <a:r>
              <a:rPr lang="en-IN" dirty="0"/>
              <a:t>, or simply a </a:t>
            </a:r>
            <a:r>
              <a:rPr lang="en-IN" i="1" dirty="0"/>
              <a:t>minimum </a:t>
            </a:r>
            <a:r>
              <a:rPr lang="en-IN" i="1" dirty="0" smtClean="0"/>
              <a:t>spanning tree</a:t>
            </a:r>
            <a:r>
              <a:rPr lang="en-IN" dirty="0"/>
              <a:t>, is a spanning tree for which the sum of the weights of all the edges is as small as possible.</a:t>
            </a:r>
            <a:endParaRPr lang="en-US" altLang="en-US" dirty="0"/>
          </a:p>
        </p:txBody>
      </p:sp>
      <p:pic>
        <p:nvPicPr>
          <p:cNvPr id="6146" name="Picture 2" descr="A text box has the heading “Definition and Notation.” The text reads “A weighted graph is graph for which each edge has an associated positive real number weight. The sum of the weights of all the edges is the total weight of the graph. A minimum spanning tree for a connected, weighted graph is a spanning tree that has the least possible total weight compared to all other spanning trees for the graph. If G us weighed graph and e is an edge of G, then w(e) denotes the weight of e and w(G) denoted the total weight of 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8746" y="3629025"/>
            <a:ext cx="6346508"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21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err="1"/>
              <a:t>Kruskal’s</a:t>
            </a:r>
            <a:r>
              <a:rPr lang="en-IN" altLang="en-US" dirty="0"/>
              <a:t> Algorithm</a:t>
            </a:r>
          </a:p>
        </p:txBody>
      </p:sp>
    </p:spTree>
    <p:extLst>
      <p:ext uri="{BB962C8B-B14F-4D97-AF65-F5344CB8AC3E}">
        <p14:creationId xmlns:p14="http://schemas.microsoft.com/office/powerpoint/2010/main" val="3993475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err="1"/>
              <a:t>Kruskal’s</a:t>
            </a:r>
            <a:r>
              <a:rPr lang="en-IN" dirty="0"/>
              <a:t> Algorithm</a:t>
            </a:r>
            <a:endParaRPr lang="en-IN" altLang="en-US" dirty="0"/>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In </a:t>
            </a:r>
            <a:r>
              <a:rPr lang="en-IN" dirty="0" err="1"/>
              <a:t>Kruskal’s</a:t>
            </a:r>
            <a:r>
              <a:rPr lang="en-IN" dirty="0"/>
              <a:t> algorithm, the edges of a connected, weighted graph are examined one by </a:t>
            </a:r>
            <a:r>
              <a:rPr lang="en-IN" dirty="0" smtClean="0"/>
              <a:t>one in </a:t>
            </a:r>
            <a:r>
              <a:rPr lang="en-IN" dirty="0"/>
              <a:t>order of increasing weight. At each stage the edge being examined is added to what </a:t>
            </a:r>
            <a:r>
              <a:rPr lang="en-IN" dirty="0" smtClean="0"/>
              <a:t>will become </a:t>
            </a:r>
            <a:r>
              <a:rPr lang="en-IN" dirty="0"/>
              <a:t>the minimum spanning tree, provided that this addition does not create a circuit.</a:t>
            </a:r>
          </a:p>
          <a:p>
            <a:endParaRPr lang="en-IN" dirty="0" smtClean="0"/>
          </a:p>
          <a:p>
            <a:pPr marL="0" indent="0"/>
            <a:r>
              <a:rPr lang="en-IN" dirty="0" smtClean="0"/>
              <a:t>After </a:t>
            </a:r>
            <a:r>
              <a:rPr lang="en-IN" i="1" dirty="0" smtClean="0"/>
              <a:t>n </a:t>
            </a:r>
            <a:r>
              <a:rPr lang="en-IN" dirty="0" smtClean="0"/>
              <a:t>− 1 </a:t>
            </a:r>
            <a:r>
              <a:rPr lang="en-IN" dirty="0"/>
              <a:t>edges have been added (where </a:t>
            </a:r>
            <a:r>
              <a:rPr lang="en-IN" i="1" dirty="0"/>
              <a:t>n </a:t>
            </a:r>
            <a:r>
              <a:rPr lang="en-IN" dirty="0"/>
              <a:t>is the number of vertices of the graph), </a:t>
            </a:r>
            <a:r>
              <a:rPr lang="en-IN" dirty="0" smtClean="0"/>
              <a:t>these edges</a:t>
            </a:r>
            <a:r>
              <a:rPr lang="en-IN" dirty="0"/>
              <a:t>, together with the vertices of the graph, form a minimum spanning tree for the graph.</a:t>
            </a:r>
            <a:endParaRPr lang="en-US" altLang="en-US" dirty="0"/>
          </a:p>
        </p:txBody>
      </p:sp>
    </p:spTree>
    <p:extLst>
      <p:ext uri="{BB962C8B-B14F-4D97-AF65-F5344CB8AC3E}">
        <p14:creationId xmlns:p14="http://schemas.microsoft.com/office/powerpoint/2010/main" val="3051460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err="1"/>
              <a:t>Kruskal’s</a:t>
            </a:r>
            <a:r>
              <a:rPr lang="en-IN" dirty="0"/>
              <a:t> Algorithm</a:t>
            </a:r>
            <a:endParaRPr lang="en-IN" altLang="en-US" dirty="0"/>
          </a:p>
        </p:txBody>
      </p:sp>
      <p:pic>
        <p:nvPicPr>
          <p:cNvPr id="1026" name="Picture 2" descr="A text box has the heading “Algorithm 10.6.1 Kruskal.” The text reads: &#10;Input: G[a connected, weighted graph with n vertices, where n is a positive integer]&#10;Algorithm Body: [Build a subgraph T of G to consist of all the vertices of G with edges added in order of increasing weight. At each stage, let m be the number of edges of T.]&#10;1. Initialize T to have all the vertices of G and no edges.&#10;2. Let E be the set of all the edges of G, and let m colon = 0.&#10;3. while (m less than n minus 1)&#10;3a. Find an edge e in E of least weight.&#10;3b. Delete e from E&#10;3c. If addition of e to the edge set of T does not produce a circuit then add e to the edge set of T and set m colon = m + 1&#10;end while&#10;Output: T[T is a minimum spanning tree for 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318" y="1723072"/>
            <a:ext cx="6349365" cy="399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698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3000" dirty="0" smtClean="0"/>
              <a:t>Example 10.6.2 </a:t>
            </a:r>
            <a:r>
              <a:rPr lang="en-US" altLang="en-US" sz="3000" dirty="0" smtClean="0"/>
              <a:t>– </a:t>
            </a:r>
            <a:r>
              <a:rPr lang="en-IN" sz="3000" i="1" dirty="0"/>
              <a:t>Action of </a:t>
            </a:r>
            <a:r>
              <a:rPr lang="en-IN" sz="3000" i="1" dirty="0" err="1"/>
              <a:t>Kruskal’s</a:t>
            </a:r>
            <a:r>
              <a:rPr lang="en-IN" sz="3000" i="1" dirty="0"/>
              <a:t> Algorithm</a:t>
            </a:r>
            <a:endParaRPr lang="en-IN" altLang="en-US" sz="3000" i="1"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Describe the action of </a:t>
            </a:r>
            <a:r>
              <a:rPr lang="en-IN" dirty="0" err="1"/>
              <a:t>Kruskal’s</a:t>
            </a:r>
            <a:r>
              <a:rPr lang="en-IN" dirty="0"/>
              <a:t> algorithm on the graph shown in Figure 10.6.4, </a:t>
            </a:r>
            <a:r>
              <a:rPr lang="en-IN" dirty="0" smtClean="0"/>
              <a:t>where </a:t>
            </a:r>
            <a:r>
              <a:rPr lang="en-IN" i="1" dirty="0" smtClean="0"/>
              <a:t>n </a:t>
            </a:r>
            <a:r>
              <a:rPr lang="en-IN" dirty="0" smtClean="0"/>
              <a:t>= </a:t>
            </a:r>
            <a:r>
              <a:rPr lang="en-IN" dirty="0"/>
              <a:t>8.</a:t>
            </a:r>
            <a:endParaRPr lang="en-US" altLang="en-US" dirty="0"/>
          </a:p>
        </p:txBody>
      </p:sp>
      <p:sp>
        <p:nvSpPr>
          <p:cNvPr id="6" name="Content Placeholder 2"/>
          <p:cNvSpPr>
            <a:spLocks noGrp="1"/>
          </p:cNvSpPr>
          <p:nvPr>
            <p:ph sz="quarter" idx="13"/>
          </p:nvPr>
        </p:nvSpPr>
        <p:spPr>
          <a:xfrm>
            <a:off x="3954200" y="5105400"/>
            <a:ext cx="1235600" cy="254000"/>
          </a:xfrm>
        </p:spPr>
        <p:txBody>
          <a:bodyPr/>
          <a:lstStyle/>
          <a:p>
            <a:pPr marL="0" indent="0"/>
            <a:r>
              <a:rPr lang="en-IN" sz="1200" b="1" dirty="0" smtClean="0"/>
              <a:t>Figure 10.6.4</a:t>
            </a:r>
            <a:endParaRPr lang="en-US" altLang="en-US" sz="1200" dirty="0"/>
          </a:p>
        </p:txBody>
      </p:sp>
      <p:pic>
        <p:nvPicPr>
          <p:cNvPr id="4" name="Picture 2" descr="A graph consists of 8 vertices: Minneapolis, Milwaukee, Detroit, Chicago, St. Louis, Cincinnati, Louisville, and Nashville. &#10;Two edges start from Minneapolis, connecting Chicago and Nashville. The edge connecting Minneapolis and Chicago has the label “355,” and the edge connecting Minneapolis and Nashville has the label “695.” &#10;&#10;Two edges start from Milwaukee, connecting Chicago and Louisville. The edge connecting Milwaukee and Chicago has the label “74,” and the edge connecting Milwaukee and Louisville has the label “348.” Two edges start from Chicago, connecting St. Louis and Louisville. The edge connecting Chicago and St. Louis has the label “262,” and the edge connecting Chicago and Louisville has the label “269.”&#10;Two edges start from Detroit, connecting Cincinnati and Louisville. The edge connecting Detroit and Cincinnati has the label “230,” and the edge connecting Detroit and Louisville has the label “306.” &#10;Cincinnati and Louisville are connected by an edge with the label “83.” Two edges start from Louisville, connecting St. Louis and Nashville. The edge connecting Louisville and St. Louis has the label “242,” and the edge connecting Louisville and Nashville has the label “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950" y="2362200"/>
            <a:ext cx="3086100" cy="25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714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10.6.2 </a:t>
            </a:r>
            <a:r>
              <a:rPr lang="en-US" altLang="en-US" dirty="0" smtClean="0"/>
              <a:t>– </a:t>
            </a:r>
            <a:r>
              <a:rPr lang="en-US" altLang="en-US" i="1" dirty="0"/>
              <a:t>Solution</a:t>
            </a:r>
            <a:endParaRPr lang="en-IN" altLang="en-US" i="1" dirty="0"/>
          </a:p>
        </p:txBody>
      </p:sp>
      <p:pic>
        <p:nvPicPr>
          <p:cNvPr id="5" name="Picture 2" descr="A table consists of 4 columns:  Iteration number, Edge Considered, Weight, and Action Taken. Entries in the table are as follows:&#10;Row 1, 1, Chicago-Milwaukee, 74, added&#10;Row 2, 2, Louisville-Cincinnati, 83, added&#10;Row 3, Louisville-Nashville, 151, added&#10;Row 4, Cincinnati-Detroit, 230, added&#10;Row 5, St. Louis-Louisville, 242, added&#10;Row 6, St. Louis-Chicago, 262, added&#10;Row 7, Chicago-Louisville, 269, not added&#10;Row 8, Louisville-Detroit, 306, not added&#10;Row 9, Louisville-Milwaukee, 348, not added&#10;Row 10, Minneapolis-Chicago, 355, ad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1947862"/>
            <a:ext cx="6353175"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965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10.6.2 </a:t>
            </a:r>
            <a:r>
              <a:rPr lang="en-US" altLang="en-US" dirty="0" smtClean="0"/>
              <a:t>– </a:t>
            </a:r>
            <a:r>
              <a:rPr lang="en-US" altLang="en-US" i="1" dirty="0"/>
              <a:t>Solution</a:t>
            </a:r>
            <a:endParaRPr lang="en-IN" altLang="en-US"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1"/>
          </a:xfrm>
        </p:spPr>
        <p:txBody>
          <a:bodyPr/>
          <a:lstStyle/>
          <a:p>
            <a:pPr marL="0" indent="0"/>
            <a:r>
              <a:rPr lang="en-IN" dirty="0"/>
              <a:t>The tree produced by </a:t>
            </a:r>
            <a:r>
              <a:rPr lang="en-IN" dirty="0" err="1"/>
              <a:t>Kruskal’s</a:t>
            </a:r>
            <a:r>
              <a:rPr lang="en-IN" dirty="0"/>
              <a:t> algorithm is shown in Figure 10.6.5.</a:t>
            </a:r>
            <a:endParaRPr lang="en-US" altLang="en-US" dirty="0"/>
          </a:p>
        </p:txBody>
      </p:sp>
      <p:sp>
        <p:nvSpPr>
          <p:cNvPr id="6" name="Content Placeholder 2"/>
          <p:cNvSpPr>
            <a:spLocks noGrp="1"/>
          </p:cNvSpPr>
          <p:nvPr>
            <p:ph sz="quarter" idx="13"/>
          </p:nvPr>
        </p:nvSpPr>
        <p:spPr>
          <a:xfrm>
            <a:off x="4038600" y="5232400"/>
            <a:ext cx="1235600" cy="254000"/>
          </a:xfrm>
        </p:spPr>
        <p:txBody>
          <a:bodyPr/>
          <a:lstStyle/>
          <a:p>
            <a:pPr marL="0" indent="0"/>
            <a:r>
              <a:rPr lang="en-IN" sz="1200" b="1" dirty="0" smtClean="0"/>
              <a:t>Figure 10.6.5</a:t>
            </a:r>
            <a:endParaRPr lang="en-US" altLang="en-US" sz="1200" dirty="0"/>
          </a:p>
        </p:txBody>
      </p:sp>
      <p:pic>
        <p:nvPicPr>
          <p:cNvPr id="4098" name="Picture 2" descr="A graph consists of 8 vertices: Minneapolis, Milwaukee, Detroit, Chicago, St. Louis, Cincinnati, Louisville, and Nashville. &#10;The edge connecting Minneapolis and Chicago has the label “355.”&#10;The edge connecting Chicago and St. Louis has the label “262.” &#10;The edge connecting Milwaukee and Chicago has the label “74.”&#10;The edge connecting Detroit and Cincinnati has the label “230.” &#10;Cincinnati and Louisville are connected by an edge with the label “83.” The edge connecting Louisville and St. Louis has the label “242,” and the edge connecting Louisville and Nashville has the label “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286001"/>
            <a:ext cx="3627120" cy="292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638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err="1"/>
              <a:t>Kruskal’s</a:t>
            </a:r>
            <a:r>
              <a:rPr lang="en-IN" dirty="0"/>
              <a:t> Algorithm</a:t>
            </a:r>
            <a:endParaRPr lang="en-IN" altLang="en-US" dirty="0"/>
          </a:p>
        </p:txBody>
      </p:sp>
      <p:pic>
        <p:nvPicPr>
          <p:cNvPr id="5122" name="Picture 2" descr="A text box has the heading “Theorem 10.6.2 Correctness of Kruskals's Algorithm.” The text reads  “When a connected, weighted graph is input to Kruskal's algorithm, the output is a minimum spanning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409" y="1598771"/>
            <a:ext cx="7175183" cy="114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574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Prim’s </a:t>
            </a:r>
            <a:r>
              <a:rPr lang="en-IN" dirty="0" smtClean="0"/>
              <a:t>Algorithm</a:t>
            </a:r>
            <a:endParaRPr lang="en-IN" altLang="en-US" dirty="0"/>
          </a:p>
        </p:txBody>
      </p:sp>
    </p:spTree>
    <p:extLst>
      <p:ext uri="{BB962C8B-B14F-4D97-AF65-F5344CB8AC3E}">
        <p14:creationId xmlns:p14="http://schemas.microsoft.com/office/powerpoint/2010/main" val="1963152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Prim’s Algorithm</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Prim’s algorithm works differently from </a:t>
            </a:r>
            <a:r>
              <a:rPr lang="en-IN" dirty="0" err="1"/>
              <a:t>Kruskal’s</a:t>
            </a:r>
            <a:r>
              <a:rPr lang="en-IN" dirty="0"/>
              <a:t>. It builds a minimum spanning tree </a:t>
            </a:r>
            <a:r>
              <a:rPr lang="en-IN" i="1" dirty="0"/>
              <a:t>T </a:t>
            </a:r>
            <a:r>
              <a:rPr lang="en-IN" dirty="0" smtClean="0"/>
              <a:t>by expanding </a:t>
            </a:r>
            <a:r>
              <a:rPr lang="en-IN" dirty="0"/>
              <a:t>outward in connected links from some vertex. One edge and one vertex are </a:t>
            </a:r>
            <a:r>
              <a:rPr lang="en-IN" dirty="0" smtClean="0"/>
              <a:t>added at </a:t>
            </a:r>
            <a:r>
              <a:rPr lang="en-IN" dirty="0"/>
              <a:t>each stage. </a:t>
            </a:r>
            <a:endParaRPr lang="en-IN" dirty="0" smtClean="0"/>
          </a:p>
          <a:p>
            <a:pPr marL="0" indent="0"/>
            <a:endParaRPr lang="en-IN" dirty="0"/>
          </a:p>
          <a:p>
            <a:pPr marL="0" indent="0"/>
            <a:r>
              <a:rPr lang="en-IN" dirty="0" smtClean="0"/>
              <a:t>The </a:t>
            </a:r>
            <a:r>
              <a:rPr lang="en-IN" dirty="0"/>
              <a:t>edge added is the one of least weight that connects the vertices </a:t>
            </a:r>
            <a:r>
              <a:rPr lang="en-IN" dirty="0" smtClean="0"/>
              <a:t>already in </a:t>
            </a:r>
            <a:r>
              <a:rPr lang="en-IN" i="1" dirty="0"/>
              <a:t>T </a:t>
            </a:r>
            <a:r>
              <a:rPr lang="en-IN" dirty="0"/>
              <a:t>with those not in </a:t>
            </a:r>
            <a:r>
              <a:rPr lang="en-IN" i="1" dirty="0"/>
              <a:t>T</a:t>
            </a:r>
            <a:r>
              <a:rPr lang="en-IN" dirty="0"/>
              <a:t>, and the vertex is the endpoint of this edge that is not already in </a:t>
            </a:r>
            <a:r>
              <a:rPr lang="en-IN" i="1" dirty="0"/>
              <a:t>T</a:t>
            </a:r>
            <a:r>
              <a:rPr lang="en-IN" dirty="0"/>
              <a:t>.</a:t>
            </a:r>
            <a:endParaRPr lang="en-US" altLang="en-US" dirty="0"/>
          </a:p>
        </p:txBody>
      </p:sp>
    </p:spTree>
    <p:extLst>
      <p:ext uri="{BB962C8B-B14F-4D97-AF65-F5344CB8AC3E}">
        <p14:creationId xmlns:p14="http://schemas.microsoft.com/office/powerpoint/2010/main" val="11711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10.6</a:t>
            </a:r>
            <a:endParaRPr lang="en-IN" sz="3600" b="1" dirty="0">
              <a:solidFill>
                <a:schemeClr val="tx1"/>
              </a:solidFill>
              <a:latin typeface="+mn-lt"/>
              <a:ea typeface="+mn-ea"/>
              <a:cs typeface="+mn-cs"/>
            </a:endParaRPr>
          </a:p>
        </p:txBody>
      </p:sp>
      <p:sp>
        <p:nvSpPr>
          <p:cNvPr id="5" name="Content Placeholder 3"/>
          <p:cNvSpPr>
            <a:spLocks noGrp="1"/>
          </p:cNvSpPr>
          <p:nvPr>
            <p:ph sz="quarter" idx="15"/>
          </p:nvPr>
        </p:nvSpPr>
        <p:spPr>
          <a:xfrm>
            <a:off x="1038225" y="19812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sz="4000" dirty="0"/>
              <a:t>Spanning Trees and a Shortest Path </a:t>
            </a:r>
            <a:r>
              <a:rPr lang="en-IN" sz="4000" dirty="0" smtClean="0"/>
              <a:t>Algorithm</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417421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Prim’s </a:t>
            </a:r>
            <a:r>
              <a:rPr lang="en-IN" dirty="0" smtClean="0"/>
              <a:t>Algorithm</a:t>
            </a:r>
            <a:endParaRPr lang="en-IN" altLang="en-US" dirty="0"/>
          </a:p>
        </p:txBody>
      </p:sp>
      <p:pic>
        <p:nvPicPr>
          <p:cNvPr id="6146" name="Picture 2" descr="A text box has the heading “Algorithm 10.6.2.” The text reads: &#10;Input: G [ a connected, weighted graph with n vertices where n is positive integer]&#10;Algorithm Body: [Build a subgraph T of G by starting with any vertex v of G and attaching edges (with their endpoints) one by one to an as-yet-unconnected vertex of G, each time choosing an edge of least weight that is adjacent to a vertex of T.]&#10;1. Pick a vertex v of G and let T be the graph with one vertex, v, and no edges.&#10;2. let V be the set of all vertices of G except v.&#10;3. for i colon = 1 to n minus 1&#10;3a. Find an edge e of G such that (1) e connects T to one of the vertices in V, and (2) e has the least weight of all edges connecting T to a vertex in V. Let w be the endpoint of e that is in V.&#10;3b. Add e and w to the edge and vertex sets of T, and delete w from V.&#10;next i&#10;Output: T[T is a minimum spanning tree for 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318" y="1517332"/>
            <a:ext cx="6349365" cy="41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958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3200" dirty="0" smtClean="0"/>
              <a:t>Example 10.6.3 </a:t>
            </a:r>
            <a:r>
              <a:rPr lang="en-US" altLang="en-US" sz="3200" dirty="0" smtClean="0"/>
              <a:t>– </a:t>
            </a:r>
            <a:r>
              <a:rPr lang="en-IN" sz="3200" i="1" dirty="0"/>
              <a:t>Action of Prim’s Algorithm</a:t>
            </a:r>
            <a:endParaRPr lang="en-IN" altLang="en-US" sz="3200" i="1"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Describe the action of Prim’s algorithm for the graph in Figure 10.6.6 using the </a:t>
            </a:r>
            <a:r>
              <a:rPr lang="en-IN" dirty="0" smtClean="0"/>
              <a:t>Minneapolis vertex </a:t>
            </a:r>
            <a:r>
              <a:rPr lang="en-IN" dirty="0"/>
              <a:t>as a starting point.</a:t>
            </a:r>
            <a:endParaRPr lang="en-US" altLang="en-US" dirty="0"/>
          </a:p>
        </p:txBody>
      </p:sp>
      <p:sp>
        <p:nvSpPr>
          <p:cNvPr id="6" name="Content Placeholder 2"/>
          <p:cNvSpPr>
            <a:spLocks noGrp="1"/>
          </p:cNvSpPr>
          <p:nvPr>
            <p:ph sz="quarter" idx="13"/>
          </p:nvPr>
        </p:nvSpPr>
        <p:spPr>
          <a:xfrm>
            <a:off x="4038600" y="5105400"/>
            <a:ext cx="1235600" cy="254000"/>
          </a:xfrm>
        </p:spPr>
        <p:txBody>
          <a:bodyPr/>
          <a:lstStyle/>
          <a:p>
            <a:pPr marL="0" indent="0"/>
            <a:r>
              <a:rPr lang="en-IN" sz="1200" b="1" dirty="0" smtClean="0"/>
              <a:t>Figure 10.6.6</a:t>
            </a:r>
            <a:endParaRPr lang="en-US" altLang="en-US" sz="1200" dirty="0"/>
          </a:p>
        </p:txBody>
      </p:sp>
      <p:pic>
        <p:nvPicPr>
          <p:cNvPr id="7170" name="Picture 2" descr="A graph consists of 8 vertices: Minneapolis, Milwaukee, Detroit, Chicago, St. Louis, Cincinnati, Louisville, and Nashville. &#10;Two edges start from Minneapolis, connecting Chicago and Nashville. The edge connecting Minneapolis and Chicago has the label “355,” and the edge connecting Minneapolis and Nashville has the label “695.” &#10;&#10;Two edges start from Milwaukee, connecting Chicago and Louisville. The edge connecting Milwaukee and Chicago has the label “74,” and the edge connecting Milwaukee and Louisville has the label “348.” Two edges start from Chicago, connecting St. Louis and Louisville. The edge connecting Chicago and St. Louis has the label “262,” and the edge connecting Chicago and Louisville has the label “269.”&#10;Two edges start from Detroit, connecting Cincinnati and Louisville. The edge connecting Detroit and Cincinnati has the label “230,” and the edge connecting Detroit and Louisville has the label “306.” &#10;Cincinnati and Louisville are connected by an edge with the label “83.” Two edges start from Louisville, connecting St. Louis and Nashville. The edge connecting Louisville and St. Louis has the label “242,” and the edge connecting Louisville and Nashville has the label “151.”&#10;Edges starting from the vertices (Minneapolis to Chicago, Milwaukee to Chicago, Chicago to St. Louis, St. Louis to Louisville, Louisville to Nashville, Louisville to Cincinnati, Cincinnati to Detroit) are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544491"/>
            <a:ext cx="3091815" cy="255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440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10.6.3 </a:t>
            </a:r>
            <a:r>
              <a:rPr lang="en-US" altLang="en-US" dirty="0" smtClean="0"/>
              <a:t>– </a:t>
            </a:r>
            <a:r>
              <a:rPr lang="en-US" altLang="en-US" i="1" dirty="0"/>
              <a:t>Solution</a:t>
            </a:r>
            <a:endParaRPr lang="en-IN" altLang="en-US" i="1" dirty="0"/>
          </a:p>
        </p:txBody>
      </p:sp>
      <p:pic>
        <p:nvPicPr>
          <p:cNvPr id="8194" name="Picture 2" descr="A table has 4 columns: Iteration Number, Vertex Added, Edge Added, and Weight. The entries in the table are as follows,&#10;Row 1, 0, Minneapolis, blank, blank&#10;Row 2, 1, Chicago, Minneapolis-Chicago, 355&#10;Row 3, 2, Milwaukee, Chicago-Milwaukee, 74&#10;Row 4, 3, St. Louis, Chicago-St. Louis, 262&#10;Row 5, 4, Louisville, St. Louis-Louisville, 242&#10;Row 6, 5, Cincinnati, Louisville-Cincinnati, 83&#10;Row 7, 6, Nashville, Louisville-Nashville, 151&#10;Row 8, 7, Detroit, Cincinnanti-Detroit, 2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454" y="1626394"/>
            <a:ext cx="6504146" cy="271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205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Prim’s </a:t>
            </a:r>
            <a:r>
              <a:rPr lang="en-IN" dirty="0" smtClean="0"/>
              <a:t>Algorithm</a:t>
            </a:r>
            <a:endParaRPr lang="en-IN" altLang="en-US" dirty="0"/>
          </a:p>
        </p:txBody>
      </p:sp>
      <p:pic>
        <p:nvPicPr>
          <p:cNvPr id="9218" name="Picture 2" descr="A text box has the heading “Theorem 10.6.3 Correctness of Prim's Algorithm.” The text reads “When a connected, weighted graph G is input to Prim's algorithm, the output is a minimum spanning tree for 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29683"/>
            <a:ext cx="7434262" cy="124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741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2700" dirty="0" smtClean="0"/>
              <a:t>Example 10.6.4 </a:t>
            </a:r>
            <a:r>
              <a:rPr lang="en-US" altLang="en-US" sz="2700" dirty="0" smtClean="0"/>
              <a:t>– </a:t>
            </a:r>
            <a:r>
              <a:rPr lang="en-IN" sz="2700" i="1" dirty="0"/>
              <a:t>Finding Minimum Spanning Trees</a:t>
            </a:r>
            <a:endParaRPr lang="en-IN" altLang="en-US" sz="2700" i="1" dirty="0"/>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Find all minimum spanning trees for the following graph. Use </a:t>
            </a:r>
            <a:r>
              <a:rPr lang="en-IN" dirty="0" err="1"/>
              <a:t>Kruskal’s</a:t>
            </a:r>
            <a:r>
              <a:rPr lang="en-IN" dirty="0"/>
              <a:t> algorithm </a:t>
            </a:r>
            <a:r>
              <a:rPr lang="en-IN" dirty="0" smtClean="0"/>
              <a:t>and Prim’s </a:t>
            </a:r>
            <a:r>
              <a:rPr lang="en-IN" dirty="0"/>
              <a:t>algorithm starting at vertex </a:t>
            </a:r>
            <a:r>
              <a:rPr lang="en-IN" i="1" dirty="0"/>
              <a:t>a</a:t>
            </a:r>
            <a:r>
              <a:rPr lang="en-IN" dirty="0"/>
              <a:t>. Indicate the order in which edges are added to </a:t>
            </a:r>
            <a:r>
              <a:rPr lang="en-IN" dirty="0" smtClean="0"/>
              <a:t>form each </a:t>
            </a:r>
            <a:r>
              <a:rPr lang="en-IN" dirty="0"/>
              <a:t>tree.</a:t>
            </a:r>
            <a:endParaRPr lang="en-US" altLang="en-US" dirty="0"/>
          </a:p>
        </p:txBody>
      </p:sp>
      <p:pic>
        <p:nvPicPr>
          <p:cNvPr id="10242" name="Picture 2" descr="A graph consists of 6 vertices: a, b, c, d, e, and f. It also consists of 8 edges.  Two edges start from a, connecting vertices b and c, with labels “3” and “2,” respectively.  Vertices b and c are connected by an edge and have the label “3.” Two edges start from the vertex c and connect the vertices e and d with labels “6” and “4,” respectively. Two edges start from the vertex d, connecting the vertices e and f with labels “5” and “1,” respectively. The vertices e and f are connected by an edge and have the label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397" y="3254188"/>
            <a:ext cx="343320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732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10.6.4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When </a:t>
            </a:r>
            <a:r>
              <a:rPr lang="en-IN" dirty="0" err="1"/>
              <a:t>Kruskal’s</a:t>
            </a:r>
            <a:r>
              <a:rPr lang="en-IN" dirty="0"/>
              <a:t> algorithm is applied, edges are added in one of the </a:t>
            </a:r>
            <a:r>
              <a:rPr lang="en-IN" dirty="0" smtClean="0"/>
              <a:t>following two </a:t>
            </a:r>
            <a:r>
              <a:rPr lang="en-IN" dirty="0"/>
              <a:t>orders</a:t>
            </a:r>
            <a:r>
              <a:rPr lang="en-IN" dirty="0" smtClean="0"/>
              <a:t>:</a:t>
            </a:r>
          </a:p>
          <a:p>
            <a:pPr marL="0" indent="0"/>
            <a:endParaRPr lang="en-IN" sz="100" dirty="0"/>
          </a:p>
          <a:p>
            <a:r>
              <a:rPr lang="en-IN" dirty="0"/>
              <a:t>1. {</a:t>
            </a:r>
            <a:r>
              <a:rPr lang="en-IN" i="1" dirty="0"/>
              <a:t>d</a:t>
            </a:r>
            <a:r>
              <a:rPr lang="en-IN" dirty="0"/>
              <a:t>, </a:t>
            </a:r>
            <a:r>
              <a:rPr lang="en-IN" i="1" dirty="0"/>
              <a:t>f </a:t>
            </a:r>
            <a:r>
              <a:rPr lang="en-IN" dirty="0"/>
              <a:t>}, {</a:t>
            </a:r>
            <a:r>
              <a:rPr lang="en-IN" i="1" dirty="0"/>
              <a:t>a</a:t>
            </a:r>
            <a:r>
              <a:rPr lang="en-IN" dirty="0"/>
              <a:t>, </a:t>
            </a:r>
            <a:r>
              <a:rPr lang="en-IN" i="1" dirty="0"/>
              <a:t>c</a:t>
            </a:r>
            <a:r>
              <a:rPr lang="en-IN" dirty="0"/>
              <a:t>}, {</a:t>
            </a:r>
            <a:r>
              <a:rPr lang="en-IN" i="1" dirty="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d</a:t>
            </a:r>
            <a:r>
              <a:rPr lang="en-IN" dirty="0"/>
              <a:t>, </a:t>
            </a:r>
            <a:r>
              <a:rPr lang="en-IN" i="1" dirty="0"/>
              <a:t>e</a:t>
            </a:r>
            <a:r>
              <a:rPr lang="en-IN" dirty="0"/>
              <a:t>}</a:t>
            </a:r>
          </a:p>
          <a:p>
            <a:r>
              <a:rPr lang="en-IN" dirty="0"/>
              <a:t>2. {</a:t>
            </a:r>
            <a:r>
              <a:rPr lang="en-IN" i="1" dirty="0"/>
              <a:t>d</a:t>
            </a:r>
            <a:r>
              <a:rPr lang="en-IN" dirty="0"/>
              <a:t>, </a:t>
            </a:r>
            <a:r>
              <a:rPr lang="en-IN" i="1" dirty="0"/>
              <a:t>f</a:t>
            </a:r>
            <a:r>
              <a:rPr lang="en-IN" dirty="0"/>
              <a:t>}, {</a:t>
            </a:r>
            <a:r>
              <a:rPr lang="en-IN" i="1" dirty="0"/>
              <a:t>a</a:t>
            </a:r>
            <a:r>
              <a:rPr lang="en-IN" dirty="0"/>
              <a:t>, </a:t>
            </a:r>
            <a:r>
              <a:rPr lang="en-IN" i="1" dirty="0"/>
              <a:t>c</a:t>
            </a:r>
            <a:r>
              <a:rPr lang="en-IN" dirty="0"/>
              <a:t>}, {</a:t>
            </a:r>
            <a:r>
              <a:rPr lang="en-IN" i="1" dirty="0"/>
              <a:t>b</a:t>
            </a:r>
            <a:r>
              <a:rPr lang="en-IN" dirty="0"/>
              <a:t>, </a:t>
            </a:r>
            <a:r>
              <a:rPr lang="en-IN" i="1" dirty="0"/>
              <a:t>c</a:t>
            </a:r>
            <a:r>
              <a:rPr lang="en-IN" dirty="0"/>
              <a:t>}, {</a:t>
            </a:r>
            <a:r>
              <a:rPr lang="en-IN" i="1" dirty="0"/>
              <a:t>c</a:t>
            </a:r>
            <a:r>
              <a:rPr lang="en-IN" dirty="0"/>
              <a:t>, </a:t>
            </a:r>
            <a:r>
              <a:rPr lang="en-IN" i="1" dirty="0"/>
              <a:t>d</a:t>
            </a:r>
            <a:r>
              <a:rPr lang="en-IN" dirty="0"/>
              <a:t>}, {</a:t>
            </a:r>
            <a:r>
              <a:rPr lang="en-IN" i="1" dirty="0"/>
              <a:t>d</a:t>
            </a:r>
            <a:r>
              <a:rPr lang="en-IN" dirty="0"/>
              <a:t>, </a:t>
            </a:r>
            <a:r>
              <a:rPr lang="en-IN" i="1" dirty="0"/>
              <a:t>e</a:t>
            </a:r>
            <a:r>
              <a:rPr lang="en-IN" dirty="0" smtClean="0"/>
              <a:t>}</a:t>
            </a:r>
          </a:p>
          <a:p>
            <a:endParaRPr lang="en-IN" dirty="0"/>
          </a:p>
          <a:p>
            <a:pPr marL="0" indent="0"/>
            <a:r>
              <a:rPr lang="en-IN" dirty="0"/>
              <a:t>When Prim’s algorithm is applied starting at </a:t>
            </a:r>
            <a:r>
              <a:rPr lang="en-IN" i="1" dirty="0"/>
              <a:t>a</a:t>
            </a:r>
            <a:r>
              <a:rPr lang="en-IN" dirty="0"/>
              <a:t>, edges are added in one of the </a:t>
            </a:r>
            <a:r>
              <a:rPr lang="en-IN" dirty="0" smtClean="0"/>
              <a:t>following two </a:t>
            </a:r>
            <a:r>
              <a:rPr lang="en-IN" dirty="0"/>
              <a:t>orders</a:t>
            </a:r>
            <a:r>
              <a:rPr lang="en-IN" dirty="0" smtClean="0"/>
              <a:t>:</a:t>
            </a:r>
          </a:p>
          <a:p>
            <a:pPr marL="0" indent="0"/>
            <a:endParaRPr lang="en-IN" sz="100" dirty="0"/>
          </a:p>
          <a:p>
            <a:r>
              <a:rPr lang="en-IN" dirty="0"/>
              <a:t>1. {</a:t>
            </a:r>
            <a:r>
              <a:rPr lang="en-IN" i="1" dirty="0"/>
              <a:t>a</a:t>
            </a:r>
            <a:r>
              <a:rPr lang="en-IN" dirty="0"/>
              <a:t>, </a:t>
            </a:r>
            <a:r>
              <a:rPr lang="en-IN" i="1" dirty="0"/>
              <a:t>c</a:t>
            </a:r>
            <a:r>
              <a:rPr lang="en-IN" dirty="0"/>
              <a:t>}, {</a:t>
            </a:r>
            <a:r>
              <a:rPr lang="en-IN" i="1" dirty="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d</a:t>
            </a:r>
            <a:r>
              <a:rPr lang="en-IN" dirty="0"/>
              <a:t>, </a:t>
            </a:r>
            <a:r>
              <a:rPr lang="en-IN" i="1" dirty="0"/>
              <a:t>f</a:t>
            </a:r>
            <a:r>
              <a:rPr lang="en-IN" dirty="0"/>
              <a:t>}, {</a:t>
            </a:r>
            <a:r>
              <a:rPr lang="en-IN" i="1" dirty="0"/>
              <a:t>d</a:t>
            </a:r>
            <a:r>
              <a:rPr lang="en-IN" dirty="0"/>
              <a:t>, </a:t>
            </a:r>
            <a:r>
              <a:rPr lang="en-IN" i="1" dirty="0"/>
              <a:t>e</a:t>
            </a:r>
            <a:r>
              <a:rPr lang="en-IN" dirty="0"/>
              <a:t>}</a:t>
            </a:r>
          </a:p>
          <a:p>
            <a:r>
              <a:rPr lang="en-IN" dirty="0"/>
              <a:t>2. {</a:t>
            </a:r>
            <a:r>
              <a:rPr lang="en-IN" i="1" dirty="0"/>
              <a:t>a</a:t>
            </a:r>
            <a:r>
              <a:rPr lang="en-IN" dirty="0"/>
              <a:t>, </a:t>
            </a:r>
            <a:r>
              <a:rPr lang="en-IN" i="1" dirty="0"/>
              <a:t>c</a:t>
            </a:r>
            <a:r>
              <a:rPr lang="en-IN" dirty="0"/>
              <a:t>}, {</a:t>
            </a:r>
            <a:r>
              <a:rPr lang="en-IN" i="1" dirty="0"/>
              <a:t>b</a:t>
            </a:r>
            <a:r>
              <a:rPr lang="en-IN" dirty="0"/>
              <a:t>, </a:t>
            </a:r>
            <a:r>
              <a:rPr lang="en-IN" i="1" dirty="0"/>
              <a:t>c</a:t>
            </a:r>
            <a:r>
              <a:rPr lang="en-IN" dirty="0"/>
              <a:t>}, {</a:t>
            </a:r>
            <a:r>
              <a:rPr lang="en-IN" i="1" dirty="0"/>
              <a:t>c</a:t>
            </a:r>
            <a:r>
              <a:rPr lang="en-IN" dirty="0"/>
              <a:t>, </a:t>
            </a:r>
            <a:r>
              <a:rPr lang="en-IN" i="1" dirty="0"/>
              <a:t>d</a:t>
            </a:r>
            <a:r>
              <a:rPr lang="en-IN" dirty="0"/>
              <a:t>}, {</a:t>
            </a:r>
            <a:r>
              <a:rPr lang="en-IN" i="1" dirty="0"/>
              <a:t>d</a:t>
            </a:r>
            <a:r>
              <a:rPr lang="en-IN" dirty="0"/>
              <a:t>, </a:t>
            </a:r>
            <a:r>
              <a:rPr lang="en-IN" i="1" dirty="0"/>
              <a:t>f</a:t>
            </a:r>
            <a:r>
              <a:rPr lang="en-IN" dirty="0"/>
              <a:t>}, {</a:t>
            </a:r>
            <a:r>
              <a:rPr lang="en-IN" i="1" dirty="0"/>
              <a:t>d</a:t>
            </a:r>
            <a:r>
              <a:rPr lang="en-IN" dirty="0"/>
              <a:t>, </a:t>
            </a:r>
            <a:r>
              <a:rPr lang="en-IN" i="1" dirty="0"/>
              <a:t>e</a:t>
            </a:r>
            <a:r>
              <a:rPr lang="en-IN" dirty="0"/>
              <a:t>}</a:t>
            </a:r>
            <a:endParaRPr lang="en-US" altLang="en-US" dirty="0"/>
          </a:p>
        </p:txBody>
      </p:sp>
    </p:spTree>
    <p:extLst>
      <p:ext uri="{BB962C8B-B14F-4D97-AF65-F5344CB8AC3E}">
        <p14:creationId xmlns:p14="http://schemas.microsoft.com/office/powerpoint/2010/main" val="512509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10.6.4 </a:t>
            </a:r>
            <a:r>
              <a:rPr lang="en-US" altLang="en-US" dirty="0" smtClean="0"/>
              <a:t>– </a:t>
            </a:r>
            <a:r>
              <a:rPr lang="en-US" altLang="en-US" i="1" dirty="0"/>
              <a:t>Solution</a:t>
            </a:r>
            <a:endParaRPr lang="en-IN" altLang="en-US"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Thus, as shown below, there are two distinct minimum spanning trees for this graph.</a:t>
            </a:r>
            <a:endParaRPr lang="en-US" altLang="en-US" dirty="0"/>
          </a:p>
        </p:txBody>
      </p:sp>
      <p:sp>
        <p:nvSpPr>
          <p:cNvPr id="7" name="Content Placeholder 2"/>
          <p:cNvSpPr>
            <a:spLocks noGrp="1"/>
          </p:cNvSpPr>
          <p:nvPr>
            <p:ph sz="quarter" idx="13"/>
          </p:nvPr>
        </p:nvSpPr>
        <p:spPr>
          <a:xfrm>
            <a:off x="2336800" y="4343400"/>
            <a:ext cx="457200" cy="304800"/>
          </a:xfrm>
        </p:spPr>
        <p:txBody>
          <a:bodyPr/>
          <a:lstStyle/>
          <a:p>
            <a:pPr marL="0" indent="0"/>
            <a:r>
              <a:rPr lang="en-IN" sz="1400" dirty="0" smtClean="0"/>
              <a:t>(a)</a:t>
            </a:r>
            <a:endParaRPr lang="en-US" altLang="en-US" sz="1400" dirty="0"/>
          </a:p>
        </p:txBody>
      </p:sp>
      <p:pic>
        <p:nvPicPr>
          <p:cNvPr id="11266" name="Picture 2" descr="An image shows a spanning tree with 6 vertices and 5 edges. Two edges start from a, connecting vertices b and c with labels “3” and “2,” respectively.  An edge connecting vertices c and d has the label “4.” Two edges start from the vertex d, connecting the vertices e and f with labels “5” and “1,” respectively."/>
          <p:cNvPicPr>
            <a:picLocks noChangeAspect="1" noChangeArrowheads="1"/>
          </p:cNvPicPr>
          <p:nvPr/>
        </p:nvPicPr>
        <p:blipFill rotWithShape="1">
          <a:blip r:embed="rId3">
            <a:extLst>
              <a:ext uri="{28A0092B-C50C-407E-A947-70E740481C1C}">
                <a14:useLocalDpi xmlns:a14="http://schemas.microsoft.com/office/drawing/2010/main" val="0"/>
              </a:ext>
            </a:extLst>
          </a:blip>
          <a:srcRect r="53663"/>
          <a:stretch/>
        </p:blipFill>
        <p:spPr bwMode="auto">
          <a:xfrm>
            <a:off x="533400" y="2514600"/>
            <a:ext cx="36068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sz="quarter" idx="13"/>
          </p:nvPr>
        </p:nvSpPr>
        <p:spPr>
          <a:xfrm>
            <a:off x="6636157" y="4343400"/>
            <a:ext cx="457200" cy="304800"/>
          </a:xfrm>
        </p:spPr>
        <p:txBody>
          <a:bodyPr/>
          <a:lstStyle/>
          <a:p>
            <a:pPr marL="0" indent="0"/>
            <a:r>
              <a:rPr lang="en-IN" sz="1400" dirty="0" smtClean="0"/>
              <a:t>(b)</a:t>
            </a:r>
            <a:endParaRPr lang="en-US" altLang="en-US" sz="1400" dirty="0"/>
          </a:p>
        </p:txBody>
      </p:sp>
      <p:pic>
        <p:nvPicPr>
          <p:cNvPr id="6" name="Picture 2" descr="An image shows a spanning tree with 6 vertices and 5 edges. The edge connecting the vertices a and c has the label “2.” The edge connecting the vertices b and c has the label “3.” The edge connecting the vertices c and d has the label “4.” Two edges start from the vertex d, connecting the vertices e and f with labels “5” and “1,” respectively."/>
          <p:cNvPicPr>
            <a:picLocks noChangeAspect="1" noChangeArrowheads="1"/>
          </p:cNvPicPr>
          <p:nvPr/>
        </p:nvPicPr>
        <p:blipFill rotWithShape="1">
          <a:blip r:embed="rId3">
            <a:extLst>
              <a:ext uri="{28A0092B-C50C-407E-A947-70E740481C1C}">
                <a14:useLocalDpi xmlns:a14="http://schemas.microsoft.com/office/drawing/2010/main" val="0"/>
              </a:ext>
            </a:extLst>
          </a:blip>
          <a:srcRect l="54142"/>
          <a:stretch/>
        </p:blipFill>
        <p:spPr bwMode="auto">
          <a:xfrm>
            <a:off x="4847770" y="2514600"/>
            <a:ext cx="3569517"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372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err="1"/>
              <a:t>Dijkstra’s</a:t>
            </a:r>
            <a:r>
              <a:rPr lang="en-IN" dirty="0"/>
              <a:t> Shortest Path </a:t>
            </a:r>
            <a:r>
              <a:rPr lang="en-IN" dirty="0" smtClean="0"/>
              <a:t>Algorithm</a:t>
            </a:r>
            <a:endParaRPr lang="en-IN" altLang="en-US" dirty="0"/>
          </a:p>
        </p:txBody>
      </p:sp>
    </p:spTree>
    <p:extLst>
      <p:ext uri="{BB962C8B-B14F-4D97-AF65-F5344CB8AC3E}">
        <p14:creationId xmlns:p14="http://schemas.microsoft.com/office/powerpoint/2010/main" val="2367140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sz="3900" dirty="0"/>
              <a:t>Dijkstra’s Shortest Path Algorithm</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Although the trees produced by </a:t>
            </a:r>
            <a:r>
              <a:rPr lang="en-IN" dirty="0" err="1"/>
              <a:t>Kruskal’s</a:t>
            </a:r>
            <a:r>
              <a:rPr lang="en-IN" dirty="0"/>
              <a:t> and Prim’s algorithms have the least </a:t>
            </a:r>
            <a:r>
              <a:rPr lang="en-IN" dirty="0" smtClean="0"/>
              <a:t>possible total </a:t>
            </a:r>
            <a:r>
              <a:rPr lang="en-IN" dirty="0"/>
              <a:t>weight compared to all other spanning trees for the given graph, they do </a:t>
            </a:r>
            <a:r>
              <a:rPr lang="en-IN" dirty="0" smtClean="0"/>
              <a:t>not always </a:t>
            </a:r>
            <a:r>
              <a:rPr lang="en-IN" dirty="0"/>
              <a:t>reveal the shortest distance between any two points on the graph</a:t>
            </a:r>
            <a:r>
              <a:rPr lang="en-IN" dirty="0" smtClean="0"/>
              <a:t>.</a:t>
            </a:r>
          </a:p>
          <a:p>
            <a:pPr marL="0" indent="0"/>
            <a:endParaRPr lang="en-US" altLang="en-US" dirty="0"/>
          </a:p>
          <a:p>
            <a:pPr marL="0" indent="0"/>
            <a:r>
              <a:rPr lang="en-IN" dirty="0"/>
              <a:t>In 1959 the computing pioneer, </a:t>
            </a:r>
            <a:r>
              <a:rPr lang="en-IN" dirty="0" err="1"/>
              <a:t>Edsger</a:t>
            </a:r>
            <a:r>
              <a:rPr lang="en-IN" dirty="0"/>
              <a:t> </a:t>
            </a:r>
            <a:r>
              <a:rPr lang="en-IN" dirty="0" err="1" smtClean="0"/>
              <a:t>Dijkstra</a:t>
            </a:r>
            <a:r>
              <a:rPr lang="en-IN" dirty="0" smtClean="0"/>
              <a:t> </a:t>
            </a:r>
            <a:r>
              <a:rPr lang="en-IN" dirty="0"/>
              <a:t>developed an </a:t>
            </a:r>
            <a:r>
              <a:rPr lang="en-IN" dirty="0" smtClean="0"/>
              <a:t>algorithm to </a:t>
            </a:r>
            <a:r>
              <a:rPr lang="en-IN" dirty="0"/>
              <a:t>find the shortest path between a starting vertex and an ending vertex in a </a:t>
            </a:r>
            <a:r>
              <a:rPr lang="en-IN" dirty="0" smtClean="0"/>
              <a:t>weighted graph </a:t>
            </a:r>
            <a:r>
              <a:rPr lang="en-IN" dirty="0"/>
              <a:t>in which all the weights are positive. </a:t>
            </a:r>
            <a:endParaRPr lang="en-US" altLang="en-US" dirty="0"/>
          </a:p>
        </p:txBody>
      </p:sp>
    </p:spTree>
    <p:extLst>
      <p:ext uri="{BB962C8B-B14F-4D97-AF65-F5344CB8AC3E}">
        <p14:creationId xmlns:p14="http://schemas.microsoft.com/office/powerpoint/2010/main" val="4288200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sz="3900" dirty="0"/>
              <a:t>Dijkstra’s Shortest Path Algorithm</a:t>
            </a:r>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smtClean="0"/>
              <a:t>It </a:t>
            </a:r>
            <a:r>
              <a:rPr lang="en-IN" dirty="0"/>
              <a:t>is somewhat similar to Prim’s algorithm </a:t>
            </a:r>
            <a:r>
              <a:rPr lang="en-IN" dirty="0" smtClean="0"/>
              <a:t>in that </a:t>
            </a:r>
            <a:r>
              <a:rPr lang="en-IN" dirty="0"/>
              <a:t>it works outward from a starting vertex </a:t>
            </a:r>
            <a:r>
              <a:rPr lang="en-IN" i="1" dirty="0"/>
              <a:t>a</a:t>
            </a:r>
            <a:r>
              <a:rPr lang="en-IN" dirty="0"/>
              <a:t>, adding vertices and edges one by one </a:t>
            </a:r>
            <a:r>
              <a:rPr lang="en-IN" dirty="0" smtClean="0"/>
              <a:t>to construct </a:t>
            </a:r>
            <a:r>
              <a:rPr lang="en-IN" dirty="0"/>
              <a:t>a tree </a:t>
            </a:r>
            <a:r>
              <a:rPr lang="en-IN" i="1" dirty="0"/>
              <a:t>T</a:t>
            </a:r>
            <a:r>
              <a:rPr lang="en-IN" dirty="0"/>
              <a:t>. </a:t>
            </a:r>
            <a:endParaRPr lang="en-IN" dirty="0" smtClean="0"/>
          </a:p>
          <a:p>
            <a:pPr marL="0" indent="0"/>
            <a:endParaRPr lang="en-IN" dirty="0"/>
          </a:p>
          <a:p>
            <a:pPr marL="0" indent="0"/>
            <a:r>
              <a:rPr lang="en-IN" dirty="0" smtClean="0"/>
              <a:t>However</a:t>
            </a:r>
            <a:r>
              <a:rPr lang="en-IN" dirty="0"/>
              <a:t>, it differs from Prim’s algorithm in the way it chooses the </a:t>
            </a:r>
            <a:r>
              <a:rPr lang="en-IN" dirty="0" smtClean="0"/>
              <a:t>next vertex </a:t>
            </a:r>
            <a:r>
              <a:rPr lang="en-IN" dirty="0"/>
              <a:t>to add, ensuring that for each added vertex </a:t>
            </a:r>
            <a:r>
              <a:rPr lang="en-IN" i="1" dirty="0"/>
              <a:t>v</a:t>
            </a:r>
            <a:r>
              <a:rPr lang="en-IN" dirty="0"/>
              <a:t>, the length of the shortest path from </a:t>
            </a:r>
            <a:r>
              <a:rPr lang="en-IN" i="1" dirty="0" smtClean="0"/>
              <a:t>a </a:t>
            </a:r>
            <a:r>
              <a:rPr lang="en-IN" dirty="0" smtClean="0"/>
              <a:t>to </a:t>
            </a:r>
            <a:r>
              <a:rPr lang="en-IN" i="1" dirty="0"/>
              <a:t>v </a:t>
            </a:r>
            <a:r>
              <a:rPr lang="en-IN" dirty="0"/>
              <a:t>has been identified.</a:t>
            </a:r>
            <a:endParaRPr lang="en-US" altLang="en-US" dirty="0"/>
          </a:p>
        </p:txBody>
      </p:sp>
    </p:spTree>
    <p:extLst>
      <p:ext uri="{BB962C8B-B14F-4D97-AF65-F5344CB8AC3E}">
        <p14:creationId xmlns:p14="http://schemas.microsoft.com/office/powerpoint/2010/main" val="130747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sz="3000" dirty="0"/>
              <a:t>Spanning Trees and a Shortest Path Algorithm</a:t>
            </a:r>
            <a:endParaRPr lang="en-US" altLang="en-US" sz="3000" dirty="0"/>
          </a:p>
        </p:txBody>
      </p:sp>
      <p:pic>
        <p:nvPicPr>
          <p:cNvPr id="1026" name="Picture 2" descr="A text box has the heading “Definition.” The text reads “A spanning tree for a graph G is a subgraph of G that contains every vertex of G and is a 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600200"/>
            <a:ext cx="8534400"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A text box has the heading “Proposition 10.6.1.” The text reads: &#10;“1. Every connected graph has a spanning tree. &#10;2. Any two spanning trees for a graph have the same number of ed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199" y="3276600"/>
            <a:ext cx="8469630" cy="143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sz="3900" dirty="0"/>
              <a:t>Dijkstra’s Shortest Path Algorithm</a:t>
            </a:r>
            <a:endParaRPr lang="en-IN" altLang="en-US" sz="3900" dirty="0"/>
          </a:p>
        </p:txBody>
      </p:sp>
      <p:pic>
        <p:nvPicPr>
          <p:cNvPr id="12290" name="Picture 2" descr="A text box has the heading “Algorithm 10.6.3 Dijkstra.” The text reads: &#10;Input: G[a connected simple graph with a positive weight for every edge], infinity [a number greater than the sum of the weights of all the edges in the graph], w(u, v) [the weight of edge {u, v}], a [the starting vertex], z [the ending vertex]&#10;Algorithm Body:&#10;1. Initialize T to be the graph with vertex a and no edges. Let V(T) be the set of the vertices of T, and let E(T) be the set of edges of T.&#10;2. Let L(a) = 0, and for all vertices in G except a, let L(u) = infinity. [The number L(x) is called the label of x.]&#10;3. Initialize v to equal a and F to be {a}.&#10;[The symbol v is used to denote the vertex most recently added to 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204" y="1447800"/>
            <a:ext cx="7407592" cy="380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150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sz="3900" dirty="0"/>
              <a:t>Dijkstra’s Shortest Path Algorithm</a:t>
            </a:r>
            <a:endParaRPr lang="en-IN" altLang="en-US" sz="3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13314" name="Picture 2" descr="A text box has the heading “Algorithm 10.6.3 Dijkstra.” The text reads: &#10;4. while (z not element of V(T))&#10;4a. F colon = (F minus {v}) union {vertices that are adjacent to v and are not in V(T)} [The set F is called the fringe. Each time a vertex is added to T, it is removed from the fringe and the vertices adjacent to it are added to the fringe if they are not already in the fringe or the tree T.]&#10;4b. For each vertex u that is adjacent to v and is not in V(T), if L(v) + w(v, u) less than L(u) then&#10;L(u) colon = L(v) + w(v, u)&#10;D(u) colon = v&#10;[Note that adding v to T does not affect the labels of any vertices in the fringe F except those adjacent to v. Also, when L(u) is changed to a smaller value, the notation D(u) is introduced to keed track of which vertex in T gave rise to the smaller value.]&#10;4c. Find a vertex x in F with the smallest label&#10;Add vertex x to V(T), and add edge {D(x), x} to E(T)&#10;v colon = x [This statement sets up the notation for the next iteration of the loop.]&#10;end while&#10;Output:  L(Z) [L(z), a nonnegative integer, is the length of the shortest path from a to 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7224" y="1631156"/>
            <a:ext cx="5569553" cy="469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050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3000" dirty="0" smtClean="0"/>
              <a:t>Example 10.6.5 </a:t>
            </a:r>
            <a:r>
              <a:rPr lang="en-US" altLang="en-US" sz="3000" dirty="0" smtClean="0"/>
              <a:t>– </a:t>
            </a:r>
            <a:r>
              <a:rPr lang="en-IN" sz="3000" i="1" dirty="0"/>
              <a:t>Action of Dijkstra’s Algorithm</a:t>
            </a:r>
            <a:endParaRPr lang="en-IN" altLang="en-US" sz="3000" i="1" dirty="0"/>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Show the steps in the execution of Dijkstra’s shortest path algorithm for the graph </a:t>
            </a:r>
            <a:r>
              <a:rPr lang="en-IN" dirty="0" smtClean="0"/>
              <a:t>shown below </a:t>
            </a:r>
            <a:r>
              <a:rPr lang="en-IN" dirty="0"/>
              <a:t>with starting vertex </a:t>
            </a:r>
            <a:r>
              <a:rPr lang="en-IN" i="1" dirty="0"/>
              <a:t>a </a:t>
            </a:r>
            <a:r>
              <a:rPr lang="en-IN" dirty="0"/>
              <a:t>and ending vertex </a:t>
            </a:r>
            <a:r>
              <a:rPr lang="en-IN" i="1" dirty="0"/>
              <a:t>z</a:t>
            </a:r>
            <a:r>
              <a:rPr lang="en-IN" dirty="0"/>
              <a:t>.</a:t>
            </a:r>
            <a:endParaRPr lang="en-US" altLang="en-US" dirty="0"/>
          </a:p>
        </p:txBody>
      </p:sp>
      <p:pic>
        <p:nvPicPr>
          <p:cNvPr id="14338" name="Picture 2" descr="A graph consists of vertices: a, b, c, d, e, and z. It also has 8 edges. Two edges start from the vertex a, connecting the vertices b and c with the labels “3” and “4,” respectively. Two edges start from the vertex b, connecting the vertices d and e with labels “6” and “5,” respectively. The vertices c and e are connected by an edge and have the label “1.” Two edges start from d, connecting the vertices z and e with labels “7” and “2,” respectively. The vertices e and z are connected by an edge that has the label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656" y="2867025"/>
            <a:ext cx="3976688"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149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b="1" dirty="0"/>
              <a:t>Step 1: </a:t>
            </a:r>
            <a:r>
              <a:rPr lang="en-IN" dirty="0"/>
              <a:t>Going into the </a:t>
            </a:r>
            <a:r>
              <a:rPr lang="en-IN" b="1" dirty="0"/>
              <a:t>while </a:t>
            </a:r>
            <a:r>
              <a:rPr lang="en-IN" dirty="0"/>
              <a:t>loop: </a:t>
            </a:r>
            <a:r>
              <a:rPr lang="en-IN" i="1" dirty="0"/>
              <a:t>V</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E</a:t>
            </a:r>
            <a:r>
              <a:rPr lang="en-IN" dirty="0"/>
              <a:t>(</a:t>
            </a:r>
            <a:r>
              <a:rPr lang="en-IN" i="1" dirty="0"/>
              <a:t>T</a:t>
            </a:r>
            <a:r>
              <a:rPr lang="en-IN" dirty="0"/>
              <a:t>) </a:t>
            </a:r>
            <a:r>
              <a:rPr lang="en-IN" dirty="0" smtClean="0"/>
              <a:t>=</a:t>
            </a:r>
            <a:endParaRPr lang="en-US" altLang="en-US" dirty="0"/>
          </a:p>
        </p:txBody>
      </p:sp>
      <p:pic>
        <p:nvPicPr>
          <p:cNvPr id="15362" name="Picture 2" descr="Empty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884" y="1466397"/>
            <a:ext cx="39528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3"/>
          </p:nvPr>
        </p:nvSpPr>
        <p:spPr>
          <a:xfrm>
            <a:off x="457200" y="1828800"/>
            <a:ext cx="8226425" cy="457200"/>
          </a:xfrm>
        </p:spPr>
        <p:txBody>
          <a:bodyPr/>
          <a:lstStyle/>
          <a:p>
            <a:pPr marL="0" indent="0"/>
            <a:r>
              <a:rPr lang="en-IN" dirty="0" smtClean="0"/>
              <a:t>             and </a:t>
            </a:r>
            <a:r>
              <a:rPr lang="en-IN" i="1" dirty="0"/>
              <a:t>F </a:t>
            </a:r>
            <a:r>
              <a:rPr lang="en-IN" dirty="0" smtClean="0"/>
              <a:t>= </a:t>
            </a:r>
            <a:r>
              <a:rPr lang="en-IN" dirty="0"/>
              <a:t>{</a:t>
            </a:r>
            <a:r>
              <a:rPr lang="en-IN" i="1" dirty="0"/>
              <a:t>a</a:t>
            </a:r>
            <a:r>
              <a:rPr lang="en-IN" dirty="0"/>
              <a:t>}</a:t>
            </a:r>
            <a:endParaRPr lang="en-US" altLang="en-US" dirty="0"/>
          </a:p>
        </p:txBody>
      </p:sp>
      <p:pic>
        <p:nvPicPr>
          <p:cNvPr id="15363" name="Picture 3" descr="The same image from the previous slide continues. The edge connecting the vertices a and b is highlight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2716530"/>
            <a:ext cx="3280410" cy="124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724400" y="2514600"/>
            <a:ext cx="3959225" cy="2286000"/>
          </a:xfrm>
        </p:spPr>
        <p:txBody>
          <a:bodyPr/>
          <a:lstStyle/>
          <a:p>
            <a:r>
              <a:rPr lang="en-IN" b="1" dirty="0"/>
              <a:t>During iteration:</a:t>
            </a:r>
          </a:p>
          <a:p>
            <a:r>
              <a:rPr lang="en-IN" i="1" dirty="0"/>
              <a:t>F </a:t>
            </a:r>
            <a:r>
              <a:rPr lang="en-IN" dirty="0" smtClean="0"/>
              <a:t>= </a:t>
            </a:r>
            <a:r>
              <a:rPr lang="en-IN" dirty="0"/>
              <a:t>{</a:t>
            </a:r>
            <a:r>
              <a:rPr lang="en-IN" i="1" dirty="0"/>
              <a:t>b</a:t>
            </a:r>
            <a:r>
              <a:rPr lang="en-IN" dirty="0"/>
              <a:t>, </a:t>
            </a:r>
            <a:r>
              <a:rPr lang="en-IN" i="1" dirty="0"/>
              <a:t>c</a:t>
            </a:r>
            <a:r>
              <a:rPr lang="en-IN" dirty="0"/>
              <a:t>}, </a:t>
            </a:r>
            <a:r>
              <a:rPr lang="en-IN" i="1" dirty="0"/>
              <a:t>L</a:t>
            </a:r>
            <a:r>
              <a:rPr lang="en-IN" dirty="0"/>
              <a:t>(</a:t>
            </a:r>
            <a:r>
              <a:rPr lang="en-IN" i="1" dirty="0"/>
              <a:t>b</a:t>
            </a:r>
            <a:r>
              <a:rPr lang="en-IN" dirty="0"/>
              <a:t>) </a:t>
            </a:r>
            <a:r>
              <a:rPr lang="en-IN" dirty="0" smtClean="0"/>
              <a:t>= </a:t>
            </a:r>
            <a:r>
              <a:rPr lang="en-IN" dirty="0"/>
              <a:t>3, </a:t>
            </a:r>
            <a:r>
              <a:rPr lang="en-IN" i="1" dirty="0"/>
              <a:t>L</a:t>
            </a:r>
            <a:r>
              <a:rPr lang="en-IN" dirty="0"/>
              <a:t>(</a:t>
            </a:r>
            <a:r>
              <a:rPr lang="en-IN" i="1" dirty="0"/>
              <a:t>c</a:t>
            </a:r>
            <a:r>
              <a:rPr lang="en-IN" dirty="0"/>
              <a:t>) </a:t>
            </a:r>
            <a:r>
              <a:rPr lang="en-IN" dirty="0" smtClean="0"/>
              <a:t>= </a:t>
            </a:r>
            <a:r>
              <a:rPr lang="en-IN" dirty="0"/>
              <a:t>4.</a:t>
            </a:r>
          </a:p>
          <a:p>
            <a:pPr marL="0" indent="0"/>
            <a:r>
              <a:rPr lang="en-IN" dirty="0"/>
              <a:t>Since </a:t>
            </a:r>
            <a:r>
              <a:rPr lang="en-IN" i="1" dirty="0"/>
              <a:t>L</a:t>
            </a:r>
            <a:r>
              <a:rPr lang="en-IN" dirty="0"/>
              <a:t>(</a:t>
            </a:r>
            <a:r>
              <a:rPr lang="en-IN" i="1" dirty="0"/>
              <a:t>b</a:t>
            </a:r>
            <a:r>
              <a:rPr lang="en-IN" dirty="0"/>
              <a:t>) </a:t>
            </a:r>
            <a:r>
              <a:rPr lang="en-IN" dirty="0" smtClean="0"/>
              <a:t>&lt; </a:t>
            </a:r>
            <a:r>
              <a:rPr lang="en-IN" i="1" dirty="0"/>
              <a:t>L</a:t>
            </a:r>
            <a:r>
              <a:rPr lang="en-IN" dirty="0"/>
              <a:t>(</a:t>
            </a:r>
            <a:r>
              <a:rPr lang="en-IN" i="1" dirty="0"/>
              <a:t>c</a:t>
            </a:r>
            <a:r>
              <a:rPr lang="en-IN" dirty="0"/>
              <a:t>), </a:t>
            </a:r>
            <a:r>
              <a:rPr lang="en-IN" i="1" dirty="0"/>
              <a:t>b </a:t>
            </a:r>
            <a:r>
              <a:rPr lang="en-IN" dirty="0"/>
              <a:t>is added </a:t>
            </a:r>
            <a:r>
              <a:rPr lang="en-IN" dirty="0" smtClean="0"/>
              <a:t>to </a:t>
            </a:r>
            <a:r>
              <a:rPr lang="en-IN" i="1" dirty="0" smtClean="0"/>
              <a:t>V</a:t>
            </a:r>
            <a:r>
              <a:rPr lang="en-IN" dirty="0" smtClean="0"/>
              <a:t>(</a:t>
            </a:r>
            <a:r>
              <a:rPr lang="en-IN" i="1" dirty="0" smtClean="0"/>
              <a:t>T</a:t>
            </a:r>
            <a:r>
              <a:rPr lang="en-IN" dirty="0"/>
              <a:t>), </a:t>
            </a:r>
            <a:r>
              <a:rPr lang="en-IN" i="1" dirty="0"/>
              <a:t>D</a:t>
            </a:r>
            <a:r>
              <a:rPr lang="en-IN" dirty="0"/>
              <a:t>(</a:t>
            </a:r>
            <a:r>
              <a:rPr lang="en-IN" i="1" dirty="0"/>
              <a:t>b</a:t>
            </a:r>
            <a:r>
              <a:rPr lang="en-IN" dirty="0"/>
              <a:t>) </a:t>
            </a:r>
            <a:r>
              <a:rPr lang="en-IN" dirty="0" smtClean="0"/>
              <a:t>= </a:t>
            </a:r>
            <a:r>
              <a:rPr lang="en-IN" i="1" dirty="0"/>
              <a:t>a</a:t>
            </a:r>
            <a:r>
              <a:rPr lang="en-IN" dirty="0"/>
              <a:t>, and {</a:t>
            </a:r>
            <a:r>
              <a:rPr lang="en-IN" i="1" dirty="0"/>
              <a:t>a</a:t>
            </a:r>
            <a:r>
              <a:rPr lang="en-IN" dirty="0"/>
              <a:t>, </a:t>
            </a:r>
            <a:r>
              <a:rPr lang="en-IN" i="1" dirty="0"/>
              <a:t>b</a:t>
            </a:r>
            <a:r>
              <a:rPr lang="en-IN" dirty="0" smtClean="0"/>
              <a:t>} is </a:t>
            </a:r>
            <a:r>
              <a:rPr lang="en-IN" dirty="0"/>
              <a:t>added to </a:t>
            </a:r>
            <a:r>
              <a:rPr lang="en-IN" i="1" dirty="0"/>
              <a:t>E</a:t>
            </a:r>
            <a:r>
              <a:rPr lang="en-IN" dirty="0"/>
              <a:t>(</a:t>
            </a:r>
            <a:r>
              <a:rPr lang="en-IN" i="1" dirty="0"/>
              <a:t>T</a:t>
            </a:r>
            <a:r>
              <a:rPr lang="en-IN" dirty="0"/>
              <a:t>).</a:t>
            </a:r>
            <a:endParaRPr lang="en-US" altLang="en-US" dirty="0"/>
          </a:p>
        </p:txBody>
      </p:sp>
    </p:spTree>
    <p:extLst>
      <p:ext uri="{BB962C8B-B14F-4D97-AF65-F5344CB8AC3E}">
        <p14:creationId xmlns:p14="http://schemas.microsoft.com/office/powerpoint/2010/main" val="80146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90600"/>
          </a:xfrm>
        </p:spPr>
        <p:txBody>
          <a:bodyPr/>
          <a:lstStyle/>
          <a:p>
            <a:pPr marL="0" indent="0"/>
            <a:r>
              <a:rPr lang="en-IN" b="1" dirty="0"/>
              <a:t>Step 2: </a:t>
            </a:r>
            <a:r>
              <a:rPr lang="en-IN" dirty="0"/>
              <a:t>Going into the </a:t>
            </a:r>
            <a:r>
              <a:rPr lang="en-IN" b="1" dirty="0"/>
              <a:t>while </a:t>
            </a:r>
            <a:r>
              <a:rPr lang="en-IN" dirty="0"/>
              <a:t>loop: </a:t>
            </a:r>
            <a:r>
              <a:rPr lang="en-IN" i="1" dirty="0"/>
              <a:t>V</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endParaRPr lang="en-IN" dirty="0" smtClean="0"/>
          </a:p>
          <a:p>
            <a:pPr marL="1074738" indent="0"/>
            <a:r>
              <a:rPr lang="en-IN" i="1" dirty="0" smtClean="0"/>
              <a:t>E</a:t>
            </a:r>
            <a:r>
              <a:rPr lang="en-IN" dirty="0" smtClean="0"/>
              <a:t>(</a:t>
            </a:r>
            <a:r>
              <a:rPr lang="en-IN" i="1" dirty="0" smtClean="0"/>
              <a:t>T</a:t>
            </a:r>
            <a:r>
              <a:rPr lang="en-IN" dirty="0"/>
              <a:t>) </a:t>
            </a:r>
            <a:r>
              <a:rPr lang="en-IN" dirty="0" smtClean="0"/>
              <a:t>= {{</a:t>
            </a:r>
            <a:r>
              <a:rPr lang="en-IN" i="1" dirty="0"/>
              <a:t>a</a:t>
            </a:r>
            <a:r>
              <a:rPr lang="en-IN" dirty="0"/>
              <a:t>, </a:t>
            </a:r>
            <a:r>
              <a:rPr lang="en-IN" i="1" dirty="0"/>
              <a:t>b</a:t>
            </a:r>
            <a:r>
              <a:rPr lang="en-IN" dirty="0"/>
              <a:t>}}</a:t>
            </a:r>
            <a:endParaRPr lang="en-US" altLang="en-US" dirty="0"/>
          </a:p>
        </p:txBody>
      </p:sp>
      <p:pic>
        <p:nvPicPr>
          <p:cNvPr id="16386" name="Picture 2" descr="The same image from the previous slide continues. The edge connecting the vertices a and c is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8280" y="2590800"/>
            <a:ext cx="316992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724400" y="2514600"/>
            <a:ext cx="3959225" cy="2819400"/>
          </a:xfrm>
        </p:spPr>
        <p:txBody>
          <a:bodyPr/>
          <a:lstStyle/>
          <a:p>
            <a:r>
              <a:rPr lang="en-IN" b="1" dirty="0"/>
              <a:t>During iteration:</a:t>
            </a:r>
          </a:p>
          <a:p>
            <a:pPr marL="0" indent="0"/>
            <a:r>
              <a:rPr lang="en-IN" i="1" dirty="0"/>
              <a:t>F </a:t>
            </a:r>
            <a:r>
              <a:rPr lang="en-IN" dirty="0" smtClean="0"/>
              <a:t>= </a:t>
            </a:r>
            <a:r>
              <a:rPr lang="en-IN" dirty="0"/>
              <a:t>{</a:t>
            </a:r>
            <a:r>
              <a:rPr lang="en-IN" i="1" dirty="0"/>
              <a:t>c</a:t>
            </a:r>
            <a:r>
              <a:rPr lang="en-IN" dirty="0"/>
              <a:t>, </a:t>
            </a:r>
            <a:r>
              <a:rPr lang="en-IN" i="1" dirty="0"/>
              <a:t>d</a:t>
            </a:r>
            <a:r>
              <a:rPr lang="en-IN" dirty="0"/>
              <a:t>, </a:t>
            </a:r>
            <a:r>
              <a:rPr lang="en-IN" i="1" dirty="0"/>
              <a:t>e</a:t>
            </a:r>
            <a:r>
              <a:rPr lang="en-IN" dirty="0"/>
              <a:t>}, </a:t>
            </a:r>
            <a:r>
              <a:rPr lang="en-IN" i="1" dirty="0"/>
              <a:t>L</a:t>
            </a:r>
            <a:r>
              <a:rPr lang="en-IN" dirty="0"/>
              <a:t>(</a:t>
            </a:r>
            <a:r>
              <a:rPr lang="en-IN" i="1" dirty="0"/>
              <a:t>c</a:t>
            </a:r>
            <a:r>
              <a:rPr lang="en-IN" dirty="0"/>
              <a:t>) </a:t>
            </a:r>
            <a:r>
              <a:rPr lang="en-IN" dirty="0" smtClean="0"/>
              <a:t>= </a:t>
            </a:r>
            <a:r>
              <a:rPr lang="en-IN" dirty="0"/>
              <a:t>4, </a:t>
            </a:r>
            <a:r>
              <a:rPr lang="en-IN" i="1" dirty="0"/>
              <a:t>L</a:t>
            </a:r>
            <a:r>
              <a:rPr lang="en-IN" dirty="0"/>
              <a:t>(</a:t>
            </a:r>
            <a:r>
              <a:rPr lang="en-IN" i="1" dirty="0"/>
              <a:t>d</a:t>
            </a:r>
            <a:r>
              <a:rPr lang="en-IN" dirty="0"/>
              <a:t>) </a:t>
            </a:r>
            <a:r>
              <a:rPr lang="en-IN" dirty="0" smtClean="0"/>
              <a:t>= </a:t>
            </a:r>
            <a:r>
              <a:rPr lang="en-IN" dirty="0"/>
              <a:t>9</a:t>
            </a:r>
            <a:r>
              <a:rPr lang="en-IN" dirty="0" smtClean="0"/>
              <a:t>, </a:t>
            </a:r>
            <a:r>
              <a:rPr lang="en-IN" i="1" dirty="0" smtClean="0"/>
              <a:t>L</a:t>
            </a:r>
            <a:r>
              <a:rPr lang="en-IN" dirty="0" smtClean="0"/>
              <a:t>(</a:t>
            </a:r>
            <a:r>
              <a:rPr lang="en-IN" i="1" dirty="0" smtClean="0"/>
              <a:t>e</a:t>
            </a:r>
            <a:r>
              <a:rPr lang="en-IN" dirty="0"/>
              <a:t>) </a:t>
            </a:r>
            <a:r>
              <a:rPr lang="en-IN" dirty="0" smtClean="0"/>
              <a:t>= 8. </a:t>
            </a:r>
          </a:p>
          <a:p>
            <a:pPr marL="0" indent="0"/>
            <a:r>
              <a:rPr lang="en-IN" dirty="0" smtClean="0"/>
              <a:t>Since </a:t>
            </a:r>
            <a:r>
              <a:rPr lang="en-IN" i="1" dirty="0"/>
              <a:t>L</a:t>
            </a:r>
            <a:r>
              <a:rPr lang="en-IN" dirty="0"/>
              <a:t>(</a:t>
            </a:r>
            <a:r>
              <a:rPr lang="en-IN" i="1" dirty="0"/>
              <a:t>c</a:t>
            </a:r>
            <a:r>
              <a:rPr lang="en-IN" dirty="0"/>
              <a:t>) </a:t>
            </a:r>
            <a:r>
              <a:rPr lang="en-IN" dirty="0" smtClean="0"/>
              <a:t>&lt; </a:t>
            </a:r>
            <a:r>
              <a:rPr lang="en-IN" i="1" dirty="0"/>
              <a:t>L</a:t>
            </a:r>
            <a:r>
              <a:rPr lang="en-IN" dirty="0"/>
              <a:t>(</a:t>
            </a:r>
            <a:r>
              <a:rPr lang="en-IN" i="1" dirty="0"/>
              <a:t>d</a:t>
            </a:r>
            <a:r>
              <a:rPr lang="en-IN" dirty="0"/>
              <a:t>) and </a:t>
            </a:r>
            <a:r>
              <a:rPr lang="en-IN" i="1" dirty="0"/>
              <a:t>L</a:t>
            </a:r>
            <a:r>
              <a:rPr lang="en-IN" dirty="0"/>
              <a:t>(</a:t>
            </a:r>
            <a:r>
              <a:rPr lang="en-IN" i="1" dirty="0"/>
              <a:t>c</a:t>
            </a:r>
            <a:r>
              <a:rPr lang="en-IN" dirty="0"/>
              <a:t>) </a:t>
            </a:r>
            <a:r>
              <a:rPr lang="en-IN" dirty="0" smtClean="0"/>
              <a:t>&lt; </a:t>
            </a:r>
            <a:r>
              <a:rPr lang="en-IN" i="1" dirty="0"/>
              <a:t>L</a:t>
            </a:r>
            <a:r>
              <a:rPr lang="en-IN" dirty="0"/>
              <a:t>(</a:t>
            </a:r>
            <a:r>
              <a:rPr lang="en-IN" i="1" dirty="0"/>
              <a:t>e</a:t>
            </a:r>
            <a:r>
              <a:rPr lang="en-IN" dirty="0"/>
              <a:t>), </a:t>
            </a:r>
            <a:r>
              <a:rPr lang="en-IN" i="1" dirty="0"/>
              <a:t>c </a:t>
            </a:r>
            <a:r>
              <a:rPr lang="en-IN" dirty="0" smtClean="0"/>
              <a:t>is added </a:t>
            </a:r>
            <a:r>
              <a:rPr lang="en-IN" dirty="0"/>
              <a:t>to </a:t>
            </a:r>
            <a:r>
              <a:rPr lang="en-IN" i="1" dirty="0"/>
              <a:t>V</a:t>
            </a:r>
            <a:r>
              <a:rPr lang="en-IN" dirty="0"/>
              <a:t>(</a:t>
            </a:r>
            <a:r>
              <a:rPr lang="en-IN" i="1" dirty="0"/>
              <a:t>T</a:t>
            </a:r>
            <a:r>
              <a:rPr lang="en-IN" dirty="0"/>
              <a:t>), </a:t>
            </a:r>
            <a:r>
              <a:rPr lang="en-IN" i="1" dirty="0"/>
              <a:t>D</a:t>
            </a:r>
            <a:r>
              <a:rPr lang="en-IN" dirty="0"/>
              <a:t>(</a:t>
            </a:r>
            <a:r>
              <a:rPr lang="en-IN" i="1" dirty="0"/>
              <a:t>c</a:t>
            </a:r>
            <a:r>
              <a:rPr lang="en-IN" dirty="0"/>
              <a:t>) </a:t>
            </a:r>
            <a:r>
              <a:rPr lang="en-IN" dirty="0" smtClean="0"/>
              <a:t>= </a:t>
            </a:r>
            <a:r>
              <a:rPr lang="en-IN" i="1" dirty="0" smtClean="0"/>
              <a:t>a</a:t>
            </a:r>
            <a:r>
              <a:rPr lang="en-IN" dirty="0"/>
              <a:t>, and {</a:t>
            </a:r>
            <a:r>
              <a:rPr lang="en-IN" i="1" dirty="0"/>
              <a:t>a</a:t>
            </a:r>
            <a:r>
              <a:rPr lang="en-IN" dirty="0"/>
              <a:t>, </a:t>
            </a:r>
            <a:r>
              <a:rPr lang="en-IN" i="1" dirty="0"/>
              <a:t>c</a:t>
            </a:r>
            <a:r>
              <a:rPr lang="en-IN" dirty="0" smtClean="0"/>
              <a:t>} is </a:t>
            </a:r>
            <a:r>
              <a:rPr lang="en-IN" dirty="0"/>
              <a:t>added to </a:t>
            </a:r>
            <a:r>
              <a:rPr lang="en-IN" i="1" dirty="0"/>
              <a:t>E</a:t>
            </a:r>
            <a:r>
              <a:rPr lang="en-IN" dirty="0"/>
              <a:t>(</a:t>
            </a:r>
            <a:r>
              <a:rPr lang="en-IN" i="1" dirty="0"/>
              <a:t>T</a:t>
            </a:r>
            <a:r>
              <a:rPr lang="en-IN" dirty="0"/>
              <a:t>).</a:t>
            </a:r>
            <a:endParaRPr lang="en-US" altLang="en-US" dirty="0"/>
          </a:p>
        </p:txBody>
      </p:sp>
    </p:spTree>
    <p:extLst>
      <p:ext uri="{BB962C8B-B14F-4D97-AF65-F5344CB8AC3E}">
        <p14:creationId xmlns:p14="http://schemas.microsoft.com/office/powerpoint/2010/main" val="2050380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90600"/>
          </a:xfrm>
        </p:spPr>
        <p:txBody>
          <a:bodyPr/>
          <a:lstStyle/>
          <a:p>
            <a:pPr marL="0" indent="0"/>
            <a:r>
              <a:rPr lang="en-IN" b="1" dirty="0"/>
              <a:t>Step 3: </a:t>
            </a:r>
            <a:r>
              <a:rPr lang="en-IN" dirty="0"/>
              <a:t>Going into the </a:t>
            </a:r>
            <a:r>
              <a:rPr lang="en-IN" b="1" dirty="0"/>
              <a:t>while </a:t>
            </a:r>
            <a:r>
              <a:rPr lang="en-IN" dirty="0"/>
              <a:t>loop: </a:t>
            </a:r>
            <a:r>
              <a:rPr lang="en-IN" i="1" dirty="0"/>
              <a:t>V</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endParaRPr lang="en-IN" dirty="0" smtClean="0"/>
          </a:p>
          <a:p>
            <a:pPr marL="1074738" indent="0"/>
            <a:r>
              <a:rPr lang="en-IN" i="1" dirty="0" smtClean="0"/>
              <a:t>E</a:t>
            </a:r>
            <a:r>
              <a:rPr lang="en-IN" dirty="0" smtClean="0"/>
              <a:t>(</a:t>
            </a:r>
            <a:r>
              <a:rPr lang="en-IN" i="1" dirty="0" smtClean="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a</a:t>
            </a:r>
            <a:r>
              <a:rPr lang="en-IN" dirty="0"/>
              <a:t>, </a:t>
            </a:r>
            <a:r>
              <a:rPr lang="en-IN" i="1" dirty="0"/>
              <a:t>c</a:t>
            </a:r>
            <a:r>
              <a:rPr lang="en-IN" dirty="0"/>
              <a:t>}}</a:t>
            </a:r>
            <a:endParaRPr lang="en-US" altLang="en-US" dirty="0"/>
          </a:p>
        </p:txBody>
      </p:sp>
      <p:pic>
        <p:nvPicPr>
          <p:cNvPr id="17410" name="Picture 2" descr="the same image from the previous slide continues. The edge connecting the vertices c and e is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5430" y="2667000"/>
            <a:ext cx="303657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724400" y="2514600"/>
            <a:ext cx="3959225" cy="3810000"/>
          </a:xfrm>
        </p:spPr>
        <p:txBody>
          <a:bodyPr/>
          <a:lstStyle/>
          <a:p>
            <a:r>
              <a:rPr lang="en-IN" b="1" dirty="0"/>
              <a:t>During iteration:</a:t>
            </a:r>
          </a:p>
          <a:p>
            <a:pPr marL="0" indent="0"/>
            <a:r>
              <a:rPr lang="it-IT" i="1" dirty="0"/>
              <a:t>F </a:t>
            </a:r>
            <a:r>
              <a:rPr lang="it-IT" dirty="0" smtClean="0"/>
              <a:t>= </a:t>
            </a:r>
            <a:r>
              <a:rPr lang="it-IT" dirty="0"/>
              <a:t>{</a:t>
            </a:r>
            <a:r>
              <a:rPr lang="it-IT" i="1" dirty="0"/>
              <a:t>d</a:t>
            </a:r>
            <a:r>
              <a:rPr lang="it-IT" dirty="0"/>
              <a:t>, </a:t>
            </a:r>
            <a:r>
              <a:rPr lang="it-IT" i="1" dirty="0"/>
              <a:t>e</a:t>
            </a:r>
            <a:r>
              <a:rPr lang="it-IT" dirty="0"/>
              <a:t>}, </a:t>
            </a:r>
            <a:r>
              <a:rPr lang="it-IT" i="1" dirty="0"/>
              <a:t>L</a:t>
            </a:r>
            <a:r>
              <a:rPr lang="it-IT" dirty="0"/>
              <a:t>(</a:t>
            </a:r>
            <a:r>
              <a:rPr lang="it-IT" i="1" dirty="0"/>
              <a:t>d</a:t>
            </a:r>
            <a:r>
              <a:rPr lang="it-IT" dirty="0"/>
              <a:t>) </a:t>
            </a:r>
            <a:r>
              <a:rPr lang="it-IT" dirty="0" smtClean="0"/>
              <a:t>= </a:t>
            </a:r>
            <a:r>
              <a:rPr lang="it-IT" dirty="0"/>
              <a:t>9, </a:t>
            </a:r>
            <a:r>
              <a:rPr lang="it-IT" i="1" dirty="0"/>
              <a:t>L</a:t>
            </a:r>
            <a:r>
              <a:rPr lang="it-IT" dirty="0"/>
              <a:t>(</a:t>
            </a:r>
            <a:r>
              <a:rPr lang="it-IT" i="1" dirty="0"/>
              <a:t>e</a:t>
            </a:r>
            <a:r>
              <a:rPr lang="it-IT" dirty="0"/>
              <a:t>) </a:t>
            </a:r>
            <a:r>
              <a:rPr lang="it-IT" dirty="0" smtClean="0"/>
              <a:t>= 5 </a:t>
            </a:r>
            <a:r>
              <a:rPr lang="en-IN" i="1" dirty="0" smtClean="0"/>
              <a:t>L</a:t>
            </a:r>
            <a:r>
              <a:rPr lang="en-IN" dirty="0" smtClean="0"/>
              <a:t>(</a:t>
            </a:r>
            <a:r>
              <a:rPr lang="en-IN" i="1" dirty="0" smtClean="0"/>
              <a:t>e</a:t>
            </a:r>
            <a:r>
              <a:rPr lang="en-IN" dirty="0"/>
              <a:t>) becomes 5 because </a:t>
            </a:r>
            <a:r>
              <a:rPr lang="en-IN" i="1" dirty="0"/>
              <a:t>ace</a:t>
            </a:r>
            <a:r>
              <a:rPr lang="en-IN" dirty="0"/>
              <a:t>, which </a:t>
            </a:r>
            <a:r>
              <a:rPr lang="en-IN" dirty="0" smtClean="0"/>
              <a:t>has length </a:t>
            </a:r>
            <a:r>
              <a:rPr lang="en-IN" dirty="0"/>
              <a:t>5, is a shorter path to </a:t>
            </a:r>
            <a:r>
              <a:rPr lang="en-IN" i="1" dirty="0"/>
              <a:t>e </a:t>
            </a:r>
            <a:r>
              <a:rPr lang="en-IN" dirty="0"/>
              <a:t>than </a:t>
            </a:r>
            <a:r>
              <a:rPr lang="en-IN" i="1" dirty="0" smtClean="0"/>
              <a:t>abe</a:t>
            </a:r>
            <a:r>
              <a:rPr lang="en-IN" dirty="0" smtClean="0"/>
              <a:t>, which </a:t>
            </a:r>
            <a:r>
              <a:rPr lang="en-IN" dirty="0"/>
              <a:t>has length </a:t>
            </a:r>
            <a:r>
              <a:rPr lang="en-IN" dirty="0" smtClean="0"/>
              <a:t>8. </a:t>
            </a:r>
          </a:p>
          <a:p>
            <a:pPr marL="0" indent="0"/>
            <a:endParaRPr lang="en-IN" sz="900" dirty="0"/>
          </a:p>
          <a:p>
            <a:pPr marL="0" indent="0"/>
            <a:r>
              <a:rPr lang="en-IN" dirty="0" smtClean="0"/>
              <a:t>Since </a:t>
            </a:r>
            <a:r>
              <a:rPr lang="en-IN" i="1" dirty="0"/>
              <a:t>L</a:t>
            </a:r>
            <a:r>
              <a:rPr lang="en-IN" dirty="0"/>
              <a:t>(</a:t>
            </a:r>
            <a:r>
              <a:rPr lang="en-IN" i="1" dirty="0"/>
              <a:t>e</a:t>
            </a:r>
            <a:r>
              <a:rPr lang="en-IN" dirty="0"/>
              <a:t>) </a:t>
            </a:r>
            <a:r>
              <a:rPr lang="en-IN" dirty="0" smtClean="0"/>
              <a:t>&lt; </a:t>
            </a:r>
            <a:r>
              <a:rPr lang="en-IN" i="1" dirty="0"/>
              <a:t>L</a:t>
            </a:r>
            <a:r>
              <a:rPr lang="en-IN" dirty="0"/>
              <a:t>(</a:t>
            </a:r>
            <a:r>
              <a:rPr lang="en-IN" i="1" dirty="0"/>
              <a:t>d</a:t>
            </a:r>
            <a:r>
              <a:rPr lang="en-IN" dirty="0"/>
              <a:t>), </a:t>
            </a:r>
            <a:r>
              <a:rPr lang="en-IN" i="1" dirty="0"/>
              <a:t>e </a:t>
            </a:r>
            <a:r>
              <a:rPr lang="en-IN" dirty="0"/>
              <a:t>is added to </a:t>
            </a:r>
            <a:r>
              <a:rPr lang="en-IN" i="1" dirty="0"/>
              <a:t>V</a:t>
            </a:r>
            <a:r>
              <a:rPr lang="en-IN" dirty="0"/>
              <a:t>(</a:t>
            </a:r>
            <a:r>
              <a:rPr lang="en-IN" i="1" dirty="0"/>
              <a:t>T</a:t>
            </a:r>
            <a:r>
              <a:rPr lang="en-IN" dirty="0" smtClean="0"/>
              <a:t>), </a:t>
            </a:r>
            <a:r>
              <a:rPr lang="en-IN" i="1" dirty="0" smtClean="0"/>
              <a:t>D</a:t>
            </a:r>
            <a:r>
              <a:rPr lang="en-IN" dirty="0" smtClean="0"/>
              <a:t>(</a:t>
            </a:r>
            <a:r>
              <a:rPr lang="en-IN" i="1" dirty="0" smtClean="0"/>
              <a:t>e</a:t>
            </a:r>
            <a:r>
              <a:rPr lang="en-IN" dirty="0"/>
              <a:t>) </a:t>
            </a:r>
            <a:r>
              <a:rPr lang="en-IN" dirty="0" smtClean="0"/>
              <a:t>= </a:t>
            </a:r>
            <a:r>
              <a:rPr lang="en-IN" i="1" dirty="0"/>
              <a:t>c</a:t>
            </a:r>
            <a:r>
              <a:rPr lang="en-IN" dirty="0"/>
              <a:t>, and {</a:t>
            </a:r>
            <a:r>
              <a:rPr lang="en-IN" i="1" dirty="0"/>
              <a:t>c</a:t>
            </a:r>
            <a:r>
              <a:rPr lang="en-IN" dirty="0"/>
              <a:t>, </a:t>
            </a:r>
            <a:r>
              <a:rPr lang="en-IN" i="1" dirty="0"/>
              <a:t>e</a:t>
            </a:r>
            <a:r>
              <a:rPr lang="en-IN" dirty="0"/>
              <a:t>} is added to </a:t>
            </a:r>
            <a:r>
              <a:rPr lang="en-IN" i="1" dirty="0"/>
              <a:t>E</a:t>
            </a:r>
            <a:r>
              <a:rPr lang="en-IN" dirty="0"/>
              <a:t>(</a:t>
            </a:r>
            <a:r>
              <a:rPr lang="en-IN" i="1" dirty="0"/>
              <a:t>T</a:t>
            </a:r>
            <a:r>
              <a:rPr lang="en-IN" dirty="0"/>
              <a:t>).</a:t>
            </a:r>
            <a:endParaRPr lang="en-US" altLang="en-US" dirty="0"/>
          </a:p>
        </p:txBody>
      </p:sp>
    </p:spTree>
    <p:extLst>
      <p:ext uri="{BB962C8B-B14F-4D97-AF65-F5344CB8AC3E}">
        <p14:creationId xmlns:p14="http://schemas.microsoft.com/office/powerpoint/2010/main" val="2246084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90600"/>
          </a:xfrm>
        </p:spPr>
        <p:txBody>
          <a:bodyPr/>
          <a:lstStyle/>
          <a:p>
            <a:r>
              <a:rPr lang="en-IN" b="1" dirty="0"/>
              <a:t>Step 4: </a:t>
            </a:r>
            <a:r>
              <a:rPr lang="en-IN" dirty="0"/>
              <a:t>Going into the </a:t>
            </a:r>
            <a:r>
              <a:rPr lang="en-IN" b="1" dirty="0"/>
              <a:t>while </a:t>
            </a:r>
            <a:r>
              <a:rPr lang="en-IN" dirty="0"/>
              <a:t>loop: </a:t>
            </a:r>
            <a:r>
              <a:rPr lang="en-IN" i="1" dirty="0"/>
              <a:t>V</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e</a:t>
            </a:r>
            <a:r>
              <a:rPr lang="en-IN" dirty="0"/>
              <a:t>},</a:t>
            </a:r>
          </a:p>
          <a:p>
            <a:pPr marL="1160463" indent="0"/>
            <a:r>
              <a:rPr lang="en-IN" i="1" dirty="0"/>
              <a:t>E</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a</a:t>
            </a:r>
            <a:r>
              <a:rPr lang="en-IN" dirty="0"/>
              <a:t>, </a:t>
            </a:r>
            <a:r>
              <a:rPr lang="en-IN" i="1" dirty="0"/>
              <a:t>c</a:t>
            </a:r>
            <a:r>
              <a:rPr lang="en-IN" dirty="0"/>
              <a:t>}, {</a:t>
            </a:r>
            <a:r>
              <a:rPr lang="en-IN" i="1" dirty="0"/>
              <a:t>c</a:t>
            </a:r>
            <a:r>
              <a:rPr lang="en-IN" dirty="0"/>
              <a:t>, </a:t>
            </a:r>
            <a:r>
              <a:rPr lang="en-IN" i="1" dirty="0"/>
              <a:t>e</a:t>
            </a:r>
            <a:r>
              <a:rPr lang="en-IN" dirty="0"/>
              <a:t>}}</a:t>
            </a:r>
            <a:endParaRPr lang="en-US" altLang="en-US" dirty="0"/>
          </a:p>
        </p:txBody>
      </p:sp>
      <p:pic>
        <p:nvPicPr>
          <p:cNvPr id="18434" name="Picture 2" descr="The same image from the previous slide continues. The edge connecting the vertices e and d is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667000"/>
            <a:ext cx="3120390" cy="129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4495800" y="2514600"/>
            <a:ext cx="4187825" cy="3581400"/>
          </a:xfrm>
        </p:spPr>
        <p:txBody>
          <a:bodyPr/>
          <a:lstStyle/>
          <a:p>
            <a:r>
              <a:rPr lang="en-IN" b="1" dirty="0"/>
              <a:t>During iteration:</a:t>
            </a:r>
          </a:p>
          <a:p>
            <a:pPr marL="0" indent="0"/>
            <a:r>
              <a:rPr lang="pl-PL" i="1" dirty="0"/>
              <a:t>F </a:t>
            </a:r>
            <a:r>
              <a:rPr lang="en-US" dirty="0" smtClean="0"/>
              <a:t>=</a:t>
            </a:r>
            <a:r>
              <a:rPr lang="pl-PL" dirty="0" smtClean="0"/>
              <a:t> </a:t>
            </a:r>
            <a:r>
              <a:rPr lang="pl-PL" dirty="0"/>
              <a:t>{</a:t>
            </a:r>
            <a:r>
              <a:rPr lang="pl-PL" i="1" dirty="0"/>
              <a:t>d</a:t>
            </a:r>
            <a:r>
              <a:rPr lang="pl-PL" dirty="0"/>
              <a:t>, </a:t>
            </a:r>
            <a:r>
              <a:rPr lang="pl-PL" i="1" dirty="0"/>
              <a:t>z</a:t>
            </a:r>
            <a:r>
              <a:rPr lang="pl-PL" dirty="0"/>
              <a:t>}, </a:t>
            </a:r>
            <a:r>
              <a:rPr lang="pl-PL" i="1" dirty="0"/>
              <a:t>L</a:t>
            </a:r>
            <a:r>
              <a:rPr lang="pl-PL" dirty="0"/>
              <a:t>(</a:t>
            </a:r>
            <a:r>
              <a:rPr lang="pl-PL" i="1" dirty="0"/>
              <a:t>d</a:t>
            </a:r>
            <a:r>
              <a:rPr lang="pl-PL" dirty="0"/>
              <a:t>) </a:t>
            </a:r>
            <a:r>
              <a:rPr lang="en-US" dirty="0" smtClean="0"/>
              <a:t>=</a:t>
            </a:r>
            <a:r>
              <a:rPr lang="pl-PL" dirty="0" smtClean="0"/>
              <a:t> </a:t>
            </a:r>
            <a:r>
              <a:rPr lang="pl-PL" dirty="0"/>
              <a:t>7, </a:t>
            </a:r>
            <a:r>
              <a:rPr lang="pl-PL" i="1" dirty="0"/>
              <a:t>L</a:t>
            </a:r>
            <a:r>
              <a:rPr lang="pl-PL" dirty="0"/>
              <a:t>(</a:t>
            </a:r>
            <a:r>
              <a:rPr lang="pl-PL" i="1" dirty="0"/>
              <a:t>z</a:t>
            </a:r>
            <a:r>
              <a:rPr lang="pl-PL" dirty="0"/>
              <a:t>) </a:t>
            </a:r>
            <a:r>
              <a:rPr lang="en-US" dirty="0" smtClean="0"/>
              <a:t>=</a:t>
            </a:r>
            <a:r>
              <a:rPr lang="pl-PL" dirty="0" smtClean="0"/>
              <a:t> 17</a:t>
            </a:r>
            <a:r>
              <a:rPr lang="en-US" dirty="0" smtClean="0"/>
              <a:t> </a:t>
            </a:r>
            <a:r>
              <a:rPr lang="en-IN" i="1" dirty="0" smtClean="0"/>
              <a:t>L</a:t>
            </a:r>
            <a:r>
              <a:rPr lang="en-IN" dirty="0" smtClean="0"/>
              <a:t>(</a:t>
            </a:r>
            <a:r>
              <a:rPr lang="en-IN" i="1" dirty="0" smtClean="0"/>
              <a:t>d</a:t>
            </a:r>
            <a:r>
              <a:rPr lang="en-IN" dirty="0"/>
              <a:t>) becomes 7 because </a:t>
            </a:r>
            <a:r>
              <a:rPr lang="en-IN" dirty="0" smtClean="0"/>
              <a:t>     </a:t>
            </a:r>
            <a:r>
              <a:rPr lang="en-IN" i="1" dirty="0" smtClean="0"/>
              <a:t>a</a:t>
            </a:r>
            <a:r>
              <a:rPr lang="en-IN" sz="100" i="1" dirty="0" smtClean="0"/>
              <a:t> </a:t>
            </a:r>
            <a:r>
              <a:rPr lang="en-IN" i="1" dirty="0" smtClean="0"/>
              <a:t>c</a:t>
            </a:r>
            <a:r>
              <a:rPr lang="en-IN" sz="200" i="1" dirty="0"/>
              <a:t> </a:t>
            </a:r>
            <a:r>
              <a:rPr lang="en-IN" i="1" dirty="0" smtClean="0"/>
              <a:t>e</a:t>
            </a:r>
            <a:r>
              <a:rPr lang="en-IN" sz="200" i="1" dirty="0"/>
              <a:t> </a:t>
            </a:r>
            <a:r>
              <a:rPr lang="en-IN" i="1" dirty="0" smtClean="0"/>
              <a:t>d</a:t>
            </a:r>
            <a:r>
              <a:rPr lang="en-IN" dirty="0"/>
              <a:t>, which </a:t>
            </a:r>
            <a:r>
              <a:rPr lang="en-IN" dirty="0" smtClean="0"/>
              <a:t>has length </a:t>
            </a:r>
            <a:r>
              <a:rPr lang="en-IN" dirty="0"/>
              <a:t>7, is a shorter path to </a:t>
            </a:r>
            <a:r>
              <a:rPr lang="en-IN" i="1" dirty="0"/>
              <a:t>d </a:t>
            </a:r>
            <a:r>
              <a:rPr lang="en-IN" dirty="0"/>
              <a:t>than </a:t>
            </a:r>
            <a:r>
              <a:rPr lang="en-IN" i="1" dirty="0" smtClean="0"/>
              <a:t>a</a:t>
            </a:r>
            <a:r>
              <a:rPr lang="en-IN" sz="100" i="1" dirty="0" smtClean="0"/>
              <a:t> </a:t>
            </a:r>
            <a:r>
              <a:rPr lang="en-IN" i="1" dirty="0" smtClean="0"/>
              <a:t>b</a:t>
            </a:r>
            <a:r>
              <a:rPr lang="en-IN" sz="800" i="1" dirty="0"/>
              <a:t> </a:t>
            </a:r>
            <a:r>
              <a:rPr lang="en-IN" i="1" dirty="0" smtClean="0"/>
              <a:t>d</a:t>
            </a:r>
            <a:r>
              <a:rPr lang="en-IN" dirty="0" smtClean="0"/>
              <a:t>, which </a:t>
            </a:r>
            <a:r>
              <a:rPr lang="en-IN" dirty="0"/>
              <a:t>has length </a:t>
            </a:r>
            <a:r>
              <a:rPr lang="en-IN" dirty="0" smtClean="0"/>
              <a:t>9. </a:t>
            </a:r>
          </a:p>
          <a:p>
            <a:pPr marL="0" indent="0"/>
            <a:endParaRPr lang="en-IN" sz="900" dirty="0"/>
          </a:p>
          <a:p>
            <a:pPr marL="0" indent="0"/>
            <a:r>
              <a:rPr lang="en-IN" dirty="0" smtClean="0"/>
              <a:t>Since </a:t>
            </a:r>
            <a:r>
              <a:rPr lang="en-IN" i="1" dirty="0"/>
              <a:t>L</a:t>
            </a:r>
            <a:r>
              <a:rPr lang="en-IN" dirty="0"/>
              <a:t>(</a:t>
            </a:r>
            <a:r>
              <a:rPr lang="en-IN" i="1" dirty="0"/>
              <a:t>d</a:t>
            </a:r>
            <a:r>
              <a:rPr lang="en-IN" dirty="0"/>
              <a:t>) </a:t>
            </a:r>
            <a:r>
              <a:rPr lang="en-IN" dirty="0" smtClean="0"/>
              <a:t>&lt; </a:t>
            </a:r>
            <a:r>
              <a:rPr lang="en-IN" i="1" dirty="0"/>
              <a:t>L</a:t>
            </a:r>
            <a:r>
              <a:rPr lang="en-IN" dirty="0"/>
              <a:t>(</a:t>
            </a:r>
            <a:r>
              <a:rPr lang="en-IN" i="1" dirty="0"/>
              <a:t>z</a:t>
            </a:r>
            <a:r>
              <a:rPr lang="en-IN" dirty="0"/>
              <a:t>), </a:t>
            </a:r>
            <a:r>
              <a:rPr lang="en-IN" i="1" dirty="0"/>
              <a:t>d </a:t>
            </a:r>
            <a:r>
              <a:rPr lang="en-IN" dirty="0"/>
              <a:t>is added to </a:t>
            </a:r>
            <a:r>
              <a:rPr lang="en-IN" i="1" dirty="0"/>
              <a:t>V</a:t>
            </a:r>
            <a:r>
              <a:rPr lang="en-IN" dirty="0"/>
              <a:t>(</a:t>
            </a:r>
            <a:r>
              <a:rPr lang="en-IN" i="1" dirty="0"/>
              <a:t>T</a:t>
            </a:r>
            <a:r>
              <a:rPr lang="en-IN" dirty="0" smtClean="0"/>
              <a:t>), </a:t>
            </a:r>
            <a:r>
              <a:rPr lang="en-IN" i="1" dirty="0" smtClean="0"/>
              <a:t>D</a:t>
            </a:r>
            <a:r>
              <a:rPr lang="en-IN" dirty="0" smtClean="0"/>
              <a:t>(</a:t>
            </a:r>
            <a:r>
              <a:rPr lang="en-IN" i="1" dirty="0" smtClean="0"/>
              <a:t>d</a:t>
            </a:r>
            <a:r>
              <a:rPr lang="en-IN" dirty="0"/>
              <a:t>) </a:t>
            </a:r>
            <a:r>
              <a:rPr lang="en-IN" dirty="0" smtClean="0"/>
              <a:t>= </a:t>
            </a:r>
            <a:r>
              <a:rPr lang="en-IN" i="1" dirty="0"/>
              <a:t>e</a:t>
            </a:r>
            <a:r>
              <a:rPr lang="en-IN" dirty="0"/>
              <a:t>, and {</a:t>
            </a:r>
            <a:r>
              <a:rPr lang="en-IN" i="1" dirty="0"/>
              <a:t>e</a:t>
            </a:r>
            <a:r>
              <a:rPr lang="en-IN" dirty="0"/>
              <a:t>, </a:t>
            </a:r>
            <a:r>
              <a:rPr lang="en-IN" i="1" dirty="0"/>
              <a:t>d</a:t>
            </a:r>
            <a:r>
              <a:rPr lang="en-IN" dirty="0"/>
              <a:t>} is added to </a:t>
            </a:r>
            <a:r>
              <a:rPr lang="en-IN" i="1" dirty="0"/>
              <a:t>E</a:t>
            </a:r>
            <a:r>
              <a:rPr lang="en-IN" dirty="0"/>
              <a:t>(</a:t>
            </a:r>
            <a:r>
              <a:rPr lang="en-IN" i="1" dirty="0"/>
              <a:t>T</a:t>
            </a:r>
            <a:r>
              <a:rPr lang="en-IN" dirty="0"/>
              <a:t>).</a:t>
            </a:r>
            <a:endParaRPr lang="en-US" altLang="en-US" dirty="0"/>
          </a:p>
        </p:txBody>
      </p:sp>
    </p:spTree>
    <p:extLst>
      <p:ext uri="{BB962C8B-B14F-4D97-AF65-F5344CB8AC3E}">
        <p14:creationId xmlns:p14="http://schemas.microsoft.com/office/powerpoint/2010/main" val="771891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90600"/>
          </a:xfrm>
        </p:spPr>
        <p:txBody>
          <a:bodyPr/>
          <a:lstStyle/>
          <a:p>
            <a:r>
              <a:rPr lang="en-IN" b="1" dirty="0"/>
              <a:t>Step 5: </a:t>
            </a:r>
            <a:r>
              <a:rPr lang="en-IN" dirty="0"/>
              <a:t>Going into the </a:t>
            </a:r>
            <a:r>
              <a:rPr lang="en-IN" b="1" dirty="0"/>
              <a:t>while </a:t>
            </a:r>
            <a:r>
              <a:rPr lang="en-IN" dirty="0"/>
              <a:t>loop: </a:t>
            </a:r>
            <a:r>
              <a:rPr lang="en-IN" i="1" dirty="0"/>
              <a:t>V</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e</a:t>
            </a:r>
            <a:r>
              <a:rPr lang="en-IN" dirty="0"/>
              <a:t>, </a:t>
            </a:r>
            <a:r>
              <a:rPr lang="en-IN" i="1" dirty="0"/>
              <a:t>d</a:t>
            </a:r>
            <a:r>
              <a:rPr lang="en-IN" dirty="0"/>
              <a:t>},</a:t>
            </a:r>
          </a:p>
          <a:p>
            <a:pPr marL="1074738" indent="0"/>
            <a:r>
              <a:rPr lang="en-IN" i="1" dirty="0"/>
              <a:t>E</a:t>
            </a:r>
            <a:r>
              <a:rPr lang="en-IN" dirty="0"/>
              <a:t>(</a:t>
            </a:r>
            <a:r>
              <a:rPr lang="en-IN" i="1" dirty="0"/>
              <a:t>T</a:t>
            </a:r>
            <a:r>
              <a:rPr lang="en-IN" dirty="0"/>
              <a:t>) </a:t>
            </a:r>
            <a:r>
              <a:rPr lang="en-IN" dirty="0" smtClean="0"/>
              <a:t>= </a:t>
            </a:r>
            <a:r>
              <a:rPr lang="en-IN" dirty="0"/>
              <a:t>{{</a:t>
            </a:r>
            <a:r>
              <a:rPr lang="en-IN" i="1" dirty="0"/>
              <a:t>a</a:t>
            </a:r>
            <a:r>
              <a:rPr lang="en-IN" dirty="0"/>
              <a:t>, </a:t>
            </a:r>
            <a:r>
              <a:rPr lang="en-IN" i="1" dirty="0"/>
              <a:t>b</a:t>
            </a:r>
            <a:r>
              <a:rPr lang="en-IN" dirty="0"/>
              <a:t>}, {</a:t>
            </a:r>
            <a:r>
              <a:rPr lang="en-IN" i="1" dirty="0"/>
              <a:t>a</a:t>
            </a:r>
            <a:r>
              <a:rPr lang="en-IN" dirty="0"/>
              <a:t>, </a:t>
            </a:r>
            <a:r>
              <a:rPr lang="en-IN" i="1" dirty="0"/>
              <a:t>c</a:t>
            </a:r>
            <a:r>
              <a:rPr lang="en-IN" dirty="0"/>
              <a:t>}, {</a:t>
            </a:r>
            <a:r>
              <a:rPr lang="en-IN" i="1" dirty="0"/>
              <a:t>c</a:t>
            </a:r>
            <a:r>
              <a:rPr lang="en-IN" dirty="0"/>
              <a:t>, </a:t>
            </a:r>
            <a:r>
              <a:rPr lang="en-IN" i="1" dirty="0"/>
              <a:t>e</a:t>
            </a:r>
            <a:r>
              <a:rPr lang="en-IN" dirty="0"/>
              <a:t>}, {</a:t>
            </a:r>
            <a:r>
              <a:rPr lang="en-IN" i="1" dirty="0"/>
              <a:t>e</a:t>
            </a:r>
            <a:r>
              <a:rPr lang="en-IN" dirty="0"/>
              <a:t>, </a:t>
            </a:r>
            <a:r>
              <a:rPr lang="en-IN" i="1" dirty="0"/>
              <a:t>d</a:t>
            </a:r>
            <a:r>
              <a:rPr lang="en-IN" dirty="0"/>
              <a:t>}}</a:t>
            </a:r>
            <a:endParaRPr lang="en-US" altLang="en-US" dirty="0"/>
          </a:p>
        </p:txBody>
      </p:sp>
      <p:pic>
        <p:nvPicPr>
          <p:cNvPr id="19458" name="Picture 2" descr="The same image from the previous slide continues. The edge connecting the vertices d and z is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667000"/>
            <a:ext cx="24003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3"/>
          </p:nvPr>
        </p:nvSpPr>
        <p:spPr>
          <a:xfrm>
            <a:off x="3429000" y="2514600"/>
            <a:ext cx="5254625" cy="3581400"/>
          </a:xfrm>
        </p:spPr>
        <p:txBody>
          <a:bodyPr/>
          <a:lstStyle/>
          <a:p>
            <a:r>
              <a:rPr lang="en-IN" b="1" dirty="0"/>
              <a:t>During iteration:</a:t>
            </a:r>
          </a:p>
          <a:p>
            <a:pPr marL="0" indent="0"/>
            <a:r>
              <a:rPr lang="pl-PL" i="1" dirty="0"/>
              <a:t>F </a:t>
            </a:r>
            <a:r>
              <a:rPr lang="en-US" dirty="0" smtClean="0"/>
              <a:t>=</a:t>
            </a:r>
            <a:r>
              <a:rPr lang="pl-PL" dirty="0" smtClean="0"/>
              <a:t> </a:t>
            </a:r>
            <a:r>
              <a:rPr lang="pl-PL" dirty="0"/>
              <a:t>{</a:t>
            </a:r>
            <a:r>
              <a:rPr lang="pl-PL" i="1" dirty="0"/>
              <a:t>z</a:t>
            </a:r>
            <a:r>
              <a:rPr lang="pl-PL" dirty="0"/>
              <a:t>}, </a:t>
            </a:r>
            <a:r>
              <a:rPr lang="pl-PL" i="1" dirty="0"/>
              <a:t>L</a:t>
            </a:r>
            <a:r>
              <a:rPr lang="pl-PL" dirty="0"/>
              <a:t>(</a:t>
            </a:r>
            <a:r>
              <a:rPr lang="pl-PL" i="1" dirty="0"/>
              <a:t>z</a:t>
            </a:r>
            <a:r>
              <a:rPr lang="pl-PL" dirty="0"/>
              <a:t>) </a:t>
            </a:r>
            <a:r>
              <a:rPr lang="en-US" dirty="0" smtClean="0"/>
              <a:t>=</a:t>
            </a:r>
            <a:r>
              <a:rPr lang="pl-PL" dirty="0" smtClean="0"/>
              <a:t> 14</a:t>
            </a:r>
            <a:r>
              <a:rPr lang="en-US" dirty="0" smtClean="0"/>
              <a:t> </a:t>
            </a:r>
          </a:p>
          <a:p>
            <a:pPr marL="0" indent="0"/>
            <a:r>
              <a:rPr lang="en-IN" i="1" dirty="0" smtClean="0"/>
              <a:t>L</a:t>
            </a:r>
            <a:r>
              <a:rPr lang="en-IN" dirty="0" smtClean="0"/>
              <a:t>(</a:t>
            </a:r>
            <a:r>
              <a:rPr lang="en-IN" i="1" dirty="0" smtClean="0"/>
              <a:t>z</a:t>
            </a:r>
            <a:r>
              <a:rPr lang="en-IN" dirty="0"/>
              <a:t>) becomes 14 because </a:t>
            </a:r>
            <a:r>
              <a:rPr lang="en-IN" i="1" dirty="0" smtClean="0"/>
              <a:t>a</a:t>
            </a:r>
            <a:r>
              <a:rPr lang="en-IN" sz="100" i="1" dirty="0"/>
              <a:t> </a:t>
            </a:r>
            <a:r>
              <a:rPr lang="en-IN" i="1" dirty="0" smtClean="0"/>
              <a:t>c</a:t>
            </a:r>
            <a:r>
              <a:rPr lang="en-IN" sz="100" i="1" dirty="0"/>
              <a:t> </a:t>
            </a:r>
            <a:r>
              <a:rPr lang="en-IN" i="1" dirty="0" smtClean="0"/>
              <a:t>e</a:t>
            </a:r>
            <a:r>
              <a:rPr lang="en-IN" sz="100" i="1" dirty="0"/>
              <a:t> </a:t>
            </a:r>
            <a:r>
              <a:rPr lang="en-IN" i="1" dirty="0" smtClean="0"/>
              <a:t>d</a:t>
            </a:r>
            <a:r>
              <a:rPr lang="en-IN" sz="100" i="1" dirty="0"/>
              <a:t> </a:t>
            </a:r>
            <a:r>
              <a:rPr lang="en-IN" i="1" dirty="0" smtClean="0"/>
              <a:t>z</a:t>
            </a:r>
            <a:r>
              <a:rPr lang="en-IN" dirty="0"/>
              <a:t>, </a:t>
            </a:r>
            <a:r>
              <a:rPr lang="en-IN" dirty="0" smtClean="0"/>
              <a:t>which has </a:t>
            </a:r>
            <a:r>
              <a:rPr lang="en-IN" dirty="0"/>
              <a:t>length 14, is a shorter path to </a:t>
            </a:r>
            <a:r>
              <a:rPr lang="en-IN" i="1" dirty="0"/>
              <a:t>d </a:t>
            </a:r>
            <a:r>
              <a:rPr lang="en-IN" dirty="0" smtClean="0"/>
              <a:t>than </a:t>
            </a:r>
            <a:r>
              <a:rPr lang="en-IN" i="1" dirty="0" smtClean="0"/>
              <a:t>a</a:t>
            </a:r>
            <a:r>
              <a:rPr lang="en-IN" sz="100" i="1" dirty="0" smtClean="0"/>
              <a:t> </a:t>
            </a:r>
            <a:r>
              <a:rPr lang="en-IN" i="1" dirty="0" smtClean="0"/>
              <a:t>b</a:t>
            </a:r>
            <a:r>
              <a:rPr lang="en-IN" sz="100" i="1" dirty="0"/>
              <a:t> </a:t>
            </a:r>
            <a:r>
              <a:rPr lang="en-IN" i="1" dirty="0" smtClean="0"/>
              <a:t>d</a:t>
            </a:r>
            <a:r>
              <a:rPr lang="en-IN" sz="100" i="1" dirty="0"/>
              <a:t> </a:t>
            </a:r>
            <a:r>
              <a:rPr lang="en-IN" sz="100" i="1" dirty="0" smtClean="0"/>
              <a:t> </a:t>
            </a:r>
            <a:r>
              <a:rPr lang="en-IN" i="1" dirty="0" smtClean="0"/>
              <a:t>z</a:t>
            </a:r>
            <a:r>
              <a:rPr lang="en-IN" dirty="0"/>
              <a:t>, which has length </a:t>
            </a:r>
            <a:r>
              <a:rPr lang="en-IN" dirty="0" smtClean="0"/>
              <a:t>17.</a:t>
            </a:r>
            <a:r>
              <a:rPr lang="en-IN" dirty="0"/>
              <a:t> </a:t>
            </a:r>
            <a:endParaRPr lang="en-IN" dirty="0" smtClean="0"/>
          </a:p>
          <a:p>
            <a:pPr marL="0" indent="0"/>
            <a:endParaRPr lang="en-IN" sz="900" dirty="0"/>
          </a:p>
          <a:p>
            <a:pPr marL="0" indent="0"/>
            <a:r>
              <a:rPr lang="en-IN" dirty="0" smtClean="0"/>
              <a:t>Since </a:t>
            </a:r>
            <a:r>
              <a:rPr lang="en-IN" i="1" dirty="0"/>
              <a:t>z </a:t>
            </a:r>
            <a:r>
              <a:rPr lang="en-IN" dirty="0"/>
              <a:t>is the only vertex in </a:t>
            </a:r>
            <a:r>
              <a:rPr lang="en-IN" i="1" dirty="0"/>
              <a:t>F</a:t>
            </a:r>
            <a:r>
              <a:rPr lang="en-IN" dirty="0"/>
              <a:t>, its </a:t>
            </a:r>
            <a:r>
              <a:rPr lang="en-IN" dirty="0" smtClean="0"/>
              <a:t>label is </a:t>
            </a:r>
            <a:r>
              <a:rPr lang="en-IN" dirty="0"/>
              <a:t>a minimum, and so </a:t>
            </a:r>
            <a:r>
              <a:rPr lang="en-IN" i="1" dirty="0"/>
              <a:t>z </a:t>
            </a:r>
            <a:r>
              <a:rPr lang="en-IN" dirty="0"/>
              <a:t>is added </a:t>
            </a:r>
            <a:r>
              <a:rPr lang="en-IN" dirty="0" smtClean="0"/>
              <a:t>to </a:t>
            </a:r>
            <a:r>
              <a:rPr lang="en-IN" i="1" dirty="0" smtClean="0"/>
              <a:t>V</a:t>
            </a:r>
            <a:r>
              <a:rPr lang="en-IN" dirty="0" smtClean="0"/>
              <a:t>(</a:t>
            </a:r>
            <a:r>
              <a:rPr lang="en-IN" i="1" dirty="0" smtClean="0"/>
              <a:t>T</a:t>
            </a:r>
            <a:r>
              <a:rPr lang="en-IN" dirty="0"/>
              <a:t>), </a:t>
            </a:r>
            <a:r>
              <a:rPr lang="en-IN" i="1" dirty="0"/>
              <a:t>D</a:t>
            </a:r>
            <a:r>
              <a:rPr lang="en-IN" dirty="0"/>
              <a:t>(</a:t>
            </a:r>
            <a:r>
              <a:rPr lang="en-IN" i="1" dirty="0"/>
              <a:t>z</a:t>
            </a:r>
            <a:r>
              <a:rPr lang="en-IN" dirty="0"/>
              <a:t>) </a:t>
            </a:r>
            <a:r>
              <a:rPr lang="en-IN" dirty="0" smtClean="0"/>
              <a:t>= </a:t>
            </a:r>
            <a:r>
              <a:rPr lang="en-IN" i="1" dirty="0"/>
              <a:t>d</a:t>
            </a:r>
            <a:r>
              <a:rPr lang="en-IN" dirty="0"/>
              <a:t>, and {</a:t>
            </a:r>
            <a:r>
              <a:rPr lang="en-IN" i="1" dirty="0"/>
              <a:t>d</a:t>
            </a:r>
            <a:r>
              <a:rPr lang="en-IN" dirty="0"/>
              <a:t>, </a:t>
            </a:r>
            <a:r>
              <a:rPr lang="en-IN" i="1" dirty="0"/>
              <a:t>z</a:t>
            </a:r>
            <a:r>
              <a:rPr lang="en-IN" dirty="0"/>
              <a:t>} is added </a:t>
            </a:r>
            <a:r>
              <a:rPr lang="en-IN" dirty="0" smtClean="0"/>
              <a:t>to </a:t>
            </a:r>
            <a:r>
              <a:rPr lang="en-IN" i="1" dirty="0" smtClean="0"/>
              <a:t>E</a:t>
            </a:r>
            <a:r>
              <a:rPr lang="en-IN" dirty="0" smtClean="0"/>
              <a:t>(</a:t>
            </a:r>
            <a:r>
              <a:rPr lang="en-IN" i="1" dirty="0" smtClean="0"/>
              <a:t>T</a:t>
            </a:r>
            <a:r>
              <a:rPr lang="en-IN" dirty="0"/>
              <a:t>).</a:t>
            </a:r>
            <a:endParaRPr lang="en-US" altLang="en-US" dirty="0"/>
          </a:p>
        </p:txBody>
      </p:sp>
    </p:spTree>
    <p:extLst>
      <p:ext uri="{BB962C8B-B14F-4D97-AF65-F5344CB8AC3E}">
        <p14:creationId xmlns:p14="http://schemas.microsoft.com/office/powerpoint/2010/main" val="3402059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057400"/>
          </a:xfrm>
        </p:spPr>
        <p:txBody>
          <a:bodyPr/>
          <a:lstStyle/>
          <a:p>
            <a:pPr marL="0" indent="0"/>
            <a:r>
              <a:rPr lang="en-IN" dirty="0"/>
              <a:t>Execution of the algorithm terminates at this point because </a:t>
            </a:r>
            <a:r>
              <a:rPr lang="en-IN" i="1" dirty="0"/>
              <a:t>z </a:t>
            </a:r>
            <a:r>
              <a:rPr lang="en-IN" dirty="0"/>
              <a:t>∈ </a:t>
            </a:r>
            <a:r>
              <a:rPr lang="en-IN" i="1" dirty="0"/>
              <a:t>V</a:t>
            </a:r>
            <a:r>
              <a:rPr lang="en-IN" dirty="0"/>
              <a:t>(</a:t>
            </a:r>
            <a:r>
              <a:rPr lang="en-IN" i="1" dirty="0"/>
              <a:t>T</a:t>
            </a:r>
            <a:r>
              <a:rPr lang="en-IN" dirty="0"/>
              <a:t>). The shortest </a:t>
            </a:r>
            <a:r>
              <a:rPr lang="en-IN" dirty="0" smtClean="0"/>
              <a:t>path from </a:t>
            </a:r>
            <a:r>
              <a:rPr lang="en-IN" i="1" dirty="0"/>
              <a:t>a </a:t>
            </a:r>
            <a:r>
              <a:rPr lang="en-IN" dirty="0"/>
              <a:t>to </a:t>
            </a:r>
            <a:r>
              <a:rPr lang="en-IN" i="1" dirty="0"/>
              <a:t>z </a:t>
            </a:r>
            <a:r>
              <a:rPr lang="en-IN" dirty="0"/>
              <a:t>has length </a:t>
            </a:r>
            <a:r>
              <a:rPr lang="en-IN" i="1" dirty="0"/>
              <a:t>L</a:t>
            </a:r>
            <a:r>
              <a:rPr lang="en-IN" dirty="0"/>
              <a:t>(</a:t>
            </a:r>
            <a:r>
              <a:rPr lang="en-IN" i="1" dirty="0"/>
              <a:t>z</a:t>
            </a:r>
            <a:r>
              <a:rPr lang="en-IN" dirty="0"/>
              <a:t>) </a:t>
            </a:r>
            <a:r>
              <a:rPr lang="en-IN" dirty="0" smtClean="0"/>
              <a:t>= </a:t>
            </a:r>
            <a:r>
              <a:rPr lang="en-IN" dirty="0"/>
              <a:t>14</a:t>
            </a:r>
            <a:r>
              <a:rPr lang="en-IN" dirty="0" smtClean="0"/>
              <a:t>.</a:t>
            </a:r>
          </a:p>
          <a:p>
            <a:pPr marL="0" indent="0"/>
            <a:endParaRPr lang="en-US" altLang="en-US" sz="500" dirty="0"/>
          </a:p>
          <a:p>
            <a:pPr marL="0" indent="0"/>
            <a:r>
              <a:rPr lang="en-IN" dirty="0"/>
              <a:t>Keeping track of the steps in a table is a convenient way to show the action of the algorithm</a:t>
            </a:r>
            <a:r>
              <a:rPr lang="en-IN" dirty="0" smtClean="0"/>
              <a:t>. Table </a:t>
            </a:r>
            <a:r>
              <a:rPr lang="en-IN" dirty="0"/>
              <a:t>10.6.1 does this for the graph in Example 10.6.5.</a:t>
            </a:r>
            <a:endParaRPr lang="en-US" altLang="en-US" dirty="0"/>
          </a:p>
        </p:txBody>
      </p:sp>
      <p:sp>
        <p:nvSpPr>
          <p:cNvPr id="10" name="Content Placeholder 2"/>
          <p:cNvSpPr>
            <a:spLocks noGrp="1"/>
          </p:cNvSpPr>
          <p:nvPr>
            <p:ph sz="quarter" idx="13"/>
          </p:nvPr>
        </p:nvSpPr>
        <p:spPr>
          <a:xfrm>
            <a:off x="4038600" y="5384800"/>
            <a:ext cx="1235600" cy="254000"/>
          </a:xfrm>
        </p:spPr>
        <p:txBody>
          <a:bodyPr/>
          <a:lstStyle/>
          <a:p>
            <a:pPr marL="0" indent="0"/>
            <a:r>
              <a:rPr lang="en-IN" sz="1200" b="1" dirty="0" smtClean="0"/>
              <a:t>Table 10.6.1</a:t>
            </a:r>
            <a:endParaRPr lang="en-US" altLang="en-US" sz="1200" dirty="0"/>
          </a:p>
        </p:txBody>
      </p:sp>
      <p:pic>
        <p:nvPicPr>
          <p:cNvPr id="20482" name="Picture 2" descr="A table has 10 columns as: Step, V(T), E(T), F, L(a), L(b), L(c) L(d), L(e), and L(z). The entries in the table are as follows:&#10;Row 1, 0, {a}, empty set, {a}, 0, infinity, infinity, infinity, infinity, infinity&#10;Row 2, 1, {a}, empty set, {b, c}, 0, 3, 4, infinity, infinity, infinity&#10;Row 3, 2, {a, b}, {{a, b}}, {c, d, e}, 0, 3, 4, 9, 8, infinity&#10;Row 4, 3, {a, b, c}, {{a, b}, {a, c}}, {d, e}, 0, 3, 4, 9, 5, infinity&#10;Row 5, 4, {a, b, c, e}, {{a, b}, {a, c}, {c, e}}, {d, z}, 0, 3, 4, 7, 5, 17&#10;Row 6, 5, {a, b, c, e, d}, {{a, b}, {a, c}, {c, e}, {e, d}}, {z}, 0, 3, 4, 7, 5, 14&#10;Row 7, 6, {a, b, c, e, d, z}, {{a, b}, {a, c}, {c, e}, {e, d}, {e, z}}, blank, blank, blank, blank, blank, blank, bl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144" y="3581400"/>
            <a:ext cx="6850856"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723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10.6.5 </a:t>
            </a:r>
            <a:r>
              <a:rPr lang="en-US" altLang="en-US" dirty="0" smtClean="0"/>
              <a:t>– </a:t>
            </a:r>
            <a:r>
              <a:rPr lang="en-US" altLang="en-US" i="1" dirty="0"/>
              <a:t>Solution</a:t>
            </a:r>
            <a:endParaRPr lang="en-IN" altLang="en-US" i="1"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In step 1, </a:t>
            </a:r>
            <a:r>
              <a:rPr lang="en-IN" i="1" dirty="0"/>
              <a:t>D</a:t>
            </a:r>
            <a:r>
              <a:rPr lang="en-IN" dirty="0"/>
              <a:t>(</a:t>
            </a:r>
            <a:r>
              <a:rPr lang="en-IN" i="1" dirty="0"/>
              <a:t>b</a:t>
            </a:r>
            <a:r>
              <a:rPr lang="en-IN" dirty="0"/>
              <a:t>) </a:t>
            </a:r>
            <a:r>
              <a:rPr lang="en-IN" dirty="0" smtClean="0"/>
              <a:t>= </a:t>
            </a:r>
            <a:r>
              <a:rPr lang="en-IN" i="1" dirty="0"/>
              <a:t>a</a:t>
            </a:r>
            <a:r>
              <a:rPr lang="en-IN" dirty="0"/>
              <a:t>; in step 2, </a:t>
            </a:r>
            <a:r>
              <a:rPr lang="en-IN" i="1" dirty="0"/>
              <a:t>D</a:t>
            </a:r>
            <a:r>
              <a:rPr lang="en-IN" dirty="0"/>
              <a:t>(</a:t>
            </a:r>
            <a:r>
              <a:rPr lang="en-IN" i="1" dirty="0"/>
              <a:t>c</a:t>
            </a:r>
            <a:r>
              <a:rPr lang="en-IN" dirty="0"/>
              <a:t>) </a:t>
            </a:r>
            <a:r>
              <a:rPr lang="en-IN" dirty="0" smtClean="0"/>
              <a:t>= </a:t>
            </a:r>
            <a:r>
              <a:rPr lang="en-IN" i="1" dirty="0"/>
              <a:t>a</a:t>
            </a:r>
            <a:r>
              <a:rPr lang="en-IN" dirty="0"/>
              <a:t>; in step 3, </a:t>
            </a:r>
            <a:r>
              <a:rPr lang="en-IN" i="1" dirty="0"/>
              <a:t>D</a:t>
            </a:r>
            <a:r>
              <a:rPr lang="en-IN" dirty="0"/>
              <a:t>(</a:t>
            </a:r>
            <a:r>
              <a:rPr lang="en-IN" i="1" dirty="0"/>
              <a:t>e</a:t>
            </a:r>
            <a:r>
              <a:rPr lang="en-IN" dirty="0"/>
              <a:t>) </a:t>
            </a:r>
            <a:r>
              <a:rPr lang="en-IN" dirty="0" smtClean="0"/>
              <a:t>= </a:t>
            </a:r>
            <a:r>
              <a:rPr lang="en-IN" i="1" dirty="0"/>
              <a:t>c</a:t>
            </a:r>
            <a:r>
              <a:rPr lang="en-IN" dirty="0"/>
              <a:t>; in step 4, </a:t>
            </a:r>
            <a:r>
              <a:rPr lang="en-IN" i="1" dirty="0"/>
              <a:t>D</a:t>
            </a:r>
            <a:r>
              <a:rPr lang="en-IN" dirty="0"/>
              <a:t>(</a:t>
            </a:r>
            <a:r>
              <a:rPr lang="en-IN" i="1" dirty="0"/>
              <a:t>d</a:t>
            </a:r>
            <a:r>
              <a:rPr lang="en-IN" dirty="0"/>
              <a:t>) </a:t>
            </a:r>
            <a:r>
              <a:rPr lang="en-IN" dirty="0" smtClean="0"/>
              <a:t>= </a:t>
            </a:r>
            <a:r>
              <a:rPr lang="en-IN" i="1" dirty="0"/>
              <a:t>e</a:t>
            </a:r>
            <a:r>
              <a:rPr lang="en-IN" dirty="0"/>
              <a:t>; and </a:t>
            </a:r>
            <a:r>
              <a:rPr lang="en-IN" dirty="0" smtClean="0"/>
              <a:t>in step </a:t>
            </a:r>
            <a:r>
              <a:rPr lang="en-IN" dirty="0"/>
              <a:t>5, </a:t>
            </a:r>
            <a:r>
              <a:rPr lang="en-IN" i="1" dirty="0"/>
              <a:t>D</a:t>
            </a:r>
            <a:r>
              <a:rPr lang="en-IN" dirty="0"/>
              <a:t>(</a:t>
            </a:r>
            <a:r>
              <a:rPr lang="en-IN" i="1" dirty="0"/>
              <a:t>z</a:t>
            </a:r>
            <a:r>
              <a:rPr lang="en-IN" dirty="0"/>
              <a:t>) </a:t>
            </a:r>
            <a:r>
              <a:rPr lang="en-IN" dirty="0" smtClean="0"/>
              <a:t>= </a:t>
            </a:r>
            <a:r>
              <a:rPr lang="en-IN" i="1" dirty="0"/>
              <a:t>e</a:t>
            </a:r>
            <a:r>
              <a:rPr lang="en-IN" dirty="0"/>
              <a:t>. </a:t>
            </a:r>
            <a:endParaRPr lang="en-IN" dirty="0" smtClean="0"/>
          </a:p>
          <a:p>
            <a:pPr marL="0" indent="0"/>
            <a:endParaRPr lang="en-IN" dirty="0"/>
          </a:p>
          <a:p>
            <a:pPr marL="0" indent="0"/>
            <a:r>
              <a:rPr lang="en-IN" dirty="0" smtClean="0"/>
              <a:t>Working </a:t>
            </a:r>
            <a:r>
              <a:rPr lang="en-IN" dirty="0"/>
              <a:t>backward gives the vertices in the shortest path. Because </a:t>
            </a:r>
            <a:r>
              <a:rPr lang="en-IN" i="1" dirty="0"/>
              <a:t>D</a:t>
            </a:r>
            <a:r>
              <a:rPr lang="en-IN" dirty="0"/>
              <a:t>(</a:t>
            </a:r>
            <a:r>
              <a:rPr lang="en-IN" i="1" dirty="0"/>
              <a:t>z</a:t>
            </a:r>
            <a:r>
              <a:rPr lang="en-IN" dirty="0"/>
              <a:t>) </a:t>
            </a:r>
            <a:r>
              <a:rPr lang="en-IN" dirty="0" smtClean="0"/>
              <a:t>= </a:t>
            </a:r>
            <a:r>
              <a:rPr lang="en-IN" i="1" dirty="0"/>
              <a:t>d</a:t>
            </a:r>
            <a:r>
              <a:rPr lang="en-IN" dirty="0" smtClean="0"/>
              <a:t>, </a:t>
            </a:r>
            <a:r>
              <a:rPr lang="en-IN" i="1" dirty="0" smtClean="0"/>
              <a:t>D</a:t>
            </a:r>
            <a:r>
              <a:rPr lang="en-IN" dirty="0" smtClean="0"/>
              <a:t>(</a:t>
            </a:r>
            <a:r>
              <a:rPr lang="en-IN" i="1" dirty="0" smtClean="0"/>
              <a:t>d</a:t>
            </a:r>
            <a:r>
              <a:rPr lang="en-IN" dirty="0"/>
              <a:t>) </a:t>
            </a:r>
            <a:r>
              <a:rPr lang="en-IN" dirty="0" smtClean="0"/>
              <a:t>= </a:t>
            </a:r>
            <a:r>
              <a:rPr lang="en-IN" i="1" dirty="0"/>
              <a:t>e</a:t>
            </a:r>
            <a:r>
              <a:rPr lang="en-IN" dirty="0"/>
              <a:t>, </a:t>
            </a:r>
            <a:r>
              <a:rPr lang="en-IN" i="1" dirty="0"/>
              <a:t>D</a:t>
            </a:r>
            <a:r>
              <a:rPr lang="en-IN" dirty="0"/>
              <a:t>(</a:t>
            </a:r>
            <a:r>
              <a:rPr lang="en-IN" i="1" dirty="0"/>
              <a:t>e</a:t>
            </a:r>
            <a:r>
              <a:rPr lang="en-IN" dirty="0"/>
              <a:t>) </a:t>
            </a:r>
            <a:r>
              <a:rPr lang="en-IN" dirty="0" smtClean="0"/>
              <a:t>= </a:t>
            </a:r>
            <a:r>
              <a:rPr lang="en-IN" i="1" dirty="0"/>
              <a:t>c</a:t>
            </a:r>
            <a:r>
              <a:rPr lang="en-IN" dirty="0"/>
              <a:t>, and </a:t>
            </a:r>
            <a:r>
              <a:rPr lang="en-IN" i="1" dirty="0"/>
              <a:t>D</a:t>
            </a:r>
            <a:r>
              <a:rPr lang="en-IN" dirty="0"/>
              <a:t>(</a:t>
            </a:r>
            <a:r>
              <a:rPr lang="en-IN" i="1" dirty="0"/>
              <a:t>c</a:t>
            </a:r>
            <a:r>
              <a:rPr lang="en-IN" dirty="0"/>
              <a:t>) </a:t>
            </a:r>
            <a:r>
              <a:rPr lang="en-IN" dirty="0" smtClean="0"/>
              <a:t>= </a:t>
            </a:r>
            <a:r>
              <a:rPr lang="en-IN" i="1" dirty="0"/>
              <a:t>a</a:t>
            </a:r>
            <a:r>
              <a:rPr lang="en-IN" dirty="0"/>
              <a:t>, the shortest path from </a:t>
            </a:r>
            <a:r>
              <a:rPr lang="en-IN" i="1" dirty="0"/>
              <a:t>a </a:t>
            </a:r>
            <a:r>
              <a:rPr lang="en-IN" dirty="0"/>
              <a:t>to </a:t>
            </a:r>
            <a:r>
              <a:rPr lang="en-IN" i="1" dirty="0"/>
              <a:t>z </a:t>
            </a:r>
            <a:r>
              <a:rPr lang="en-IN" dirty="0"/>
              <a:t>is </a:t>
            </a:r>
            <a:r>
              <a:rPr lang="en-IN" i="1" dirty="0" smtClean="0"/>
              <a:t>a</a:t>
            </a:r>
            <a:r>
              <a:rPr lang="en-IN" sz="100" i="1" dirty="0"/>
              <a:t> </a:t>
            </a:r>
            <a:r>
              <a:rPr lang="en-IN" i="1" dirty="0" smtClean="0"/>
              <a:t>c</a:t>
            </a:r>
            <a:r>
              <a:rPr lang="en-IN" sz="100" i="1" dirty="0" smtClean="0"/>
              <a:t> </a:t>
            </a:r>
            <a:r>
              <a:rPr lang="en-IN" i="1" dirty="0" smtClean="0"/>
              <a:t>e</a:t>
            </a:r>
            <a:r>
              <a:rPr lang="en-IN" sz="100" i="1" dirty="0" smtClean="0"/>
              <a:t> </a:t>
            </a:r>
            <a:r>
              <a:rPr lang="en-IN" i="1" dirty="0" smtClean="0"/>
              <a:t>d</a:t>
            </a:r>
            <a:r>
              <a:rPr lang="en-IN" sz="100" i="1" dirty="0" smtClean="0"/>
              <a:t> </a:t>
            </a:r>
            <a:r>
              <a:rPr lang="en-IN" i="1" dirty="0" smtClean="0"/>
              <a:t>z</a:t>
            </a:r>
            <a:r>
              <a:rPr lang="en-IN" dirty="0"/>
              <a:t>.</a:t>
            </a:r>
            <a:endParaRPr lang="en-US" altLang="en-US" dirty="0"/>
          </a:p>
        </p:txBody>
      </p:sp>
    </p:spTree>
    <p:extLst>
      <p:ext uri="{BB962C8B-B14F-4D97-AF65-F5344CB8AC3E}">
        <p14:creationId xmlns:p14="http://schemas.microsoft.com/office/powerpoint/2010/main" val="37720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10.6.1 </a:t>
            </a:r>
            <a:r>
              <a:rPr lang="en-US" altLang="en-US" dirty="0" smtClean="0"/>
              <a:t>– </a:t>
            </a:r>
            <a:r>
              <a:rPr lang="en-IN" i="1" dirty="0"/>
              <a:t>Spanning Trees</a:t>
            </a:r>
            <a:endParaRPr lang="en-IN" altLang="en-US" i="1" dirty="0"/>
          </a:p>
        </p:txBody>
      </p:sp>
      <p:sp>
        <p:nvSpPr>
          <p:cNvPr id="3" name="Content Placeholder 2"/>
          <p:cNvSpPr>
            <a:spLocks noGrp="1"/>
          </p:cNvSpPr>
          <p:nvPr>
            <p:ph sz="quarter" idx="13"/>
          </p:nvPr>
        </p:nvSpPr>
        <p:spPr>
          <a:xfrm>
            <a:off x="457200" y="1447800"/>
            <a:ext cx="8226425" cy="2667000"/>
          </a:xfrm>
        </p:spPr>
        <p:txBody>
          <a:bodyPr/>
          <a:lstStyle/>
          <a:p>
            <a:r>
              <a:rPr lang="en-IN" dirty="0"/>
              <a:t>Find all spanning trees for the graph </a:t>
            </a:r>
            <a:r>
              <a:rPr lang="en-IN" i="1" dirty="0"/>
              <a:t>G </a:t>
            </a:r>
            <a:r>
              <a:rPr lang="en-IN" dirty="0"/>
              <a:t>pictured below.</a:t>
            </a:r>
            <a:endParaRPr lang="en-US" altLang="en-US" dirty="0"/>
          </a:p>
        </p:txBody>
      </p:sp>
      <p:pic>
        <p:nvPicPr>
          <p:cNvPr id="2050" name="Picture 2" descr="Graph G has 6 vertices: v_0, v_1, v_2, v_3, v_4, and v_5.  It also has 6 edges. The vertices v_0 and v_5 are connected by an edge. Two edges start from the vertex v_1, connecting the vertices v_2 and v_4. Two edges start from the vertex v_2, connecting the vertices v_4 and v_3. The vertices v_4 and v_5 are connected by an 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362200"/>
            <a:ext cx="2224088"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740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sz="3900" dirty="0"/>
              <a:t>Dijkstra’s Shortest Path Algorithm</a:t>
            </a:r>
            <a:endParaRPr lang="en-IN" altLang="en-US" sz="3900" dirty="0"/>
          </a:p>
        </p:txBody>
      </p:sp>
      <p:pic>
        <p:nvPicPr>
          <p:cNvPr id="21506" name="Picture 2" descr="A text box has the heading “Theorem 10.6.4 Correctness of Dijkstra's Algorithm.” The text reds “When a connected, simple graph with a positive weight for every edge is input to Dijkstra's algorithm with starting vertex a and ending vertex z, the output is the length of a shortest path from a to 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676400"/>
            <a:ext cx="8458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10.6.1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1295400"/>
          </a:xfrm>
        </p:spPr>
        <p:txBody>
          <a:bodyPr/>
          <a:lstStyle/>
          <a:p>
            <a:pPr marL="0" indent="0"/>
            <a:r>
              <a:rPr lang="en-IN" dirty="0"/>
              <a:t>The graph </a:t>
            </a:r>
            <a:r>
              <a:rPr lang="en-IN" i="1" dirty="0"/>
              <a:t>G </a:t>
            </a:r>
            <a:r>
              <a:rPr lang="en-IN" dirty="0"/>
              <a:t>has one circuit </a:t>
            </a:r>
            <a:r>
              <a:rPr lang="en-IN" i="1" dirty="0"/>
              <a:t>v</a:t>
            </a:r>
            <a:r>
              <a:rPr lang="en-IN" baseline="-25000" dirty="0"/>
              <a:t>2</a:t>
            </a:r>
            <a:r>
              <a:rPr lang="en-IN" i="1" dirty="0"/>
              <a:t>v</a:t>
            </a:r>
            <a:r>
              <a:rPr lang="en-IN" baseline="-25000" dirty="0"/>
              <a:t>1</a:t>
            </a:r>
            <a:r>
              <a:rPr lang="en-IN" i="1" dirty="0"/>
              <a:t>v</a:t>
            </a:r>
            <a:r>
              <a:rPr lang="en-IN" baseline="-25000" dirty="0"/>
              <a:t>4</a:t>
            </a:r>
            <a:r>
              <a:rPr lang="en-IN" i="1" dirty="0"/>
              <a:t>v</a:t>
            </a:r>
            <a:r>
              <a:rPr lang="en-IN" baseline="-25000" dirty="0"/>
              <a:t>2</a:t>
            </a:r>
            <a:r>
              <a:rPr lang="en-IN" dirty="0"/>
              <a:t>, and removing any edge of the </a:t>
            </a:r>
            <a:r>
              <a:rPr lang="en-IN" dirty="0" smtClean="0"/>
              <a:t>circuit gives </a:t>
            </a:r>
            <a:r>
              <a:rPr lang="en-IN" dirty="0"/>
              <a:t>a tree. Thus, as shown below, there are three spanning trees for </a:t>
            </a:r>
            <a:r>
              <a:rPr lang="en-IN" i="1" dirty="0"/>
              <a:t>G</a:t>
            </a:r>
            <a:r>
              <a:rPr lang="en-IN" dirty="0"/>
              <a:t>.</a:t>
            </a:r>
            <a:endParaRPr lang="en-US" altLang="en-US" dirty="0"/>
          </a:p>
        </p:txBody>
      </p:sp>
      <p:pic>
        <p:nvPicPr>
          <p:cNvPr id="3074" name="Picture 2" descr="An image shows three spanning trees of G. All the three spanning trees consist of 6 vertices: v_0, v_1, v_2, v_3, v_4, and v_5. They also consist of 5 edges each. &#10;&#10;Starting from the left, the first spanning tree is as follows:&#10;The vertices v_0 and _v_5 are connected by an edge. Two edges start from the vertex v_1, connecting the vertices v_4 and v_2. The vertices v_2 and v_3 are connected by an edge. The vertices v_4 and v_5 are connected by an edge.&#10;&#10;The second spanning tree is as follows:&#10;The vertices v_0 and _v_5 are connected by an edge. The vertices v_1 and v_4 are connected by an edge. Two edges start from the vertex v_2, connecting the vertices v_4 and v_3. The vertices v_4 and v_5 are connected by an edge.&#10;&#10;The third spanning tree is as follows:&#10;The vertices v_0 and _v_5 are connected by an edge. The vertices v_1 and v_2 are connected by an edge. Two edges start from the vertex v_2, connecting the vertices v_4 and v_3. The vertices v_4 and v_5 are connected by an ed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20" y="2895600"/>
            <a:ext cx="6697980" cy="129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687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Minimum Spanning Trees</a:t>
            </a:r>
          </a:p>
        </p:txBody>
      </p:sp>
    </p:spTree>
    <p:extLst>
      <p:ext uri="{BB962C8B-B14F-4D97-AF65-F5344CB8AC3E}">
        <p14:creationId xmlns:p14="http://schemas.microsoft.com/office/powerpoint/2010/main" val="1545289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Minimum Spanning Trees</a:t>
            </a:r>
            <a:endParaRPr lang="en-IN" altLang="en-US" dirty="0"/>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The graph of the routes allowed by the U.S. Federal Aviation Authority shown in </a:t>
            </a:r>
            <a:r>
              <a:rPr lang="en-IN" dirty="0" smtClean="0"/>
              <a:t>Figure 10.6.1 </a:t>
            </a:r>
            <a:r>
              <a:rPr lang="en-IN" dirty="0"/>
              <a:t>can be annotated by adding the distances (in miles) between each pair of cities</a:t>
            </a:r>
            <a:r>
              <a:rPr lang="en-IN" dirty="0" smtClean="0"/>
              <a:t>. </a:t>
            </a:r>
            <a:endParaRPr lang="en-US" altLang="en-US" dirty="0"/>
          </a:p>
        </p:txBody>
      </p:sp>
      <p:sp>
        <p:nvSpPr>
          <p:cNvPr id="6" name="Content Placeholder 2"/>
          <p:cNvSpPr>
            <a:spLocks noGrp="1"/>
          </p:cNvSpPr>
          <p:nvPr>
            <p:ph sz="quarter" idx="13"/>
          </p:nvPr>
        </p:nvSpPr>
        <p:spPr>
          <a:xfrm>
            <a:off x="3954200" y="5613400"/>
            <a:ext cx="1235600" cy="254000"/>
          </a:xfrm>
        </p:spPr>
        <p:txBody>
          <a:bodyPr/>
          <a:lstStyle/>
          <a:p>
            <a:pPr marL="0" indent="0"/>
            <a:r>
              <a:rPr lang="en-IN" sz="1200" b="1" dirty="0" smtClean="0"/>
              <a:t>Figure 10.6.1</a:t>
            </a:r>
            <a:endParaRPr lang="en-US" altLang="en-US" sz="1200" dirty="0"/>
          </a:p>
        </p:txBody>
      </p:sp>
      <p:pic>
        <p:nvPicPr>
          <p:cNvPr id="4098" name="Picture 2" descr="A graph consists of 8 vertices: Minneapolis, Milwaukee, Detroit, Chicago, St. Louis, Cincinnati, Louisville, and Nashville. &#10;Two edges start from Minneapolis, connecting Chicago and Nashville. Two edges start from Milwaukee, connecting Chicago and Louisville. Two edges start from Chicago, connecting St. Louis and Louisville. Two edges start from Detroit, connecting Cincinnati and Louisville. Cincinnati and Louisville are connected by an edge. Two edges start from Louisville, connecting St. Louis and Nashville.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666" y="3048000"/>
            <a:ext cx="3054668" cy="242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056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Minimum Spanning Trees</a:t>
            </a:r>
            <a:endParaRPr lang="en-IN" altLang="en-US" dirty="0"/>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This is done in Figure 10.6.3.</a:t>
            </a:r>
            <a:endParaRPr lang="en-US" altLang="en-US" dirty="0"/>
          </a:p>
        </p:txBody>
      </p:sp>
      <p:sp>
        <p:nvSpPr>
          <p:cNvPr id="6" name="Content Placeholder 2"/>
          <p:cNvSpPr>
            <a:spLocks noGrp="1"/>
          </p:cNvSpPr>
          <p:nvPr>
            <p:ph sz="quarter" idx="13"/>
          </p:nvPr>
        </p:nvSpPr>
        <p:spPr>
          <a:xfrm>
            <a:off x="3954200" y="4800600"/>
            <a:ext cx="1235600" cy="254000"/>
          </a:xfrm>
        </p:spPr>
        <p:txBody>
          <a:bodyPr/>
          <a:lstStyle/>
          <a:p>
            <a:pPr marL="0" indent="0"/>
            <a:r>
              <a:rPr lang="en-IN" sz="1200" b="1" dirty="0" smtClean="0"/>
              <a:t>Figure 10.6.3</a:t>
            </a:r>
            <a:endParaRPr lang="en-US" altLang="en-US" sz="1200" dirty="0"/>
          </a:p>
        </p:txBody>
      </p:sp>
      <p:pic>
        <p:nvPicPr>
          <p:cNvPr id="5122" name="Picture 2" descr="A graph consists of 8 vertices: Minneapolis, Milwaukee, Detroit, Chicago, St. Louis, Cincinnati, Louisville, and Nashville. &#10;Two edges start from Minneapolis, connecting Chicago and Nashville. The edge connecting Minneapolis and Chicago has the label “355,” and the edge connecting Minneapolis and Nashville has the label “695.” &#10;&#10;Two edges start from Milwaukee, connecting Chicago and Louisville. The edge connecting Milwaukee and Chicago has the label “74,” and the edge connecting Milwaukee and Louisville has the label “348.” Two edges start from Chicago, connecting St. Louis and Louisville. The edge connecting Chicago and St. Louis has the label “262,” and the edge connecting Chicago and Louisville has the label “269.”&#10;Two edges start from Detroit, connecting Cincinnati and Louisville. The edge connecting Detroit and Cincinnati has the label “230,” and the edge connecting Detroit and Louisville has the label “306.” &#10;Cincinnati and Louisville are connected by an edge with the label “83.” Two edges start from Louisville, connecting St. Louis and Nashville. The edge connecting Louisville and St. Louis has the label “242,” and the edge connecting Louisville and Nashville has the label “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7520" y="2057400"/>
            <a:ext cx="310896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69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pPr eaLnBrk="1" hangingPunct="1"/>
            <a:r>
              <a:rPr lang="en-IN" dirty="0"/>
              <a:t>Minimum Spanning Trees</a:t>
            </a:r>
            <a:endParaRPr lang="en-IN" altLang="en-US" dirty="0"/>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Now suppose the airline company wants to serve all the cities shown, but with a </a:t>
            </a:r>
            <a:r>
              <a:rPr lang="en-IN" dirty="0" smtClean="0"/>
              <a:t>route system </a:t>
            </a:r>
            <a:r>
              <a:rPr lang="en-IN" dirty="0"/>
              <a:t>that minimizes the total mileage of the system as a whole. </a:t>
            </a:r>
            <a:endParaRPr lang="en-IN" dirty="0" smtClean="0"/>
          </a:p>
          <a:p>
            <a:pPr marL="0" indent="0"/>
            <a:endParaRPr lang="en-IN" dirty="0"/>
          </a:p>
          <a:p>
            <a:pPr marL="0" indent="0"/>
            <a:r>
              <a:rPr lang="en-IN" dirty="0" smtClean="0"/>
              <a:t>Note </a:t>
            </a:r>
            <a:r>
              <a:rPr lang="en-IN" dirty="0"/>
              <a:t>that such a </a:t>
            </a:r>
            <a:r>
              <a:rPr lang="en-IN" dirty="0" smtClean="0"/>
              <a:t>system is </a:t>
            </a:r>
            <a:r>
              <a:rPr lang="en-IN" dirty="0"/>
              <a:t>a tree, because if the system contained a circuit, removal of an edge from the </a:t>
            </a:r>
            <a:r>
              <a:rPr lang="en-IN" dirty="0" smtClean="0"/>
              <a:t>circuit would </a:t>
            </a:r>
            <a:r>
              <a:rPr lang="en-IN" dirty="0"/>
              <a:t>not affect a person’s ability to reach every city in the system from every </a:t>
            </a:r>
            <a:r>
              <a:rPr lang="en-IN" dirty="0" smtClean="0"/>
              <a:t>other, </a:t>
            </a:r>
            <a:r>
              <a:rPr lang="en-IN" dirty="0"/>
              <a:t>but it would reduce the total mileage of the system.</a:t>
            </a:r>
            <a:endParaRPr lang="en-US" altLang="en-US" dirty="0"/>
          </a:p>
        </p:txBody>
      </p:sp>
    </p:spTree>
    <p:extLst>
      <p:ext uri="{BB962C8B-B14F-4D97-AF65-F5344CB8AC3E}">
        <p14:creationId xmlns:p14="http://schemas.microsoft.com/office/powerpoint/2010/main" val="16663424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7176</TotalTime>
  <Words>1711</Words>
  <Application>Microsoft Office PowerPoint</Application>
  <PresentationFormat>On-screen Show (4:3)</PresentationFormat>
  <Paragraphs>166</Paragraphs>
  <Slides>40</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Wingdings</vt:lpstr>
      <vt:lpstr>sample</vt:lpstr>
      <vt:lpstr>CHAPTER 10</vt:lpstr>
      <vt:lpstr>10.6</vt:lpstr>
      <vt:lpstr>Spanning Trees and a Shortest Path Algorithm</vt:lpstr>
      <vt:lpstr>Example 10.6.1 – Spanning Trees</vt:lpstr>
      <vt:lpstr>Example 10.6.1 – Solution</vt:lpstr>
      <vt:lpstr>Minimum Spanning Trees</vt:lpstr>
      <vt:lpstr>Minimum Spanning Trees</vt:lpstr>
      <vt:lpstr>Minimum Spanning Trees</vt:lpstr>
      <vt:lpstr>Minimum Spanning Trees</vt:lpstr>
      <vt:lpstr>Minimum Spanning Trees</vt:lpstr>
      <vt:lpstr>Kruskal’s Algorithm</vt:lpstr>
      <vt:lpstr>Kruskal’s Algorithm</vt:lpstr>
      <vt:lpstr>Kruskal’s Algorithm</vt:lpstr>
      <vt:lpstr>Example 10.6.2 – Action of Kruskal’s Algorithm</vt:lpstr>
      <vt:lpstr>Example 10.6.2 – Solution</vt:lpstr>
      <vt:lpstr>Example 10.6.2 – Solution</vt:lpstr>
      <vt:lpstr>Kruskal’s Algorithm</vt:lpstr>
      <vt:lpstr>Prim’s Algorithm</vt:lpstr>
      <vt:lpstr>Prim’s Algorithm</vt:lpstr>
      <vt:lpstr>Prim’s Algorithm</vt:lpstr>
      <vt:lpstr>Example 10.6.3 – Action of Prim’s Algorithm</vt:lpstr>
      <vt:lpstr>Example 10.6.3 – Solution</vt:lpstr>
      <vt:lpstr>Prim’s Algorithm</vt:lpstr>
      <vt:lpstr>Example 10.6.4 – Finding Minimum Spanning Trees</vt:lpstr>
      <vt:lpstr>Example 10.6.4 – Solution</vt:lpstr>
      <vt:lpstr>Example 10.6.4 – Solution</vt:lpstr>
      <vt:lpstr>Dijkstra’s Shortest Path Algorithm</vt:lpstr>
      <vt:lpstr>Dijkstra’s Shortest Path Algorithm</vt:lpstr>
      <vt:lpstr>Dijkstra’s Shortest Path Algorithm</vt:lpstr>
      <vt:lpstr>Dijkstra’s Shortest Path Algorithm</vt:lpstr>
      <vt:lpstr>Dijkstra’s Shortest Path Algorithm</vt:lpstr>
      <vt:lpstr>Example 10.6.5 – Action of Dijkstra’s Algorithm</vt:lpstr>
      <vt:lpstr>Example 10.6.5 – Solution</vt:lpstr>
      <vt:lpstr>Example 10.6.5 – Solution</vt:lpstr>
      <vt:lpstr>Example 10.6.5 – Solution</vt:lpstr>
      <vt:lpstr>Example 10.6.5 – Solution</vt:lpstr>
      <vt:lpstr>Example 10.6.5 – Solution</vt:lpstr>
      <vt:lpstr>Example 10.6.5 – Solution</vt:lpstr>
      <vt:lpstr>Example 10.6.5 – Solution</vt:lpstr>
      <vt:lpstr>Dijkstra’s Shortest Path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2555</cp:revision>
  <dcterms:created xsi:type="dcterms:W3CDTF">2008-12-01T05:36:35Z</dcterms:created>
  <dcterms:modified xsi:type="dcterms:W3CDTF">2019-02-14T05:15:25Z</dcterms:modified>
</cp:coreProperties>
</file>