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handoutMasterIdLst>
    <p:handoutMasterId r:id="rId65"/>
  </p:handoutMasterIdLst>
  <p:sldIdLst>
    <p:sldId id="667" r:id="rId2"/>
    <p:sldId id="652" r:id="rId3"/>
    <p:sldId id="596" r:id="rId4"/>
    <p:sldId id="654" r:id="rId5"/>
    <p:sldId id="604" r:id="rId6"/>
    <p:sldId id="605" r:id="rId7"/>
    <p:sldId id="599" r:id="rId8"/>
    <p:sldId id="602" r:id="rId9"/>
    <p:sldId id="668" r:id="rId10"/>
    <p:sldId id="600" r:id="rId11"/>
    <p:sldId id="603" r:id="rId12"/>
    <p:sldId id="669" r:id="rId13"/>
    <p:sldId id="607" r:id="rId14"/>
    <p:sldId id="608" r:id="rId15"/>
    <p:sldId id="656" r:id="rId16"/>
    <p:sldId id="609" r:id="rId17"/>
    <p:sldId id="610" r:id="rId18"/>
    <p:sldId id="611" r:id="rId19"/>
    <p:sldId id="612" r:id="rId20"/>
    <p:sldId id="670" r:id="rId21"/>
    <p:sldId id="614" r:id="rId22"/>
    <p:sldId id="615" r:id="rId23"/>
    <p:sldId id="658" r:id="rId24"/>
    <p:sldId id="616" r:id="rId25"/>
    <p:sldId id="617" r:id="rId26"/>
    <p:sldId id="671" r:id="rId27"/>
    <p:sldId id="619" r:id="rId28"/>
    <p:sldId id="620" r:id="rId29"/>
    <p:sldId id="621" r:id="rId30"/>
    <p:sldId id="622" r:id="rId31"/>
    <p:sldId id="623" r:id="rId32"/>
    <p:sldId id="624" r:id="rId33"/>
    <p:sldId id="625" r:id="rId34"/>
    <p:sldId id="626" r:id="rId35"/>
    <p:sldId id="660" r:id="rId36"/>
    <p:sldId id="627" r:id="rId37"/>
    <p:sldId id="672" r:id="rId38"/>
    <p:sldId id="629" r:id="rId39"/>
    <p:sldId id="662" r:id="rId40"/>
    <p:sldId id="630" r:id="rId41"/>
    <p:sldId id="631" r:id="rId42"/>
    <p:sldId id="632" r:id="rId43"/>
    <p:sldId id="633" r:id="rId44"/>
    <p:sldId id="634" r:id="rId45"/>
    <p:sldId id="663" r:id="rId46"/>
    <p:sldId id="635" r:id="rId47"/>
    <p:sldId id="636" r:id="rId48"/>
    <p:sldId id="637" r:id="rId49"/>
    <p:sldId id="638" r:id="rId50"/>
    <p:sldId id="639" r:id="rId51"/>
    <p:sldId id="664" r:id="rId52"/>
    <p:sldId id="673" r:id="rId53"/>
    <p:sldId id="641" r:id="rId54"/>
    <p:sldId id="642" r:id="rId55"/>
    <p:sldId id="643" r:id="rId56"/>
    <p:sldId id="644" r:id="rId57"/>
    <p:sldId id="645" r:id="rId58"/>
    <p:sldId id="674" r:id="rId59"/>
    <p:sldId id="647" r:id="rId60"/>
    <p:sldId id="648" r:id="rId61"/>
    <p:sldId id="649" r:id="rId62"/>
    <p:sldId id="650" r:id="rId63"/>
  </p:sldIdLst>
  <p:sldSz cx="9144000" cy="6858000" type="screen4x3"/>
  <p:notesSz cx="6858000" cy="9144000"/>
  <p:custDataLst>
    <p:tags r:id="rId66"/>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912">
          <p15:clr>
            <a:srgbClr val="A4A3A4"/>
          </p15:clr>
        </p15:guide>
        <p15:guide id="2" pos="768">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CDFF"/>
    <a:srgbClr val="008EC0"/>
    <a:srgbClr val="00AEEF"/>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40" autoAdjust="0"/>
    <p:restoredTop sz="94494" autoAdjust="0"/>
  </p:normalViewPr>
  <p:slideViewPr>
    <p:cSldViewPr>
      <p:cViewPr>
        <p:scale>
          <a:sx n="60" d="100"/>
          <a:sy n="60" d="100"/>
        </p:scale>
        <p:origin x="-1512" y="-300"/>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13-02-2019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2588684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14</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15</a:t>
            </a:fld>
            <a:endParaRPr lang="en-US" altLang="en-US" dirty="0"/>
          </a:p>
        </p:txBody>
      </p:sp>
    </p:spTree>
    <p:extLst>
      <p:ext uri="{BB962C8B-B14F-4D97-AF65-F5344CB8AC3E}">
        <p14:creationId xmlns:p14="http://schemas.microsoft.com/office/powerpoint/2010/main" val="323228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17</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18</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19</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21</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22</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486410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25</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27</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28</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29</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30</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31</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32</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34</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a:t>
            </a:fld>
            <a:endParaRPr lang="en-US" altLang="en-US" dirty="0"/>
          </a:p>
        </p:txBody>
      </p:sp>
    </p:spTree>
    <p:extLst>
      <p:ext uri="{BB962C8B-B14F-4D97-AF65-F5344CB8AC3E}">
        <p14:creationId xmlns:p14="http://schemas.microsoft.com/office/powerpoint/2010/main" val="426080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35</a:t>
            </a:fld>
            <a:endParaRPr lang="en-US" altLang="en-US" dirty="0"/>
          </a:p>
        </p:txBody>
      </p:sp>
    </p:spTree>
    <p:extLst>
      <p:ext uri="{BB962C8B-B14F-4D97-AF65-F5344CB8AC3E}">
        <p14:creationId xmlns:p14="http://schemas.microsoft.com/office/powerpoint/2010/main" val="37719639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36</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38</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39</a:t>
            </a:fld>
            <a:endParaRPr lang="en-US" altLang="en-US" dirty="0"/>
          </a:p>
        </p:txBody>
      </p:sp>
    </p:spTree>
    <p:extLst>
      <p:ext uri="{BB962C8B-B14F-4D97-AF65-F5344CB8AC3E}">
        <p14:creationId xmlns:p14="http://schemas.microsoft.com/office/powerpoint/2010/main" val="34988249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40</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41</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42</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44</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45</a:t>
            </a:fld>
            <a:endParaRPr lang="en-US" altLang="en-US" dirty="0"/>
          </a:p>
        </p:txBody>
      </p:sp>
    </p:spTree>
    <p:extLst>
      <p:ext uri="{BB962C8B-B14F-4D97-AF65-F5344CB8AC3E}">
        <p14:creationId xmlns:p14="http://schemas.microsoft.com/office/powerpoint/2010/main" val="2786480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46</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47</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48</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49</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50</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51</a:t>
            </a:fld>
            <a:endParaRPr lang="en-US" altLang="en-US" dirty="0"/>
          </a:p>
        </p:txBody>
      </p:sp>
    </p:spTree>
    <p:extLst>
      <p:ext uri="{BB962C8B-B14F-4D97-AF65-F5344CB8AC3E}">
        <p14:creationId xmlns:p14="http://schemas.microsoft.com/office/powerpoint/2010/main" val="2609159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54</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55</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56</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57</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59</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60</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61</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62</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11</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228600" y="1344168"/>
            <a:ext cx="7772400" cy="914400"/>
          </a:xfrm>
        </p:spPr>
        <p:txBody>
          <a:bodyPr/>
          <a:lstStyle/>
          <a:p>
            <a:r>
              <a:rPr lang="en-US" sz="3200" dirty="0">
                <a:solidFill>
                  <a:schemeClr val="tx1"/>
                </a:solidFill>
                <a:latin typeface="Arial" panose="020B0604020202020204" pitchFamily="34" charset="0"/>
              </a:rPr>
              <a:t>CHAPTER </a:t>
            </a:r>
            <a:r>
              <a:rPr lang="en-US" dirty="0" smtClean="0">
                <a:solidFill>
                  <a:schemeClr val="tx1"/>
                </a:solidFill>
                <a:latin typeface="Arial" panose="020B0604020202020204" pitchFamily="34" charset="0"/>
              </a:rPr>
              <a:t>2</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500" b="1" dirty="0"/>
              <a:t>THE LOGIC OF COMPOUND STATEMENTS</a:t>
            </a:r>
            <a:endParaRPr lang="en-US" altLang="en-US" sz="4500" b="1" dirty="0"/>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2663964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Statements</a:t>
            </a:r>
          </a:p>
        </p:txBody>
      </p:sp>
      <p:pic>
        <p:nvPicPr>
          <p:cNvPr id="3074" name="Picture 2" descr="A text box has the heading, Definition. The text reads, A statement (or proposition) is a sentence that is true or false but not bo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447800"/>
            <a:ext cx="7454265" cy="940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3"/>
          </p:nvPr>
        </p:nvSpPr>
        <p:spPr>
          <a:xfrm>
            <a:off x="457200" y="1447800"/>
            <a:ext cx="8226425" cy="2971800"/>
          </a:xfrm>
        </p:spPr>
        <p:txBody>
          <a:bodyPr/>
          <a:lstStyle/>
          <a:p>
            <a:endParaRPr lang="en-IN" dirty="0" smtClean="0"/>
          </a:p>
          <a:p>
            <a:endParaRPr lang="en-IN" dirty="0"/>
          </a:p>
          <a:p>
            <a:endParaRPr lang="en-IN" sz="800" dirty="0" smtClean="0"/>
          </a:p>
          <a:p>
            <a:pPr marL="0" indent="0"/>
            <a:r>
              <a:rPr lang="en-IN" dirty="0" smtClean="0"/>
              <a:t>For </a:t>
            </a:r>
            <a:r>
              <a:rPr lang="en-IN" dirty="0"/>
              <a:t>example, “Two plus two equals four” and “Two plus two equals five” are both statements</a:t>
            </a:r>
            <a:r>
              <a:rPr lang="en-IN" dirty="0" smtClean="0"/>
              <a:t>, the </a:t>
            </a:r>
            <a:r>
              <a:rPr lang="en-IN" dirty="0"/>
              <a:t>first because it is true and the second because it is false. On the other hand, </a:t>
            </a:r>
            <a:r>
              <a:rPr lang="en-IN" dirty="0" smtClean="0"/>
              <a:t>the truth </a:t>
            </a:r>
            <a:r>
              <a:rPr lang="en-IN" dirty="0"/>
              <a:t>or falsity of</a:t>
            </a:r>
            <a:endParaRPr lang="en-US" altLang="en-US" dirty="0"/>
          </a:p>
        </p:txBody>
      </p:sp>
      <p:pic>
        <p:nvPicPr>
          <p:cNvPr id="3075" name="Picture 3" descr="x^2 + 2 =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8512" y="3962400"/>
            <a:ext cx="1538288"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sz="quarter" idx="13"/>
          </p:nvPr>
        </p:nvSpPr>
        <p:spPr>
          <a:xfrm>
            <a:off x="457200" y="4572000"/>
            <a:ext cx="8226425" cy="1066800"/>
          </a:xfrm>
        </p:spPr>
        <p:txBody>
          <a:bodyPr/>
          <a:lstStyle/>
          <a:p>
            <a:pPr marL="0" indent="0"/>
            <a:r>
              <a:rPr lang="en-IN" dirty="0"/>
              <a:t>depends on the value of </a:t>
            </a:r>
            <a:r>
              <a:rPr lang="en-IN" i="1" dirty="0"/>
              <a:t>x</a:t>
            </a:r>
            <a:r>
              <a:rPr lang="en-IN" dirty="0"/>
              <a:t>. For some values of </a:t>
            </a:r>
            <a:r>
              <a:rPr lang="en-IN" i="1" dirty="0"/>
              <a:t>x</a:t>
            </a:r>
            <a:r>
              <a:rPr lang="en-IN" dirty="0"/>
              <a:t>, it is true (</a:t>
            </a:r>
            <a:r>
              <a:rPr lang="en-IN" i="1" dirty="0"/>
              <a:t>x </a:t>
            </a:r>
            <a:r>
              <a:rPr lang="en-IN" dirty="0" smtClean="0"/>
              <a:t>= </a:t>
            </a:r>
            <a:r>
              <a:rPr lang="en-IN" dirty="0"/>
              <a:t>3 and </a:t>
            </a:r>
            <a:r>
              <a:rPr lang="en-IN" i="1" dirty="0"/>
              <a:t>x </a:t>
            </a:r>
            <a:r>
              <a:rPr lang="en-IN" dirty="0"/>
              <a:t>= −3), whereas </a:t>
            </a:r>
            <a:r>
              <a:rPr lang="en-IN" dirty="0" smtClean="0"/>
              <a:t>for other </a:t>
            </a:r>
            <a:r>
              <a:rPr lang="en-IN" dirty="0"/>
              <a:t>values it is false. </a:t>
            </a:r>
            <a:endParaRPr lang="en-US" altLang="en-US" dirty="0"/>
          </a:p>
        </p:txBody>
      </p:sp>
    </p:spTree>
    <p:extLst>
      <p:ext uri="{BB962C8B-B14F-4D97-AF65-F5344CB8AC3E}">
        <p14:creationId xmlns:p14="http://schemas.microsoft.com/office/powerpoint/2010/main" val="1375302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Statements</a:t>
            </a:r>
          </a:p>
        </p:txBody>
      </p:sp>
      <p:sp>
        <p:nvSpPr>
          <p:cNvPr id="3" name="Content Placeholder 2"/>
          <p:cNvSpPr>
            <a:spLocks noGrp="1"/>
          </p:cNvSpPr>
          <p:nvPr>
            <p:ph sz="quarter" idx="13"/>
          </p:nvPr>
        </p:nvSpPr>
        <p:spPr>
          <a:xfrm>
            <a:off x="457200" y="1447800"/>
            <a:ext cx="8226425" cy="2743200"/>
          </a:xfrm>
        </p:spPr>
        <p:txBody>
          <a:bodyPr/>
          <a:lstStyle/>
          <a:p>
            <a:pPr marL="0" indent="0"/>
            <a:r>
              <a:rPr lang="en-IN" dirty="0"/>
              <a:t>Similarly, the truth or falsity </a:t>
            </a:r>
            <a:r>
              <a:rPr lang="en-IN" dirty="0" smtClean="0"/>
              <a:t>of</a:t>
            </a:r>
          </a:p>
          <a:p>
            <a:pPr marL="0" indent="0"/>
            <a:endParaRPr lang="en-US" altLang="en-US" sz="1000" dirty="0"/>
          </a:p>
          <a:p>
            <a:pPr marL="0" indent="0"/>
            <a:r>
              <a:rPr lang="en-US" altLang="en-US" dirty="0" smtClean="0"/>
              <a:t>			</a:t>
            </a:r>
            <a:r>
              <a:rPr lang="en-IN" i="1" dirty="0" smtClean="0"/>
              <a:t>x </a:t>
            </a:r>
            <a:r>
              <a:rPr lang="en-IN" dirty="0" smtClean="0"/>
              <a:t>+ </a:t>
            </a:r>
            <a:r>
              <a:rPr lang="en-IN" i="1" dirty="0" smtClean="0"/>
              <a:t>y </a:t>
            </a:r>
            <a:r>
              <a:rPr lang="en-IN" dirty="0" smtClean="0"/>
              <a:t>&gt; 0</a:t>
            </a:r>
          </a:p>
          <a:p>
            <a:pPr marL="0" indent="0"/>
            <a:endParaRPr lang="en-US" altLang="en-US" dirty="0"/>
          </a:p>
          <a:p>
            <a:pPr marL="0" indent="0"/>
            <a:r>
              <a:rPr lang="en-IN" dirty="0"/>
              <a:t>depends on the values of </a:t>
            </a:r>
            <a:r>
              <a:rPr lang="en-IN" i="1" dirty="0"/>
              <a:t>x </a:t>
            </a:r>
            <a:r>
              <a:rPr lang="en-IN" dirty="0"/>
              <a:t>and </a:t>
            </a:r>
            <a:r>
              <a:rPr lang="en-IN" i="1" dirty="0"/>
              <a:t>y</a:t>
            </a:r>
            <a:r>
              <a:rPr lang="en-IN" dirty="0"/>
              <a:t>. For instance, </a:t>
            </a:r>
            <a:r>
              <a:rPr lang="en-IN" dirty="0" smtClean="0"/>
              <a:t>when        </a:t>
            </a:r>
            <a:r>
              <a:rPr lang="en-IN" i="1" dirty="0" smtClean="0"/>
              <a:t>x </a:t>
            </a:r>
            <a:r>
              <a:rPr lang="en-IN" dirty="0" smtClean="0"/>
              <a:t>= −1 </a:t>
            </a:r>
            <a:r>
              <a:rPr lang="en-IN" dirty="0"/>
              <a:t>and </a:t>
            </a:r>
            <a:r>
              <a:rPr lang="en-IN" i="1" dirty="0"/>
              <a:t>y </a:t>
            </a:r>
            <a:r>
              <a:rPr lang="en-IN" dirty="0" smtClean="0"/>
              <a:t>= </a:t>
            </a:r>
            <a:r>
              <a:rPr lang="en-IN" dirty="0"/>
              <a:t>2 it is true, </a:t>
            </a:r>
            <a:r>
              <a:rPr lang="en-IN" dirty="0" smtClean="0"/>
              <a:t>whereas when </a:t>
            </a:r>
            <a:r>
              <a:rPr lang="en-IN" i="1" dirty="0"/>
              <a:t>x </a:t>
            </a:r>
            <a:r>
              <a:rPr lang="en-IN" dirty="0" smtClean="0"/>
              <a:t>= −1 </a:t>
            </a:r>
            <a:r>
              <a:rPr lang="en-IN" dirty="0"/>
              <a:t>and </a:t>
            </a:r>
            <a:r>
              <a:rPr lang="en-IN" i="1" dirty="0"/>
              <a:t>y </a:t>
            </a:r>
            <a:r>
              <a:rPr lang="en-IN" dirty="0" smtClean="0"/>
              <a:t>= </a:t>
            </a:r>
            <a:r>
              <a:rPr lang="en-IN" dirty="0"/>
              <a:t>1 it is false.</a:t>
            </a:r>
            <a:endParaRPr lang="en-US" altLang="en-US" dirty="0"/>
          </a:p>
        </p:txBody>
      </p:sp>
    </p:spTree>
    <p:extLst>
      <p:ext uri="{BB962C8B-B14F-4D97-AF65-F5344CB8AC3E}">
        <p14:creationId xmlns:p14="http://schemas.microsoft.com/office/powerpoint/2010/main" val="3210926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Compound Statements</a:t>
            </a:r>
          </a:p>
        </p:txBody>
      </p:sp>
    </p:spTree>
    <p:extLst>
      <p:ext uri="{BB962C8B-B14F-4D97-AF65-F5344CB8AC3E}">
        <p14:creationId xmlns:p14="http://schemas.microsoft.com/office/powerpoint/2010/main" val="683323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Compound </a:t>
            </a:r>
            <a:r>
              <a:rPr lang="en-IN" altLang="en-US" dirty="0" smtClean="0"/>
              <a:t>Statements</a:t>
            </a:r>
            <a:endParaRPr lang="en-IN" altLang="en-US" dirty="0"/>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a:t>We now introduce three symbols that are used to build more complicated logical </a:t>
            </a:r>
            <a:r>
              <a:rPr lang="en-IN" dirty="0" smtClean="0"/>
              <a:t>expressions out </a:t>
            </a:r>
            <a:r>
              <a:rPr lang="en-IN" dirty="0"/>
              <a:t>of simpler ones. The </a:t>
            </a:r>
            <a:r>
              <a:rPr lang="en-IN" dirty="0" smtClean="0"/>
              <a:t>symbol</a:t>
            </a:r>
            <a:endParaRPr lang="en-US" altLang="en-US" dirty="0"/>
          </a:p>
        </p:txBody>
      </p:sp>
      <p:pic>
        <p:nvPicPr>
          <p:cNvPr id="1026"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2333298"/>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a:spLocks noGrp="1"/>
          </p:cNvSpPr>
          <p:nvPr>
            <p:ph sz="quarter" idx="13"/>
          </p:nvPr>
        </p:nvSpPr>
        <p:spPr>
          <a:xfrm>
            <a:off x="457200" y="2168856"/>
            <a:ext cx="8226425" cy="1717344"/>
          </a:xfrm>
        </p:spPr>
        <p:txBody>
          <a:bodyPr/>
          <a:lstStyle/>
          <a:p>
            <a:pPr marL="0" indent="0"/>
            <a:r>
              <a:rPr lang="en-IN" dirty="0" smtClean="0"/>
              <a:t>                       denotes </a:t>
            </a:r>
            <a:r>
              <a:rPr lang="en-IN" i="1" dirty="0"/>
              <a:t>not</a:t>
            </a:r>
            <a:r>
              <a:rPr lang="en-IN" dirty="0" smtClean="0"/>
              <a:t>, </a:t>
            </a:r>
            <a:r>
              <a:rPr lang="en-IN" dirty="0" smtClean="0">
                <a:latin typeface="Arial Unicode MS"/>
                <a:ea typeface="Arial Unicode MS"/>
                <a:cs typeface="Arial Unicode MS"/>
              </a:rPr>
              <a:t>∧</a:t>
            </a:r>
            <a:r>
              <a:rPr lang="en-IN" dirty="0" smtClean="0"/>
              <a:t> </a:t>
            </a:r>
            <a:r>
              <a:rPr lang="en-IN" dirty="0"/>
              <a:t>denotes </a:t>
            </a:r>
            <a:r>
              <a:rPr lang="en-IN" i="1" dirty="0"/>
              <a:t>and</a:t>
            </a:r>
            <a:r>
              <a:rPr lang="en-IN" dirty="0"/>
              <a:t>, </a:t>
            </a:r>
            <a:r>
              <a:rPr lang="en-IN" dirty="0" smtClean="0"/>
              <a:t>and </a:t>
            </a:r>
            <a:r>
              <a:rPr lang="en-IN" dirty="0" smtClean="0">
                <a:latin typeface="Arial Unicode MS"/>
                <a:ea typeface="Arial Unicode MS"/>
                <a:cs typeface="Arial Unicode MS"/>
              </a:rPr>
              <a:t>∨ </a:t>
            </a:r>
            <a:r>
              <a:rPr lang="en-IN" dirty="0"/>
              <a:t>denotes </a:t>
            </a:r>
            <a:r>
              <a:rPr lang="en-IN" i="1" dirty="0"/>
              <a:t>or</a:t>
            </a:r>
            <a:r>
              <a:rPr lang="en-IN" dirty="0" smtClean="0"/>
              <a:t>. </a:t>
            </a:r>
          </a:p>
          <a:p>
            <a:pPr marL="0" indent="0"/>
            <a:endParaRPr lang="en-IN" dirty="0"/>
          </a:p>
          <a:p>
            <a:pPr marL="0" indent="0"/>
            <a:r>
              <a:rPr lang="en-IN" dirty="0" smtClean="0"/>
              <a:t>Given </a:t>
            </a:r>
            <a:r>
              <a:rPr lang="en-IN" dirty="0"/>
              <a:t>a statement </a:t>
            </a:r>
            <a:r>
              <a:rPr lang="en-IN" i="1" dirty="0"/>
              <a:t>p</a:t>
            </a:r>
            <a:r>
              <a:rPr lang="en-IN" dirty="0"/>
              <a:t>, the </a:t>
            </a:r>
            <a:r>
              <a:rPr lang="en-IN" dirty="0" smtClean="0"/>
              <a:t>sentence</a:t>
            </a:r>
            <a:endParaRPr lang="en-US" altLang="en-US" dirty="0"/>
          </a:p>
        </p:txBody>
      </p:sp>
      <p:pic>
        <p:nvPicPr>
          <p:cNvPr id="1027" name="Picture 3" descr="&quot; negation p&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7952" y="3477904"/>
            <a:ext cx="661988"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sz="quarter" idx="13"/>
          </p:nvPr>
        </p:nvSpPr>
        <p:spPr>
          <a:xfrm>
            <a:off x="457200" y="3401704"/>
            <a:ext cx="8226425" cy="1330656"/>
          </a:xfrm>
        </p:spPr>
        <p:txBody>
          <a:bodyPr/>
          <a:lstStyle/>
          <a:p>
            <a:pPr marL="0" indent="0"/>
            <a:r>
              <a:rPr lang="en-IN" dirty="0" smtClean="0"/>
              <a:t>                                                                is </a:t>
            </a:r>
            <a:r>
              <a:rPr lang="en-IN" dirty="0"/>
              <a:t>read “not </a:t>
            </a:r>
            <a:r>
              <a:rPr lang="en-IN" i="1" dirty="0"/>
              <a:t>p</a:t>
            </a:r>
            <a:r>
              <a:rPr lang="en-IN" dirty="0"/>
              <a:t>” or “It is not the case that </a:t>
            </a:r>
            <a:r>
              <a:rPr lang="en-IN" i="1" dirty="0"/>
              <a:t>p</a:t>
            </a:r>
            <a:r>
              <a:rPr lang="en-IN" dirty="0"/>
              <a:t>.” In </a:t>
            </a:r>
            <a:r>
              <a:rPr lang="en-IN" dirty="0" smtClean="0"/>
              <a:t>some computer </a:t>
            </a:r>
            <a:r>
              <a:rPr lang="en-IN" dirty="0"/>
              <a:t>languages the </a:t>
            </a:r>
            <a:r>
              <a:rPr lang="en-IN" dirty="0" smtClean="0"/>
              <a:t>symbol</a:t>
            </a:r>
            <a:endParaRPr lang="en-US" altLang="en-US" dirty="0"/>
          </a:p>
        </p:txBody>
      </p:sp>
      <p:pic>
        <p:nvPicPr>
          <p:cNvPr id="1028" name="Picture 4" descr="neg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7648" y="4275160"/>
            <a:ext cx="285750"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a:spLocks noGrp="1"/>
          </p:cNvSpPr>
          <p:nvPr>
            <p:ph sz="quarter" idx="13"/>
          </p:nvPr>
        </p:nvSpPr>
        <p:spPr>
          <a:xfrm>
            <a:off x="457200" y="4128448"/>
            <a:ext cx="8226425" cy="519752"/>
          </a:xfrm>
        </p:spPr>
        <p:txBody>
          <a:bodyPr/>
          <a:lstStyle/>
          <a:p>
            <a:pPr marL="0" indent="0"/>
            <a:r>
              <a:rPr lang="en-IN" dirty="0" smtClean="0"/>
              <a:t>                is </a:t>
            </a:r>
            <a:r>
              <a:rPr lang="en-IN" dirty="0"/>
              <a:t>used in place of </a:t>
            </a:r>
            <a:endParaRPr lang="en-US" altLang="en-US" dirty="0"/>
          </a:p>
        </p:txBody>
      </p:sp>
      <p:pic>
        <p:nvPicPr>
          <p:cNvPr id="1029" name="Picture 5" descr="Neg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8175" y="4253729"/>
            <a:ext cx="3524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7931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Compound </a:t>
            </a:r>
            <a:r>
              <a:rPr lang="en-IN" altLang="en-US" dirty="0" smtClean="0"/>
              <a:t>Statements</a:t>
            </a:r>
            <a:endParaRPr lang="en-IN" altLang="en-US" dirty="0"/>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In expressions that include the </a:t>
            </a:r>
            <a:r>
              <a:rPr lang="en-IN" dirty="0" smtClean="0"/>
              <a:t>symbol</a:t>
            </a:r>
            <a:endParaRPr lang="en-US" altLang="en-US" dirty="0"/>
          </a:p>
        </p:txBody>
      </p:sp>
      <p:pic>
        <p:nvPicPr>
          <p:cNvPr id="5"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600200"/>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a:spLocks noGrp="1"/>
          </p:cNvSpPr>
          <p:nvPr>
            <p:ph sz="quarter" idx="13"/>
          </p:nvPr>
        </p:nvSpPr>
        <p:spPr>
          <a:xfrm>
            <a:off x="457200" y="1447800"/>
            <a:ext cx="8226425" cy="914400"/>
          </a:xfrm>
        </p:spPr>
        <p:txBody>
          <a:bodyPr/>
          <a:lstStyle/>
          <a:p>
            <a:pPr marL="0" indent="0"/>
            <a:r>
              <a:rPr lang="en-IN" dirty="0" smtClean="0"/>
              <a:t>                                                                  as </a:t>
            </a:r>
            <a:r>
              <a:rPr lang="en-IN" dirty="0"/>
              <a:t>well as </a:t>
            </a:r>
            <a:r>
              <a:rPr lang="en-IN" dirty="0">
                <a:latin typeface="Arial Unicode MS"/>
                <a:ea typeface="Arial Unicode MS"/>
                <a:cs typeface="Arial Unicode MS"/>
              </a:rPr>
              <a:t>∧</a:t>
            </a:r>
            <a:r>
              <a:rPr lang="en-IN" dirty="0" smtClean="0"/>
              <a:t> </a:t>
            </a:r>
            <a:r>
              <a:rPr lang="en-IN" dirty="0"/>
              <a:t>or </a:t>
            </a:r>
            <a:r>
              <a:rPr lang="en-IN" dirty="0">
                <a:latin typeface="Arial Unicode MS"/>
                <a:ea typeface="Arial Unicode MS"/>
                <a:cs typeface="Arial Unicode MS"/>
              </a:rPr>
              <a:t>∨</a:t>
            </a:r>
            <a:r>
              <a:rPr lang="en-IN" dirty="0" smtClean="0"/>
              <a:t>, </a:t>
            </a:r>
            <a:r>
              <a:rPr lang="en-IN" dirty="0"/>
              <a:t>the </a:t>
            </a:r>
            <a:r>
              <a:rPr lang="en-IN" b="1" dirty="0"/>
              <a:t>order of </a:t>
            </a:r>
            <a:r>
              <a:rPr lang="en-IN" b="1" dirty="0" smtClean="0"/>
              <a:t>operations </a:t>
            </a:r>
            <a:r>
              <a:rPr lang="en-IN" dirty="0" smtClean="0"/>
              <a:t>specifies that</a:t>
            </a:r>
            <a:endParaRPr lang="en-US" altLang="en-US" dirty="0"/>
          </a:p>
        </p:txBody>
      </p:sp>
      <p:pic>
        <p:nvPicPr>
          <p:cNvPr id="7"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966273"/>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sz="quarter" idx="13"/>
          </p:nvPr>
        </p:nvSpPr>
        <p:spPr>
          <a:xfrm>
            <a:off x="457200" y="1828800"/>
            <a:ext cx="8226425" cy="1143000"/>
          </a:xfrm>
        </p:spPr>
        <p:txBody>
          <a:bodyPr/>
          <a:lstStyle/>
          <a:p>
            <a:pPr marL="0" indent="0"/>
            <a:r>
              <a:rPr lang="en-IN" dirty="0" smtClean="0"/>
              <a:t>                                                                  is </a:t>
            </a:r>
            <a:r>
              <a:rPr lang="en-IN" dirty="0"/>
              <a:t>performed </a:t>
            </a:r>
            <a:r>
              <a:rPr lang="en-IN" dirty="0" smtClean="0"/>
              <a:t>first.</a:t>
            </a:r>
          </a:p>
          <a:p>
            <a:pPr marL="0" indent="0"/>
            <a:endParaRPr lang="en-IN" sz="1400" dirty="0"/>
          </a:p>
          <a:p>
            <a:pPr marL="0" indent="0"/>
            <a:r>
              <a:rPr lang="en-IN" dirty="0" smtClean="0"/>
              <a:t>For </a:t>
            </a:r>
            <a:r>
              <a:rPr lang="en-IN" dirty="0"/>
              <a:t>instance, </a:t>
            </a:r>
            <a:endParaRPr lang="en-US" altLang="en-US" dirty="0"/>
          </a:p>
        </p:txBody>
      </p:sp>
      <p:pic>
        <p:nvPicPr>
          <p:cNvPr id="9"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904" y="2694296"/>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sz="quarter" idx="13"/>
          </p:nvPr>
        </p:nvSpPr>
        <p:spPr>
          <a:xfrm>
            <a:off x="457200" y="2514600"/>
            <a:ext cx="8226425" cy="484496"/>
          </a:xfrm>
        </p:spPr>
        <p:txBody>
          <a:bodyPr/>
          <a:lstStyle/>
          <a:p>
            <a:pPr marL="0" indent="0"/>
            <a:r>
              <a:rPr lang="en-IN" i="1" dirty="0" smtClean="0"/>
              <a:t>                         p </a:t>
            </a:r>
            <a:r>
              <a:rPr lang="en-IN" dirty="0">
                <a:latin typeface="Arial Unicode MS"/>
                <a:ea typeface="Arial Unicode MS"/>
                <a:cs typeface="Arial Unicode MS"/>
              </a:rPr>
              <a:t>∧</a:t>
            </a:r>
            <a:r>
              <a:rPr lang="en-IN" dirty="0" smtClean="0"/>
              <a:t> </a:t>
            </a:r>
            <a:r>
              <a:rPr lang="en-IN" i="1" dirty="0"/>
              <a:t>q </a:t>
            </a:r>
            <a:r>
              <a:rPr lang="en-IN" dirty="0" smtClean="0"/>
              <a:t>= (</a:t>
            </a:r>
            <a:endParaRPr lang="en-US" altLang="en-US" dirty="0"/>
          </a:p>
        </p:txBody>
      </p:sp>
      <p:pic>
        <p:nvPicPr>
          <p:cNvPr id="11"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694296"/>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2"/>
          <p:cNvSpPr>
            <a:spLocks noGrp="1"/>
          </p:cNvSpPr>
          <p:nvPr>
            <p:ph sz="quarter" idx="13"/>
          </p:nvPr>
        </p:nvSpPr>
        <p:spPr>
          <a:xfrm>
            <a:off x="457200" y="2514600"/>
            <a:ext cx="8226425" cy="1856096"/>
          </a:xfrm>
        </p:spPr>
        <p:txBody>
          <a:bodyPr/>
          <a:lstStyle/>
          <a:p>
            <a:pPr marL="0" indent="0"/>
            <a:r>
              <a:rPr lang="en-IN" i="1" dirty="0" smtClean="0"/>
              <a:t>                                          p</a:t>
            </a:r>
            <a:r>
              <a:rPr lang="en-IN" dirty="0"/>
              <a:t>) </a:t>
            </a:r>
            <a:r>
              <a:rPr lang="en-IN" dirty="0">
                <a:latin typeface="Arial Unicode MS"/>
                <a:ea typeface="Arial Unicode MS"/>
                <a:cs typeface="Arial Unicode MS"/>
              </a:rPr>
              <a:t>∧</a:t>
            </a:r>
            <a:r>
              <a:rPr lang="en-IN" dirty="0" smtClean="0"/>
              <a:t> </a:t>
            </a:r>
            <a:r>
              <a:rPr lang="en-IN" i="1" dirty="0"/>
              <a:t>q</a:t>
            </a:r>
            <a:r>
              <a:rPr lang="en-IN" dirty="0"/>
              <a:t>. In </a:t>
            </a:r>
            <a:r>
              <a:rPr lang="en-IN" dirty="0" smtClean="0"/>
              <a:t>logical expressions</a:t>
            </a:r>
            <a:r>
              <a:rPr lang="en-IN" dirty="0"/>
              <a:t>, as in ordinary algebraic expressions, the order of operations can be </a:t>
            </a:r>
            <a:r>
              <a:rPr lang="en-IN" dirty="0" smtClean="0"/>
              <a:t>overridden through </a:t>
            </a:r>
            <a:r>
              <a:rPr lang="en-IN" dirty="0"/>
              <a:t>the use of parentheses. </a:t>
            </a:r>
            <a:endParaRPr lang="en-IN" dirty="0" smtClean="0"/>
          </a:p>
        </p:txBody>
      </p:sp>
    </p:spTree>
    <p:extLst>
      <p:ext uri="{BB962C8B-B14F-4D97-AF65-F5344CB8AC3E}">
        <p14:creationId xmlns:p14="http://schemas.microsoft.com/office/powerpoint/2010/main" val="3215152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Compound </a:t>
            </a:r>
            <a:r>
              <a:rPr lang="en-IN" altLang="en-US" dirty="0" smtClean="0"/>
              <a:t>Statements</a:t>
            </a:r>
            <a:endParaRPr lang="en-IN" altLang="en-US" dirty="0"/>
          </a:p>
        </p:txBody>
      </p:sp>
      <p:sp>
        <p:nvSpPr>
          <p:cNvPr id="10" name="Content Placeholder 2"/>
          <p:cNvSpPr>
            <a:spLocks noGrp="1"/>
          </p:cNvSpPr>
          <p:nvPr>
            <p:ph sz="quarter" idx="13"/>
          </p:nvPr>
        </p:nvSpPr>
        <p:spPr>
          <a:xfrm>
            <a:off x="457201" y="1456156"/>
            <a:ext cx="914400" cy="408296"/>
          </a:xfrm>
        </p:spPr>
        <p:txBody>
          <a:bodyPr/>
          <a:lstStyle/>
          <a:p>
            <a:pPr marL="0" indent="0"/>
            <a:r>
              <a:rPr lang="en-IN" dirty="0" smtClean="0"/>
              <a:t>Thus </a:t>
            </a:r>
            <a:endParaRPr lang="en-US" altLang="en-US" dirty="0"/>
          </a:p>
        </p:txBody>
      </p:sp>
      <p:pic>
        <p:nvPicPr>
          <p:cNvPr id="13"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1600200"/>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2"/>
          <p:cNvSpPr>
            <a:spLocks noGrp="1"/>
          </p:cNvSpPr>
          <p:nvPr>
            <p:ph sz="quarter" idx="13"/>
          </p:nvPr>
        </p:nvSpPr>
        <p:spPr>
          <a:xfrm>
            <a:off x="457200" y="1447800"/>
            <a:ext cx="8226425" cy="2971800"/>
          </a:xfrm>
        </p:spPr>
        <p:txBody>
          <a:bodyPr/>
          <a:lstStyle/>
          <a:p>
            <a:pPr marL="0" indent="0"/>
            <a:r>
              <a:rPr lang="en-IN" i="1" dirty="0" smtClean="0"/>
              <a:t>            </a:t>
            </a:r>
            <a:r>
              <a:rPr lang="en-IN" dirty="0" smtClean="0"/>
              <a:t>(</a:t>
            </a:r>
            <a:r>
              <a:rPr lang="en-IN" i="1" dirty="0"/>
              <a:t>p </a:t>
            </a:r>
            <a:r>
              <a:rPr lang="en-IN" dirty="0">
                <a:latin typeface="Arial Unicode MS"/>
                <a:ea typeface="Arial Unicode MS"/>
                <a:cs typeface="Arial Unicode MS"/>
              </a:rPr>
              <a:t>∧</a:t>
            </a:r>
            <a:r>
              <a:rPr lang="en-IN" dirty="0" smtClean="0"/>
              <a:t> </a:t>
            </a:r>
            <a:r>
              <a:rPr lang="en-IN" i="1" dirty="0"/>
              <a:t>q</a:t>
            </a:r>
            <a:r>
              <a:rPr lang="en-IN" dirty="0"/>
              <a:t>) represents the negation of </a:t>
            </a:r>
            <a:r>
              <a:rPr lang="en-IN" dirty="0" smtClean="0"/>
              <a:t>the conjunction of </a:t>
            </a:r>
            <a:r>
              <a:rPr lang="en-IN" i="1" dirty="0" smtClean="0"/>
              <a:t>p </a:t>
            </a:r>
            <a:r>
              <a:rPr lang="en-IN" dirty="0"/>
              <a:t>and </a:t>
            </a:r>
            <a:r>
              <a:rPr lang="en-IN" i="1" dirty="0"/>
              <a:t>q</a:t>
            </a:r>
            <a:r>
              <a:rPr lang="en-IN" dirty="0"/>
              <a:t>. In this, as in most treatments of logic, the symbols </a:t>
            </a:r>
            <a:r>
              <a:rPr lang="en-IN" dirty="0">
                <a:latin typeface="Arial Unicode MS"/>
                <a:ea typeface="Arial Unicode MS"/>
                <a:cs typeface="Arial Unicode MS"/>
              </a:rPr>
              <a:t>∧</a:t>
            </a:r>
            <a:r>
              <a:rPr lang="en-IN" dirty="0" smtClean="0"/>
              <a:t> </a:t>
            </a:r>
            <a:r>
              <a:rPr lang="en-IN" dirty="0"/>
              <a:t>and </a:t>
            </a:r>
            <a:r>
              <a:rPr lang="en-IN" dirty="0">
                <a:latin typeface="Arial Unicode MS"/>
                <a:ea typeface="Arial Unicode MS"/>
                <a:cs typeface="Arial Unicode MS"/>
              </a:rPr>
              <a:t>∨</a:t>
            </a:r>
            <a:r>
              <a:rPr lang="en-IN" dirty="0" smtClean="0"/>
              <a:t> are considered </a:t>
            </a:r>
            <a:r>
              <a:rPr lang="en-IN" dirty="0"/>
              <a:t>coequal in order of operation, and an expression such as </a:t>
            </a:r>
            <a:r>
              <a:rPr lang="en-IN" i="1" dirty="0"/>
              <a:t>p </a:t>
            </a:r>
            <a:r>
              <a:rPr lang="en-IN" dirty="0">
                <a:latin typeface="Arial Unicode MS"/>
                <a:ea typeface="Arial Unicode MS"/>
                <a:cs typeface="Arial Unicode MS"/>
              </a:rPr>
              <a:t>∧</a:t>
            </a:r>
            <a:r>
              <a:rPr lang="en-IN" dirty="0" smtClean="0"/>
              <a:t> </a:t>
            </a:r>
            <a:r>
              <a:rPr lang="en-IN" i="1" dirty="0"/>
              <a:t>q </a:t>
            </a:r>
            <a:r>
              <a:rPr lang="en-IN" dirty="0">
                <a:latin typeface="Arial Unicode MS"/>
                <a:ea typeface="Arial Unicode MS"/>
                <a:cs typeface="Arial Unicode MS"/>
              </a:rPr>
              <a:t>∨</a:t>
            </a:r>
            <a:r>
              <a:rPr lang="en-IN" dirty="0" smtClean="0"/>
              <a:t> </a:t>
            </a:r>
            <a:r>
              <a:rPr lang="en-IN" i="1" dirty="0"/>
              <a:t>r </a:t>
            </a:r>
            <a:r>
              <a:rPr lang="en-IN" dirty="0"/>
              <a:t>is </a:t>
            </a:r>
            <a:r>
              <a:rPr lang="en-IN" dirty="0" smtClean="0"/>
              <a:t>considered ambiguous.</a:t>
            </a:r>
          </a:p>
          <a:p>
            <a:pPr marL="0" indent="0"/>
            <a:endParaRPr lang="en-IN" dirty="0"/>
          </a:p>
          <a:p>
            <a:pPr marL="0" indent="0"/>
            <a:r>
              <a:rPr lang="en-IN" dirty="0" smtClean="0"/>
              <a:t>This </a:t>
            </a:r>
            <a:r>
              <a:rPr lang="en-IN" dirty="0"/>
              <a:t>expression must be written as either (</a:t>
            </a:r>
            <a:r>
              <a:rPr lang="en-IN" i="1" dirty="0"/>
              <a:t>p </a:t>
            </a:r>
            <a:r>
              <a:rPr lang="en-IN" dirty="0">
                <a:latin typeface="Arial Unicode MS"/>
                <a:ea typeface="Arial Unicode MS"/>
                <a:cs typeface="Arial Unicode MS"/>
              </a:rPr>
              <a:t>∧</a:t>
            </a:r>
            <a:r>
              <a:rPr lang="en-IN" dirty="0" smtClean="0"/>
              <a:t> </a:t>
            </a:r>
            <a:r>
              <a:rPr lang="en-IN" i="1" dirty="0"/>
              <a:t>q</a:t>
            </a:r>
            <a:r>
              <a:rPr lang="en-IN" dirty="0"/>
              <a:t>) </a:t>
            </a:r>
            <a:r>
              <a:rPr lang="en-IN" dirty="0">
                <a:latin typeface="Arial Unicode MS"/>
                <a:ea typeface="Arial Unicode MS"/>
                <a:cs typeface="Arial Unicode MS"/>
              </a:rPr>
              <a:t>∨</a:t>
            </a:r>
            <a:r>
              <a:rPr lang="en-IN" dirty="0" smtClean="0"/>
              <a:t> </a:t>
            </a:r>
            <a:r>
              <a:rPr lang="en-IN" i="1" dirty="0"/>
              <a:t>r </a:t>
            </a:r>
            <a:r>
              <a:rPr lang="en-IN" dirty="0" smtClean="0"/>
              <a:t>or       </a:t>
            </a:r>
            <a:r>
              <a:rPr lang="en-IN" i="1" dirty="0" smtClean="0"/>
              <a:t>p </a:t>
            </a:r>
            <a:r>
              <a:rPr lang="en-IN" dirty="0">
                <a:latin typeface="Arial Unicode MS"/>
                <a:ea typeface="Arial Unicode MS"/>
                <a:cs typeface="Arial Unicode MS"/>
              </a:rPr>
              <a:t>∧</a:t>
            </a:r>
            <a:r>
              <a:rPr lang="en-IN" dirty="0" smtClean="0"/>
              <a:t> </a:t>
            </a:r>
            <a:r>
              <a:rPr lang="en-IN" dirty="0"/>
              <a:t>(</a:t>
            </a:r>
            <a:r>
              <a:rPr lang="en-IN" i="1" dirty="0"/>
              <a:t>q </a:t>
            </a:r>
            <a:r>
              <a:rPr lang="en-IN" dirty="0">
                <a:latin typeface="Arial Unicode MS"/>
                <a:ea typeface="Arial Unicode MS"/>
                <a:cs typeface="Arial Unicode MS"/>
              </a:rPr>
              <a:t>∨</a:t>
            </a:r>
            <a:r>
              <a:rPr lang="en-IN" dirty="0" smtClean="0"/>
              <a:t> </a:t>
            </a:r>
            <a:r>
              <a:rPr lang="en-IN" i="1" dirty="0"/>
              <a:t>r</a:t>
            </a:r>
            <a:r>
              <a:rPr lang="en-IN" dirty="0" smtClean="0"/>
              <a:t>) to </a:t>
            </a:r>
            <a:r>
              <a:rPr lang="en-IN" dirty="0"/>
              <a:t>have meaning.</a:t>
            </a:r>
            <a:endParaRPr lang="en-US" altLang="en-US" dirty="0"/>
          </a:p>
        </p:txBody>
      </p:sp>
    </p:spTree>
    <p:extLst>
      <p:ext uri="{BB962C8B-B14F-4D97-AF65-F5344CB8AC3E}">
        <p14:creationId xmlns:p14="http://schemas.microsoft.com/office/powerpoint/2010/main" val="1169325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1900" dirty="0"/>
              <a:t>Example </a:t>
            </a:r>
            <a:r>
              <a:rPr lang="en-IN" altLang="en-US" sz="1900" dirty="0" smtClean="0"/>
              <a:t>2.1.2 </a:t>
            </a:r>
            <a:r>
              <a:rPr lang="en-US" altLang="en-US" sz="1900" dirty="0"/>
              <a:t>– </a:t>
            </a:r>
            <a:r>
              <a:rPr lang="en-IN" sz="1900" i="1" dirty="0"/>
              <a:t>Translating from English to Symbols: But and </a:t>
            </a:r>
            <a:r>
              <a:rPr lang="en-IN" sz="1900" i="1" dirty="0" smtClean="0"/>
              <a:t>Neither-Nor</a:t>
            </a:r>
            <a:endParaRPr lang="en-IN" altLang="en-US" sz="1900" dirty="0"/>
          </a:p>
        </p:txBody>
      </p:sp>
      <p:sp>
        <p:nvSpPr>
          <p:cNvPr id="3" name="Content Placeholder 2"/>
          <p:cNvSpPr>
            <a:spLocks noGrp="1"/>
          </p:cNvSpPr>
          <p:nvPr>
            <p:ph sz="quarter" idx="13"/>
          </p:nvPr>
        </p:nvSpPr>
        <p:spPr>
          <a:xfrm>
            <a:off x="457200" y="1447800"/>
            <a:ext cx="8226425" cy="4019550"/>
          </a:xfrm>
        </p:spPr>
        <p:txBody>
          <a:bodyPr/>
          <a:lstStyle/>
          <a:p>
            <a:pPr marL="0" indent="0"/>
            <a:r>
              <a:rPr lang="en-IN" dirty="0"/>
              <a:t>Write each of the following sentences symbolically, letting </a:t>
            </a:r>
            <a:endParaRPr lang="en-IN" dirty="0" smtClean="0"/>
          </a:p>
          <a:p>
            <a:pPr marL="0" indent="0"/>
            <a:r>
              <a:rPr lang="en-IN" i="1" dirty="0" smtClean="0"/>
              <a:t>h </a:t>
            </a:r>
            <a:r>
              <a:rPr lang="en-IN" dirty="0" smtClean="0"/>
              <a:t>= </a:t>
            </a:r>
            <a:r>
              <a:rPr lang="en-IN" dirty="0"/>
              <a:t>“It is hot” and </a:t>
            </a:r>
            <a:r>
              <a:rPr lang="en-IN" i="1" dirty="0"/>
              <a:t>s </a:t>
            </a:r>
            <a:r>
              <a:rPr lang="en-IN" dirty="0" smtClean="0"/>
              <a:t>= </a:t>
            </a:r>
            <a:r>
              <a:rPr lang="en-IN" dirty="0"/>
              <a:t>“It </a:t>
            </a:r>
            <a:r>
              <a:rPr lang="en-IN" dirty="0" smtClean="0"/>
              <a:t>is sunny</a:t>
            </a:r>
            <a:r>
              <a:rPr lang="en-IN" dirty="0"/>
              <a:t>.”</a:t>
            </a:r>
            <a:r>
              <a:rPr lang="en-IN" dirty="0" smtClean="0"/>
              <a:t> </a:t>
            </a:r>
          </a:p>
          <a:p>
            <a:pPr marL="0" indent="0"/>
            <a:endParaRPr lang="en-IN" dirty="0"/>
          </a:p>
          <a:p>
            <a:pPr marL="357188" indent="-357188"/>
            <a:r>
              <a:rPr lang="en-IN" dirty="0" smtClean="0"/>
              <a:t>a. </a:t>
            </a:r>
            <a:r>
              <a:rPr lang="en-IN" dirty="0"/>
              <a:t>It is not hot but it is sunny.</a:t>
            </a:r>
            <a:endParaRPr lang="en-IN" dirty="0" smtClean="0"/>
          </a:p>
          <a:p>
            <a:pPr marL="457200" indent="-457200">
              <a:buAutoNum type="alphaLcPeriod"/>
            </a:pPr>
            <a:endParaRPr lang="en-IN" dirty="0" smtClean="0"/>
          </a:p>
          <a:p>
            <a:pPr marL="0" indent="0"/>
            <a:r>
              <a:rPr lang="en-IN" dirty="0" smtClean="0"/>
              <a:t>b. </a:t>
            </a:r>
            <a:r>
              <a:rPr lang="en-IN" dirty="0"/>
              <a:t>It is neither hot nor sunny.</a:t>
            </a:r>
            <a:endParaRPr lang="en-US" altLang="en-US" dirty="0"/>
          </a:p>
        </p:txBody>
      </p:sp>
    </p:spTree>
    <p:extLst>
      <p:ext uri="{BB962C8B-B14F-4D97-AF65-F5344CB8AC3E}">
        <p14:creationId xmlns:p14="http://schemas.microsoft.com/office/powerpoint/2010/main" val="1349291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2.1.2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838200"/>
          </a:xfrm>
        </p:spPr>
        <p:txBody>
          <a:bodyPr/>
          <a:lstStyle/>
          <a:p>
            <a:pPr marL="355600" indent="-355600"/>
            <a:r>
              <a:rPr lang="en-IN" dirty="0" smtClean="0"/>
              <a:t>a. </a:t>
            </a:r>
            <a:r>
              <a:rPr lang="en-IN" dirty="0"/>
              <a:t>The given sentence is equivalent to “It is not hot and it is sunny,” which can be </a:t>
            </a:r>
            <a:r>
              <a:rPr lang="en-IN" dirty="0" smtClean="0"/>
              <a:t>written symbolically as</a:t>
            </a:r>
            <a:endParaRPr lang="en-US" altLang="en-US" dirty="0"/>
          </a:p>
        </p:txBody>
      </p:sp>
      <p:pic>
        <p:nvPicPr>
          <p:cNvPr id="4"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1981200"/>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sz="quarter" idx="13"/>
          </p:nvPr>
        </p:nvSpPr>
        <p:spPr>
          <a:xfrm>
            <a:off x="457200" y="1828800"/>
            <a:ext cx="8226425" cy="2133600"/>
          </a:xfrm>
        </p:spPr>
        <p:txBody>
          <a:bodyPr/>
          <a:lstStyle/>
          <a:p>
            <a:pPr marL="355600" indent="-355600"/>
            <a:r>
              <a:rPr lang="en-IN" dirty="0" smtClean="0"/>
              <a:t>                                                                               </a:t>
            </a:r>
            <a:r>
              <a:rPr lang="en-IN" sz="1000" dirty="0" smtClean="0"/>
              <a:t> </a:t>
            </a:r>
            <a:r>
              <a:rPr lang="en-IN" i="1" dirty="0" smtClean="0"/>
              <a:t>h </a:t>
            </a:r>
            <a:r>
              <a:rPr lang="en-IN" dirty="0">
                <a:latin typeface="Arial Unicode MS"/>
                <a:ea typeface="Arial Unicode MS"/>
                <a:cs typeface="Arial Unicode MS"/>
              </a:rPr>
              <a:t>∧</a:t>
            </a:r>
            <a:r>
              <a:rPr lang="en-IN" dirty="0"/>
              <a:t> </a:t>
            </a:r>
            <a:r>
              <a:rPr lang="en-IN" i="1" dirty="0" smtClean="0"/>
              <a:t>s</a:t>
            </a:r>
            <a:r>
              <a:rPr lang="en-IN" dirty="0" smtClean="0"/>
              <a:t>.</a:t>
            </a:r>
          </a:p>
          <a:p>
            <a:pPr marL="355600" indent="-355600"/>
            <a:endParaRPr lang="en-US" altLang="en-US" dirty="0"/>
          </a:p>
          <a:p>
            <a:r>
              <a:rPr lang="en-US" altLang="en-US" dirty="0" smtClean="0"/>
              <a:t>b. </a:t>
            </a:r>
            <a:r>
              <a:rPr lang="en-IN" dirty="0"/>
              <a:t>To say it is neither hot nor sunny means that it is not hot and it is not sunny. Therefore</a:t>
            </a:r>
            <a:r>
              <a:rPr lang="en-IN" dirty="0" smtClean="0"/>
              <a:t>, the </a:t>
            </a:r>
            <a:r>
              <a:rPr lang="en-IN" dirty="0"/>
              <a:t>given sentence can be </a:t>
            </a:r>
            <a:r>
              <a:rPr lang="en-IN" dirty="0" smtClean="0"/>
              <a:t>                     written </a:t>
            </a:r>
            <a:r>
              <a:rPr lang="en-IN" dirty="0"/>
              <a:t>symbolically as</a:t>
            </a:r>
            <a:endParaRPr lang="en-US" altLang="en-US" dirty="0"/>
          </a:p>
        </p:txBody>
      </p:sp>
      <p:pic>
        <p:nvPicPr>
          <p:cNvPr id="6"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3602521"/>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sz="quarter" idx="13"/>
          </p:nvPr>
        </p:nvSpPr>
        <p:spPr>
          <a:xfrm>
            <a:off x="457200" y="3450608"/>
            <a:ext cx="8226425" cy="511792"/>
          </a:xfrm>
        </p:spPr>
        <p:txBody>
          <a:bodyPr/>
          <a:lstStyle/>
          <a:p>
            <a:pPr marL="355600" indent="-355600"/>
            <a:r>
              <a:rPr lang="en-IN" dirty="0" smtClean="0"/>
              <a:t>                                            </a:t>
            </a:r>
            <a:r>
              <a:rPr lang="en-IN" sz="1000" dirty="0" smtClean="0"/>
              <a:t> </a:t>
            </a:r>
            <a:r>
              <a:rPr lang="en-IN" i="1" dirty="0" smtClean="0"/>
              <a:t>h </a:t>
            </a:r>
            <a:r>
              <a:rPr lang="en-IN" dirty="0" smtClean="0">
                <a:latin typeface="Arial Unicode MS"/>
                <a:ea typeface="Arial Unicode MS"/>
                <a:cs typeface="Arial Unicode MS"/>
              </a:rPr>
              <a:t>∧</a:t>
            </a:r>
            <a:endParaRPr lang="en-US" altLang="en-US" dirty="0"/>
          </a:p>
        </p:txBody>
      </p:sp>
      <p:pic>
        <p:nvPicPr>
          <p:cNvPr id="8"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3602521"/>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a:spLocks noGrp="1"/>
          </p:cNvSpPr>
          <p:nvPr>
            <p:ph sz="quarter" idx="13"/>
          </p:nvPr>
        </p:nvSpPr>
        <p:spPr>
          <a:xfrm>
            <a:off x="457200" y="3429000"/>
            <a:ext cx="8226425" cy="511792"/>
          </a:xfrm>
        </p:spPr>
        <p:txBody>
          <a:bodyPr/>
          <a:lstStyle/>
          <a:p>
            <a:pPr marL="355600" indent="-355600"/>
            <a:r>
              <a:rPr lang="en-IN" dirty="0" smtClean="0"/>
              <a:t>                                                     </a:t>
            </a:r>
            <a:r>
              <a:rPr lang="en-IN" i="1" dirty="0" smtClean="0"/>
              <a:t>s</a:t>
            </a:r>
            <a:r>
              <a:rPr lang="en-IN" dirty="0" smtClean="0"/>
              <a:t>.</a:t>
            </a:r>
            <a:endParaRPr lang="en-US" altLang="en-US" dirty="0"/>
          </a:p>
        </p:txBody>
      </p:sp>
    </p:spTree>
    <p:extLst>
      <p:ext uri="{BB962C8B-B14F-4D97-AF65-F5344CB8AC3E}">
        <p14:creationId xmlns:p14="http://schemas.microsoft.com/office/powerpoint/2010/main" val="340340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Example </a:t>
            </a:r>
            <a:r>
              <a:rPr lang="en-IN" altLang="en-US" sz="3400" dirty="0" smtClean="0"/>
              <a:t>2.1.3 </a:t>
            </a:r>
            <a:r>
              <a:rPr lang="en-US" altLang="en-US" sz="3400" dirty="0"/>
              <a:t>– </a:t>
            </a:r>
            <a:r>
              <a:rPr lang="en-IN" sz="3400" i="1" dirty="0"/>
              <a:t>And, Or, and Inequalities</a:t>
            </a:r>
            <a:endParaRPr lang="en-IN" altLang="en-US" sz="3400" i="1" dirty="0"/>
          </a:p>
        </p:txBody>
      </p:sp>
      <p:sp>
        <p:nvSpPr>
          <p:cNvPr id="3" name="Content Placeholder 2"/>
          <p:cNvSpPr>
            <a:spLocks noGrp="1"/>
          </p:cNvSpPr>
          <p:nvPr>
            <p:ph sz="quarter" idx="13"/>
          </p:nvPr>
        </p:nvSpPr>
        <p:spPr>
          <a:xfrm>
            <a:off x="457200" y="1447800"/>
            <a:ext cx="8226425" cy="4019550"/>
          </a:xfrm>
        </p:spPr>
        <p:txBody>
          <a:bodyPr/>
          <a:lstStyle/>
          <a:p>
            <a:pPr marL="0" indent="0"/>
            <a:r>
              <a:rPr lang="en-IN" dirty="0"/>
              <a:t>Suppose </a:t>
            </a:r>
            <a:r>
              <a:rPr lang="en-IN" i="1" dirty="0"/>
              <a:t>x </a:t>
            </a:r>
            <a:r>
              <a:rPr lang="en-IN" dirty="0"/>
              <a:t>is a particular real number. Let </a:t>
            </a:r>
            <a:r>
              <a:rPr lang="en-IN" i="1" dirty="0"/>
              <a:t>p</a:t>
            </a:r>
            <a:r>
              <a:rPr lang="en-IN" dirty="0"/>
              <a:t>, </a:t>
            </a:r>
            <a:r>
              <a:rPr lang="en-IN" i="1" dirty="0"/>
              <a:t>q</a:t>
            </a:r>
            <a:r>
              <a:rPr lang="en-IN" dirty="0"/>
              <a:t>, and </a:t>
            </a:r>
            <a:r>
              <a:rPr lang="en-IN" i="1" dirty="0"/>
              <a:t>r </a:t>
            </a:r>
            <a:r>
              <a:rPr lang="en-IN" dirty="0"/>
              <a:t>symbolize “0 </a:t>
            </a:r>
            <a:r>
              <a:rPr lang="en-IN" dirty="0" smtClean="0"/>
              <a:t>&lt; </a:t>
            </a:r>
            <a:r>
              <a:rPr lang="en-IN" i="1" dirty="0"/>
              <a:t>x</a:t>
            </a:r>
            <a:r>
              <a:rPr lang="en-IN" dirty="0"/>
              <a:t>,” “</a:t>
            </a:r>
            <a:r>
              <a:rPr lang="en-IN" i="1" dirty="0"/>
              <a:t>x </a:t>
            </a:r>
            <a:r>
              <a:rPr lang="en-IN" dirty="0" smtClean="0"/>
              <a:t>&lt; </a:t>
            </a:r>
            <a:r>
              <a:rPr lang="en-IN" dirty="0"/>
              <a:t>3,” and “</a:t>
            </a:r>
            <a:r>
              <a:rPr lang="en-IN" i="1" dirty="0"/>
              <a:t>x </a:t>
            </a:r>
            <a:r>
              <a:rPr lang="en-IN" dirty="0" smtClean="0"/>
              <a:t>= </a:t>
            </a:r>
            <a:r>
              <a:rPr lang="en-IN" dirty="0"/>
              <a:t>3</a:t>
            </a:r>
            <a:r>
              <a:rPr lang="en-IN" dirty="0" smtClean="0"/>
              <a:t>,” respectively</a:t>
            </a:r>
            <a:r>
              <a:rPr lang="en-IN" dirty="0"/>
              <a:t>. Write the following inequalities </a:t>
            </a:r>
            <a:r>
              <a:rPr lang="en-IN" dirty="0" smtClean="0"/>
              <a:t>symbolically: </a:t>
            </a:r>
          </a:p>
          <a:p>
            <a:pPr marL="0" indent="0"/>
            <a:endParaRPr lang="en-IN" sz="1000" dirty="0"/>
          </a:p>
          <a:p>
            <a:pPr marL="0" indent="0"/>
            <a:r>
              <a:rPr lang="en-IN" dirty="0" smtClean="0"/>
              <a:t>a. </a:t>
            </a:r>
            <a:r>
              <a:rPr lang="en-IN" i="1" dirty="0" smtClean="0"/>
              <a:t>x </a:t>
            </a:r>
            <a:r>
              <a:rPr lang="en-IN" dirty="0"/>
              <a:t>≤ 3 </a:t>
            </a:r>
            <a:endParaRPr lang="en-IN" dirty="0" smtClean="0"/>
          </a:p>
          <a:p>
            <a:pPr marL="0" indent="0"/>
            <a:endParaRPr lang="en-IN" sz="1600" dirty="0" smtClean="0"/>
          </a:p>
          <a:p>
            <a:pPr marL="0" indent="0"/>
            <a:r>
              <a:rPr lang="en-IN" dirty="0" smtClean="0"/>
              <a:t>b</a:t>
            </a:r>
            <a:r>
              <a:rPr lang="en-IN" dirty="0"/>
              <a:t>. 0 </a:t>
            </a:r>
            <a:r>
              <a:rPr lang="en-IN" dirty="0" smtClean="0"/>
              <a:t>&lt; </a:t>
            </a:r>
            <a:r>
              <a:rPr lang="en-IN" i="1" dirty="0"/>
              <a:t>x </a:t>
            </a:r>
            <a:r>
              <a:rPr lang="en-IN" dirty="0" smtClean="0"/>
              <a:t>&lt; </a:t>
            </a:r>
            <a:r>
              <a:rPr lang="en-IN" dirty="0"/>
              <a:t>3 </a:t>
            </a:r>
            <a:endParaRPr lang="en-IN" dirty="0" smtClean="0"/>
          </a:p>
          <a:p>
            <a:pPr marL="0" indent="0"/>
            <a:endParaRPr lang="en-IN" sz="1600" dirty="0"/>
          </a:p>
          <a:p>
            <a:pPr marL="0" indent="0"/>
            <a:r>
              <a:rPr lang="en-IN" dirty="0" smtClean="0"/>
              <a:t>c</a:t>
            </a:r>
            <a:r>
              <a:rPr lang="en-IN" dirty="0"/>
              <a:t>. 0 </a:t>
            </a:r>
            <a:r>
              <a:rPr lang="en-IN" dirty="0" smtClean="0"/>
              <a:t>&lt; </a:t>
            </a:r>
            <a:r>
              <a:rPr lang="en-IN" i="1" dirty="0"/>
              <a:t>x </a:t>
            </a:r>
            <a:r>
              <a:rPr lang="en-IN" dirty="0"/>
              <a:t>≤</a:t>
            </a:r>
            <a:r>
              <a:rPr lang="en-IN" dirty="0" smtClean="0"/>
              <a:t> </a:t>
            </a:r>
            <a:r>
              <a:rPr lang="en-IN" dirty="0"/>
              <a:t>3</a:t>
            </a:r>
            <a:endParaRPr lang="en-US" altLang="en-US" dirty="0"/>
          </a:p>
        </p:txBody>
      </p:sp>
    </p:spTree>
    <p:extLst>
      <p:ext uri="{BB962C8B-B14F-4D97-AF65-F5344CB8AC3E}">
        <p14:creationId xmlns:p14="http://schemas.microsoft.com/office/powerpoint/2010/main" val="25121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2.1.3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3581400"/>
          </a:xfrm>
        </p:spPr>
        <p:txBody>
          <a:bodyPr/>
          <a:lstStyle/>
          <a:p>
            <a:pPr marL="355600" indent="-355600"/>
            <a:r>
              <a:rPr lang="en-IN" dirty="0" smtClean="0"/>
              <a:t>a. </a:t>
            </a:r>
            <a:r>
              <a:rPr lang="en-IN" i="1" dirty="0" smtClean="0"/>
              <a:t>q </a:t>
            </a:r>
            <a:r>
              <a:rPr lang="en-IN" dirty="0">
                <a:latin typeface="Arial Unicode MS"/>
                <a:ea typeface="Arial Unicode MS"/>
                <a:cs typeface="Arial Unicode MS"/>
              </a:rPr>
              <a:t>∨</a:t>
            </a:r>
            <a:r>
              <a:rPr lang="en-IN" dirty="0"/>
              <a:t> </a:t>
            </a:r>
            <a:r>
              <a:rPr lang="en-IN" i="1" dirty="0"/>
              <a:t>r </a:t>
            </a:r>
            <a:endParaRPr lang="en-IN" i="1" dirty="0" smtClean="0"/>
          </a:p>
          <a:p>
            <a:pPr marL="355600" indent="-355600"/>
            <a:endParaRPr lang="en-US" altLang="en-US" dirty="0" smtClean="0"/>
          </a:p>
          <a:p>
            <a:pPr marL="355600" indent="-355600"/>
            <a:r>
              <a:rPr lang="en-IN" dirty="0" smtClean="0"/>
              <a:t>b. </a:t>
            </a:r>
            <a:r>
              <a:rPr lang="en-IN" i="1" dirty="0" smtClean="0"/>
              <a:t>p </a:t>
            </a:r>
            <a:r>
              <a:rPr lang="en-IN" dirty="0">
                <a:latin typeface="Arial Unicode MS"/>
                <a:ea typeface="Arial Unicode MS"/>
                <a:cs typeface="Arial Unicode MS"/>
              </a:rPr>
              <a:t>∧</a:t>
            </a:r>
            <a:r>
              <a:rPr lang="en-IN" dirty="0" smtClean="0"/>
              <a:t> </a:t>
            </a:r>
            <a:r>
              <a:rPr lang="en-IN" i="1" dirty="0"/>
              <a:t>q</a:t>
            </a:r>
            <a:r>
              <a:rPr lang="en-IN" i="1" dirty="0" smtClean="0"/>
              <a:t> </a:t>
            </a:r>
          </a:p>
          <a:p>
            <a:pPr marL="355600" indent="-355600"/>
            <a:endParaRPr lang="en-US" altLang="en-US" i="1" dirty="0"/>
          </a:p>
          <a:p>
            <a:pPr marL="355600" indent="-355600"/>
            <a:r>
              <a:rPr lang="en-IN" dirty="0" smtClean="0"/>
              <a:t>c. </a:t>
            </a:r>
            <a:r>
              <a:rPr lang="en-IN" i="1" dirty="0"/>
              <a:t>p </a:t>
            </a:r>
            <a:r>
              <a:rPr lang="en-IN" dirty="0">
                <a:latin typeface="Arial Unicode MS"/>
                <a:ea typeface="Arial Unicode MS"/>
                <a:cs typeface="Arial Unicode MS"/>
              </a:rPr>
              <a:t>∧</a:t>
            </a:r>
            <a:r>
              <a:rPr lang="en-IN" dirty="0"/>
              <a:t> </a:t>
            </a:r>
            <a:r>
              <a:rPr lang="en-IN" dirty="0" smtClean="0"/>
              <a:t>(</a:t>
            </a:r>
            <a:r>
              <a:rPr lang="en-IN" i="1" dirty="0"/>
              <a:t>q </a:t>
            </a:r>
            <a:r>
              <a:rPr lang="en-IN" dirty="0">
                <a:latin typeface="Arial Unicode MS"/>
                <a:ea typeface="Arial Unicode MS"/>
                <a:cs typeface="Arial Unicode MS"/>
              </a:rPr>
              <a:t>∨</a:t>
            </a:r>
            <a:r>
              <a:rPr lang="en-IN" dirty="0"/>
              <a:t> </a:t>
            </a:r>
            <a:r>
              <a:rPr lang="en-IN" i="1" dirty="0" smtClean="0"/>
              <a:t>r</a:t>
            </a:r>
            <a:r>
              <a:rPr lang="en-IN" dirty="0" smtClean="0"/>
              <a:t>)</a:t>
            </a:r>
            <a:r>
              <a:rPr lang="en-IN" i="1" dirty="0" smtClean="0"/>
              <a:t> </a:t>
            </a:r>
            <a:endParaRPr lang="en-US" altLang="en-US" dirty="0"/>
          </a:p>
          <a:p>
            <a:pPr marL="355600" indent="-355600"/>
            <a:endParaRPr lang="en-US" altLang="en-US" dirty="0"/>
          </a:p>
          <a:p>
            <a:pPr marL="355600" indent="-355600"/>
            <a:endParaRPr lang="en-US" altLang="en-US" dirty="0"/>
          </a:p>
        </p:txBody>
      </p:sp>
    </p:spTree>
    <p:extLst>
      <p:ext uri="{BB962C8B-B14F-4D97-AF65-F5344CB8AC3E}">
        <p14:creationId xmlns:p14="http://schemas.microsoft.com/office/powerpoint/2010/main" val="1568481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3504"/>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32616"/>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2.1</a:t>
            </a:r>
            <a:endParaRPr lang="en-IN" sz="3600" b="1" dirty="0">
              <a:solidFill>
                <a:schemeClr val="tx1"/>
              </a:solidFill>
              <a:latin typeface="+mn-lt"/>
              <a:ea typeface="+mn-ea"/>
              <a:cs typeface="+mn-cs"/>
            </a:endParaRPr>
          </a:p>
        </p:txBody>
      </p:sp>
      <p:sp>
        <p:nvSpPr>
          <p:cNvPr id="5" name="Content Placeholder 4"/>
          <p:cNvSpPr>
            <a:spLocks noGrp="1"/>
          </p:cNvSpPr>
          <p:nvPr>
            <p:ph sz="quarter" idx="15"/>
          </p:nvPr>
        </p:nvSpPr>
        <p:spPr>
          <a:xfrm>
            <a:off x="1038225" y="2289080"/>
            <a:ext cx="8029575" cy="80861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spcBef>
                <a:spcPct val="0"/>
              </a:spcBef>
            </a:pPr>
            <a:r>
              <a:rPr lang="en-IN" altLang="en-US" sz="3500" dirty="0"/>
              <a:t>Logical Form and Logical Equivalence</a:t>
            </a:r>
            <a:endParaRPr lang="en-US" altLang="en-US" sz="35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1868631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Truth Values</a:t>
            </a:r>
          </a:p>
        </p:txBody>
      </p:sp>
    </p:spTree>
    <p:extLst>
      <p:ext uri="{BB962C8B-B14F-4D97-AF65-F5344CB8AC3E}">
        <p14:creationId xmlns:p14="http://schemas.microsoft.com/office/powerpoint/2010/main" val="3787403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Truth Values</a:t>
            </a:r>
            <a:endParaRPr lang="en-IN" altLang="en-US" dirty="0"/>
          </a:p>
        </p:txBody>
      </p:sp>
      <p:pic>
        <p:nvPicPr>
          <p:cNvPr id="2050" name="Picture 2" descr="A text box has the heading, Definition. The text reads, If p is a statement variable, the negation of p is &quot;not p&quot; or &quot;it is not the case that p&quot; and is denoted negation p. It has opposite truth value from p, if p is true, negation p is false, if p is false, negation p is tru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442500"/>
            <a:ext cx="7420927" cy="1386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3"/>
          </p:nvPr>
        </p:nvSpPr>
        <p:spPr>
          <a:xfrm>
            <a:off x="457200" y="1447800"/>
            <a:ext cx="8226425" cy="2362200"/>
          </a:xfrm>
        </p:spPr>
        <p:txBody>
          <a:bodyPr/>
          <a:lstStyle/>
          <a:p>
            <a:endParaRPr lang="en-IN" dirty="0" smtClean="0"/>
          </a:p>
          <a:p>
            <a:endParaRPr lang="en-IN" dirty="0"/>
          </a:p>
          <a:p>
            <a:endParaRPr lang="en-US" dirty="0" smtClean="0"/>
          </a:p>
          <a:p>
            <a:endParaRPr lang="en-IN" sz="800" dirty="0" smtClean="0"/>
          </a:p>
          <a:p>
            <a:pPr marL="0" indent="0"/>
            <a:r>
              <a:rPr lang="en-IN" dirty="0"/>
              <a:t>The truth values for negation are summarized in a </a:t>
            </a:r>
            <a:r>
              <a:rPr lang="en-IN" i="1" dirty="0"/>
              <a:t>truth table</a:t>
            </a:r>
            <a:r>
              <a:rPr lang="en-IN" dirty="0"/>
              <a:t>.</a:t>
            </a:r>
            <a:endParaRPr lang="en-US" altLang="en-US" dirty="0"/>
          </a:p>
        </p:txBody>
      </p:sp>
      <p:pic>
        <p:nvPicPr>
          <p:cNvPr id="1026" name="Picture 2" descr="Truth Table for negation 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5293341"/>
            <a:ext cx="17526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descr="A table has two columns, p and negation p. The entries in the table are as follows:&#10;Row 1, T, F&#10;Row 2, F, 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5097" r="13978"/>
          <a:stretch/>
        </p:blipFill>
        <p:spPr bwMode="auto">
          <a:xfrm>
            <a:off x="3429000" y="3810000"/>
            <a:ext cx="1524000" cy="1407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5885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Truth Values</a:t>
            </a:r>
            <a:endParaRPr lang="en-IN" altLang="en-US" dirty="0"/>
          </a:p>
        </p:txBody>
      </p:sp>
      <p:pic>
        <p:nvPicPr>
          <p:cNvPr id="3074" name="Picture 2" descr="A text box has the heading, Definition. The text reads, If p and q are statement variables, the conjunction of p and q is &quot;p and q,&quot; denoted p logical and q. It is true when, and only when, both p and q are true. If either p or q is false, or if both are false, p logical and q is fals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540" y="1601629"/>
            <a:ext cx="7414260" cy="1370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3"/>
          </p:nvPr>
        </p:nvSpPr>
        <p:spPr>
          <a:xfrm>
            <a:off x="457200" y="1447800"/>
            <a:ext cx="8226425" cy="2971800"/>
          </a:xfrm>
        </p:spPr>
        <p:txBody>
          <a:bodyPr/>
          <a:lstStyle/>
          <a:p>
            <a:endParaRPr lang="en-IN" dirty="0" smtClean="0"/>
          </a:p>
          <a:p>
            <a:endParaRPr lang="en-IN" dirty="0"/>
          </a:p>
          <a:p>
            <a:endParaRPr lang="en-US" dirty="0" smtClean="0"/>
          </a:p>
          <a:p>
            <a:endParaRPr lang="en-IN" dirty="0" smtClean="0"/>
          </a:p>
          <a:p>
            <a:pPr marL="0" indent="0"/>
            <a:r>
              <a:rPr lang="en-IN" dirty="0"/>
              <a:t>The truth values for conjunction can also be summarized in a truth table. </a:t>
            </a:r>
            <a:endParaRPr lang="en-US" altLang="en-US" dirty="0"/>
          </a:p>
        </p:txBody>
      </p:sp>
    </p:spTree>
    <p:extLst>
      <p:ext uri="{BB962C8B-B14F-4D97-AF65-F5344CB8AC3E}">
        <p14:creationId xmlns:p14="http://schemas.microsoft.com/office/powerpoint/2010/main" val="1889011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Truth Values</a:t>
            </a:r>
            <a:endParaRPr lang="en-IN" altLang="en-US" dirty="0"/>
          </a:p>
        </p:txBody>
      </p:sp>
      <p:sp>
        <p:nvSpPr>
          <p:cNvPr id="3" name="Content Placeholder 2"/>
          <p:cNvSpPr>
            <a:spLocks noGrp="1"/>
          </p:cNvSpPr>
          <p:nvPr>
            <p:ph sz="quarter" idx="13"/>
          </p:nvPr>
        </p:nvSpPr>
        <p:spPr>
          <a:xfrm>
            <a:off x="457200" y="1447800"/>
            <a:ext cx="8226425" cy="1143000"/>
          </a:xfrm>
        </p:spPr>
        <p:txBody>
          <a:bodyPr/>
          <a:lstStyle/>
          <a:p>
            <a:pPr marL="0" indent="0"/>
            <a:r>
              <a:rPr lang="en-IN" dirty="0" smtClean="0"/>
              <a:t>The </a:t>
            </a:r>
            <a:r>
              <a:rPr lang="en-IN" dirty="0"/>
              <a:t>table </a:t>
            </a:r>
            <a:r>
              <a:rPr lang="en-IN" dirty="0" smtClean="0"/>
              <a:t>is obtained </a:t>
            </a:r>
            <a:r>
              <a:rPr lang="en-IN" dirty="0"/>
              <a:t>by considering the four possible combinations of truth values for </a:t>
            </a:r>
            <a:r>
              <a:rPr lang="en-IN" i="1" dirty="0"/>
              <a:t>p </a:t>
            </a:r>
            <a:r>
              <a:rPr lang="en-IN" dirty="0"/>
              <a:t>and </a:t>
            </a:r>
            <a:r>
              <a:rPr lang="en-IN" i="1" dirty="0" smtClean="0"/>
              <a:t>q.</a:t>
            </a:r>
            <a:endParaRPr lang="en-US" altLang="en-US" dirty="0"/>
          </a:p>
        </p:txBody>
      </p:sp>
      <p:pic>
        <p:nvPicPr>
          <p:cNvPr id="6" name="Picture 3" descr="Truth table for p and q"/>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88169"/>
          <a:stretch/>
        </p:blipFill>
        <p:spPr bwMode="auto">
          <a:xfrm>
            <a:off x="3308445" y="4536743"/>
            <a:ext cx="1866900" cy="263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descr="A table has three columns, p, q, and p and q. The entries in the columns are as follows,&#10;For the truth values T T of p and q, p logical and q is T. &#10;For the truth values T F of p and q, p logical and q is F.&#10;For the truth values F T of p and q, p logical and q is F.&#10;For the truth values F F of p and q, p logical and q is 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341"/>
          <a:stretch/>
        </p:blipFill>
        <p:spPr bwMode="auto">
          <a:xfrm>
            <a:off x="3276600" y="2581694"/>
            <a:ext cx="1866900" cy="195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617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Truth Values</a:t>
            </a:r>
            <a:endParaRPr lang="en-IN" altLang="en-US" dirty="0"/>
          </a:p>
        </p:txBody>
      </p:sp>
      <p:sp>
        <p:nvSpPr>
          <p:cNvPr id="3" name="Content Placeholder 2"/>
          <p:cNvSpPr>
            <a:spLocks noGrp="1"/>
          </p:cNvSpPr>
          <p:nvPr>
            <p:ph sz="quarter" idx="13"/>
          </p:nvPr>
        </p:nvSpPr>
        <p:spPr>
          <a:xfrm>
            <a:off x="457200" y="1447800"/>
            <a:ext cx="8226425" cy="2057400"/>
          </a:xfrm>
        </p:spPr>
        <p:txBody>
          <a:bodyPr/>
          <a:lstStyle/>
          <a:p>
            <a:pPr marL="0" indent="0"/>
            <a:r>
              <a:rPr lang="en-IN" dirty="0" smtClean="0"/>
              <a:t>Each combination </a:t>
            </a:r>
            <a:r>
              <a:rPr lang="en-IN" dirty="0"/>
              <a:t>is displayed in one row of the table; the corresponding truth value for the </a:t>
            </a:r>
            <a:r>
              <a:rPr lang="en-IN" dirty="0" smtClean="0"/>
              <a:t>whole statement </a:t>
            </a:r>
            <a:r>
              <a:rPr lang="en-IN" dirty="0"/>
              <a:t>is placed in the right-most column of that row. Note that the only row </a:t>
            </a:r>
            <a:r>
              <a:rPr lang="en-IN" dirty="0" smtClean="0"/>
              <a:t>containing a </a:t>
            </a:r>
            <a:r>
              <a:rPr lang="en-IN" dirty="0"/>
              <a:t>T is the first one because an </a:t>
            </a:r>
            <a:r>
              <a:rPr lang="en-IN" i="1" dirty="0"/>
              <a:t>and </a:t>
            </a:r>
            <a:r>
              <a:rPr lang="en-IN" dirty="0"/>
              <a:t>statement is true only when both components are true.</a:t>
            </a:r>
            <a:endParaRPr lang="en-US" altLang="en-US" dirty="0"/>
          </a:p>
        </p:txBody>
      </p:sp>
      <p:pic>
        <p:nvPicPr>
          <p:cNvPr id="4098" name="Picture 2" descr="A text box has the heading, Definition. The text reads, If p and q are statement variables, the disjunction of p and q is &quot;p or q,&quot; denoted p logical or q. It is true when either p is true, or q is true, or both p and q are true, it is false only when both p and q are fals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3505200"/>
            <a:ext cx="7454265" cy="1413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48328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Truth Values</a:t>
            </a:r>
            <a:endParaRPr lang="en-IN" altLang="en-US" dirty="0"/>
          </a:p>
        </p:txBody>
      </p:sp>
      <p:sp>
        <p:nvSpPr>
          <p:cNvPr id="3" name="Content Placeholder 2"/>
          <p:cNvSpPr>
            <a:spLocks noGrp="1"/>
          </p:cNvSpPr>
          <p:nvPr>
            <p:ph sz="quarter" idx="13"/>
          </p:nvPr>
        </p:nvSpPr>
        <p:spPr>
          <a:xfrm>
            <a:off x="457200" y="1447800"/>
            <a:ext cx="8226425" cy="609600"/>
          </a:xfrm>
        </p:spPr>
        <p:txBody>
          <a:bodyPr/>
          <a:lstStyle/>
          <a:p>
            <a:pPr marL="0" indent="0"/>
            <a:r>
              <a:rPr lang="en-IN" dirty="0"/>
              <a:t>Here is the truth table for disjunction:</a:t>
            </a:r>
            <a:endParaRPr lang="en-US" altLang="en-US" dirty="0"/>
          </a:p>
        </p:txBody>
      </p:sp>
      <p:pic>
        <p:nvPicPr>
          <p:cNvPr id="5" name="Picture 2" descr="Truth Table for p logical or q"/>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86967"/>
          <a:stretch/>
        </p:blipFill>
        <p:spPr bwMode="auto">
          <a:xfrm>
            <a:off x="3467214" y="4485564"/>
            <a:ext cx="2072640" cy="34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descr="A table has three columns, p, q and p logical or q. The entries in the columns are as follows, &#10;For the truth values T T of p and q, p logical or q is T. &#10;For the truth values T F of p and q, p logical or q is T.&#10;For the truth values F T of p and q, p logical or q is T.&#10;For the truth values F F of p and q, p logical or q is F.&#1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3931"/>
          <a:stretch/>
        </p:blipFill>
        <p:spPr bwMode="auto">
          <a:xfrm>
            <a:off x="3458115" y="2209800"/>
            <a:ext cx="2072640" cy="2275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32800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Evaluating the Truth of More General Compound Statements</a:t>
            </a:r>
          </a:p>
        </p:txBody>
      </p:sp>
    </p:spTree>
    <p:extLst>
      <p:ext uri="{BB962C8B-B14F-4D97-AF65-F5344CB8AC3E}">
        <p14:creationId xmlns:p14="http://schemas.microsoft.com/office/powerpoint/2010/main" val="1913405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sz="2300" dirty="0"/>
              <a:t>Evaluating the Truth of More General Compound Statements</a:t>
            </a:r>
            <a:endParaRPr lang="en-IN" altLang="en-US" sz="2300" dirty="0"/>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Now that truth values have been assigned </a:t>
            </a:r>
            <a:r>
              <a:rPr lang="en-IN" dirty="0" smtClean="0"/>
              <a:t>to</a:t>
            </a:r>
            <a:endParaRPr lang="en-US" altLang="en-US" dirty="0"/>
          </a:p>
        </p:txBody>
      </p:sp>
      <p:pic>
        <p:nvPicPr>
          <p:cNvPr id="7"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232" y="1606754"/>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sz="quarter" idx="13"/>
          </p:nvPr>
        </p:nvSpPr>
        <p:spPr>
          <a:xfrm>
            <a:off x="457200" y="1447800"/>
            <a:ext cx="8226425" cy="1219200"/>
          </a:xfrm>
        </p:spPr>
        <p:txBody>
          <a:bodyPr/>
          <a:lstStyle/>
          <a:p>
            <a:pPr marL="0" indent="0"/>
            <a:r>
              <a:rPr lang="en-IN" i="1" dirty="0" smtClean="0"/>
              <a:t>                                                                            p</a:t>
            </a:r>
            <a:r>
              <a:rPr lang="en-IN" dirty="0"/>
              <a:t>, </a:t>
            </a:r>
            <a:r>
              <a:rPr lang="en-IN" i="1" dirty="0"/>
              <a:t>p </a:t>
            </a:r>
            <a:r>
              <a:rPr lang="en-IN" dirty="0">
                <a:latin typeface="Arial Unicode MS"/>
                <a:ea typeface="Arial Unicode MS"/>
                <a:cs typeface="Arial Unicode MS"/>
              </a:rPr>
              <a:t>∧</a:t>
            </a:r>
            <a:r>
              <a:rPr lang="en-IN" dirty="0" smtClean="0"/>
              <a:t> </a:t>
            </a:r>
            <a:r>
              <a:rPr lang="en-IN" i="1" dirty="0"/>
              <a:t>q</a:t>
            </a:r>
            <a:r>
              <a:rPr lang="en-IN" dirty="0"/>
              <a:t>, and </a:t>
            </a:r>
            <a:r>
              <a:rPr lang="en-IN" i="1" dirty="0"/>
              <a:t>p </a:t>
            </a:r>
            <a:r>
              <a:rPr lang="en-IN" dirty="0">
                <a:latin typeface="Arial Unicode MS"/>
                <a:ea typeface="Arial Unicode MS"/>
                <a:cs typeface="Arial Unicode MS"/>
              </a:rPr>
              <a:t>∨</a:t>
            </a:r>
            <a:r>
              <a:rPr lang="en-IN" dirty="0" smtClean="0"/>
              <a:t> </a:t>
            </a:r>
            <a:r>
              <a:rPr lang="en-IN" i="1" dirty="0"/>
              <a:t>q</a:t>
            </a:r>
            <a:r>
              <a:rPr lang="en-IN" dirty="0"/>
              <a:t>, consider the question </a:t>
            </a:r>
            <a:r>
              <a:rPr lang="en-IN" dirty="0" smtClean="0"/>
              <a:t>of assigning </a:t>
            </a:r>
            <a:r>
              <a:rPr lang="en-IN" dirty="0"/>
              <a:t>truth values to more complicated expressions such </a:t>
            </a:r>
            <a:r>
              <a:rPr lang="en-IN" dirty="0" smtClean="0"/>
              <a:t>as</a:t>
            </a:r>
            <a:endParaRPr lang="en-US" altLang="en-US" dirty="0"/>
          </a:p>
        </p:txBody>
      </p:sp>
      <p:pic>
        <p:nvPicPr>
          <p:cNvPr id="9"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714" y="2348552"/>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sz="quarter" idx="13"/>
          </p:nvPr>
        </p:nvSpPr>
        <p:spPr>
          <a:xfrm>
            <a:off x="457200" y="2174544"/>
            <a:ext cx="8226425" cy="873456"/>
          </a:xfrm>
        </p:spPr>
        <p:txBody>
          <a:bodyPr/>
          <a:lstStyle/>
          <a:p>
            <a:pPr marL="0" indent="0"/>
            <a:r>
              <a:rPr lang="en-IN" i="1" dirty="0" smtClean="0"/>
              <a:t>                                                                      p </a:t>
            </a:r>
            <a:r>
              <a:rPr lang="en-IN" dirty="0">
                <a:latin typeface="Arial Unicode MS"/>
                <a:ea typeface="Arial Unicode MS"/>
                <a:cs typeface="Arial Unicode MS"/>
              </a:rPr>
              <a:t>∨</a:t>
            </a:r>
            <a:r>
              <a:rPr lang="en-IN" dirty="0" smtClean="0"/>
              <a:t> </a:t>
            </a:r>
            <a:r>
              <a:rPr lang="en-IN" i="1" dirty="0"/>
              <a:t>q</a:t>
            </a:r>
            <a:r>
              <a:rPr lang="en-IN" dirty="0"/>
              <a:t>, (</a:t>
            </a:r>
            <a:r>
              <a:rPr lang="en-IN" i="1" dirty="0"/>
              <a:t>p </a:t>
            </a:r>
            <a:r>
              <a:rPr lang="en-IN" dirty="0">
                <a:latin typeface="Arial Unicode MS"/>
                <a:ea typeface="Arial Unicode MS"/>
                <a:cs typeface="Arial Unicode MS"/>
              </a:rPr>
              <a:t>∨</a:t>
            </a:r>
            <a:r>
              <a:rPr lang="en-IN" dirty="0" smtClean="0"/>
              <a:t> </a:t>
            </a:r>
            <a:r>
              <a:rPr lang="en-IN" i="1" dirty="0"/>
              <a:t>q</a:t>
            </a:r>
            <a:r>
              <a:rPr lang="en-IN" dirty="0"/>
              <a:t>) </a:t>
            </a:r>
            <a:r>
              <a:rPr lang="en-IN" dirty="0" smtClean="0">
                <a:latin typeface="Arial Unicode MS"/>
                <a:ea typeface="Arial Unicode MS"/>
                <a:cs typeface="Arial Unicode MS"/>
              </a:rPr>
              <a:t>∧</a:t>
            </a:r>
            <a:endParaRPr lang="en-US" altLang="en-US" dirty="0"/>
          </a:p>
        </p:txBody>
      </p:sp>
      <p:pic>
        <p:nvPicPr>
          <p:cNvPr id="11"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696481"/>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2"/>
          <p:cNvSpPr>
            <a:spLocks noGrp="1"/>
          </p:cNvSpPr>
          <p:nvPr>
            <p:ph sz="quarter" idx="13"/>
          </p:nvPr>
        </p:nvSpPr>
        <p:spPr>
          <a:xfrm>
            <a:off x="457200" y="2555544"/>
            <a:ext cx="8226425" cy="873456"/>
          </a:xfrm>
        </p:spPr>
        <p:txBody>
          <a:bodyPr/>
          <a:lstStyle/>
          <a:p>
            <a:pPr marL="0" indent="0"/>
            <a:r>
              <a:rPr lang="en-IN" i="1" dirty="0" smtClean="0"/>
              <a:t>   </a:t>
            </a:r>
            <a:r>
              <a:rPr lang="en-IN" dirty="0" smtClean="0"/>
              <a:t>(</a:t>
            </a:r>
            <a:r>
              <a:rPr lang="en-IN" i="1" dirty="0"/>
              <a:t>p </a:t>
            </a:r>
            <a:r>
              <a:rPr lang="en-IN" dirty="0">
                <a:latin typeface="Arial Unicode MS"/>
                <a:ea typeface="Arial Unicode MS"/>
                <a:cs typeface="Arial Unicode MS"/>
              </a:rPr>
              <a:t>∧</a:t>
            </a:r>
            <a:r>
              <a:rPr lang="en-IN" dirty="0" smtClean="0"/>
              <a:t> </a:t>
            </a:r>
            <a:r>
              <a:rPr lang="en-IN" i="1" dirty="0"/>
              <a:t>q</a:t>
            </a:r>
            <a:r>
              <a:rPr lang="en-IN" dirty="0" smtClean="0"/>
              <a:t>), and </a:t>
            </a:r>
            <a:r>
              <a:rPr lang="en-IN" dirty="0"/>
              <a:t>(</a:t>
            </a:r>
            <a:r>
              <a:rPr lang="en-IN" i="1" dirty="0"/>
              <a:t>p </a:t>
            </a:r>
            <a:r>
              <a:rPr lang="en-IN" dirty="0">
                <a:latin typeface="Arial Unicode MS"/>
                <a:ea typeface="Arial Unicode MS"/>
                <a:cs typeface="Arial Unicode MS"/>
              </a:rPr>
              <a:t>∧</a:t>
            </a:r>
            <a:r>
              <a:rPr lang="en-IN" dirty="0" smtClean="0"/>
              <a:t> </a:t>
            </a:r>
            <a:r>
              <a:rPr lang="en-IN" i="1" dirty="0"/>
              <a:t>q</a:t>
            </a:r>
            <a:r>
              <a:rPr lang="en-IN" dirty="0"/>
              <a:t>) </a:t>
            </a:r>
            <a:r>
              <a:rPr lang="en-IN" dirty="0">
                <a:latin typeface="Arial Unicode MS"/>
                <a:ea typeface="Arial Unicode MS"/>
                <a:cs typeface="Arial Unicode MS"/>
              </a:rPr>
              <a:t>∨</a:t>
            </a:r>
            <a:r>
              <a:rPr lang="en-IN" dirty="0" smtClean="0"/>
              <a:t> </a:t>
            </a:r>
            <a:r>
              <a:rPr lang="en-IN" i="1" dirty="0"/>
              <a:t>r</a:t>
            </a:r>
            <a:r>
              <a:rPr lang="en-IN" dirty="0"/>
              <a:t>. Such expressions are called </a:t>
            </a:r>
            <a:r>
              <a:rPr lang="en-IN" i="1" dirty="0"/>
              <a:t>statement forms </a:t>
            </a:r>
            <a:r>
              <a:rPr lang="en-IN" dirty="0"/>
              <a:t>(or </a:t>
            </a:r>
            <a:r>
              <a:rPr lang="en-IN" i="1" dirty="0"/>
              <a:t>propositional forms</a:t>
            </a:r>
            <a:r>
              <a:rPr lang="en-IN" dirty="0"/>
              <a:t>).</a:t>
            </a:r>
            <a:endParaRPr lang="en-US" altLang="en-US" dirty="0"/>
          </a:p>
        </p:txBody>
      </p:sp>
      <p:pic>
        <p:nvPicPr>
          <p:cNvPr id="6146" name="Picture 2" descr="A text box has the heading, Definition. The text reads, A statement form (or propositional form) is an expression made up of statement variables (such as p, q and r) and logical connectives (such as negation, logical and, and logical or) that becomes a statement when actual statements are substituted for the component statement variables. The truth table for a given statement form displays the truth values that correspond to all possible combinations of truth values for its component statement variabl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4159" y="3455017"/>
            <a:ext cx="6891338" cy="2016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643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300" dirty="0">
                <a:solidFill>
                  <a:srgbClr val="000000"/>
                </a:solidFill>
              </a:rPr>
              <a:t>Evaluating the Truth of More General Compound Statements</a:t>
            </a:r>
            <a:endParaRPr lang="en-IN" altLang="en-US" dirty="0"/>
          </a:p>
        </p:txBody>
      </p:sp>
      <p:sp>
        <p:nvSpPr>
          <p:cNvPr id="3" name="Content Placeholder 2"/>
          <p:cNvSpPr>
            <a:spLocks noGrp="1"/>
          </p:cNvSpPr>
          <p:nvPr>
            <p:ph sz="quarter" idx="13"/>
          </p:nvPr>
        </p:nvSpPr>
        <p:spPr>
          <a:xfrm>
            <a:off x="457200" y="1447800"/>
            <a:ext cx="8226425" cy="3581400"/>
          </a:xfrm>
        </p:spPr>
        <p:txBody>
          <a:bodyPr/>
          <a:lstStyle/>
          <a:p>
            <a:pPr marL="0" indent="0"/>
            <a:r>
              <a:rPr lang="en-IN" dirty="0"/>
              <a:t>To compute the truth values for a statement form, follow rules similar to those </a:t>
            </a:r>
            <a:r>
              <a:rPr lang="en-IN" dirty="0" smtClean="0"/>
              <a:t>used to </a:t>
            </a:r>
            <a:r>
              <a:rPr lang="en-IN" dirty="0"/>
              <a:t>evaluate algebraic expressions. </a:t>
            </a:r>
            <a:endParaRPr lang="en-IN" dirty="0" smtClean="0"/>
          </a:p>
          <a:p>
            <a:pPr marL="0" indent="0"/>
            <a:endParaRPr lang="en-IN" dirty="0"/>
          </a:p>
          <a:p>
            <a:pPr marL="0" indent="0"/>
            <a:r>
              <a:rPr lang="en-IN" dirty="0" smtClean="0"/>
              <a:t>For </a:t>
            </a:r>
            <a:r>
              <a:rPr lang="en-IN" dirty="0"/>
              <a:t>each combination of truth values for the </a:t>
            </a:r>
            <a:r>
              <a:rPr lang="en-IN" dirty="0" smtClean="0"/>
              <a:t>statement variables</a:t>
            </a:r>
            <a:r>
              <a:rPr lang="en-IN" dirty="0"/>
              <a:t>, first evaluate the expressions within the innermost parentheses, then </a:t>
            </a:r>
            <a:r>
              <a:rPr lang="en-IN" dirty="0" smtClean="0"/>
              <a:t>evaluate the </a:t>
            </a:r>
            <a:r>
              <a:rPr lang="en-IN" dirty="0"/>
              <a:t>expressions within the next innermost set of parentheses, and so forth, until you </a:t>
            </a:r>
            <a:r>
              <a:rPr lang="en-IN" dirty="0" smtClean="0"/>
              <a:t>have the </a:t>
            </a:r>
            <a:r>
              <a:rPr lang="en-IN" dirty="0"/>
              <a:t>truth values for the complete expression.</a:t>
            </a:r>
            <a:endParaRPr lang="en-US" altLang="en-US" dirty="0"/>
          </a:p>
        </p:txBody>
      </p:sp>
    </p:spTree>
    <p:extLst>
      <p:ext uri="{BB962C8B-B14F-4D97-AF65-F5344CB8AC3E}">
        <p14:creationId xmlns:p14="http://schemas.microsoft.com/office/powerpoint/2010/main" val="35392310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100" dirty="0"/>
              <a:t>Example </a:t>
            </a:r>
            <a:r>
              <a:rPr lang="en-IN" altLang="en-US" sz="3100" dirty="0" smtClean="0"/>
              <a:t>2.1.4 </a:t>
            </a:r>
            <a:r>
              <a:rPr lang="en-US" altLang="en-US" sz="3100" dirty="0"/>
              <a:t>– </a:t>
            </a:r>
            <a:r>
              <a:rPr lang="en-IN" sz="3100" i="1" dirty="0"/>
              <a:t>Truth Table for Exclusive Or</a:t>
            </a:r>
            <a:endParaRPr lang="en-IN" altLang="en-US" sz="3100" i="1" dirty="0"/>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Construct the truth table for the statement form (</a:t>
            </a:r>
            <a:r>
              <a:rPr lang="en-IN" i="1" dirty="0"/>
              <a:t>p </a:t>
            </a:r>
            <a:r>
              <a:rPr lang="en-IN" dirty="0">
                <a:latin typeface="Arial Unicode MS"/>
                <a:ea typeface="Arial Unicode MS"/>
                <a:cs typeface="Arial Unicode MS"/>
              </a:rPr>
              <a:t>∨</a:t>
            </a:r>
            <a:r>
              <a:rPr lang="en-IN" dirty="0" smtClean="0"/>
              <a:t> </a:t>
            </a:r>
            <a:r>
              <a:rPr lang="en-IN" i="1" dirty="0"/>
              <a:t>q</a:t>
            </a:r>
            <a:r>
              <a:rPr lang="en-IN" dirty="0"/>
              <a:t>) </a:t>
            </a:r>
            <a:r>
              <a:rPr lang="en-IN" dirty="0" smtClean="0">
                <a:latin typeface="Arial Unicode MS"/>
                <a:ea typeface="Arial Unicode MS"/>
                <a:cs typeface="Arial Unicode MS"/>
              </a:rPr>
              <a:t>∧</a:t>
            </a:r>
            <a:endParaRPr lang="en-US" altLang="en-US" dirty="0"/>
          </a:p>
        </p:txBody>
      </p:sp>
      <p:pic>
        <p:nvPicPr>
          <p:cNvPr id="5"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10228"/>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a:spLocks noGrp="1"/>
          </p:cNvSpPr>
          <p:nvPr>
            <p:ph sz="quarter" idx="13"/>
          </p:nvPr>
        </p:nvSpPr>
        <p:spPr>
          <a:xfrm>
            <a:off x="457200" y="1861458"/>
            <a:ext cx="8226425" cy="1643742"/>
          </a:xfrm>
        </p:spPr>
        <p:txBody>
          <a:bodyPr/>
          <a:lstStyle/>
          <a:p>
            <a:pPr marL="0" indent="0"/>
            <a:r>
              <a:rPr lang="en-IN" dirty="0" smtClean="0"/>
              <a:t>   (</a:t>
            </a:r>
            <a:r>
              <a:rPr lang="en-IN" i="1" dirty="0"/>
              <a:t>p </a:t>
            </a:r>
            <a:r>
              <a:rPr lang="en-IN" dirty="0">
                <a:latin typeface="Arial Unicode MS"/>
                <a:ea typeface="Arial Unicode MS"/>
                <a:cs typeface="Arial Unicode MS"/>
              </a:rPr>
              <a:t>∧</a:t>
            </a:r>
            <a:r>
              <a:rPr lang="en-IN" dirty="0" smtClean="0"/>
              <a:t> </a:t>
            </a:r>
            <a:r>
              <a:rPr lang="en-IN" i="1" dirty="0"/>
              <a:t>q</a:t>
            </a:r>
            <a:r>
              <a:rPr lang="en-IN" dirty="0"/>
              <a:t>). Note that when </a:t>
            </a:r>
            <a:r>
              <a:rPr lang="en-IN" i="1" dirty="0"/>
              <a:t>or </a:t>
            </a:r>
            <a:r>
              <a:rPr lang="en-IN" dirty="0" smtClean="0"/>
              <a:t>is used </a:t>
            </a:r>
            <a:r>
              <a:rPr lang="en-IN" dirty="0"/>
              <a:t>in its exclusive sense, the statement “</a:t>
            </a:r>
            <a:r>
              <a:rPr lang="en-IN" i="1" dirty="0"/>
              <a:t>p </a:t>
            </a:r>
            <a:r>
              <a:rPr lang="en-IN" dirty="0"/>
              <a:t>or </a:t>
            </a:r>
            <a:r>
              <a:rPr lang="en-IN" i="1" dirty="0"/>
              <a:t>q</a:t>
            </a:r>
            <a:r>
              <a:rPr lang="en-IN" dirty="0"/>
              <a:t>” means “</a:t>
            </a:r>
            <a:r>
              <a:rPr lang="en-IN" i="1" dirty="0"/>
              <a:t>p </a:t>
            </a:r>
            <a:r>
              <a:rPr lang="en-IN" dirty="0"/>
              <a:t>or </a:t>
            </a:r>
            <a:r>
              <a:rPr lang="en-IN" i="1" dirty="0"/>
              <a:t>q </a:t>
            </a:r>
            <a:r>
              <a:rPr lang="en-IN" dirty="0"/>
              <a:t>but not both” or “</a:t>
            </a:r>
            <a:r>
              <a:rPr lang="en-IN" i="1" dirty="0"/>
              <a:t>p </a:t>
            </a:r>
            <a:r>
              <a:rPr lang="en-IN" dirty="0"/>
              <a:t>or </a:t>
            </a:r>
            <a:r>
              <a:rPr lang="en-IN" i="1" dirty="0"/>
              <a:t>q </a:t>
            </a:r>
            <a:r>
              <a:rPr lang="en-IN" dirty="0" smtClean="0"/>
              <a:t>and not </a:t>
            </a:r>
            <a:r>
              <a:rPr lang="en-IN" dirty="0"/>
              <a:t>both </a:t>
            </a:r>
            <a:r>
              <a:rPr lang="en-IN" i="1" dirty="0"/>
              <a:t>p </a:t>
            </a:r>
            <a:r>
              <a:rPr lang="en-IN" dirty="0"/>
              <a:t>and </a:t>
            </a:r>
            <a:r>
              <a:rPr lang="en-IN" i="1" dirty="0"/>
              <a:t>q</a:t>
            </a:r>
            <a:r>
              <a:rPr lang="en-IN" dirty="0"/>
              <a:t>,” which translates into symbols </a:t>
            </a:r>
            <a:r>
              <a:rPr lang="en-IN" dirty="0" smtClean="0"/>
              <a:t>as     </a:t>
            </a:r>
            <a:r>
              <a:rPr lang="en-IN" dirty="0"/>
              <a:t>(</a:t>
            </a:r>
            <a:r>
              <a:rPr lang="en-IN" i="1" dirty="0"/>
              <a:t>p </a:t>
            </a:r>
            <a:r>
              <a:rPr lang="en-IN" dirty="0">
                <a:latin typeface="Arial Unicode MS"/>
                <a:ea typeface="Arial Unicode MS"/>
                <a:cs typeface="Arial Unicode MS"/>
              </a:rPr>
              <a:t>∨</a:t>
            </a:r>
            <a:r>
              <a:rPr lang="en-IN" dirty="0" smtClean="0"/>
              <a:t> </a:t>
            </a:r>
            <a:r>
              <a:rPr lang="en-IN" i="1" dirty="0"/>
              <a:t>q</a:t>
            </a:r>
            <a:r>
              <a:rPr lang="en-IN" dirty="0"/>
              <a:t>) </a:t>
            </a:r>
            <a:r>
              <a:rPr lang="en-IN" dirty="0" smtClean="0">
                <a:latin typeface="Arial Unicode MS"/>
                <a:ea typeface="Arial Unicode MS"/>
                <a:cs typeface="Arial Unicode MS"/>
              </a:rPr>
              <a:t>∧</a:t>
            </a:r>
            <a:endParaRPr lang="en-US" altLang="en-US" dirty="0"/>
          </a:p>
        </p:txBody>
      </p:sp>
      <p:pic>
        <p:nvPicPr>
          <p:cNvPr id="7"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3124200"/>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sz="quarter" idx="13"/>
          </p:nvPr>
        </p:nvSpPr>
        <p:spPr>
          <a:xfrm>
            <a:off x="851849" y="2957286"/>
            <a:ext cx="6615752" cy="457200"/>
          </a:xfrm>
        </p:spPr>
        <p:txBody>
          <a:bodyPr/>
          <a:lstStyle/>
          <a:p>
            <a:pPr marL="0" indent="0"/>
            <a:r>
              <a:rPr lang="en-IN" dirty="0" smtClean="0"/>
              <a:t>             (</a:t>
            </a:r>
            <a:r>
              <a:rPr lang="en-IN" i="1" dirty="0"/>
              <a:t>p </a:t>
            </a:r>
            <a:r>
              <a:rPr lang="en-IN" dirty="0">
                <a:latin typeface="Arial Unicode MS"/>
                <a:ea typeface="Arial Unicode MS"/>
                <a:cs typeface="Arial Unicode MS"/>
              </a:rPr>
              <a:t>∧</a:t>
            </a:r>
            <a:r>
              <a:rPr lang="en-IN" dirty="0" smtClean="0"/>
              <a:t> </a:t>
            </a:r>
            <a:r>
              <a:rPr lang="en-IN" i="1" dirty="0"/>
              <a:t>q</a:t>
            </a:r>
            <a:r>
              <a:rPr lang="en-IN" dirty="0"/>
              <a:t>).</a:t>
            </a:r>
            <a:endParaRPr lang="en-US" altLang="en-US" dirty="0"/>
          </a:p>
        </p:txBody>
      </p:sp>
    </p:spTree>
    <p:extLst>
      <p:ext uri="{BB962C8B-B14F-4D97-AF65-F5344CB8AC3E}">
        <p14:creationId xmlns:p14="http://schemas.microsoft.com/office/powerpoint/2010/main" val="3425661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altLang="en-US" sz="3700" dirty="0"/>
              <a:t>Logical Form and Logical Equivalence</a:t>
            </a:r>
            <a:endParaRPr lang="en-US" altLang="en-US" sz="3700" dirty="0"/>
          </a:p>
        </p:txBody>
      </p:sp>
      <p:sp>
        <p:nvSpPr>
          <p:cNvPr id="3" name="Content Placeholder 2"/>
          <p:cNvSpPr>
            <a:spLocks noGrp="1"/>
          </p:cNvSpPr>
          <p:nvPr>
            <p:ph sz="quarter" idx="13"/>
          </p:nvPr>
        </p:nvSpPr>
        <p:spPr>
          <a:xfrm>
            <a:off x="457200" y="1447800"/>
            <a:ext cx="8226425" cy="2667000"/>
          </a:xfrm>
        </p:spPr>
        <p:txBody>
          <a:bodyPr/>
          <a:lstStyle/>
          <a:p>
            <a:pPr marL="0" indent="0"/>
            <a:r>
              <a:rPr lang="en-IN" dirty="0"/>
              <a:t>An argument is a sequence of statements aimed at demonstrating the truth of an </a:t>
            </a:r>
            <a:r>
              <a:rPr lang="en-IN" dirty="0" smtClean="0"/>
              <a:t>assertion.</a:t>
            </a:r>
          </a:p>
          <a:p>
            <a:pPr marL="0" indent="0"/>
            <a:endParaRPr lang="en-IN" dirty="0"/>
          </a:p>
          <a:p>
            <a:pPr marL="0" indent="0"/>
            <a:r>
              <a:rPr lang="en-IN" dirty="0" smtClean="0"/>
              <a:t>The </a:t>
            </a:r>
            <a:r>
              <a:rPr lang="en-IN" dirty="0"/>
              <a:t>assertion at the end of the sequence is called the </a:t>
            </a:r>
            <a:r>
              <a:rPr lang="en-IN" i="1" dirty="0"/>
              <a:t>conclusion</a:t>
            </a:r>
            <a:r>
              <a:rPr lang="en-IN" dirty="0"/>
              <a:t>, and the preceding </a:t>
            </a:r>
            <a:r>
              <a:rPr lang="en-IN" dirty="0" smtClean="0"/>
              <a:t>statements are </a:t>
            </a:r>
            <a:r>
              <a:rPr lang="en-IN" dirty="0"/>
              <a:t>called </a:t>
            </a:r>
            <a:r>
              <a:rPr lang="en-IN" i="1" dirty="0" smtClean="0"/>
              <a:t>premises</a:t>
            </a:r>
            <a:r>
              <a:rPr lang="en-IN" dirty="0" smtClean="0"/>
              <a:t>.</a:t>
            </a:r>
          </a:p>
        </p:txBody>
      </p:sp>
    </p:spTree>
    <p:extLst>
      <p:ext uri="{BB962C8B-B14F-4D97-AF65-F5344CB8AC3E}">
        <p14:creationId xmlns:p14="http://schemas.microsoft.com/office/powerpoint/2010/main" val="33984170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2.1.4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a:t>Set up columns </a:t>
            </a:r>
            <a:r>
              <a:rPr lang="en-IN" dirty="0" err="1"/>
              <a:t>labeled</a:t>
            </a:r>
            <a:r>
              <a:rPr lang="en-IN" dirty="0"/>
              <a:t> </a:t>
            </a:r>
            <a:r>
              <a:rPr lang="en-IN" i="1" dirty="0"/>
              <a:t>p</a:t>
            </a:r>
            <a:r>
              <a:rPr lang="en-IN" dirty="0"/>
              <a:t>, </a:t>
            </a:r>
            <a:r>
              <a:rPr lang="en-IN" i="1" dirty="0"/>
              <a:t>q</a:t>
            </a:r>
            <a:r>
              <a:rPr lang="en-IN" dirty="0"/>
              <a:t>, </a:t>
            </a:r>
            <a:r>
              <a:rPr lang="en-IN" i="1" dirty="0"/>
              <a:t>p </a:t>
            </a:r>
            <a:r>
              <a:rPr lang="en-IN" dirty="0">
                <a:latin typeface="Arial Unicode MS"/>
                <a:ea typeface="Arial Unicode MS"/>
                <a:cs typeface="Arial Unicode MS"/>
              </a:rPr>
              <a:t>∨</a:t>
            </a:r>
            <a:r>
              <a:rPr lang="en-IN" dirty="0" smtClean="0"/>
              <a:t> </a:t>
            </a:r>
            <a:r>
              <a:rPr lang="en-IN" i="1" dirty="0"/>
              <a:t>q</a:t>
            </a:r>
            <a:r>
              <a:rPr lang="en-IN" dirty="0"/>
              <a:t>, </a:t>
            </a:r>
            <a:r>
              <a:rPr lang="en-IN" i="1" dirty="0"/>
              <a:t>p </a:t>
            </a:r>
            <a:r>
              <a:rPr lang="en-IN" dirty="0">
                <a:latin typeface="Arial Unicode MS"/>
                <a:ea typeface="Arial Unicode MS"/>
                <a:cs typeface="Arial Unicode MS"/>
              </a:rPr>
              <a:t>∧</a:t>
            </a:r>
            <a:r>
              <a:rPr lang="en-IN" dirty="0" smtClean="0"/>
              <a:t> </a:t>
            </a:r>
            <a:r>
              <a:rPr lang="en-IN" i="1" dirty="0"/>
              <a:t>q</a:t>
            </a:r>
            <a:r>
              <a:rPr lang="en-IN" dirty="0"/>
              <a:t>, </a:t>
            </a:r>
            <a:endParaRPr lang="en-US" altLang="en-US" dirty="0"/>
          </a:p>
        </p:txBody>
      </p:sp>
      <p:pic>
        <p:nvPicPr>
          <p:cNvPr id="5"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4056" y="1647372"/>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a:spLocks noGrp="1"/>
          </p:cNvSpPr>
          <p:nvPr>
            <p:ph sz="quarter" idx="13"/>
          </p:nvPr>
        </p:nvSpPr>
        <p:spPr>
          <a:xfrm>
            <a:off x="457200" y="1450398"/>
            <a:ext cx="8226425" cy="870858"/>
          </a:xfrm>
        </p:spPr>
        <p:txBody>
          <a:bodyPr/>
          <a:lstStyle/>
          <a:p>
            <a:pPr marL="0" indent="0"/>
            <a:r>
              <a:rPr lang="en-IN" dirty="0" smtClean="0"/>
              <a:t>                                                                      (</a:t>
            </a:r>
            <a:r>
              <a:rPr lang="en-IN" i="1" dirty="0"/>
              <a:t>p </a:t>
            </a:r>
            <a:r>
              <a:rPr lang="en-IN" dirty="0">
                <a:latin typeface="Arial Unicode MS"/>
                <a:ea typeface="Arial Unicode MS"/>
                <a:cs typeface="Arial Unicode MS"/>
              </a:rPr>
              <a:t>∧</a:t>
            </a:r>
            <a:r>
              <a:rPr lang="en-IN" dirty="0" smtClean="0"/>
              <a:t> </a:t>
            </a:r>
            <a:r>
              <a:rPr lang="en-IN" i="1" dirty="0"/>
              <a:t>q</a:t>
            </a:r>
            <a:r>
              <a:rPr lang="en-IN" dirty="0"/>
              <a:t>), and (</a:t>
            </a:r>
            <a:r>
              <a:rPr lang="en-IN" i="1" dirty="0"/>
              <a:t>p </a:t>
            </a:r>
            <a:r>
              <a:rPr lang="en-IN" dirty="0">
                <a:latin typeface="Arial Unicode MS"/>
                <a:ea typeface="Arial Unicode MS"/>
                <a:cs typeface="Arial Unicode MS"/>
              </a:rPr>
              <a:t>∨</a:t>
            </a:r>
            <a:r>
              <a:rPr lang="en-IN" dirty="0" smtClean="0"/>
              <a:t> </a:t>
            </a:r>
            <a:r>
              <a:rPr lang="en-IN" i="1" dirty="0"/>
              <a:t>q</a:t>
            </a:r>
            <a:r>
              <a:rPr lang="en-IN" dirty="0"/>
              <a:t>) </a:t>
            </a:r>
            <a:r>
              <a:rPr lang="en-IN" dirty="0" smtClean="0">
                <a:latin typeface="Arial Unicode MS"/>
                <a:ea typeface="Arial Unicode MS"/>
                <a:cs typeface="Arial Unicode MS"/>
              </a:rPr>
              <a:t>∧</a:t>
            </a:r>
            <a:endParaRPr lang="en-US" altLang="en-US" dirty="0"/>
          </a:p>
        </p:txBody>
      </p:sp>
      <p:pic>
        <p:nvPicPr>
          <p:cNvPr id="7"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158" y="1981200"/>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sz="quarter" idx="13"/>
          </p:nvPr>
        </p:nvSpPr>
        <p:spPr>
          <a:xfrm>
            <a:off x="457200" y="1828800"/>
            <a:ext cx="8226425" cy="2362200"/>
          </a:xfrm>
        </p:spPr>
        <p:txBody>
          <a:bodyPr/>
          <a:lstStyle/>
          <a:p>
            <a:pPr marL="0" indent="0"/>
            <a:r>
              <a:rPr lang="en-IN" dirty="0" smtClean="0"/>
              <a:t>             (</a:t>
            </a:r>
            <a:r>
              <a:rPr lang="en-IN" i="1" dirty="0"/>
              <a:t>p </a:t>
            </a:r>
            <a:r>
              <a:rPr lang="en-IN" dirty="0">
                <a:latin typeface="Arial Unicode MS"/>
                <a:ea typeface="Arial Unicode MS"/>
                <a:cs typeface="Arial Unicode MS"/>
              </a:rPr>
              <a:t>∧</a:t>
            </a:r>
            <a:r>
              <a:rPr lang="en-IN" dirty="0" smtClean="0"/>
              <a:t> </a:t>
            </a:r>
            <a:r>
              <a:rPr lang="en-IN" i="1" dirty="0"/>
              <a:t>q</a:t>
            </a:r>
            <a:r>
              <a:rPr lang="en-IN" dirty="0" smtClean="0"/>
              <a:t>). Fill </a:t>
            </a:r>
            <a:r>
              <a:rPr lang="en-IN" dirty="0"/>
              <a:t>in the </a:t>
            </a:r>
            <a:r>
              <a:rPr lang="en-IN" i="1" dirty="0"/>
              <a:t>p </a:t>
            </a:r>
            <a:r>
              <a:rPr lang="en-IN" dirty="0"/>
              <a:t>and </a:t>
            </a:r>
            <a:r>
              <a:rPr lang="en-IN" i="1" dirty="0"/>
              <a:t>q </a:t>
            </a:r>
            <a:r>
              <a:rPr lang="en-IN" dirty="0"/>
              <a:t>columns with all the logically possible combinations of T’s and F’s</a:t>
            </a:r>
            <a:r>
              <a:rPr lang="en-IN" dirty="0" smtClean="0"/>
              <a:t>. Then </a:t>
            </a:r>
            <a:r>
              <a:rPr lang="en-IN" dirty="0"/>
              <a:t>use the truth tables for </a:t>
            </a:r>
            <a:r>
              <a:rPr lang="en-IN" dirty="0">
                <a:latin typeface="Arial Unicode MS"/>
                <a:ea typeface="Arial Unicode MS"/>
                <a:cs typeface="Arial Unicode MS"/>
              </a:rPr>
              <a:t>∨</a:t>
            </a:r>
            <a:r>
              <a:rPr lang="en-IN" dirty="0" smtClean="0"/>
              <a:t> </a:t>
            </a:r>
            <a:r>
              <a:rPr lang="en-IN" dirty="0"/>
              <a:t>and </a:t>
            </a:r>
            <a:r>
              <a:rPr lang="en-IN" dirty="0">
                <a:latin typeface="Arial Unicode MS"/>
                <a:ea typeface="Arial Unicode MS"/>
                <a:cs typeface="Arial Unicode MS"/>
              </a:rPr>
              <a:t>∧</a:t>
            </a:r>
            <a:r>
              <a:rPr lang="en-IN" dirty="0" smtClean="0"/>
              <a:t> </a:t>
            </a:r>
            <a:r>
              <a:rPr lang="en-IN" dirty="0"/>
              <a:t>to fill in the </a:t>
            </a:r>
            <a:r>
              <a:rPr lang="en-IN" i="1" dirty="0"/>
              <a:t>p </a:t>
            </a:r>
            <a:r>
              <a:rPr lang="en-IN" dirty="0">
                <a:latin typeface="Arial Unicode MS"/>
                <a:ea typeface="Arial Unicode MS"/>
                <a:cs typeface="Arial Unicode MS"/>
              </a:rPr>
              <a:t>∨</a:t>
            </a:r>
            <a:r>
              <a:rPr lang="en-IN" dirty="0" smtClean="0"/>
              <a:t> </a:t>
            </a:r>
            <a:r>
              <a:rPr lang="en-IN" i="1" dirty="0"/>
              <a:t>q </a:t>
            </a:r>
            <a:r>
              <a:rPr lang="en-IN" dirty="0"/>
              <a:t>and </a:t>
            </a:r>
            <a:r>
              <a:rPr lang="en-IN" i="1" dirty="0"/>
              <a:t>p </a:t>
            </a:r>
            <a:r>
              <a:rPr lang="en-IN" dirty="0">
                <a:latin typeface="Arial Unicode MS"/>
                <a:ea typeface="Arial Unicode MS"/>
                <a:cs typeface="Arial Unicode MS"/>
              </a:rPr>
              <a:t>∧</a:t>
            </a:r>
            <a:r>
              <a:rPr lang="en-IN" dirty="0" smtClean="0"/>
              <a:t> </a:t>
            </a:r>
            <a:r>
              <a:rPr lang="en-IN" i="1" dirty="0"/>
              <a:t>q </a:t>
            </a:r>
            <a:r>
              <a:rPr lang="en-IN" dirty="0"/>
              <a:t>columns with the </a:t>
            </a:r>
            <a:r>
              <a:rPr lang="en-IN" dirty="0" smtClean="0"/>
              <a:t>appropriate truth values. Next </a:t>
            </a:r>
            <a:r>
              <a:rPr lang="en-IN" dirty="0"/>
              <a:t>fill in </a:t>
            </a:r>
            <a:r>
              <a:rPr lang="en-IN" dirty="0" smtClean="0"/>
              <a:t>the</a:t>
            </a:r>
            <a:endParaRPr lang="en-US" altLang="en-US" dirty="0"/>
          </a:p>
        </p:txBody>
      </p:sp>
      <p:pic>
        <p:nvPicPr>
          <p:cNvPr id="9"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544" y="3069121"/>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sz="quarter" idx="13"/>
          </p:nvPr>
        </p:nvSpPr>
        <p:spPr>
          <a:xfrm>
            <a:off x="460375" y="2895600"/>
            <a:ext cx="8226425" cy="1752600"/>
          </a:xfrm>
        </p:spPr>
        <p:txBody>
          <a:bodyPr/>
          <a:lstStyle/>
          <a:p>
            <a:pPr marL="0" indent="0"/>
            <a:r>
              <a:rPr lang="en-IN" dirty="0" smtClean="0"/>
              <a:t>                                                                               (</a:t>
            </a:r>
            <a:r>
              <a:rPr lang="en-IN" i="1" dirty="0"/>
              <a:t>p </a:t>
            </a:r>
            <a:r>
              <a:rPr lang="en-IN" dirty="0">
                <a:latin typeface="Arial Unicode MS"/>
                <a:ea typeface="Arial Unicode MS"/>
                <a:cs typeface="Arial Unicode MS"/>
              </a:rPr>
              <a:t>∧</a:t>
            </a:r>
            <a:r>
              <a:rPr lang="en-IN" dirty="0" smtClean="0"/>
              <a:t> </a:t>
            </a:r>
            <a:r>
              <a:rPr lang="en-IN" i="1" dirty="0"/>
              <a:t>q</a:t>
            </a:r>
            <a:r>
              <a:rPr lang="en-IN" dirty="0"/>
              <a:t>) column by taking the opposites of the </a:t>
            </a:r>
            <a:r>
              <a:rPr lang="en-IN" dirty="0" smtClean="0"/>
              <a:t>truth values </a:t>
            </a:r>
            <a:r>
              <a:rPr lang="en-IN" dirty="0"/>
              <a:t>for </a:t>
            </a:r>
            <a:r>
              <a:rPr lang="en-IN" i="1" dirty="0"/>
              <a:t>p </a:t>
            </a:r>
            <a:r>
              <a:rPr lang="en-IN" dirty="0">
                <a:latin typeface="Arial Unicode MS"/>
                <a:ea typeface="Arial Unicode MS"/>
                <a:cs typeface="Arial Unicode MS"/>
              </a:rPr>
              <a:t>∧</a:t>
            </a:r>
            <a:r>
              <a:rPr lang="en-IN" dirty="0" smtClean="0"/>
              <a:t> </a:t>
            </a:r>
            <a:r>
              <a:rPr lang="en-IN" i="1" dirty="0"/>
              <a:t>q</a:t>
            </a:r>
            <a:r>
              <a:rPr lang="en-IN" dirty="0"/>
              <a:t>. </a:t>
            </a:r>
            <a:endParaRPr lang="en-IN" dirty="0" smtClean="0"/>
          </a:p>
          <a:p>
            <a:pPr marL="0" indent="0"/>
            <a:endParaRPr lang="en-IN" dirty="0"/>
          </a:p>
          <a:p>
            <a:pPr marL="0" indent="0"/>
            <a:r>
              <a:rPr lang="en-IN" dirty="0" smtClean="0"/>
              <a:t>For </a:t>
            </a:r>
            <a:r>
              <a:rPr lang="en-IN" dirty="0"/>
              <a:t>example, the entry </a:t>
            </a:r>
            <a:r>
              <a:rPr lang="en-IN" dirty="0" smtClean="0"/>
              <a:t>for</a:t>
            </a:r>
            <a:endParaRPr lang="en-US" altLang="en-US" dirty="0"/>
          </a:p>
        </p:txBody>
      </p:sp>
      <p:pic>
        <p:nvPicPr>
          <p:cNvPr id="11"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8140" y="4301573"/>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2"/>
          <p:cNvSpPr>
            <a:spLocks noGrp="1"/>
          </p:cNvSpPr>
          <p:nvPr>
            <p:ph sz="quarter" idx="13"/>
          </p:nvPr>
        </p:nvSpPr>
        <p:spPr>
          <a:xfrm>
            <a:off x="470452" y="4130450"/>
            <a:ext cx="8226425" cy="1143000"/>
          </a:xfrm>
        </p:spPr>
        <p:txBody>
          <a:bodyPr/>
          <a:lstStyle/>
          <a:p>
            <a:pPr marL="0" indent="0"/>
            <a:r>
              <a:rPr lang="en-IN" dirty="0" smtClean="0"/>
              <a:t>                                             (</a:t>
            </a:r>
            <a:r>
              <a:rPr lang="en-IN" i="1" dirty="0"/>
              <a:t>p </a:t>
            </a:r>
            <a:r>
              <a:rPr lang="en-IN" dirty="0">
                <a:latin typeface="Arial Unicode MS"/>
                <a:ea typeface="Arial Unicode MS"/>
                <a:cs typeface="Arial Unicode MS"/>
              </a:rPr>
              <a:t>∧</a:t>
            </a:r>
            <a:r>
              <a:rPr lang="en-IN" dirty="0" smtClean="0"/>
              <a:t> </a:t>
            </a:r>
            <a:r>
              <a:rPr lang="en-IN" i="1" dirty="0"/>
              <a:t>q</a:t>
            </a:r>
            <a:r>
              <a:rPr lang="en-IN" dirty="0"/>
              <a:t>) in the first row is F because in </a:t>
            </a:r>
            <a:r>
              <a:rPr lang="en-IN" dirty="0" smtClean="0"/>
              <a:t>the first </a:t>
            </a:r>
            <a:r>
              <a:rPr lang="en-IN" dirty="0"/>
              <a:t>row the truth value of </a:t>
            </a:r>
            <a:r>
              <a:rPr lang="en-IN" i="1" dirty="0"/>
              <a:t>p </a:t>
            </a:r>
            <a:r>
              <a:rPr lang="en-IN" dirty="0">
                <a:latin typeface="Arial Unicode MS"/>
                <a:ea typeface="Arial Unicode MS"/>
                <a:cs typeface="Arial Unicode MS"/>
              </a:rPr>
              <a:t>∧</a:t>
            </a:r>
            <a:r>
              <a:rPr lang="en-IN" dirty="0" smtClean="0"/>
              <a:t> </a:t>
            </a:r>
            <a:r>
              <a:rPr lang="en-IN" i="1" dirty="0"/>
              <a:t>q </a:t>
            </a:r>
            <a:r>
              <a:rPr lang="en-IN" dirty="0"/>
              <a:t>is T. </a:t>
            </a:r>
            <a:endParaRPr lang="en-US" altLang="en-US" dirty="0"/>
          </a:p>
        </p:txBody>
      </p:sp>
    </p:spTree>
    <p:extLst>
      <p:ext uri="{BB962C8B-B14F-4D97-AF65-F5344CB8AC3E}">
        <p14:creationId xmlns:p14="http://schemas.microsoft.com/office/powerpoint/2010/main" val="3713362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2.1.4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smtClean="0"/>
              <a:t>Finally</a:t>
            </a:r>
            <a:r>
              <a:rPr lang="en-IN" dirty="0"/>
              <a:t>, fill in the (</a:t>
            </a:r>
            <a:r>
              <a:rPr lang="en-IN" i="1" dirty="0"/>
              <a:t>p </a:t>
            </a:r>
            <a:r>
              <a:rPr lang="en-IN" dirty="0">
                <a:latin typeface="Arial Unicode MS"/>
                <a:ea typeface="Arial Unicode MS"/>
                <a:cs typeface="Arial Unicode MS"/>
              </a:rPr>
              <a:t>∨</a:t>
            </a:r>
            <a:r>
              <a:rPr lang="en-IN" dirty="0" smtClean="0"/>
              <a:t> </a:t>
            </a:r>
            <a:r>
              <a:rPr lang="en-IN" i="1" dirty="0"/>
              <a:t>q</a:t>
            </a:r>
            <a:r>
              <a:rPr lang="en-IN" dirty="0"/>
              <a:t>) </a:t>
            </a:r>
            <a:r>
              <a:rPr lang="en-IN" dirty="0" smtClean="0">
                <a:latin typeface="Arial Unicode MS"/>
                <a:ea typeface="Arial Unicode MS"/>
                <a:cs typeface="Arial Unicode MS"/>
              </a:rPr>
              <a:t>∧</a:t>
            </a:r>
            <a:endParaRPr lang="en-US" altLang="en-US" dirty="0"/>
          </a:p>
        </p:txBody>
      </p:sp>
      <p:pic>
        <p:nvPicPr>
          <p:cNvPr id="6"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0544" y="1600200"/>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sz="quarter" idx="13"/>
          </p:nvPr>
        </p:nvSpPr>
        <p:spPr>
          <a:xfrm>
            <a:off x="457200" y="1447800"/>
            <a:ext cx="8226425" cy="1219200"/>
          </a:xfrm>
        </p:spPr>
        <p:txBody>
          <a:bodyPr/>
          <a:lstStyle/>
          <a:p>
            <a:pPr marL="0" indent="0"/>
            <a:r>
              <a:rPr lang="en-IN" dirty="0" smtClean="0"/>
              <a:t>                                            (</a:t>
            </a:r>
            <a:r>
              <a:rPr lang="en-IN" i="1" dirty="0"/>
              <a:t>p </a:t>
            </a:r>
            <a:r>
              <a:rPr lang="en-IN" dirty="0">
                <a:latin typeface="Arial Unicode MS"/>
                <a:ea typeface="Arial Unicode MS"/>
                <a:cs typeface="Arial Unicode MS"/>
              </a:rPr>
              <a:t>∧</a:t>
            </a:r>
            <a:r>
              <a:rPr lang="en-IN" dirty="0" smtClean="0"/>
              <a:t> </a:t>
            </a:r>
            <a:r>
              <a:rPr lang="en-IN" i="1" dirty="0"/>
              <a:t>q</a:t>
            </a:r>
            <a:r>
              <a:rPr lang="en-IN" dirty="0"/>
              <a:t>) column by </a:t>
            </a:r>
            <a:r>
              <a:rPr lang="en-IN" dirty="0" smtClean="0"/>
              <a:t>considering the </a:t>
            </a:r>
            <a:r>
              <a:rPr lang="en-IN" dirty="0"/>
              <a:t>truth values for an </a:t>
            </a:r>
            <a:r>
              <a:rPr lang="en-IN" i="1" dirty="0"/>
              <a:t>and </a:t>
            </a:r>
            <a:r>
              <a:rPr lang="en-IN" dirty="0"/>
              <a:t>statement together with the truth values for </a:t>
            </a:r>
            <a:r>
              <a:rPr lang="en-IN" i="1" dirty="0"/>
              <a:t>p </a:t>
            </a:r>
            <a:r>
              <a:rPr lang="en-IN" dirty="0">
                <a:latin typeface="Arial Unicode MS"/>
                <a:ea typeface="Arial Unicode MS"/>
                <a:cs typeface="Arial Unicode MS"/>
              </a:rPr>
              <a:t>∨</a:t>
            </a:r>
            <a:r>
              <a:rPr lang="en-IN" dirty="0" smtClean="0"/>
              <a:t> </a:t>
            </a:r>
            <a:r>
              <a:rPr lang="en-IN" i="1" dirty="0"/>
              <a:t>q </a:t>
            </a:r>
            <a:r>
              <a:rPr lang="en-IN" dirty="0" smtClean="0"/>
              <a:t>and</a:t>
            </a:r>
            <a:endParaRPr lang="en-US" altLang="en-US" dirty="0"/>
          </a:p>
        </p:txBody>
      </p:sp>
      <p:pic>
        <p:nvPicPr>
          <p:cNvPr id="8"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2362200"/>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sz="quarter" idx="13"/>
          </p:nvPr>
        </p:nvSpPr>
        <p:spPr>
          <a:xfrm>
            <a:off x="457200" y="2209800"/>
            <a:ext cx="8226425" cy="2057400"/>
          </a:xfrm>
        </p:spPr>
        <p:txBody>
          <a:bodyPr/>
          <a:lstStyle/>
          <a:p>
            <a:pPr marL="0" indent="0"/>
            <a:r>
              <a:rPr lang="en-IN" dirty="0" smtClean="0"/>
              <a:t>                                    (</a:t>
            </a:r>
            <a:r>
              <a:rPr lang="en-IN" i="1" dirty="0"/>
              <a:t>p </a:t>
            </a:r>
            <a:r>
              <a:rPr lang="en-IN" dirty="0">
                <a:latin typeface="Arial Unicode MS"/>
                <a:ea typeface="Arial Unicode MS"/>
                <a:cs typeface="Arial Unicode MS"/>
              </a:rPr>
              <a:t>∧</a:t>
            </a:r>
            <a:r>
              <a:rPr lang="en-IN" dirty="0" smtClean="0"/>
              <a:t> </a:t>
            </a:r>
            <a:r>
              <a:rPr lang="en-IN" i="1" dirty="0"/>
              <a:t>q</a:t>
            </a:r>
            <a:r>
              <a:rPr lang="en-IN" dirty="0"/>
              <a:t>). </a:t>
            </a:r>
            <a:endParaRPr lang="en-IN" dirty="0" smtClean="0"/>
          </a:p>
          <a:p>
            <a:pPr marL="0" indent="0"/>
            <a:endParaRPr lang="en-IN" dirty="0"/>
          </a:p>
          <a:p>
            <a:pPr marL="0" indent="0"/>
            <a:r>
              <a:rPr lang="en-IN" dirty="0" smtClean="0"/>
              <a:t>Since </a:t>
            </a:r>
            <a:r>
              <a:rPr lang="en-IN" dirty="0"/>
              <a:t>an </a:t>
            </a:r>
            <a:r>
              <a:rPr lang="en-IN" i="1" dirty="0"/>
              <a:t>and </a:t>
            </a:r>
            <a:r>
              <a:rPr lang="en-IN" dirty="0"/>
              <a:t>statement is true only when both components are true and </a:t>
            </a:r>
            <a:r>
              <a:rPr lang="en-IN" dirty="0" smtClean="0"/>
              <a:t>since rows </a:t>
            </a:r>
            <a:r>
              <a:rPr lang="en-IN" dirty="0"/>
              <a:t>2 and 3 are the only two rows where both </a:t>
            </a:r>
            <a:r>
              <a:rPr lang="en-IN" i="1" dirty="0"/>
              <a:t>p </a:t>
            </a:r>
            <a:r>
              <a:rPr lang="en-IN" dirty="0">
                <a:latin typeface="Arial Unicode MS"/>
                <a:ea typeface="Arial Unicode MS"/>
                <a:cs typeface="Arial Unicode MS"/>
              </a:rPr>
              <a:t>∨</a:t>
            </a:r>
            <a:r>
              <a:rPr lang="en-IN" dirty="0" smtClean="0"/>
              <a:t> </a:t>
            </a:r>
            <a:r>
              <a:rPr lang="en-IN" i="1" dirty="0"/>
              <a:t>q </a:t>
            </a:r>
            <a:r>
              <a:rPr lang="en-IN" dirty="0" smtClean="0"/>
              <a:t>and</a:t>
            </a:r>
            <a:endParaRPr lang="en-US" altLang="en-US" dirty="0"/>
          </a:p>
        </p:txBody>
      </p:sp>
      <p:pic>
        <p:nvPicPr>
          <p:cNvPr id="10"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7100" y="3962400"/>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a:spLocks noGrp="1"/>
          </p:cNvSpPr>
          <p:nvPr>
            <p:ph sz="quarter" idx="13"/>
          </p:nvPr>
        </p:nvSpPr>
        <p:spPr>
          <a:xfrm>
            <a:off x="457200" y="3810000"/>
            <a:ext cx="8226425" cy="2590800"/>
          </a:xfrm>
        </p:spPr>
        <p:txBody>
          <a:bodyPr/>
          <a:lstStyle/>
          <a:p>
            <a:pPr marL="0" indent="0"/>
            <a:r>
              <a:rPr lang="en-IN" dirty="0" smtClean="0"/>
              <a:t>                                      (</a:t>
            </a:r>
            <a:r>
              <a:rPr lang="en-IN" i="1" dirty="0"/>
              <a:t>p </a:t>
            </a:r>
            <a:r>
              <a:rPr lang="en-IN" dirty="0">
                <a:latin typeface="Arial Unicode MS"/>
                <a:ea typeface="Arial Unicode MS"/>
                <a:cs typeface="Arial Unicode MS"/>
              </a:rPr>
              <a:t>∧</a:t>
            </a:r>
            <a:r>
              <a:rPr lang="en-IN" dirty="0" smtClean="0"/>
              <a:t> </a:t>
            </a:r>
            <a:r>
              <a:rPr lang="en-IN" i="1" dirty="0"/>
              <a:t>q</a:t>
            </a:r>
            <a:r>
              <a:rPr lang="en-IN" dirty="0"/>
              <a:t>) are true, put T in </a:t>
            </a:r>
            <a:r>
              <a:rPr lang="en-IN" dirty="0" smtClean="0"/>
              <a:t>rows 2 </a:t>
            </a:r>
            <a:r>
              <a:rPr lang="en-IN" dirty="0"/>
              <a:t>and 3 and F in the remaining rows.</a:t>
            </a:r>
            <a:endParaRPr lang="en-US" altLang="en-US" dirty="0"/>
          </a:p>
        </p:txBody>
      </p:sp>
    </p:spTree>
    <p:extLst>
      <p:ext uri="{BB962C8B-B14F-4D97-AF65-F5344CB8AC3E}">
        <p14:creationId xmlns:p14="http://schemas.microsoft.com/office/powerpoint/2010/main" val="31126244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2.1.4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pic>
        <p:nvPicPr>
          <p:cNvPr id="5" name="Picture 2" descr="Truth Table for Exclusive or, (p logical or q) logical and negation (p logical and q)"/>
          <p:cNvPicPr>
            <a:picLocks noChangeAspect="1" noChangeArrowheads="1"/>
          </p:cNvPicPr>
          <p:nvPr/>
        </p:nvPicPr>
        <p:blipFill rotWithShape="1">
          <a:blip r:embed="rId3">
            <a:extLst>
              <a:ext uri="{28A0092B-C50C-407E-A947-70E740481C1C}">
                <a14:useLocalDpi xmlns:a14="http://schemas.microsoft.com/office/drawing/2010/main" val="0"/>
              </a:ext>
            </a:extLst>
          </a:blip>
          <a:srcRect b="89329"/>
          <a:stretch/>
        </p:blipFill>
        <p:spPr bwMode="auto">
          <a:xfrm>
            <a:off x="1232848" y="4429835"/>
            <a:ext cx="6297930"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descr="A table has 6 columns as, p, q, p logical or q, p logical and q, negation (p logical and q), and (p logical or q) logical and negation (p logical and q). The entries in the table, are as follows:&#10;For the truth values T T of p and q, p logical or q is T, p and q is T, negation (p logical and q) is F, (p logical or q) logical and negation(P logical and Q) is F. &#10;For the truth values T F of p and q, p logical or q is T, p and q is F, negation (p logical and q) is T, (p logical or q) logical and negation(P logical and Q) is T.&#10;For the truth values F T of p and q, p logical or q is T, p and q is F, negation (p logical and q) is T, (p logical or q) logical and negation(P logical and Q) is T. &#10;For the truth values F F of p and q, p logical or q is F, p and q is F, negation (p logical and q) is T, (p logical or q) logical and negation(P logical and Q) is F. "/>
          <p:cNvPicPr>
            <a:picLocks noChangeAspect="1" noChangeArrowheads="1"/>
          </p:cNvPicPr>
          <p:nvPr/>
        </p:nvPicPr>
        <p:blipFill rotWithShape="1">
          <a:blip r:embed="rId3">
            <a:extLst>
              <a:ext uri="{28A0092B-C50C-407E-A947-70E740481C1C}">
                <a14:useLocalDpi xmlns:a14="http://schemas.microsoft.com/office/drawing/2010/main" val="0"/>
              </a:ext>
            </a:extLst>
          </a:blip>
          <a:srcRect t="11294"/>
          <a:stretch/>
        </p:blipFill>
        <p:spPr bwMode="auto">
          <a:xfrm>
            <a:off x="1398270" y="1752600"/>
            <a:ext cx="6297930" cy="259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620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dirty="0"/>
              <a:t>Example </a:t>
            </a:r>
            <a:r>
              <a:rPr lang="en-IN" altLang="en-US" sz="3200" dirty="0" smtClean="0"/>
              <a:t>2.1.5 </a:t>
            </a:r>
            <a:r>
              <a:rPr lang="en-US" altLang="en-US" sz="3200" dirty="0"/>
              <a:t>– </a:t>
            </a:r>
            <a:r>
              <a:rPr lang="en-IN" sz="3200" i="1" dirty="0"/>
              <a:t>Truth Table </a:t>
            </a:r>
            <a:r>
              <a:rPr lang="en-IN" sz="3200" i="1" dirty="0" smtClean="0"/>
              <a:t>for</a:t>
            </a:r>
            <a:endParaRPr lang="en-IN" altLang="en-US" sz="3200" i="1" dirty="0"/>
          </a:p>
        </p:txBody>
      </p:sp>
      <p:pic>
        <p:nvPicPr>
          <p:cNvPr id="10242" name="Picture 2" descr="(p logical and q) logical or negation 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609600"/>
            <a:ext cx="2209800" cy="41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3"/>
          </p:nvPr>
        </p:nvSpPr>
        <p:spPr>
          <a:xfrm>
            <a:off x="457200" y="1447800"/>
            <a:ext cx="8226425" cy="457200"/>
          </a:xfrm>
        </p:spPr>
        <p:txBody>
          <a:bodyPr/>
          <a:lstStyle/>
          <a:p>
            <a:pPr marL="0" indent="0"/>
            <a:r>
              <a:rPr lang="en-IN" dirty="0"/>
              <a:t>Construct a truth table for the statement form (</a:t>
            </a:r>
            <a:r>
              <a:rPr lang="en-IN" i="1" dirty="0"/>
              <a:t>p </a:t>
            </a:r>
            <a:r>
              <a:rPr lang="en-IN" dirty="0">
                <a:latin typeface="Arial Unicode MS"/>
                <a:ea typeface="Arial Unicode MS"/>
                <a:cs typeface="Arial Unicode MS"/>
              </a:rPr>
              <a:t>∧</a:t>
            </a:r>
            <a:r>
              <a:rPr lang="en-IN" dirty="0" smtClean="0"/>
              <a:t> </a:t>
            </a:r>
            <a:r>
              <a:rPr lang="en-IN" i="1" dirty="0"/>
              <a:t>q</a:t>
            </a:r>
            <a:r>
              <a:rPr lang="en-IN" dirty="0" smtClean="0"/>
              <a:t>)</a:t>
            </a:r>
            <a:r>
              <a:rPr lang="en-IN" dirty="0">
                <a:ea typeface="Arial Unicode MS"/>
                <a:cs typeface="Arial Unicode MS"/>
              </a:rPr>
              <a:t> ∨</a:t>
            </a:r>
            <a:endParaRPr lang="en-US" altLang="en-US" dirty="0"/>
          </a:p>
        </p:txBody>
      </p:sp>
      <p:pic>
        <p:nvPicPr>
          <p:cNvPr id="5" name="Picture 2" descr="neg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3114" y="1596570"/>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2"/>
          <p:cNvSpPr>
            <a:spLocks noGrp="1"/>
          </p:cNvSpPr>
          <p:nvPr>
            <p:ph sz="quarter" idx="13"/>
          </p:nvPr>
        </p:nvSpPr>
        <p:spPr>
          <a:xfrm>
            <a:off x="8015514" y="1447800"/>
            <a:ext cx="518886" cy="457200"/>
          </a:xfrm>
        </p:spPr>
        <p:txBody>
          <a:bodyPr/>
          <a:lstStyle/>
          <a:p>
            <a:pPr marL="0" indent="0"/>
            <a:r>
              <a:rPr lang="en-IN" i="1" dirty="0" smtClean="0"/>
              <a:t>r</a:t>
            </a:r>
            <a:r>
              <a:rPr lang="en-IN" dirty="0"/>
              <a:t>.</a:t>
            </a:r>
            <a:endParaRPr lang="en-US" altLang="en-US" dirty="0"/>
          </a:p>
        </p:txBody>
      </p:sp>
    </p:spTree>
    <p:extLst>
      <p:ext uri="{BB962C8B-B14F-4D97-AF65-F5344CB8AC3E}">
        <p14:creationId xmlns:p14="http://schemas.microsoft.com/office/powerpoint/2010/main" val="21359810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2.1.5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a:t>Make columns headed </a:t>
            </a:r>
            <a:r>
              <a:rPr lang="en-IN" i="1" dirty="0"/>
              <a:t>p</a:t>
            </a:r>
            <a:r>
              <a:rPr lang="en-IN" dirty="0"/>
              <a:t>, </a:t>
            </a:r>
            <a:r>
              <a:rPr lang="en-IN" i="1" dirty="0"/>
              <a:t>q</a:t>
            </a:r>
            <a:r>
              <a:rPr lang="en-IN" dirty="0"/>
              <a:t>, </a:t>
            </a:r>
            <a:r>
              <a:rPr lang="en-IN" i="1" dirty="0"/>
              <a:t>r</a:t>
            </a:r>
            <a:r>
              <a:rPr lang="en-IN" dirty="0"/>
              <a:t>, </a:t>
            </a:r>
            <a:r>
              <a:rPr lang="en-IN" i="1" dirty="0"/>
              <a:t>p </a:t>
            </a:r>
            <a:r>
              <a:rPr lang="en-IN" dirty="0">
                <a:latin typeface="Arial Unicode MS"/>
                <a:ea typeface="Arial Unicode MS"/>
                <a:cs typeface="Arial Unicode MS"/>
              </a:rPr>
              <a:t>∧</a:t>
            </a:r>
            <a:r>
              <a:rPr lang="en-IN" dirty="0" smtClean="0"/>
              <a:t> </a:t>
            </a:r>
            <a:r>
              <a:rPr lang="en-IN" i="1" dirty="0"/>
              <a:t>q</a:t>
            </a:r>
            <a:r>
              <a:rPr lang="en-IN" dirty="0"/>
              <a:t>, </a:t>
            </a:r>
            <a:r>
              <a:rPr lang="en-IN" dirty="0" smtClean="0"/>
              <a:t> </a:t>
            </a:r>
            <a:endParaRPr lang="en-US" altLang="en-US" dirty="0"/>
          </a:p>
        </p:txBody>
      </p:sp>
      <p:pic>
        <p:nvPicPr>
          <p:cNvPr id="14"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300" y="1585273"/>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2"/>
          <p:cNvSpPr>
            <a:spLocks noGrp="1"/>
          </p:cNvSpPr>
          <p:nvPr>
            <p:ph sz="quarter" idx="13"/>
          </p:nvPr>
        </p:nvSpPr>
        <p:spPr>
          <a:xfrm>
            <a:off x="5638800" y="1461448"/>
            <a:ext cx="2362200" cy="533400"/>
          </a:xfrm>
        </p:spPr>
        <p:txBody>
          <a:bodyPr/>
          <a:lstStyle/>
          <a:p>
            <a:pPr marL="0" indent="0"/>
            <a:r>
              <a:rPr lang="en-IN" i="1" dirty="0" smtClean="0"/>
              <a:t>r</a:t>
            </a:r>
            <a:r>
              <a:rPr lang="en-IN" dirty="0"/>
              <a:t>, and (</a:t>
            </a:r>
            <a:r>
              <a:rPr lang="en-IN" i="1" dirty="0"/>
              <a:t>p </a:t>
            </a:r>
            <a:r>
              <a:rPr lang="en-IN" dirty="0">
                <a:latin typeface="Arial Unicode MS"/>
                <a:ea typeface="Arial Unicode MS"/>
                <a:cs typeface="Arial Unicode MS"/>
              </a:rPr>
              <a:t>∧</a:t>
            </a:r>
            <a:r>
              <a:rPr lang="en-IN" dirty="0" smtClean="0"/>
              <a:t> </a:t>
            </a:r>
            <a:r>
              <a:rPr lang="en-IN" i="1" dirty="0"/>
              <a:t>q</a:t>
            </a:r>
            <a:r>
              <a:rPr lang="en-IN" dirty="0"/>
              <a:t>) </a:t>
            </a:r>
            <a:r>
              <a:rPr lang="en-IN" dirty="0">
                <a:ea typeface="Arial Unicode MS"/>
                <a:cs typeface="Arial Unicode MS"/>
              </a:rPr>
              <a:t>∨</a:t>
            </a:r>
            <a:r>
              <a:rPr lang="en-IN" dirty="0" smtClean="0"/>
              <a:t> </a:t>
            </a:r>
            <a:endParaRPr lang="en-US" altLang="en-US" dirty="0"/>
          </a:p>
        </p:txBody>
      </p:sp>
      <p:pic>
        <p:nvPicPr>
          <p:cNvPr id="17"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9016" y="1596570"/>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Content Placeholder 2"/>
          <p:cNvSpPr>
            <a:spLocks noGrp="1"/>
          </p:cNvSpPr>
          <p:nvPr>
            <p:ph sz="quarter" idx="13"/>
          </p:nvPr>
        </p:nvSpPr>
        <p:spPr>
          <a:xfrm>
            <a:off x="457200" y="1447800"/>
            <a:ext cx="8226425" cy="1600200"/>
          </a:xfrm>
        </p:spPr>
        <p:txBody>
          <a:bodyPr/>
          <a:lstStyle/>
          <a:p>
            <a:pPr marL="0" indent="0"/>
            <a:r>
              <a:rPr lang="en-IN" i="1" dirty="0" smtClean="0"/>
              <a:t>                                                                                         r</a:t>
            </a:r>
            <a:r>
              <a:rPr lang="en-IN" dirty="0"/>
              <a:t>. Enter the eight </a:t>
            </a:r>
            <a:r>
              <a:rPr lang="en-IN" dirty="0" smtClean="0"/>
              <a:t>logically possible </a:t>
            </a:r>
            <a:r>
              <a:rPr lang="en-IN" dirty="0"/>
              <a:t>combinations of truth values for </a:t>
            </a:r>
            <a:r>
              <a:rPr lang="en-IN" i="1" dirty="0"/>
              <a:t>p</a:t>
            </a:r>
            <a:r>
              <a:rPr lang="en-IN" dirty="0"/>
              <a:t>, </a:t>
            </a:r>
            <a:r>
              <a:rPr lang="en-IN" i="1" dirty="0"/>
              <a:t>q</a:t>
            </a:r>
            <a:r>
              <a:rPr lang="en-IN" dirty="0"/>
              <a:t>, and </a:t>
            </a:r>
            <a:r>
              <a:rPr lang="en-IN" i="1" dirty="0"/>
              <a:t>r </a:t>
            </a:r>
            <a:r>
              <a:rPr lang="en-IN" dirty="0"/>
              <a:t>in the three left-most columns</a:t>
            </a:r>
            <a:r>
              <a:rPr lang="en-IN" dirty="0" smtClean="0"/>
              <a:t>. Then </a:t>
            </a:r>
            <a:r>
              <a:rPr lang="en-IN" dirty="0"/>
              <a:t>fill in the truth values for </a:t>
            </a:r>
            <a:r>
              <a:rPr lang="en-IN" i="1" dirty="0"/>
              <a:t>p </a:t>
            </a:r>
            <a:r>
              <a:rPr lang="en-IN" dirty="0">
                <a:latin typeface="Arial Unicode MS"/>
                <a:ea typeface="Arial Unicode MS"/>
                <a:cs typeface="Arial Unicode MS"/>
              </a:rPr>
              <a:t>∧</a:t>
            </a:r>
            <a:r>
              <a:rPr lang="en-IN" dirty="0" smtClean="0"/>
              <a:t> </a:t>
            </a:r>
            <a:r>
              <a:rPr lang="en-IN" i="1" dirty="0"/>
              <a:t>q </a:t>
            </a:r>
            <a:r>
              <a:rPr lang="en-IN" dirty="0"/>
              <a:t>and for </a:t>
            </a:r>
            <a:endParaRPr lang="en-US" altLang="en-US" dirty="0"/>
          </a:p>
        </p:txBody>
      </p:sp>
      <p:pic>
        <p:nvPicPr>
          <p:cNvPr id="19"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3888" y="2709280"/>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Content Placeholder 2"/>
          <p:cNvSpPr>
            <a:spLocks noGrp="1"/>
          </p:cNvSpPr>
          <p:nvPr>
            <p:ph sz="quarter" idx="13"/>
          </p:nvPr>
        </p:nvSpPr>
        <p:spPr>
          <a:xfrm>
            <a:off x="457200" y="2544734"/>
            <a:ext cx="8226425" cy="516914"/>
          </a:xfrm>
        </p:spPr>
        <p:txBody>
          <a:bodyPr/>
          <a:lstStyle/>
          <a:p>
            <a:pPr marL="0" indent="0"/>
            <a:r>
              <a:rPr lang="en-IN" i="1" dirty="0" smtClean="0"/>
              <a:t>                                                                r</a:t>
            </a:r>
            <a:r>
              <a:rPr lang="en-IN" dirty="0"/>
              <a:t>. </a:t>
            </a:r>
            <a:endParaRPr lang="en-US" altLang="en-US" dirty="0"/>
          </a:p>
        </p:txBody>
      </p:sp>
      <p:sp>
        <p:nvSpPr>
          <p:cNvPr id="20" name="Content Placeholder 2"/>
          <p:cNvSpPr>
            <a:spLocks noGrp="1"/>
          </p:cNvSpPr>
          <p:nvPr>
            <p:ph sz="quarter" idx="13"/>
          </p:nvPr>
        </p:nvSpPr>
        <p:spPr>
          <a:xfrm>
            <a:off x="457200" y="2848428"/>
            <a:ext cx="8458200" cy="1266372"/>
          </a:xfrm>
        </p:spPr>
        <p:txBody>
          <a:bodyPr/>
          <a:lstStyle/>
          <a:p>
            <a:pPr marL="0" indent="0"/>
            <a:r>
              <a:rPr lang="en-IN" i="1" dirty="0" smtClean="0"/>
              <a:t>                                                                                           </a:t>
            </a:r>
            <a:endParaRPr lang="en-IN" dirty="0"/>
          </a:p>
          <a:p>
            <a:pPr marL="0" indent="0"/>
            <a:r>
              <a:rPr lang="en-IN" dirty="0" smtClean="0"/>
              <a:t>Complete </a:t>
            </a:r>
            <a:r>
              <a:rPr lang="en-IN" dirty="0"/>
              <a:t>the table by considering </a:t>
            </a:r>
            <a:r>
              <a:rPr lang="en-IN" dirty="0" smtClean="0"/>
              <a:t>the truth </a:t>
            </a:r>
            <a:r>
              <a:rPr lang="en-IN" dirty="0"/>
              <a:t>values for (</a:t>
            </a:r>
            <a:r>
              <a:rPr lang="en-IN" i="1" dirty="0"/>
              <a:t>p </a:t>
            </a:r>
            <a:r>
              <a:rPr lang="en-IN" dirty="0">
                <a:latin typeface="Arial Unicode MS"/>
                <a:ea typeface="Arial Unicode MS"/>
                <a:cs typeface="Arial Unicode MS"/>
              </a:rPr>
              <a:t>∧</a:t>
            </a:r>
            <a:r>
              <a:rPr lang="en-IN" dirty="0" smtClean="0"/>
              <a:t> </a:t>
            </a:r>
            <a:r>
              <a:rPr lang="en-IN" i="1" dirty="0"/>
              <a:t>q</a:t>
            </a:r>
            <a:r>
              <a:rPr lang="en-IN" dirty="0"/>
              <a:t>) and for </a:t>
            </a:r>
            <a:endParaRPr lang="en-US" altLang="en-US" dirty="0"/>
          </a:p>
        </p:txBody>
      </p:sp>
      <p:pic>
        <p:nvPicPr>
          <p:cNvPr id="23"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3810000"/>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Content Placeholder 2"/>
          <p:cNvSpPr>
            <a:spLocks noGrp="1"/>
          </p:cNvSpPr>
          <p:nvPr>
            <p:ph sz="quarter" idx="13"/>
          </p:nvPr>
        </p:nvSpPr>
        <p:spPr>
          <a:xfrm>
            <a:off x="457200" y="3657600"/>
            <a:ext cx="8226425" cy="457200"/>
          </a:xfrm>
        </p:spPr>
        <p:txBody>
          <a:bodyPr/>
          <a:lstStyle/>
          <a:p>
            <a:pPr marL="0" indent="0"/>
            <a:r>
              <a:rPr lang="en-IN" i="1" dirty="0" smtClean="0"/>
              <a:t>                r </a:t>
            </a:r>
            <a:r>
              <a:rPr lang="en-IN" dirty="0"/>
              <a:t>and the definition of an </a:t>
            </a:r>
            <a:r>
              <a:rPr lang="en-IN" i="1" dirty="0"/>
              <a:t>or </a:t>
            </a:r>
            <a:r>
              <a:rPr lang="en-IN" dirty="0"/>
              <a:t>statement. </a:t>
            </a:r>
            <a:endParaRPr lang="en-IN" dirty="0" smtClean="0"/>
          </a:p>
        </p:txBody>
      </p:sp>
    </p:spTree>
    <p:extLst>
      <p:ext uri="{BB962C8B-B14F-4D97-AF65-F5344CB8AC3E}">
        <p14:creationId xmlns:p14="http://schemas.microsoft.com/office/powerpoint/2010/main" val="36927660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2.1.5 </a:t>
            </a:r>
            <a:r>
              <a:rPr lang="en-US" altLang="en-US" dirty="0"/>
              <a:t>– </a:t>
            </a:r>
            <a:r>
              <a:rPr lang="en-US" altLang="en-US" i="1" dirty="0"/>
              <a:t>Solution</a:t>
            </a:r>
            <a:endParaRPr lang="en-IN" altLang="en-US" dirty="0"/>
          </a:p>
        </p:txBody>
      </p:sp>
      <p:sp>
        <p:nvSpPr>
          <p:cNvPr id="1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22" name="Content Placeholder 2"/>
          <p:cNvSpPr>
            <a:spLocks noGrp="1"/>
          </p:cNvSpPr>
          <p:nvPr>
            <p:ph sz="quarter" idx="13"/>
          </p:nvPr>
        </p:nvSpPr>
        <p:spPr>
          <a:xfrm>
            <a:off x="457200" y="1444752"/>
            <a:ext cx="8226425" cy="2438400"/>
          </a:xfrm>
        </p:spPr>
        <p:txBody>
          <a:bodyPr/>
          <a:lstStyle/>
          <a:p>
            <a:pPr marL="0" indent="0"/>
            <a:r>
              <a:rPr lang="en-IN" dirty="0" smtClean="0"/>
              <a:t>Since </a:t>
            </a:r>
            <a:r>
              <a:rPr lang="en-IN" dirty="0"/>
              <a:t>an </a:t>
            </a:r>
            <a:r>
              <a:rPr lang="en-IN" i="1" dirty="0"/>
              <a:t>or </a:t>
            </a:r>
            <a:r>
              <a:rPr lang="en-IN" dirty="0" smtClean="0"/>
              <a:t>statement is </a:t>
            </a:r>
            <a:r>
              <a:rPr lang="en-IN" dirty="0"/>
              <a:t>false only when both components are false, the only rows in which the entry is </a:t>
            </a:r>
            <a:r>
              <a:rPr lang="en-IN" dirty="0" smtClean="0"/>
              <a:t>F are </a:t>
            </a:r>
            <a:r>
              <a:rPr lang="en-IN" dirty="0"/>
              <a:t>the third, fifth, and seventh rows because those are the only rows in which the </a:t>
            </a:r>
            <a:r>
              <a:rPr lang="en-IN" dirty="0" smtClean="0"/>
              <a:t>expressions </a:t>
            </a:r>
            <a:r>
              <a:rPr lang="en-IN" i="1" dirty="0" smtClean="0"/>
              <a:t>p </a:t>
            </a:r>
            <a:r>
              <a:rPr lang="en-IN" dirty="0">
                <a:latin typeface="Arial Unicode MS"/>
                <a:ea typeface="Arial Unicode MS"/>
                <a:cs typeface="Arial Unicode MS"/>
              </a:rPr>
              <a:t>∧</a:t>
            </a:r>
            <a:r>
              <a:rPr lang="en-IN" dirty="0" smtClean="0"/>
              <a:t> </a:t>
            </a:r>
            <a:r>
              <a:rPr lang="en-IN" i="1" dirty="0"/>
              <a:t>q </a:t>
            </a:r>
            <a:r>
              <a:rPr lang="en-IN" dirty="0" smtClean="0"/>
              <a:t>and</a:t>
            </a:r>
            <a:endParaRPr lang="en-US" altLang="en-US" dirty="0"/>
          </a:p>
        </p:txBody>
      </p:sp>
      <p:pic>
        <p:nvPicPr>
          <p:cNvPr id="26"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2028" y="2690192"/>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Content Placeholder 2"/>
          <p:cNvSpPr>
            <a:spLocks noGrp="1"/>
          </p:cNvSpPr>
          <p:nvPr>
            <p:ph sz="quarter" idx="13"/>
          </p:nvPr>
        </p:nvSpPr>
        <p:spPr>
          <a:xfrm>
            <a:off x="460375" y="2537791"/>
            <a:ext cx="8226425" cy="1537575"/>
          </a:xfrm>
        </p:spPr>
        <p:txBody>
          <a:bodyPr/>
          <a:lstStyle/>
          <a:p>
            <a:pPr marL="0" indent="0"/>
            <a:r>
              <a:rPr lang="en-IN" i="1" dirty="0" smtClean="0"/>
              <a:t>                                                        r </a:t>
            </a:r>
            <a:r>
              <a:rPr lang="en-IN" dirty="0"/>
              <a:t>are both false. </a:t>
            </a:r>
            <a:endParaRPr lang="en-IN" dirty="0" smtClean="0"/>
          </a:p>
          <a:p>
            <a:pPr marL="0" indent="0"/>
            <a:endParaRPr lang="en-IN" dirty="0"/>
          </a:p>
          <a:p>
            <a:pPr marL="0" indent="0"/>
            <a:r>
              <a:rPr lang="en-IN" dirty="0" smtClean="0"/>
              <a:t>The </a:t>
            </a:r>
            <a:r>
              <a:rPr lang="en-IN" dirty="0"/>
              <a:t>entry for all the other rows is T.</a:t>
            </a:r>
            <a:endParaRPr lang="en-US" altLang="en-US" dirty="0"/>
          </a:p>
        </p:txBody>
      </p:sp>
    </p:spTree>
    <p:extLst>
      <p:ext uri="{BB962C8B-B14F-4D97-AF65-F5344CB8AC3E}">
        <p14:creationId xmlns:p14="http://schemas.microsoft.com/office/powerpoint/2010/main" val="4061398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2.1.5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pic>
        <p:nvPicPr>
          <p:cNvPr id="8194" name="Picture 2" descr="A table has 6 columns as, p, q, r, p logical and q, negation r, and (p logical and q) logical or negation r. The entries in the table, are as follows:&#10;For the truth values T T T of p, q and r, p logical and q is T, negation r is F, (P logical and Q) logical or negation r is T. &#10;For the truth values T T F of p, q and r, p logical and q is T, negation r is T, (P logical and Q) logical or negation r is T.&#10;For the truth values T F T of p, q and r, p logical and q is F, negation r is F, (P logical and Q) logical or negation r is F.&#10;For the truth values T F F of p, q and r, p logical and q is F, negation r is T, (P logical and Q) logical or negation r is T.&#10;For the truth values F T T of p, q and r, p logical and q is F, negation r is F, (P logical and Q) logical or negation r is F.&#10;For the truth values F T F of p, q and r, p logical and q is F, negation r is T, (P logical and Q) logical or negation r is T. &#10;For the truth values F F T of p, q and r, p logical and q is F, negation r is F, (P logical and Q) logical or negation r is F.&#10;For the truth values F F F of p, q and r, p logical and q is F, negation r is T, (P logical and Q) logical or negation r is 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76400"/>
            <a:ext cx="5280660" cy="4337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1118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Logical Equivalence</a:t>
            </a:r>
          </a:p>
        </p:txBody>
      </p:sp>
    </p:spTree>
    <p:extLst>
      <p:ext uri="{BB962C8B-B14F-4D97-AF65-F5344CB8AC3E}">
        <p14:creationId xmlns:p14="http://schemas.microsoft.com/office/powerpoint/2010/main" val="19271801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1" hangingPunct="1"/>
            <a:r>
              <a:rPr lang="en-IN" dirty="0">
                <a:solidFill>
                  <a:srgbClr val="000000"/>
                </a:solidFill>
                <a:latin typeface="Arial" panose="020B0604020202020204" pitchFamily="34" charset="0"/>
                <a:ea typeface="+mn-ea"/>
                <a:cs typeface="+mn-cs"/>
              </a:rPr>
              <a:t>Logical Equivalence</a:t>
            </a:r>
            <a:endParaRPr lang="en-IN" altLang="en-US" dirty="0">
              <a:solidFill>
                <a:srgbClr val="000000"/>
              </a:solidFill>
              <a:latin typeface="Arial" panose="020B0604020202020204" pitchFamily="34" charset="0"/>
              <a:ea typeface="+mn-ea"/>
              <a:cs typeface="+mn-cs"/>
            </a:endParaRPr>
          </a:p>
        </p:txBody>
      </p:sp>
      <p:pic>
        <p:nvPicPr>
          <p:cNvPr id="9218" name="Picture 2" descr="A text box has the heading, Definition. The text reads, Two statement forms are called logically equivalent if, and only if, they have identical truth values for each possible substitution of statements for their statement variables. The logical equivalence of statement forms P and Q is denoted by writing P equivalent to Q.&#10;Two statements are called logically equivalent if, and only if, they have logically equivalent forms when identical component statement variables are used to replace identical component stateme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698" y="1600200"/>
            <a:ext cx="7404259" cy="2380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9984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1" hangingPunct="1"/>
            <a:r>
              <a:rPr lang="en-IN" dirty="0">
                <a:solidFill>
                  <a:srgbClr val="000000"/>
                </a:solidFill>
                <a:latin typeface="Arial" panose="020B0604020202020204" pitchFamily="34" charset="0"/>
                <a:ea typeface="+mn-ea"/>
                <a:cs typeface="+mn-cs"/>
              </a:rPr>
              <a:t>Logical Equivalence</a:t>
            </a:r>
            <a:endParaRPr lang="en-IN" altLang="en-US" dirty="0">
              <a:solidFill>
                <a:srgbClr val="000000"/>
              </a:solidFill>
              <a:latin typeface="Arial" panose="020B0604020202020204" pitchFamily="34" charset="0"/>
              <a:ea typeface="+mn-ea"/>
              <a:cs typeface="+mn-cs"/>
            </a:endParaRPr>
          </a:p>
        </p:txBody>
      </p:sp>
      <p:pic>
        <p:nvPicPr>
          <p:cNvPr id="9219" name="Picture 3" descr="A text box has the heading, Testing whether Two statement Forms P and Q are Logically Equivalent. The text reads, 1. Construct a truth table with one column for the truth values of P and another column for the truth values of Q.&#10;2. Check each combination of truth values of the statement variables to see whether the truth values of P is the same as the truth value of Q.&#10;a. If in each row the truth value of P is the same as the truth value of Q, then P and Q are logically equivalent.&#10;b. If in some row P has a different truth value from Q, then P and Q are not logically equival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600200"/>
            <a:ext cx="7430929" cy="290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489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altLang="en-US" sz="3700" dirty="0"/>
              <a:t>Logical Form and Logical Equivalence</a:t>
            </a:r>
            <a:endParaRPr lang="en-US" altLang="en-US" sz="3700" dirty="0"/>
          </a:p>
        </p:txBody>
      </p:sp>
      <p:sp>
        <p:nvSpPr>
          <p:cNvPr id="3" name="Content Placeholder 2"/>
          <p:cNvSpPr>
            <a:spLocks noGrp="1"/>
          </p:cNvSpPr>
          <p:nvPr>
            <p:ph sz="quarter" idx="13"/>
          </p:nvPr>
        </p:nvSpPr>
        <p:spPr>
          <a:xfrm>
            <a:off x="457200" y="1447800"/>
            <a:ext cx="8226425" cy="3733800"/>
          </a:xfrm>
        </p:spPr>
        <p:txBody>
          <a:bodyPr/>
          <a:lstStyle/>
          <a:p>
            <a:pPr marL="0" indent="0"/>
            <a:r>
              <a:rPr lang="en-IN" dirty="0" smtClean="0"/>
              <a:t>In </a:t>
            </a:r>
            <a:r>
              <a:rPr lang="en-IN" dirty="0"/>
              <a:t>logic, the form of an argument is distinguished from its content. Logical </a:t>
            </a:r>
            <a:r>
              <a:rPr lang="en-IN" dirty="0" smtClean="0"/>
              <a:t>analysis won’t </a:t>
            </a:r>
            <a:r>
              <a:rPr lang="en-IN" dirty="0"/>
              <a:t>help you determine the intrinsic merit of an argument’s content, but it will </a:t>
            </a:r>
            <a:r>
              <a:rPr lang="en-IN" dirty="0" smtClean="0"/>
              <a:t>help you </a:t>
            </a:r>
            <a:r>
              <a:rPr lang="en-IN" dirty="0"/>
              <a:t>analyze an argument’s form to determine whether the truth of the conclusion </a:t>
            </a:r>
            <a:r>
              <a:rPr lang="en-IN" dirty="0" smtClean="0"/>
              <a:t>follows </a:t>
            </a:r>
            <a:r>
              <a:rPr lang="en-IN" i="1" dirty="0" smtClean="0"/>
              <a:t>necessarily </a:t>
            </a:r>
            <a:r>
              <a:rPr lang="en-IN" dirty="0"/>
              <a:t>from the truth of the premises. </a:t>
            </a:r>
            <a:endParaRPr lang="en-IN" dirty="0" smtClean="0"/>
          </a:p>
          <a:p>
            <a:pPr marL="0" indent="0"/>
            <a:endParaRPr lang="en-US" dirty="0"/>
          </a:p>
          <a:p>
            <a:pPr marL="0" indent="0"/>
            <a:r>
              <a:rPr lang="en-IN" dirty="0"/>
              <a:t>For this reason logic is sometimes defined as the science of necessary inference or the science of reasoning</a:t>
            </a:r>
            <a:r>
              <a:rPr lang="en-IN" dirty="0" smtClean="0"/>
              <a:t>.</a:t>
            </a:r>
            <a:endParaRPr lang="en-IN" dirty="0"/>
          </a:p>
        </p:txBody>
      </p:sp>
    </p:spTree>
    <p:extLst>
      <p:ext uri="{BB962C8B-B14F-4D97-AF65-F5344CB8AC3E}">
        <p14:creationId xmlns:p14="http://schemas.microsoft.com/office/powerpoint/2010/main" val="33763169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600" dirty="0"/>
              <a:t>Example </a:t>
            </a:r>
            <a:r>
              <a:rPr lang="en-IN" altLang="en-US" sz="2600" dirty="0" smtClean="0"/>
              <a:t>2.1.6 </a:t>
            </a:r>
            <a:r>
              <a:rPr lang="en-US" altLang="en-US" sz="2600" dirty="0"/>
              <a:t>– </a:t>
            </a:r>
            <a:r>
              <a:rPr lang="en-IN" sz="2600" i="1" dirty="0"/>
              <a:t>Double Negative Property</a:t>
            </a:r>
            <a:r>
              <a:rPr lang="en-IN" sz="2600" i="1" dirty="0" smtClean="0"/>
              <a:t>:</a:t>
            </a:r>
            <a:endParaRPr lang="en-IN" altLang="en-US" sz="2600" i="1" dirty="0"/>
          </a:p>
        </p:txBody>
      </p:sp>
      <p:pic>
        <p:nvPicPr>
          <p:cNvPr id="11266" name="Picture 2" descr="Negation (negation p) equivalent to 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624114"/>
            <a:ext cx="1833562" cy="45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3"/>
          </p:nvPr>
        </p:nvSpPr>
        <p:spPr>
          <a:xfrm>
            <a:off x="457200" y="1447800"/>
            <a:ext cx="8226425" cy="4876800"/>
          </a:xfrm>
        </p:spPr>
        <p:txBody>
          <a:bodyPr/>
          <a:lstStyle/>
          <a:p>
            <a:pPr marL="0" indent="0"/>
            <a:r>
              <a:rPr lang="en-IN" dirty="0"/>
              <a:t>Construct a truth table to show that the negation of the negation of a statement is </a:t>
            </a:r>
            <a:r>
              <a:rPr lang="en-IN" dirty="0" smtClean="0"/>
              <a:t>logically equivalent </a:t>
            </a:r>
            <a:r>
              <a:rPr lang="en-IN" dirty="0"/>
              <a:t>to the statement, annotating the table with a sentence of </a:t>
            </a:r>
            <a:r>
              <a:rPr lang="en-IN" dirty="0" smtClean="0"/>
              <a:t>explanation</a:t>
            </a:r>
            <a:r>
              <a:rPr lang="en-IN" dirty="0"/>
              <a:t>.</a:t>
            </a:r>
            <a:endParaRPr lang="en-US" altLang="en-US" dirty="0"/>
          </a:p>
        </p:txBody>
      </p:sp>
    </p:spTree>
    <p:extLst>
      <p:ext uri="{BB962C8B-B14F-4D97-AF65-F5344CB8AC3E}">
        <p14:creationId xmlns:p14="http://schemas.microsoft.com/office/powerpoint/2010/main" val="36760734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2.1.6 </a:t>
            </a:r>
            <a:r>
              <a:rPr lang="en-US" altLang="en-US" dirty="0"/>
              <a:t>– </a:t>
            </a:r>
            <a:r>
              <a:rPr lang="en-US" altLang="en-US" i="1" dirty="0"/>
              <a:t>Solution</a:t>
            </a:r>
            <a:endParaRPr lang="en-IN" altLang="en-US" dirty="0"/>
          </a:p>
        </p:txBody>
      </p:sp>
      <p:pic>
        <p:nvPicPr>
          <p:cNvPr id="12290" name="Picture 2" descr="A table has three columns as, p, negation p, and negation (negation p). The entries in the table, column wise, are as follows,&#10;For the truth values T F of p, negation p, negation (negation p) is T.&#10;For the truth values F T of p, negation p, negation (negation p) is F.&#10;The column p and column negation (negation p) are collectively labeled as, p and negation (negation p) always have the same truth values, so they are logically equival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032" y="1676400"/>
            <a:ext cx="3614738" cy="315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8827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300" dirty="0"/>
              <a:t>Example </a:t>
            </a:r>
            <a:r>
              <a:rPr lang="en-IN" altLang="en-US" sz="3300" dirty="0" smtClean="0"/>
              <a:t>2.1.7 </a:t>
            </a:r>
            <a:r>
              <a:rPr lang="en-US" altLang="en-US" sz="3300" dirty="0" smtClean="0"/>
              <a:t>– </a:t>
            </a:r>
            <a:r>
              <a:rPr lang="en-IN" sz="3300" i="1" dirty="0"/>
              <a:t>Showing </a:t>
            </a:r>
            <a:r>
              <a:rPr lang="en-IN" sz="3300" i="1" dirty="0" err="1"/>
              <a:t>Nonequivalence</a:t>
            </a:r>
            <a:endParaRPr lang="en-IN" altLang="en-US" sz="3300" i="1" dirty="0"/>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Show that the statement </a:t>
            </a:r>
            <a:r>
              <a:rPr lang="en-IN" dirty="0" smtClean="0"/>
              <a:t>forms</a:t>
            </a:r>
            <a:endParaRPr lang="en-US" altLang="en-US" dirty="0"/>
          </a:p>
        </p:txBody>
      </p:sp>
      <p:pic>
        <p:nvPicPr>
          <p:cNvPr id="6"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544" y="1600200"/>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sz="quarter" idx="13"/>
          </p:nvPr>
        </p:nvSpPr>
        <p:spPr>
          <a:xfrm>
            <a:off x="457200" y="1447800"/>
            <a:ext cx="8226425" cy="457200"/>
          </a:xfrm>
        </p:spPr>
        <p:txBody>
          <a:bodyPr/>
          <a:lstStyle/>
          <a:p>
            <a:pPr marL="0" indent="0"/>
            <a:r>
              <a:rPr lang="en-IN" dirty="0" smtClean="0"/>
              <a:t>                                                     (</a:t>
            </a:r>
            <a:r>
              <a:rPr lang="en-IN" i="1" dirty="0"/>
              <a:t>p </a:t>
            </a:r>
            <a:r>
              <a:rPr lang="en-IN" dirty="0">
                <a:latin typeface="Arial Unicode MS"/>
                <a:ea typeface="Arial Unicode MS"/>
                <a:cs typeface="Arial Unicode MS"/>
              </a:rPr>
              <a:t>∧</a:t>
            </a:r>
            <a:r>
              <a:rPr lang="en-IN" dirty="0" smtClean="0"/>
              <a:t> </a:t>
            </a:r>
            <a:r>
              <a:rPr lang="en-IN" i="1" dirty="0"/>
              <a:t>q</a:t>
            </a:r>
            <a:r>
              <a:rPr lang="en-IN" dirty="0"/>
              <a:t>) and </a:t>
            </a:r>
            <a:endParaRPr lang="en-US" altLang="en-US" dirty="0"/>
          </a:p>
        </p:txBody>
      </p:sp>
      <p:pic>
        <p:nvPicPr>
          <p:cNvPr id="8"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600200"/>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sz="quarter" idx="13"/>
          </p:nvPr>
        </p:nvSpPr>
        <p:spPr>
          <a:xfrm>
            <a:off x="445861" y="1418772"/>
            <a:ext cx="8226425" cy="457200"/>
          </a:xfrm>
        </p:spPr>
        <p:txBody>
          <a:bodyPr/>
          <a:lstStyle/>
          <a:p>
            <a:pPr marL="0" indent="0"/>
            <a:r>
              <a:rPr lang="en-IN" i="1" dirty="0" smtClean="0"/>
              <a:t>                                                                           p </a:t>
            </a:r>
            <a:r>
              <a:rPr lang="en-IN" dirty="0">
                <a:latin typeface="Arial Unicode MS"/>
                <a:ea typeface="Arial Unicode MS"/>
                <a:cs typeface="Arial Unicode MS"/>
              </a:rPr>
              <a:t>∧</a:t>
            </a:r>
            <a:r>
              <a:rPr lang="en-IN" dirty="0" smtClean="0"/>
              <a:t> </a:t>
            </a:r>
            <a:endParaRPr lang="en-US" altLang="en-US" dirty="0"/>
          </a:p>
        </p:txBody>
      </p:sp>
      <p:pic>
        <p:nvPicPr>
          <p:cNvPr id="9"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5118" y="1585686"/>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2"/>
          <p:cNvSpPr>
            <a:spLocks noGrp="1"/>
          </p:cNvSpPr>
          <p:nvPr>
            <p:ph sz="quarter" idx="13"/>
          </p:nvPr>
        </p:nvSpPr>
        <p:spPr>
          <a:xfrm>
            <a:off x="445861" y="1416394"/>
            <a:ext cx="8226425" cy="885372"/>
          </a:xfrm>
        </p:spPr>
        <p:txBody>
          <a:bodyPr/>
          <a:lstStyle/>
          <a:p>
            <a:pPr marL="0" indent="0"/>
            <a:r>
              <a:rPr lang="en-IN" i="1" dirty="0" smtClean="0"/>
              <a:t>                                                                                    q </a:t>
            </a:r>
            <a:r>
              <a:rPr lang="en-IN" dirty="0"/>
              <a:t>are not logically equivalent.</a:t>
            </a:r>
            <a:endParaRPr lang="en-US" altLang="en-US" dirty="0"/>
          </a:p>
        </p:txBody>
      </p:sp>
    </p:spTree>
    <p:extLst>
      <p:ext uri="{BB962C8B-B14F-4D97-AF65-F5344CB8AC3E}">
        <p14:creationId xmlns:p14="http://schemas.microsoft.com/office/powerpoint/2010/main" val="39901207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2.1.7 </a:t>
            </a:r>
            <a:r>
              <a:rPr lang="en-US" altLang="en-US" dirty="0"/>
              <a:t>– </a:t>
            </a:r>
            <a:r>
              <a:rPr lang="en-US" altLang="en-US" i="1" dirty="0"/>
              <a:t>Solution</a:t>
            </a:r>
            <a:endParaRPr lang="en-IN" altLang="en-US" dirty="0"/>
          </a:p>
        </p:txBody>
      </p:sp>
      <p:sp>
        <p:nvSpPr>
          <p:cNvPr id="4" name="Content Placeholder 2"/>
          <p:cNvSpPr>
            <a:spLocks noGrp="1"/>
          </p:cNvSpPr>
          <p:nvPr>
            <p:ph sz="quarter" idx="13"/>
          </p:nvPr>
        </p:nvSpPr>
        <p:spPr>
          <a:xfrm>
            <a:off x="457200" y="1447800"/>
            <a:ext cx="8226425" cy="4876800"/>
          </a:xfrm>
        </p:spPr>
        <p:txBody>
          <a:bodyPr/>
          <a:lstStyle/>
          <a:p>
            <a:pPr marL="363538" indent="-363538"/>
            <a:r>
              <a:rPr lang="en-IN" dirty="0"/>
              <a:t>a. This method uses a truth table annotated with a sentence of explanation.</a:t>
            </a:r>
            <a:endParaRPr lang="en-US" altLang="en-US" dirty="0"/>
          </a:p>
        </p:txBody>
      </p:sp>
      <p:pic>
        <p:nvPicPr>
          <p:cNvPr id="13314" name="Picture 2" descr=" A table has seven columns p, q, negation p, negation q, p logical and q, negation (p logical and q), negation p logical and negation q. The entries in the table are as follows,&#10;For the truth values T T of p and q, negation p is F, negation q is F, p logical and q is T, negation(p logical  and q) is F, Negation p and negation q is F.&#10;For the truth values T F of p and q, negation p is F, negation q is T, p logical and q is F, negation(p logical  and q) is T, Negation p and negation q is F.&#10;For the truth values F T of p and q, negation p is T, negation q is F, p logical and q is F, negation(p logical  and q) is T, Negation p and negation q is F.&#10;For the truth values F F of p and q, negation p is T, negation q is T, p logical and q is F, negation(p logical  and q is T, Negation p and negation q is T.&#10;Column negation (p logical and q) and negation p logical and negation q are collectively labeled as, negation (p logical and q) and negation p logical and negation q have different truth values in rows 2 and 3, so they are not logically equivalent. A not equal to symbol is shown in between both of these columns at row 2 and row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2362200"/>
            <a:ext cx="6172200" cy="3162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6226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2.1.7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4" name="Content Placeholder 2"/>
          <p:cNvSpPr>
            <a:spLocks noGrp="1"/>
          </p:cNvSpPr>
          <p:nvPr>
            <p:ph sz="quarter" idx="13"/>
          </p:nvPr>
        </p:nvSpPr>
        <p:spPr>
          <a:xfrm>
            <a:off x="457201" y="1447800"/>
            <a:ext cx="6400800" cy="457200"/>
          </a:xfrm>
        </p:spPr>
        <p:txBody>
          <a:bodyPr/>
          <a:lstStyle/>
          <a:p>
            <a:pPr marL="363538" indent="-363538"/>
            <a:r>
              <a:rPr lang="en-IN" dirty="0"/>
              <a:t>b. This method uses an example to show </a:t>
            </a:r>
            <a:r>
              <a:rPr lang="en-IN" dirty="0" smtClean="0"/>
              <a:t>that</a:t>
            </a:r>
            <a:endParaRPr lang="en-US" altLang="en-US" dirty="0"/>
          </a:p>
        </p:txBody>
      </p:sp>
      <p:pic>
        <p:nvPicPr>
          <p:cNvPr id="17"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600200"/>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Content Placeholder 2"/>
          <p:cNvSpPr>
            <a:spLocks noGrp="1"/>
          </p:cNvSpPr>
          <p:nvPr>
            <p:ph sz="quarter" idx="13"/>
          </p:nvPr>
        </p:nvSpPr>
        <p:spPr>
          <a:xfrm>
            <a:off x="460375" y="1447800"/>
            <a:ext cx="8226425" cy="457200"/>
          </a:xfrm>
        </p:spPr>
        <p:txBody>
          <a:bodyPr/>
          <a:lstStyle/>
          <a:p>
            <a:pPr marL="363538" indent="-363538"/>
            <a:r>
              <a:rPr lang="en-IN" dirty="0" smtClean="0"/>
              <a:t>                                                                             (</a:t>
            </a:r>
            <a:r>
              <a:rPr lang="en-IN" i="1" dirty="0"/>
              <a:t>p </a:t>
            </a:r>
            <a:r>
              <a:rPr lang="en-IN" dirty="0"/>
              <a:t>∧ </a:t>
            </a:r>
            <a:r>
              <a:rPr lang="en-IN" i="1" dirty="0"/>
              <a:t>q</a:t>
            </a:r>
            <a:r>
              <a:rPr lang="en-IN" dirty="0"/>
              <a:t>) </a:t>
            </a:r>
            <a:r>
              <a:rPr lang="en-IN" dirty="0" smtClean="0"/>
              <a:t>and</a:t>
            </a:r>
            <a:endParaRPr lang="en-US" altLang="en-US" dirty="0"/>
          </a:p>
        </p:txBody>
      </p:sp>
      <p:pic>
        <p:nvPicPr>
          <p:cNvPr id="7"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372" y="1981200"/>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sz="quarter" idx="13"/>
          </p:nvPr>
        </p:nvSpPr>
        <p:spPr>
          <a:xfrm>
            <a:off x="457200" y="1828800"/>
            <a:ext cx="8226425" cy="457200"/>
          </a:xfrm>
        </p:spPr>
        <p:txBody>
          <a:bodyPr/>
          <a:lstStyle/>
          <a:p>
            <a:pPr marL="363538" indent="-363538"/>
            <a:r>
              <a:rPr lang="en-IN" dirty="0" smtClean="0"/>
              <a:t>       </a:t>
            </a:r>
            <a:r>
              <a:rPr lang="en-IN" i="1" dirty="0" smtClean="0"/>
              <a:t>p </a:t>
            </a:r>
            <a:r>
              <a:rPr lang="en-IN" dirty="0"/>
              <a:t>∧ </a:t>
            </a:r>
            <a:endParaRPr lang="en-US" altLang="en-US" dirty="0"/>
          </a:p>
        </p:txBody>
      </p:sp>
      <p:pic>
        <p:nvPicPr>
          <p:cNvPr id="9"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1981200"/>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sz="quarter" idx="13"/>
          </p:nvPr>
        </p:nvSpPr>
        <p:spPr>
          <a:xfrm>
            <a:off x="457200" y="1828800"/>
            <a:ext cx="8226425" cy="1295400"/>
          </a:xfrm>
        </p:spPr>
        <p:txBody>
          <a:bodyPr/>
          <a:lstStyle/>
          <a:p>
            <a:pPr marL="363538" indent="-363538"/>
            <a:r>
              <a:rPr lang="en-IN" i="1" dirty="0" smtClean="0"/>
              <a:t>                q </a:t>
            </a:r>
            <a:r>
              <a:rPr lang="en-IN" dirty="0"/>
              <a:t>are not </a:t>
            </a:r>
            <a:r>
              <a:rPr lang="en-IN" dirty="0" smtClean="0"/>
              <a:t>logically equivalent</a:t>
            </a:r>
            <a:r>
              <a:rPr lang="en-IN" dirty="0"/>
              <a:t>. Let </a:t>
            </a:r>
            <a:r>
              <a:rPr lang="en-IN" i="1" dirty="0"/>
              <a:t>p </a:t>
            </a:r>
            <a:r>
              <a:rPr lang="en-IN" dirty="0"/>
              <a:t>be the statement “0 </a:t>
            </a:r>
            <a:r>
              <a:rPr lang="en-IN" dirty="0" smtClean="0"/>
              <a:t>&lt; </a:t>
            </a:r>
            <a:r>
              <a:rPr lang="en-IN" dirty="0"/>
              <a:t>1” and let </a:t>
            </a:r>
            <a:r>
              <a:rPr lang="en-IN" i="1" dirty="0"/>
              <a:t>q </a:t>
            </a:r>
            <a:r>
              <a:rPr lang="en-IN" dirty="0"/>
              <a:t>be the statement “1 </a:t>
            </a:r>
            <a:r>
              <a:rPr lang="en-IN" dirty="0" smtClean="0"/>
              <a:t>&lt; </a:t>
            </a:r>
            <a:r>
              <a:rPr lang="en-IN" dirty="0"/>
              <a:t>0.” </a:t>
            </a:r>
            <a:endParaRPr lang="en-IN" dirty="0" smtClean="0"/>
          </a:p>
          <a:p>
            <a:pPr marL="363538" indent="0"/>
            <a:r>
              <a:rPr lang="en-IN" dirty="0" smtClean="0"/>
              <a:t>Then</a:t>
            </a:r>
            <a:endParaRPr lang="en-US" altLang="en-US" dirty="0"/>
          </a:p>
        </p:txBody>
      </p:sp>
      <p:pic>
        <p:nvPicPr>
          <p:cNvPr id="11"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765" y="3124200"/>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2"/>
          <p:cNvSpPr>
            <a:spLocks noGrp="1"/>
          </p:cNvSpPr>
          <p:nvPr>
            <p:ph sz="quarter" idx="13"/>
          </p:nvPr>
        </p:nvSpPr>
        <p:spPr>
          <a:xfrm>
            <a:off x="457200" y="2971800"/>
            <a:ext cx="8226425" cy="1295400"/>
          </a:xfrm>
        </p:spPr>
        <p:txBody>
          <a:bodyPr/>
          <a:lstStyle/>
          <a:p>
            <a:pPr marL="363538" indent="-363538"/>
            <a:r>
              <a:rPr lang="en-IN" i="1" dirty="0" smtClean="0"/>
              <a:t>                </a:t>
            </a:r>
            <a:r>
              <a:rPr lang="en-IN" dirty="0" smtClean="0"/>
              <a:t>(</a:t>
            </a:r>
            <a:r>
              <a:rPr lang="en-IN" i="1" dirty="0"/>
              <a:t>p </a:t>
            </a:r>
            <a:r>
              <a:rPr lang="en-IN" dirty="0"/>
              <a:t>∧ </a:t>
            </a:r>
            <a:r>
              <a:rPr lang="en-IN" i="1" dirty="0"/>
              <a:t>q</a:t>
            </a:r>
            <a:r>
              <a:rPr lang="en-IN" dirty="0"/>
              <a:t>) </a:t>
            </a:r>
            <a:r>
              <a:rPr lang="en-IN" dirty="0" smtClean="0"/>
              <a:t>    is      “</a:t>
            </a:r>
            <a:r>
              <a:rPr lang="en-IN" dirty="0"/>
              <a:t>It is not the case that both 0 </a:t>
            </a:r>
            <a:r>
              <a:rPr lang="en-IN" dirty="0" smtClean="0"/>
              <a:t>&lt; 1 </a:t>
            </a:r>
            <a:r>
              <a:rPr lang="en-IN" dirty="0"/>
              <a:t>and </a:t>
            </a:r>
            <a:r>
              <a:rPr lang="en-IN" dirty="0" smtClean="0"/>
              <a:t>1 &lt; 0,” </a:t>
            </a:r>
          </a:p>
          <a:p>
            <a:pPr marL="363538" indent="-363538"/>
            <a:endParaRPr lang="en-IN" sz="200" dirty="0"/>
          </a:p>
          <a:p>
            <a:pPr marL="363538" indent="0"/>
            <a:r>
              <a:rPr lang="en-IN" dirty="0" smtClean="0"/>
              <a:t>which </a:t>
            </a:r>
            <a:r>
              <a:rPr lang="en-IN" dirty="0"/>
              <a:t>is true. On the other hand</a:t>
            </a:r>
            <a:r>
              <a:rPr lang="en-IN" dirty="0" smtClean="0"/>
              <a:t>, </a:t>
            </a:r>
          </a:p>
          <a:p>
            <a:pPr marL="363538" indent="0"/>
            <a:endParaRPr lang="en-IN" sz="200" dirty="0" smtClean="0"/>
          </a:p>
          <a:p>
            <a:pPr marL="363538" indent="0"/>
            <a:r>
              <a:rPr lang="en-IN" dirty="0" smtClean="0"/>
              <a:t>                      </a:t>
            </a:r>
            <a:endParaRPr lang="en-US" altLang="en-US" dirty="0"/>
          </a:p>
        </p:txBody>
      </p:sp>
      <p:pic>
        <p:nvPicPr>
          <p:cNvPr id="13"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401456"/>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2"/>
          <p:cNvSpPr>
            <a:spLocks noGrp="1"/>
          </p:cNvSpPr>
          <p:nvPr>
            <p:ph sz="quarter" idx="13"/>
          </p:nvPr>
        </p:nvSpPr>
        <p:spPr>
          <a:xfrm>
            <a:off x="460375" y="4238172"/>
            <a:ext cx="8226425" cy="457200"/>
          </a:xfrm>
        </p:spPr>
        <p:txBody>
          <a:bodyPr/>
          <a:lstStyle/>
          <a:p>
            <a:pPr marL="363538" indent="-363538"/>
            <a:r>
              <a:rPr lang="en-IN" i="1" dirty="0" smtClean="0"/>
              <a:t>                              p </a:t>
            </a:r>
            <a:r>
              <a:rPr lang="en-IN" dirty="0" smtClean="0"/>
              <a:t>∧</a:t>
            </a:r>
            <a:endParaRPr lang="en-US" altLang="en-US" dirty="0"/>
          </a:p>
        </p:txBody>
      </p:sp>
      <p:pic>
        <p:nvPicPr>
          <p:cNvPr id="15"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390572"/>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3"/>
          </p:nvPr>
        </p:nvSpPr>
        <p:spPr>
          <a:xfrm>
            <a:off x="460375" y="4234542"/>
            <a:ext cx="8226425" cy="947058"/>
          </a:xfrm>
        </p:spPr>
        <p:txBody>
          <a:bodyPr/>
          <a:lstStyle/>
          <a:p>
            <a:pPr marL="363538" indent="-363538"/>
            <a:r>
              <a:rPr lang="en-IN" i="1" dirty="0" smtClean="0"/>
              <a:t>                                       q      </a:t>
            </a:r>
            <a:r>
              <a:rPr lang="en-IN" dirty="0" smtClean="0"/>
              <a:t>is     “</a:t>
            </a:r>
            <a:r>
              <a:rPr lang="en-IN" dirty="0"/>
              <a:t>0 </a:t>
            </a:r>
            <a:r>
              <a:rPr lang="en-IN" dirty="0" smtClean="0">
                <a:latin typeface="Arial Unicode MS"/>
                <a:ea typeface="Arial Unicode MS"/>
                <a:cs typeface="Arial Unicode MS"/>
              </a:rPr>
              <a:t>≮</a:t>
            </a:r>
            <a:r>
              <a:rPr lang="en-IN" dirty="0" smtClean="0"/>
              <a:t> </a:t>
            </a:r>
            <a:r>
              <a:rPr lang="en-IN" dirty="0"/>
              <a:t>1 and 1 </a:t>
            </a:r>
            <a:r>
              <a:rPr lang="en-IN" dirty="0" smtClean="0">
                <a:latin typeface="Arial Unicode MS"/>
                <a:ea typeface="Arial Unicode MS"/>
                <a:cs typeface="Arial Unicode MS"/>
              </a:rPr>
              <a:t>≮</a:t>
            </a:r>
            <a:r>
              <a:rPr lang="en-IN" dirty="0" smtClean="0"/>
              <a:t> </a:t>
            </a:r>
            <a:r>
              <a:rPr lang="en-IN" dirty="0"/>
              <a:t>0</a:t>
            </a:r>
            <a:r>
              <a:rPr lang="en-IN" dirty="0" smtClean="0"/>
              <a:t>,” </a:t>
            </a:r>
          </a:p>
          <a:p>
            <a:pPr marL="363538" indent="-363538"/>
            <a:endParaRPr lang="en-IN" sz="200" dirty="0" smtClean="0"/>
          </a:p>
          <a:p>
            <a:pPr marL="363538" indent="0"/>
            <a:r>
              <a:rPr lang="en-IN" dirty="0" smtClean="0"/>
              <a:t>which </a:t>
            </a:r>
            <a:r>
              <a:rPr lang="en-IN" dirty="0"/>
              <a:t>is false. </a:t>
            </a:r>
            <a:endParaRPr lang="en-US" altLang="en-US" dirty="0"/>
          </a:p>
        </p:txBody>
      </p:sp>
    </p:spTree>
    <p:extLst>
      <p:ext uri="{BB962C8B-B14F-4D97-AF65-F5344CB8AC3E}">
        <p14:creationId xmlns:p14="http://schemas.microsoft.com/office/powerpoint/2010/main" val="14998645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2.1.7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14" name="Content Placeholder 2"/>
          <p:cNvSpPr>
            <a:spLocks noGrp="1"/>
          </p:cNvSpPr>
          <p:nvPr>
            <p:ph sz="quarter" idx="13"/>
          </p:nvPr>
        </p:nvSpPr>
        <p:spPr>
          <a:xfrm>
            <a:off x="457200" y="1444752"/>
            <a:ext cx="8226425" cy="2452914"/>
          </a:xfrm>
        </p:spPr>
        <p:txBody>
          <a:bodyPr/>
          <a:lstStyle/>
          <a:p>
            <a:pPr marL="363538" indent="-363538"/>
            <a:r>
              <a:rPr lang="en-IN" dirty="0" smtClean="0"/>
              <a:t>    This </a:t>
            </a:r>
            <a:r>
              <a:rPr lang="en-IN" dirty="0"/>
              <a:t>example shows that there are concrete statements you can </a:t>
            </a:r>
            <a:r>
              <a:rPr lang="en-IN" dirty="0" smtClean="0"/>
              <a:t>substitute for </a:t>
            </a:r>
            <a:r>
              <a:rPr lang="en-IN" i="1" dirty="0"/>
              <a:t>p </a:t>
            </a:r>
            <a:r>
              <a:rPr lang="en-IN" dirty="0"/>
              <a:t>and </a:t>
            </a:r>
            <a:r>
              <a:rPr lang="en-IN" i="1" dirty="0"/>
              <a:t>q </a:t>
            </a:r>
            <a:r>
              <a:rPr lang="en-IN" dirty="0"/>
              <a:t>to make one of the statement forms true and the other false. </a:t>
            </a:r>
            <a:endParaRPr lang="en-IN" dirty="0" smtClean="0"/>
          </a:p>
          <a:p>
            <a:pPr marL="363538" indent="-363538"/>
            <a:endParaRPr lang="en-IN" dirty="0"/>
          </a:p>
          <a:p>
            <a:pPr marL="363538" indent="-363538"/>
            <a:r>
              <a:rPr lang="en-IN" dirty="0" smtClean="0"/>
              <a:t>    Therefore, the </a:t>
            </a:r>
            <a:r>
              <a:rPr lang="en-IN" dirty="0"/>
              <a:t>statement forms are not logically equivalent.</a:t>
            </a:r>
            <a:endParaRPr lang="en-US" altLang="en-US" dirty="0"/>
          </a:p>
        </p:txBody>
      </p:sp>
    </p:spTree>
    <p:extLst>
      <p:ext uri="{BB962C8B-B14F-4D97-AF65-F5344CB8AC3E}">
        <p14:creationId xmlns:p14="http://schemas.microsoft.com/office/powerpoint/2010/main" val="34703563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1" hangingPunct="1"/>
            <a:r>
              <a:rPr lang="en-IN" dirty="0">
                <a:solidFill>
                  <a:srgbClr val="000000"/>
                </a:solidFill>
                <a:latin typeface="Arial" panose="020B0604020202020204" pitchFamily="34" charset="0"/>
                <a:ea typeface="+mn-ea"/>
                <a:cs typeface="+mn-cs"/>
              </a:rPr>
              <a:t>Logical Equivalence</a:t>
            </a:r>
            <a:endParaRPr lang="en-IN" altLang="en-US" dirty="0">
              <a:solidFill>
                <a:srgbClr val="000000"/>
              </a:solidFill>
              <a:latin typeface="Arial" panose="020B0604020202020204" pitchFamily="34" charset="0"/>
              <a:ea typeface="+mn-ea"/>
              <a:cs typeface="+mn-cs"/>
            </a:endParaRPr>
          </a:p>
        </p:txBody>
      </p:sp>
      <p:pic>
        <p:nvPicPr>
          <p:cNvPr id="14338" name="Picture 2" descr="A text box has the heading, De Morgan's Laws. The text reads, The negation of an and statement is logically equivalent to the or statement in which each component is negated.&#10;The negation of an or statement is logically equivalent to the and statement in which each component is negat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628775"/>
            <a:ext cx="7467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94663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100" dirty="0"/>
              <a:t>Example </a:t>
            </a:r>
            <a:r>
              <a:rPr lang="en-IN" altLang="en-US" sz="3100" dirty="0" smtClean="0"/>
              <a:t>2.1.9 </a:t>
            </a:r>
            <a:r>
              <a:rPr lang="en-US" altLang="en-US" sz="3100" dirty="0" smtClean="0"/>
              <a:t>– </a:t>
            </a:r>
            <a:r>
              <a:rPr lang="en-IN" sz="3100" i="1" dirty="0"/>
              <a:t>Applying De Morgan’s Laws</a:t>
            </a:r>
            <a:endParaRPr lang="en-IN" altLang="en-US" sz="3100" i="1" dirty="0"/>
          </a:p>
        </p:txBody>
      </p:sp>
      <p:sp>
        <p:nvSpPr>
          <p:cNvPr id="3" name="Content Placeholder 2"/>
          <p:cNvSpPr>
            <a:spLocks noGrp="1"/>
          </p:cNvSpPr>
          <p:nvPr>
            <p:ph sz="quarter" idx="13"/>
          </p:nvPr>
        </p:nvSpPr>
        <p:spPr>
          <a:xfrm>
            <a:off x="457200" y="1447800"/>
            <a:ext cx="8226425" cy="4876800"/>
          </a:xfrm>
        </p:spPr>
        <p:txBody>
          <a:bodyPr/>
          <a:lstStyle/>
          <a:p>
            <a:r>
              <a:rPr lang="en-IN" dirty="0"/>
              <a:t>Write negations for each of the following statements</a:t>
            </a:r>
            <a:r>
              <a:rPr lang="en-IN" dirty="0" smtClean="0"/>
              <a:t>:</a:t>
            </a:r>
          </a:p>
          <a:p>
            <a:endParaRPr lang="en-IN" sz="1200" dirty="0"/>
          </a:p>
          <a:p>
            <a:r>
              <a:rPr lang="en-IN" dirty="0" smtClean="0"/>
              <a:t>a. John </a:t>
            </a:r>
            <a:r>
              <a:rPr lang="en-IN" dirty="0"/>
              <a:t>is 6 feet tall and he weighs at least 200 pounds</a:t>
            </a:r>
            <a:r>
              <a:rPr lang="en-IN" dirty="0" smtClean="0"/>
              <a:t>.</a:t>
            </a:r>
          </a:p>
          <a:p>
            <a:endParaRPr lang="en-IN" dirty="0"/>
          </a:p>
          <a:p>
            <a:r>
              <a:rPr lang="en-IN" dirty="0"/>
              <a:t>b. The bus was late or Tom’s watch was slow.</a:t>
            </a:r>
            <a:endParaRPr lang="en-US" altLang="en-US" dirty="0"/>
          </a:p>
        </p:txBody>
      </p:sp>
    </p:spTree>
    <p:extLst>
      <p:ext uri="{BB962C8B-B14F-4D97-AF65-F5344CB8AC3E}">
        <p14:creationId xmlns:p14="http://schemas.microsoft.com/office/powerpoint/2010/main" val="291111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2.1.9 </a:t>
            </a:r>
            <a:r>
              <a:rPr lang="en-US" altLang="en-US" dirty="0"/>
              <a:t>– </a:t>
            </a:r>
            <a:r>
              <a:rPr lang="en-US" altLang="en-US" i="1" dirty="0"/>
              <a:t>Solution</a:t>
            </a:r>
            <a:endParaRPr lang="en-IN" altLang="en-US" dirty="0"/>
          </a:p>
        </p:txBody>
      </p:sp>
      <p:sp>
        <p:nvSpPr>
          <p:cNvPr id="4" name="Content Placeholder 2"/>
          <p:cNvSpPr>
            <a:spLocks noGrp="1"/>
          </p:cNvSpPr>
          <p:nvPr>
            <p:ph sz="quarter" idx="13"/>
          </p:nvPr>
        </p:nvSpPr>
        <p:spPr>
          <a:xfrm>
            <a:off x="457200" y="1447800"/>
            <a:ext cx="8226425" cy="2514600"/>
          </a:xfrm>
        </p:spPr>
        <p:txBody>
          <a:bodyPr/>
          <a:lstStyle/>
          <a:p>
            <a:pPr marL="363538" indent="-363538"/>
            <a:r>
              <a:rPr lang="en-IN" dirty="0" smtClean="0"/>
              <a:t>a. John </a:t>
            </a:r>
            <a:r>
              <a:rPr lang="en-IN" dirty="0"/>
              <a:t>is not 6 feet tall or he weighs less than 200 pounds</a:t>
            </a:r>
            <a:r>
              <a:rPr lang="en-IN" dirty="0" smtClean="0"/>
              <a:t>.</a:t>
            </a:r>
          </a:p>
          <a:p>
            <a:pPr marL="363538" indent="-363538"/>
            <a:endParaRPr lang="en-US" altLang="en-US" dirty="0" smtClean="0"/>
          </a:p>
          <a:p>
            <a:pPr marL="363538" indent="-363538"/>
            <a:r>
              <a:rPr lang="en-IN" dirty="0"/>
              <a:t>b. The bus was not late and Tom’s watch was not slow</a:t>
            </a:r>
            <a:r>
              <a:rPr lang="en-IN" dirty="0" smtClean="0"/>
              <a:t>.</a:t>
            </a:r>
          </a:p>
          <a:p>
            <a:pPr marL="363538" indent="-363538"/>
            <a:endParaRPr lang="en-US" altLang="en-US" dirty="0"/>
          </a:p>
          <a:p>
            <a:pPr marL="0" indent="0"/>
            <a:r>
              <a:rPr lang="en-IN" dirty="0"/>
              <a:t>Since the statement “neither </a:t>
            </a:r>
            <a:r>
              <a:rPr lang="en-IN" i="1" dirty="0"/>
              <a:t>p </a:t>
            </a:r>
            <a:r>
              <a:rPr lang="en-IN" dirty="0"/>
              <a:t>nor </a:t>
            </a:r>
            <a:r>
              <a:rPr lang="en-IN" i="1" dirty="0"/>
              <a:t>q</a:t>
            </a:r>
            <a:r>
              <a:rPr lang="en-IN" dirty="0"/>
              <a:t>” means the same </a:t>
            </a:r>
            <a:r>
              <a:rPr lang="en-IN" dirty="0" smtClean="0"/>
              <a:t>as   “</a:t>
            </a:r>
            <a:endParaRPr lang="en-US" altLang="en-US" dirty="0"/>
          </a:p>
        </p:txBody>
      </p:sp>
      <p:pic>
        <p:nvPicPr>
          <p:cNvPr id="6"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458" y="3726833"/>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sz="quarter" idx="13"/>
          </p:nvPr>
        </p:nvSpPr>
        <p:spPr>
          <a:xfrm>
            <a:off x="457200" y="3588494"/>
            <a:ext cx="8226425" cy="471714"/>
          </a:xfrm>
        </p:spPr>
        <p:txBody>
          <a:bodyPr/>
          <a:lstStyle/>
          <a:p>
            <a:pPr marL="363538" indent="-363538"/>
            <a:r>
              <a:rPr lang="en-IN" i="1" dirty="0" smtClean="0"/>
              <a:t>     p </a:t>
            </a:r>
            <a:r>
              <a:rPr lang="en-IN" dirty="0"/>
              <a:t>and </a:t>
            </a:r>
            <a:endParaRPr lang="en-US" altLang="en-US" dirty="0"/>
          </a:p>
        </p:txBody>
      </p:sp>
      <p:pic>
        <p:nvPicPr>
          <p:cNvPr id="8"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3726833"/>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sz="quarter" idx="13"/>
          </p:nvPr>
        </p:nvSpPr>
        <p:spPr>
          <a:xfrm>
            <a:off x="457200" y="3584864"/>
            <a:ext cx="8226425" cy="932544"/>
          </a:xfrm>
        </p:spPr>
        <p:txBody>
          <a:bodyPr/>
          <a:lstStyle/>
          <a:p>
            <a:pPr marL="0" indent="0"/>
            <a:r>
              <a:rPr lang="en-IN" i="1" dirty="0" smtClean="0"/>
              <a:t>                  q</a:t>
            </a:r>
            <a:r>
              <a:rPr lang="en-IN" dirty="0"/>
              <a:t>,” an </a:t>
            </a:r>
            <a:r>
              <a:rPr lang="en-IN" dirty="0" smtClean="0"/>
              <a:t>alternative answer </a:t>
            </a:r>
            <a:r>
              <a:rPr lang="en-IN" dirty="0"/>
              <a:t>for (b) is “Neither was the bus late nor was Tom’s watch slow.”</a:t>
            </a:r>
            <a:endParaRPr lang="en-US" altLang="en-US" dirty="0"/>
          </a:p>
        </p:txBody>
      </p:sp>
    </p:spTree>
    <p:extLst>
      <p:ext uri="{BB962C8B-B14F-4D97-AF65-F5344CB8AC3E}">
        <p14:creationId xmlns:p14="http://schemas.microsoft.com/office/powerpoint/2010/main" val="39757269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600" dirty="0"/>
              <a:t>Example </a:t>
            </a:r>
            <a:r>
              <a:rPr lang="en-IN" altLang="en-US" sz="2600" dirty="0" smtClean="0"/>
              <a:t>2.1.10 </a:t>
            </a:r>
            <a:r>
              <a:rPr lang="en-US" altLang="en-US" sz="2600" dirty="0" smtClean="0"/>
              <a:t>– </a:t>
            </a:r>
            <a:r>
              <a:rPr lang="en-IN" sz="2600" i="1" dirty="0"/>
              <a:t>Inequalities and De Morgan’s Laws</a:t>
            </a:r>
            <a:endParaRPr lang="en-IN" altLang="en-US" sz="2600" i="1" dirty="0"/>
          </a:p>
        </p:txBody>
      </p:sp>
      <p:sp>
        <p:nvSpPr>
          <p:cNvPr id="3" name="Content Placeholder 2"/>
          <p:cNvSpPr>
            <a:spLocks noGrp="1"/>
          </p:cNvSpPr>
          <p:nvPr>
            <p:ph sz="quarter" idx="13"/>
          </p:nvPr>
        </p:nvSpPr>
        <p:spPr>
          <a:xfrm>
            <a:off x="457200" y="1447800"/>
            <a:ext cx="8226425" cy="4876800"/>
          </a:xfrm>
        </p:spPr>
        <p:txBody>
          <a:bodyPr/>
          <a:lstStyle/>
          <a:p>
            <a:r>
              <a:rPr lang="en-IN" dirty="0"/>
              <a:t>Use De Morgan’s laws to write the negation of −1 </a:t>
            </a:r>
            <a:r>
              <a:rPr lang="en-IN" dirty="0" smtClean="0"/>
              <a:t>&lt; </a:t>
            </a:r>
            <a:r>
              <a:rPr lang="en-IN" i="1" dirty="0"/>
              <a:t>x </a:t>
            </a:r>
            <a:r>
              <a:rPr lang="en-IN" dirty="0"/>
              <a:t>≤ 4.</a:t>
            </a:r>
            <a:endParaRPr lang="en-US" altLang="en-US" dirty="0"/>
          </a:p>
        </p:txBody>
      </p:sp>
    </p:spTree>
    <p:extLst>
      <p:ext uri="{BB962C8B-B14F-4D97-AF65-F5344CB8AC3E}">
        <p14:creationId xmlns:p14="http://schemas.microsoft.com/office/powerpoint/2010/main" val="3600601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altLang="en-US" sz="3700" dirty="0"/>
              <a:t>Logical Form and Logical Equivalence</a:t>
            </a:r>
            <a:endParaRPr lang="en-US" altLang="en-US" sz="3700" dirty="0"/>
          </a:p>
        </p:txBody>
      </p:sp>
      <p:sp>
        <p:nvSpPr>
          <p:cNvPr id="3" name="Content Placeholder 2"/>
          <p:cNvSpPr>
            <a:spLocks noGrp="1"/>
          </p:cNvSpPr>
          <p:nvPr>
            <p:ph sz="quarter" idx="13"/>
          </p:nvPr>
        </p:nvSpPr>
        <p:spPr>
          <a:xfrm>
            <a:off x="457200" y="1447800"/>
            <a:ext cx="8226425" cy="2286000"/>
          </a:xfrm>
        </p:spPr>
        <p:txBody>
          <a:bodyPr/>
          <a:lstStyle/>
          <a:p>
            <a:pPr marL="0" indent="0"/>
            <a:r>
              <a:rPr lang="en-IN" dirty="0" smtClean="0"/>
              <a:t>Consider </a:t>
            </a:r>
            <a:r>
              <a:rPr lang="en-IN" dirty="0"/>
              <a:t>the following two arguments. They have very different content but their </a:t>
            </a:r>
            <a:r>
              <a:rPr lang="en-IN" dirty="0" smtClean="0"/>
              <a:t>logical form </a:t>
            </a:r>
            <a:r>
              <a:rPr lang="en-IN" dirty="0"/>
              <a:t>is the same. To help make this clear, we use letters like </a:t>
            </a:r>
            <a:r>
              <a:rPr lang="en-IN" i="1" dirty="0"/>
              <a:t>p</a:t>
            </a:r>
            <a:r>
              <a:rPr lang="en-IN" dirty="0"/>
              <a:t>, </a:t>
            </a:r>
            <a:r>
              <a:rPr lang="en-IN" i="1" dirty="0"/>
              <a:t>q</a:t>
            </a:r>
            <a:r>
              <a:rPr lang="en-IN" dirty="0"/>
              <a:t>, and </a:t>
            </a:r>
            <a:r>
              <a:rPr lang="en-IN" i="1" dirty="0"/>
              <a:t>r </a:t>
            </a:r>
            <a:r>
              <a:rPr lang="en-IN" dirty="0"/>
              <a:t>to </a:t>
            </a:r>
            <a:r>
              <a:rPr lang="en-IN" dirty="0" smtClean="0"/>
              <a:t>represent component </a:t>
            </a:r>
            <a:r>
              <a:rPr lang="en-IN" dirty="0"/>
              <a:t>sentences; we let the expression “not </a:t>
            </a:r>
            <a:r>
              <a:rPr lang="en-IN" i="1" dirty="0"/>
              <a:t>p</a:t>
            </a:r>
            <a:r>
              <a:rPr lang="en-IN" dirty="0"/>
              <a:t>” refer to the sentence “It is not the </a:t>
            </a:r>
            <a:r>
              <a:rPr lang="en-IN" dirty="0" smtClean="0"/>
              <a:t>case that </a:t>
            </a:r>
            <a:r>
              <a:rPr lang="en-IN" i="1" dirty="0"/>
              <a:t>p</a:t>
            </a:r>
            <a:r>
              <a:rPr lang="en-IN" dirty="0"/>
              <a:t>”; and we let the symbol </a:t>
            </a:r>
            <a:r>
              <a:rPr lang="en-US" altLang="en-US"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IN" dirty="0" smtClean="0"/>
              <a:t> stand </a:t>
            </a:r>
            <a:r>
              <a:rPr lang="en-IN" dirty="0"/>
              <a:t>for the word “therefore</a:t>
            </a:r>
            <a:r>
              <a:rPr lang="en-IN" dirty="0" smtClean="0"/>
              <a:t>.”</a:t>
            </a:r>
            <a:endParaRPr lang="en-IN" dirty="0"/>
          </a:p>
        </p:txBody>
      </p:sp>
      <p:pic>
        <p:nvPicPr>
          <p:cNvPr id="1027" name="Picture 3" descr="An image has the heading, Argument 1. Under the heading, Argument 1, the verbal model displays the sentence, If the bell rings or the flag drops, then the race is over. The words, If the bell rings, is collectively labeled as p. The words, the flag drops, are collectively labeled as, q. The words, the race is over are collectively labeled as, r.&#10;Below this, another sentence is shown as, Therefore, If the race is not over, then the bell hasn't rung and the flag hasn't dropped. The words, the race is not over, are collectively labeled as, not r. The words, the bell hasn't rung are collectively labeled as not p. The words, the flag hasn't dropped, are collectively labeled as not 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810000"/>
            <a:ext cx="6524149" cy="1376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510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2.1.10 </a:t>
            </a:r>
            <a:r>
              <a:rPr lang="en-US" altLang="en-US" dirty="0"/>
              <a:t>– </a:t>
            </a:r>
            <a:r>
              <a:rPr lang="en-US" altLang="en-US" i="1" dirty="0"/>
              <a:t>Solution</a:t>
            </a:r>
            <a:endParaRPr lang="en-IN" altLang="en-US" dirty="0"/>
          </a:p>
        </p:txBody>
      </p:sp>
      <p:sp>
        <p:nvSpPr>
          <p:cNvPr id="4" name="Content Placeholder 2"/>
          <p:cNvSpPr>
            <a:spLocks noGrp="1"/>
          </p:cNvSpPr>
          <p:nvPr>
            <p:ph sz="quarter" idx="13"/>
          </p:nvPr>
        </p:nvSpPr>
        <p:spPr>
          <a:xfrm>
            <a:off x="457200" y="1447800"/>
            <a:ext cx="8226425" cy="3429000"/>
          </a:xfrm>
        </p:spPr>
        <p:txBody>
          <a:bodyPr/>
          <a:lstStyle/>
          <a:p>
            <a:pPr marL="363538" indent="-363538"/>
            <a:r>
              <a:rPr lang="en-IN" dirty="0"/>
              <a:t>The given statement is equivalent </a:t>
            </a:r>
            <a:r>
              <a:rPr lang="en-IN" dirty="0" smtClean="0"/>
              <a:t>to</a:t>
            </a:r>
          </a:p>
          <a:p>
            <a:pPr marL="363538" indent="-363538"/>
            <a:endParaRPr lang="en-US" altLang="en-US" sz="400" dirty="0"/>
          </a:p>
          <a:p>
            <a:pPr marL="363538" indent="-363538"/>
            <a:r>
              <a:rPr lang="en-US" altLang="en-US" dirty="0" smtClean="0"/>
              <a:t>				</a:t>
            </a:r>
            <a:r>
              <a:rPr lang="en-IN" dirty="0"/>
              <a:t>−1 &lt; </a:t>
            </a:r>
            <a:r>
              <a:rPr lang="en-IN" i="1" dirty="0" smtClean="0"/>
              <a:t>x	    </a:t>
            </a:r>
            <a:r>
              <a:rPr lang="en-IN" dirty="0" smtClean="0"/>
              <a:t>and     </a:t>
            </a:r>
            <a:r>
              <a:rPr lang="en-IN" i="1" dirty="0" smtClean="0"/>
              <a:t>x</a:t>
            </a:r>
            <a:r>
              <a:rPr lang="en-IN" dirty="0" smtClean="0"/>
              <a:t> ≤ </a:t>
            </a:r>
            <a:r>
              <a:rPr lang="en-IN" dirty="0"/>
              <a:t>4</a:t>
            </a:r>
            <a:r>
              <a:rPr lang="en-IN" dirty="0" smtClean="0"/>
              <a:t>.</a:t>
            </a:r>
          </a:p>
          <a:p>
            <a:pPr marL="363538" indent="-363538"/>
            <a:endParaRPr lang="en-US" altLang="en-US" sz="1200" dirty="0"/>
          </a:p>
          <a:p>
            <a:pPr marL="363538" indent="-363538"/>
            <a:r>
              <a:rPr lang="en-IN" dirty="0"/>
              <a:t>By De Morgan’s laws, the negation </a:t>
            </a:r>
            <a:r>
              <a:rPr lang="en-IN" dirty="0" smtClean="0"/>
              <a:t>is</a:t>
            </a:r>
          </a:p>
          <a:p>
            <a:pPr marL="363538" indent="-363538"/>
            <a:endParaRPr lang="en-US" altLang="en-US" sz="400" dirty="0"/>
          </a:p>
          <a:p>
            <a:pPr marL="363538" indent="-363538"/>
            <a:r>
              <a:rPr lang="en-IN" dirty="0" smtClean="0"/>
              <a:t>				−</a:t>
            </a:r>
            <a:r>
              <a:rPr lang="en-IN" dirty="0"/>
              <a:t>1 </a:t>
            </a:r>
            <a:r>
              <a:rPr lang="en-IN" dirty="0" smtClean="0">
                <a:latin typeface="Arial Unicode MS"/>
                <a:ea typeface="Arial Unicode MS"/>
                <a:cs typeface="Arial Unicode MS"/>
              </a:rPr>
              <a:t>≮</a:t>
            </a:r>
            <a:r>
              <a:rPr lang="en-IN" dirty="0" smtClean="0"/>
              <a:t> </a:t>
            </a:r>
            <a:r>
              <a:rPr lang="en-IN" i="1" dirty="0"/>
              <a:t>x	    </a:t>
            </a:r>
            <a:r>
              <a:rPr lang="en-IN" dirty="0" smtClean="0"/>
              <a:t>or     </a:t>
            </a:r>
            <a:r>
              <a:rPr lang="en-IN" i="1" dirty="0" smtClean="0"/>
              <a:t>x</a:t>
            </a:r>
            <a:r>
              <a:rPr lang="en-IN" dirty="0" smtClean="0"/>
              <a:t> </a:t>
            </a:r>
            <a:r>
              <a:rPr lang="en-IN" dirty="0" smtClean="0">
                <a:latin typeface="Utsaah"/>
                <a:cs typeface="Utsaah"/>
              </a:rPr>
              <a:t> </a:t>
            </a:r>
            <a:r>
              <a:rPr lang="en-IN" dirty="0" smtClean="0">
                <a:latin typeface="Arial Unicode MS"/>
                <a:ea typeface="Arial Unicode MS"/>
                <a:cs typeface="Arial Unicode MS"/>
              </a:rPr>
              <a:t>≰</a:t>
            </a:r>
            <a:r>
              <a:rPr lang="en-IN" dirty="0" smtClean="0"/>
              <a:t> 4,</a:t>
            </a:r>
          </a:p>
          <a:p>
            <a:pPr marL="363538" indent="-363538"/>
            <a:endParaRPr lang="en-US" sz="400" dirty="0"/>
          </a:p>
          <a:p>
            <a:pPr marL="363538" indent="-363538"/>
            <a:r>
              <a:rPr lang="en-IN" dirty="0"/>
              <a:t>which is equivalent to</a:t>
            </a:r>
          </a:p>
          <a:p>
            <a:pPr marL="363538" indent="-363538"/>
            <a:endParaRPr lang="en-US" altLang="en-US" sz="400" dirty="0"/>
          </a:p>
          <a:p>
            <a:pPr marL="363538" indent="-363538"/>
            <a:r>
              <a:rPr lang="en-US" altLang="en-US" dirty="0" smtClean="0"/>
              <a:t>				</a:t>
            </a:r>
            <a:r>
              <a:rPr lang="en-IN" dirty="0"/>
              <a:t>−1 </a:t>
            </a:r>
            <a:r>
              <a:rPr lang="en-IN" dirty="0" smtClean="0">
                <a:latin typeface="Arial Unicode MS"/>
                <a:ea typeface="Arial Unicode MS"/>
                <a:cs typeface="Arial Unicode MS"/>
              </a:rPr>
              <a:t>≥</a:t>
            </a:r>
            <a:r>
              <a:rPr lang="en-IN" dirty="0" smtClean="0"/>
              <a:t> </a:t>
            </a:r>
            <a:r>
              <a:rPr lang="en-IN" i="1" dirty="0"/>
              <a:t>x	    </a:t>
            </a:r>
            <a:r>
              <a:rPr lang="en-IN" dirty="0"/>
              <a:t>or     </a:t>
            </a:r>
            <a:r>
              <a:rPr lang="en-IN" i="1" dirty="0"/>
              <a:t>x</a:t>
            </a:r>
            <a:r>
              <a:rPr lang="en-IN" dirty="0"/>
              <a:t> </a:t>
            </a:r>
            <a:r>
              <a:rPr lang="en-IN" dirty="0">
                <a:latin typeface="Utsaah"/>
                <a:cs typeface="Utsaah"/>
              </a:rPr>
              <a:t> </a:t>
            </a:r>
            <a:r>
              <a:rPr lang="en-IN" dirty="0" smtClean="0">
                <a:latin typeface="Arial Unicode MS"/>
                <a:ea typeface="Arial Unicode MS"/>
                <a:cs typeface="Arial Unicode MS"/>
              </a:rPr>
              <a:t>&gt;</a:t>
            </a:r>
            <a:r>
              <a:rPr lang="en-IN" dirty="0" smtClean="0"/>
              <a:t> 4.</a:t>
            </a:r>
          </a:p>
          <a:p>
            <a:pPr marL="363538" indent="-363538"/>
            <a:endParaRPr lang="en-US" altLang="en-US" dirty="0"/>
          </a:p>
        </p:txBody>
      </p:sp>
    </p:spTree>
    <p:extLst>
      <p:ext uri="{BB962C8B-B14F-4D97-AF65-F5344CB8AC3E}">
        <p14:creationId xmlns:p14="http://schemas.microsoft.com/office/powerpoint/2010/main" val="36413504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2.1.10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4" name="Content Placeholder 2"/>
          <p:cNvSpPr>
            <a:spLocks noGrp="1"/>
          </p:cNvSpPr>
          <p:nvPr>
            <p:ph sz="quarter" idx="13"/>
          </p:nvPr>
        </p:nvSpPr>
        <p:spPr>
          <a:xfrm>
            <a:off x="457200" y="1447800"/>
            <a:ext cx="8226425" cy="5105400"/>
          </a:xfrm>
        </p:spPr>
        <p:txBody>
          <a:bodyPr/>
          <a:lstStyle/>
          <a:p>
            <a:pPr marL="0" indent="0"/>
            <a:r>
              <a:rPr lang="en-IN" dirty="0" smtClean="0"/>
              <a:t>Pictorially</a:t>
            </a:r>
            <a:r>
              <a:rPr lang="en-IN" dirty="0"/>
              <a:t>, if −1</a:t>
            </a:r>
            <a:r>
              <a:rPr lang="en-IN" dirty="0" smtClean="0"/>
              <a:t> </a:t>
            </a:r>
            <a:r>
              <a:rPr lang="en-IN" dirty="0">
                <a:latin typeface="Arial Unicode MS"/>
                <a:ea typeface="Arial Unicode MS"/>
                <a:cs typeface="Arial Unicode MS"/>
              </a:rPr>
              <a:t>≥</a:t>
            </a:r>
            <a:r>
              <a:rPr lang="en-IN" dirty="0" smtClean="0"/>
              <a:t> </a:t>
            </a:r>
            <a:r>
              <a:rPr lang="en-IN" i="1" dirty="0"/>
              <a:t>x </a:t>
            </a:r>
            <a:r>
              <a:rPr lang="en-IN" dirty="0"/>
              <a:t>or </a:t>
            </a:r>
            <a:r>
              <a:rPr lang="en-IN" i="1" dirty="0"/>
              <a:t>x </a:t>
            </a:r>
            <a:r>
              <a:rPr lang="en-IN" dirty="0" smtClean="0"/>
              <a:t>&gt; </a:t>
            </a:r>
            <a:r>
              <a:rPr lang="en-IN" dirty="0"/>
              <a:t>4, then </a:t>
            </a:r>
            <a:r>
              <a:rPr lang="en-IN" i="1" dirty="0"/>
              <a:t>x </a:t>
            </a:r>
            <a:r>
              <a:rPr lang="en-IN" dirty="0"/>
              <a:t>lies in the shaded region of the number line, </a:t>
            </a:r>
            <a:r>
              <a:rPr lang="en-IN" dirty="0" smtClean="0"/>
              <a:t>as shown </a:t>
            </a:r>
            <a:r>
              <a:rPr lang="en-IN" dirty="0"/>
              <a:t>below.</a:t>
            </a:r>
          </a:p>
          <a:p>
            <a:pPr marL="363538" indent="-363538"/>
            <a:endParaRPr lang="en-US" altLang="en-US" dirty="0"/>
          </a:p>
        </p:txBody>
      </p:sp>
      <p:pic>
        <p:nvPicPr>
          <p:cNvPr id="15362" name="Picture 2" descr="A number line is labeled from negative 2 to 6. The solid dot marks the position of negative 1 on the number line. Starting from negative 1, the number line on the left is highlighted. The hollow circle marks the position of 4 on the number line. Starting from 4, the number line on the right side is highligh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871" y="2667000"/>
            <a:ext cx="6157913"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88773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Tautologies and Contradictions</a:t>
            </a:r>
          </a:p>
        </p:txBody>
      </p:sp>
    </p:spTree>
    <p:extLst>
      <p:ext uri="{BB962C8B-B14F-4D97-AF65-F5344CB8AC3E}">
        <p14:creationId xmlns:p14="http://schemas.microsoft.com/office/powerpoint/2010/main" val="37424197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Tautologies and Contradictions</a:t>
            </a:r>
            <a:endParaRPr lang="en-IN" altLang="en-US" dirty="0"/>
          </a:p>
        </p:txBody>
      </p:sp>
      <p:pic>
        <p:nvPicPr>
          <p:cNvPr id="16386" name="Picture 2" descr="A text box has the heading, Definition. The text reads, A tautology is a statement from that is always true regardless of the truth values of the individual statements substituted for its statement variables. A statement whose form is a tautology is a tautological statement.&#10;A contradiction is a statement from that is always false regardless of the truth values of the individual statements substituted for its statement variables. A statement whose form is a contradiction is a contradictory statement.&#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341" y="1676400"/>
            <a:ext cx="7404259" cy="214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84160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dirty="0"/>
              <a:t>Example </a:t>
            </a:r>
            <a:r>
              <a:rPr lang="en-IN" altLang="en-US" sz="2800" dirty="0" smtClean="0"/>
              <a:t>2.1.12 </a:t>
            </a:r>
            <a:r>
              <a:rPr lang="en-US" altLang="en-US" sz="2800" dirty="0" smtClean="0"/>
              <a:t>– </a:t>
            </a:r>
            <a:r>
              <a:rPr lang="en-IN" sz="2800" i="1" dirty="0"/>
              <a:t>Tautologies and Contradictions</a:t>
            </a:r>
            <a:endParaRPr lang="en-IN" altLang="en-US" sz="2800" i="1" dirty="0"/>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a:t>Show that the statement form </a:t>
            </a:r>
            <a:r>
              <a:rPr lang="en-IN" i="1" dirty="0"/>
              <a:t>p </a:t>
            </a:r>
            <a:r>
              <a:rPr lang="en-IN" dirty="0" smtClean="0"/>
              <a:t>∨</a:t>
            </a:r>
            <a:endParaRPr lang="en-US" altLang="en-US" dirty="0"/>
          </a:p>
        </p:txBody>
      </p:sp>
      <p:pic>
        <p:nvPicPr>
          <p:cNvPr id="5"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372" y="1600200"/>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a:spLocks noGrp="1"/>
          </p:cNvSpPr>
          <p:nvPr>
            <p:ph sz="quarter" idx="13"/>
          </p:nvPr>
        </p:nvSpPr>
        <p:spPr>
          <a:xfrm>
            <a:off x="457200" y="1446068"/>
            <a:ext cx="8226425" cy="914400"/>
          </a:xfrm>
        </p:spPr>
        <p:txBody>
          <a:bodyPr/>
          <a:lstStyle/>
          <a:p>
            <a:pPr marL="0" indent="0"/>
            <a:r>
              <a:rPr lang="en-IN" i="1" dirty="0" smtClean="0"/>
              <a:t>                                                         p </a:t>
            </a:r>
            <a:r>
              <a:rPr lang="en-IN" dirty="0"/>
              <a:t>is a tautology and that the statement form </a:t>
            </a:r>
            <a:r>
              <a:rPr lang="en-IN" i="1" dirty="0"/>
              <a:t>p </a:t>
            </a:r>
            <a:r>
              <a:rPr lang="en-IN" dirty="0" smtClean="0"/>
              <a:t>∧</a:t>
            </a:r>
            <a:endParaRPr lang="en-US" altLang="en-US" dirty="0"/>
          </a:p>
        </p:txBody>
      </p:sp>
      <p:pic>
        <p:nvPicPr>
          <p:cNvPr id="7" name="Picture 2" descr="n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2158" y="1952625"/>
            <a:ext cx="266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sz="quarter" idx="13"/>
          </p:nvPr>
        </p:nvSpPr>
        <p:spPr>
          <a:xfrm>
            <a:off x="457200" y="1799772"/>
            <a:ext cx="8226425" cy="457200"/>
          </a:xfrm>
        </p:spPr>
        <p:txBody>
          <a:bodyPr/>
          <a:lstStyle/>
          <a:p>
            <a:pPr marL="0" indent="0"/>
            <a:r>
              <a:rPr lang="en-IN" i="1" dirty="0" smtClean="0"/>
              <a:t>                                        p </a:t>
            </a:r>
            <a:r>
              <a:rPr lang="en-IN" dirty="0" smtClean="0"/>
              <a:t>is a </a:t>
            </a:r>
            <a:r>
              <a:rPr lang="en-IN" dirty="0"/>
              <a:t>contradiction.</a:t>
            </a:r>
            <a:endParaRPr lang="en-US" altLang="en-US" dirty="0"/>
          </a:p>
        </p:txBody>
      </p:sp>
    </p:spTree>
    <p:extLst>
      <p:ext uri="{BB962C8B-B14F-4D97-AF65-F5344CB8AC3E}">
        <p14:creationId xmlns:p14="http://schemas.microsoft.com/office/powerpoint/2010/main" val="23551629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2.1.12 </a:t>
            </a:r>
            <a:r>
              <a:rPr lang="en-US" altLang="en-US" dirty="0"/>
              <a:t>– </a:t>
            </a:r>
            <a:r>
              <a:rPr lang="en-US" altLang="en-US" i="1" dirty="0"/>
              <a:t>Solution</a:t>
            </a:r>
            <a:endParaRPr lang="en-IN" altLang="en-US" dirty="0"/>
          </a:p>
        </p:txBody>
      </p:sp>
      <p:pic>
        <p:nvPicPr>
          <p:cNvPr id="17410" name="Picture 2" descr="A table has four columns p, negation p, p logical or negation p, p logical and negation p. The entries in the table, column wise, are as follows,&#10;For the truth values T F of p and negation p, p logical or negation p is T, p logical and negation p is F. &#10;For the truth values F T of p and negation p, p logical or negation p is T, p logical and negation p is F. &#10;&#10;Column p logical or negation p has the label All T's, So p logical or negation p is a tautology. Column p logical and negation p has the label, All F's, so p logical and negation p is a contradi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581150"/>
            <a:ext cx="480060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94729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1750" dirty="0"/>
              <a:t>Example </a:t>
            </a:r>
            <a:r>
              <a:rPr lang="en-IN" altLang="en-US" sz="1750" dirty="0" smtClean="0"/>
              <a:t>2.1.13 </a:t>
            </a:r>
            <a:r>
              <a:rPr lang="en-US" altLang="en-US" sz="1750" dirty="0" smtClean="0"/>
              <a:t>– </a:t>
            </a:r>
            <a:r>
              <a:rPr lang="en-IN" sz="1750" i="1" dirty="0"/>
              <a:t>Logical Equivalence Involving Tautologies and Contradictions</a:t>
            </a:r>
            <a:endParaRPr lang="en-IN" altLang="en-US" sz="1750" i="1" dirty="0"/>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a:t>If </a:t>
            </a:r>
            <a:r>
              <a:rPr lang="en-IN" b="1" dirty="0"/>
              <a:t>t </a:t>
            </a:r>
            <a:r>
              <a:rPr lang="en-IN" dirty="0"/>
              <a:t>is a tautology and </a:t>
            </a:r>
            <a:r>
              <a:rPr lang="en-IN" b="1" dirty="0"/>
              <a:t>c </a:t>
            </a:r>
            <a:r>
              <a:rPr lang="en-IN" dirty="0"/>
              <a:t>is a contradiction, show that</a:t>
            </a:r>
            <a:endParaRPr lang="en-US" altLang="en-US" dirty="0"/>
          </a:p>
        </p:txBody>
      </p:sp>
      <p:pic>
        <p:nvPicPr>
          <p:cNvPr id="18434" name="Picture 2" descr="p logical and t equivalent to p and p logical and c equivalent to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72" y="1851933"/>
            <a:ext cx="294322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6958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2.1.13 </a:t>
            </a:r>
            <a:r>
              <a:rPr lang="en-US" altLang="en-US" dirty="0"/>
              <a:t>– </a:t>
            </a:r>
            <a:r>
              <a:rPr lang="en-US" altLang="en-US" i="1" dirty="0"/>
              <a:t>Solution</a:t>
            </a:r>
            <a:endParaRPr lang="en-IN" altLang="en-US" dirty="0"/>
          </a:p>
        </p:txBody>
      </p:sp>
      <p:pic>
        <p:nvPicPr>
          <p:cNvPr id="4" name="Picture 3" descr="A table has 6 columns as, p, t, p logical and t, p, c, and p logical and c. The entries in the table are as follows,&#10;For the truth values T T of p and t, p logical and t is T, T, F of p and c, p logical and c is F. &#10;For the truth values F T of p and t, p logical and t is F, F, F of p and c, p logical and c is F.&#10;&#10;The column p logical and t and the column p are collectively labeled as, Same truth values, so p logical and t equivalent to p. The column c and column p logical and c, are collectively labeled as, same truth values, so p logical and c equivalent to c.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775" y="1752600"/>
            <a:ext cx="583882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77250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Summary of Logical Equivalences</a:t>
            </a:r>
          </a:p>
        </p:txBody>
      </p:sp>
    </p:spTree>
    <p:extLst>
      <p:ext uri="{BB962C8B-B14F-4D97-AF65-F5344CB8AC3E}">
        <p14:creationId xmlns:p14="http://schemas.microsoft.com/office/powerpoint/2010/main" val="30845865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a:t>Summary of Logical Equivalences</a:t>
            </a:r>
            <a:endParaRPr lang="en-IN" altLang="en-US" dirty="0"/>
          </a:p>
        </p:txBody>
      </p:sp>
      <p:pic>
        <p:nvPicPr>
          <p:cNvPr id="19458" name="Picture 2" descr="A text box has the heading, Theorem 2.1.1 Logical Equivalences. The text reads Given any statement variables p, q and r. A tautology t and a contradiction c, the following logical equivalences hold.&#10;The text reads: &#10;“1. Commutative laws, p logical and q equivalent to q logical and p, p logical or q equivalent to q logical or p.&#10;2. Associative laws, (p logical and q) logical and r equivalent to p logical and (q logical and r), (p logical or q) logical or r equivalent to p logical or (q logical or r)&#10;3. Distributive laws, p logical and (q logical or r) equivalent to (p logical and q) logical or (p logical and r), p logical or (q logical and r) equivalent to (p logical or q) logical and (p logical or r)&#10;4. Identity laws, p logical and t equivalent to p, p logical or c equivalent to p&#10;5. negation laws, p logical or negation p equivalent to t, p logical and negation p equivalent to c&#10;6. Double negative law. negation (negation p) equivalent to p&#10;7. Idempotent laws, p logical and p equivalent to p, p logical or p equivalent to p&#10;8.  Universal bound laws, p logical or t equivalent to t, p logical or c equivalent to c&#10;9. De Morgan's laws, negation (p logical and q) equivalent to negation p logical or negation q, negation (p logical or q) equivalent to negation p logical and negation q&#10;10. Absorption laws, p logical or (p logical and q) equivalent to p, p logical and (p logical or q) equivalent to p&#10;11. Negations of t and c, negation t equivalent to c, negation c equivalent to 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537335"/>
            <a:ext cx="8283893" cy="3949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74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altLang="en-US" sz="3700" dirty="0"/>
              <a:t>Logical Form and Logical Equivalence</a:t>
            </a:r>
            <a:endParaRPr lang="en-US" altLang="en-US" sz="3700" dirty="0"/>
          </a:p>
        </p:txBody>
      </p:sp>
      <p:pic>
        <p:nvPicPr>
          <p:cNvPr id="2050" name="Picture 2" descr="An image has the heading, Argument 2. Under the heading, Argument 2, the verbal model displays the sentence, If x = 2 or x = negative 2, then x^2 = 4. The equation, x = 2, is labeled as p. The equation, x = negative 2, is labeled as, q. The equation,  x^2 = 4, is collectively labeled as, r.&#10;Below this another sentence is shown as, Therefore, If x^2 not equal to 4, then x not equal to 2 and x not equal to negative 2. The expression x^2 is not equal to 4 is labeled as, not r. The expression x is not equal to 2 is labeled as, not p. The expression x is not equal to negative 2 is labeled as, not 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100" y="1590675"/>
            <a:ext cx="44577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3"/>
          </p:nvPr>
        </p:nvSpPr>
        <p:spPr>
          <a:xfrm>
            <a:off x="457200" y="1447800"/>
            <a:ext cx="8226425" cy="3733800"/>
          </a:xfrm>
        </p:spPr>
        <p:txBody>
          <a:bodyPr/>
          <a:lstStyle/>
          <a:p>
            <a:endParaRPr lang="en-IN" dirty="0" smtClean="0"/>
          </a:p>
          <a:p>
            <a:endParaRPr lang="en-IN" dirty="0"/>
          </a:p>
          <a:p>
            <a:endParaRPr lang="en-IN" dirty="0" smtClean="0"/>
          </a:p>
          <a:p>
            <a:endParaRPr lang="en-IN" dirty="0"/>
          </a:p>
          <a:p>
            <a:endParaRPr lang="en-IN" dirty="0" smtClean="0"/>
          </a:p>
          <a:p>
            <a:r>
              <a:rPr lang="en-IN" dirty="0" smtClean="0"/>
              <a:t>The </a:t>
            </a:r>
            <a:r>
              <a:rPr lang="en-IN" dirty="0"/>
              <a:t>common form of the arguments </a:t>
            </a:r>
            <a:r>
              <a:rPr lang="en-IN" dirty="0" smtClean="0"/>
              <a:t>is</a:t>
            </a:r>
          </a:p>
          <a:p>
            <a:r>
              <a:rPr lang="en-IN" dirty="0" smtClean="0"/>
              <a:t>			If </a:t>
            </a:r>
            <a:r>
              <a:rPr lang="en-IN" i="1" dirty="0"/>
              <a:t>p </a:t>
            </a:r>
            <a:r>
              <a:rPr lang="en-IN" dirty="0"/>
              <a:t>or </a:t>
            </a:r>
            <a:r>
              <a:rPr lang="en-IN" i="1" dirty="0"/>
              <a:t>q</a:t>
            </a:r>
            <a:r>
              <a:rPr lang="en-IN" dirty="0"/>
              <a:t>, then </a:t>
            </a:r>
            <a:r>
              <a:rPr lang="en-IN" i="1" dirty="0"/>
              <a:t>r</a:t>
            </a:r>
            <a:r>
              <a:rPr lang="en-IN" dirty="0" smtClean="0"/>
              <a:t>.</a:t>
            </a:r>
          </a:p>
          <a:p>
            <a:r>
              <a:rPr lang="en-IN" dirty="0" smtClean="0"/>
              <a:t>		</a:t>
            </a:r>
            <a:r>
              <a:rPr lang="en-IN" dirty="0"/>
              <a:t> </a:t>
            </a:r>
            <a:r>
              <a:rPr lang="en-IN" dirty="0" smtClean="0"/>
              <a:t>       </a:t>
            </a:r>
            <a:r>
              <a:rPr lang="en-US" alt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IN" dirty="0" smtClean="0"/>
              <a:t>If </a:t>
            </a:r>
            <a:r>
              <a:rPr lang="en-IN" dirty="0"/>
              <a:t>not </a:t>
            </a:r>
            <a:r>
              <a:rPr lang="en-IN" i="1" dirty="0"/>
              <a:t>r</a:t>
            </a:r>
            <a:r>
              <a:rPr lang="en-IN" dirty="0"/>
              <a:t>, then not </a:t>
            </a:r>
            <a:r>
              <a:rPr lang="en-IN" i="1" dirty="0"/>
              <a:t>p </a:t>
            </a:r>
            <a:r>
              <a:rPr lang="en-IN" dirty="0"/>
              <a:t>and not </a:t>
            </a:r>
            <a:r>
              <a:rPr lang="en-IN" i="1" dirty="0"/>
              <a:t>q</a:t>
            </a:r>
            <a:r>
              <a:rPr lang="en-IN" dirty="0" smtClean="0"/>
              <a:t>.</a:t>
            </a:r>
            <a:endParaRPr lang="en-IN" dirty="0"/>
          </a:p>
        </p:txBody>
      </p:sp>
    </p:spTree>
    <p:extLst>
      <p:ext uri="{BB962C8B-B14F-4D97-AF65-F5344CB8AC3E}">
        <p14:creationId xmlns:p14="http://schemas.microsoft.com/office/powerpoint/2010/main" val="23845869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000" dirty="0"/>
              <a:t>Example </a:t>
            </a:r>
            <a:r>
              <a:rPr lang="en-IN" altLang="en-US" sz="3000" dirty="0" smtClean="0"/>
              <a:t>2.1.14 </a:t>
            </a:r>
            <a:r>
              <a:rPr lang="en-US" altLang="en-US" sz="3000" dirty="0" smtClean="0"/>
              <a:t>– </a:t>
            </a:r>
            <a:r>
              <a:rPr lang="en-IN" sz="3000" i="1" dirty="0"/>
              <a:t>Simplifying Statement Forms</a:t>
            </a:r>
            <a:endParaRPr lang="en-IN" altLang="en-US" sz="3000" i="1" dirty="0"/>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a:t>Use Theorem 2.1.1 to verify the logical equivalence</a:t>
            </a:r>
            <a:endParaRPr lang="en-US" altLang="en-US" dirty="0"/>
          </a:p>
        </p:txBody>
      </p:sp>
      <p:pic>
        <p:nvPicPr>
          <p:cNvPr id="20482" name="Picture 2" descr="Negation (negation p logical and q) logical and (p logical or q) equivalent to 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3048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05562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2.1.14 </a:t>
            </a:r>
            <a:r>
              <a:rPr lang="en-US" altLang="en-US" dirty="0"/>
              <a:t>– </a:t>
            </a:r>
            <a:r>
              <a:rPr lang="en-US" altLang="en-US" i="1" dirty="0"/>
              <a:t>Solution</a:t>
            </a:r>
            <a:endParaRPr lang="en-IN" altLang="en-US" dirty="0"/>
          </a:p>
        </p:txBody>
      </p:sp>
      <p:sp>
        <p:nvSpPr>
          <p:cNvPr id="5" name="Content Placeholder 2"/>
          <p:cNvSpPr>
            <a:spLocks noGrp="1"/>
          </p:cNvSpPr>
          <p:nvPr>
            <p:ph sz="quarter" idx="13"/>
          </p:nvPr>
        </p:nvSpPr>
        <p:spPr>
          <a:xfrm>
            <a:off x="457200" y="1447800"/>
            <a:ext cx="8226425" cy="4876800"/>
          </a:xfrm>
        </p:spPr>
        <p:txBody>
          <a:bodyPr/>
          <a:lstStyle/>
          <a:p>
            <a:pPr marL="0" indent="0"/>
            <a:r>
              <a:rPr lang="en-IN" dirty="0"/>
              <a:t>Use the laws of Theorem 2.1.1 to replace sections of </a:t>
            </a:r>
            <a:r>
              <a:rPr lang="en-IN" dirty="0" smtClean="0"/>
              <a:t>the statement </a:t>
            </a:r>
            <a:r>
              <a:rPr lang="en-IN" dirty="0"/>
              <a:t>form </a:t>
            </a:r>
            <a:r>
              <a:rPr lang="en-IN" dirty="0" smtClean="0"/>
              <a:t>on the </a:t>
            </a:r>
            <a:r>
              <a:rPr lang="en-IN" dirty="0"/>
              <a:t>left by logically </a:t>
            </a:r>
            <a:r>
              <a:rPr lang="en-IN" dirty="0" smtClean="0"/>
              <a:t>equivalent expressions</a:t>
            </a:r>
            <a:r>
              <a:rPr lang="en-IN" dirty="0"/>
              <a:t>. Each time you do this, you obtain a </a:t>
            </a:r>
            <a:r>
              <a:rPr lang="en-IN" dirty="0" smtClean="0"/>
              <a:t>logically equivalent </a:t>
            </a:r>
            <a:r>
              <a:rPr lang="en-IN" dirty="0"/>
              <a:t>statement form. Continue making </a:t>
            </a:r>
            <a:r>
              <a:rPr lang="en-IN" dirty="0" smtClean="0"/>
              <a:t>replacements until </a:t>
            </a:r>
            <a:r>
              <a:rPr lang="en-IN" dirty="0"/>
              <a:t>you obtain the </a:t>
            </a:r>
            <a:r>
              <a:rPr lang="en-IN" dirty="0" smtClean="0"/>
              <a:t>statement form </a:t>
            </a:r>
            <a:r>
              <a:rPr lang="en-IN" dirty="0"/>
              <a:t>on the right.</a:t>
            </a:r>
            <a:endParaRPr lang="en-US" altLang="en-US" dirty="0"/>
          </a:p>
        </p:txBody>
      </p:sp>
      <p:pic>
        <p:nvPicPr>
          <p:cNvPr id="6" name="Picture 2" descr="Negation (negation p logical and q) logical and (p logical or q) equivalent to (negation (negation p) logical or negation q) logical and (p logical or q), text associated with this reads, by De  Morgan’s Laws."/>
          <p:cNvPicPr>
            <a:picLocks noChangeAspect="1" noChangeArrowheads="1"/>
          </p:cNvPicPr>
          <p:nvPr/>
        </p:nvPicPr>
        <p:blipFill rotWithShape="1">
          <a:blip r:embed="rId3">
            <a:extLst>
              <a:ext uri="{28A0092B-C50C-407E-A947-70E740481C1C}">
                <a14:useLocalDpi xmlns:a14="http://schemas.microsoft.com/office/drawing/2010/main" val="0"/>
              </a:ext>
            </a:extLst>
          </a:blip>
          <a:srcRect b="83526"/>
          <a:stretch/>
        </p:blipFill>
        <p:spPr bwMode="auto">
          <a:xfrm>
            <a:off x="457200" y="3429000"/>
            <a:ext cx="8538210" cy="418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6" name="Picture 2" descr="equivalent to (p logical or negation q) logical and (p logical or q), &#10;The text associated with this reads, by the double negative laws.&#10;"/>
          <p:cNvPicPr>
            <a:picLocks noChangeAspect="1" noChangeArrowheads="1"/>
          </p:cNvPicPr>
          <p:nvPr/>
        </p:nvPicPr>
        <p:blipFill rotWithShape="1">
          <a:blip r:embed="rId3">
            <a:extLst>
              <a:ext uri="{28A0092B-C50C-407E-A947-70E740481C1C}">
                <a14:useLocalDpi xmlns:a14="http://schemas.microsoft.com/office/drawing/2010/main" val="0"/>
              </a:ext>
            </a:extLst>
          </a:blip>
          <a:srcRect t="16538" b="66924"/>
          <a:stretch/>
        </p:blipFill>
        <p:spPr bwMode="auto">
          <a:xfrm>
            <a:off x="453390" y="3962400"/>
            <a:ext cx="8538210" cy="41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equivalent to (p logical or (negation q logical and q), The text associated with this reads, by the distributive law."/>
          <p:cNvPicPr>
            <a:picLocks noChangeAspect="1" noChangeArrowheads="1"/>
          </p:cNvPicPr>
          <p:nvPr/>
        </p:nvPicPr>
        <p:blipFill rotWithShape="1">
          <a:blip r:embed="rId3">
            <a:extLst>
              <a:ext uri="{28A0092B-C50C-407E-A947-70E740481C1C}">
                <a14:useLocalDpi xmlns:a14="http://schemas.microsoft.com/office/drawing/2010/main" val="0"/>
              </a:ext>
            </a:extLst>
          </a:blip>
          <a:srcRect t="32954" b="47026"/>
          <a:stretch/>
        </p:blipFill>
        <p:spPr bwMode="auto">
          <a:xfrm>
            <a:off x="457200" y="4522304"/>
            <a:ext cx="8538210" cy="50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6263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2.1.14 </a:t>
            </a:r>
            <a:r>
              <a:rPr lang="en-US" altLang="en-US" dirty="0"/>
              <a:t>– </a:t>
            </a:r>
            <a:r>
              <a:rPr lang="en-US" altLang="en-US" i="1" dirty="0"/>
              <a:t>Solution</a:t>
            </a:r>
            <a:endParaRPr lang="en-IN" altLang="en-US" dirty="0"/>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pic>
        <p:nvPicPr>
          <p:cNvPr id="8" name="Picture 2" descr="equivalent to p logical or (q logical and negation q), the text associated with this reads, by the commutative law for logical and."/>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b="29501"/>
          <a:stretch/>
        </p:blipFill>
        <p:spPr bwMode="auto">
          <a:xfrm>
            <a:off x="369933" y="1600200"/>
            <a:ext cx="8538210" cy="520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equivalent to p logical or c, &#10;The text associated with this reads by the negation law."/>
          <p:cNvPicPr>
            <a:picLocks noChangeAspect="1" noChangeArrowheads="1"/>
          </p:cNvPicPr>
          <p:nvPr/>
        </p:nvPicPr>
        <p:blipFill rotWithShape="1">
          <a:blip r:embed="rId3">
            <a:extLst>
              <a:ext uri="{28A0092B-C50C-407E-A947-70E740481C1C}">
                <a14:useLocalDpi xmlns:a14="http://schemas.microsoft.com/office/drawing/2010/main" val="0"/>
              </a:ext>
            </a:extLst>
          </a:blip>
          <a:srcRect t="70070" b="14965"/>
          <a:stretch/>
        </p:blipFill>
        <p:spPr bwMode="auto">
          <a:xfrm>
            <a:off x="369933" y="2514600"/>
            <a:ext cx="8538210" cy="379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equivalent to p, The text associated with this reads, by the identity law."/>
          <p:cNvPicPr>
            <a:picLocks noChangeAspect="1" noChangeArrowheads="1"/>
          </p:cNvPicPr>
          <p:nvPr/>
        </p:nvPicPr>
        <p:blipFill rotWithShape="1">
          <a:blip r:embed="rId3">
            <a:extLst>
              <a:ext uri="{28A0092B-C50C-407E-A947-70E740481C1C}">
                <a14:useLocalDpi xmlns:a14="http://schemas.microsoft.com/office/drawing/2010/main" val="0"/>
              </a:ext>
            </a:extLst>
          </a:blip>
          <a:srcRect t="83512"/>
          <a:stretch/>
        </p:blipFill>
        <p:spPr bwMode="auto">
          <a:xfrm>
            <a:off x="377190" y="3276600"/>
            <a:ext cx="8538210" cy="41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5942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Example </a:t>
            </a:r>
            <a:r>
              <a:rPr lang="en-IN" altLang="en-US" sz="3400" dirty="0" smtClean="0"/>
              <a:t>2.1.1 </a:t>
            </a:r>
            <a:r>
              <a:rPr lang="en-US" altLang="en-US" sz="3400" dirty="0"/>
              <a:t>– </a:t>
            </a:r>
            <a:r>
              <a:rPr lang="en-US" altLang="en-US" sz="3400" i="1" dirty="0"/>
              <a:t>Identifying Logical Form</a:t>
            </a:r>
            <a:endParaRPr lang="en-IN" altLang="en-US" sz="3400" dirty="0"/>
          </a:p>
        </p:txBody>
      </p:sp>
      <p:sp>
        <p:nvSpPr>
          <p:cNvPr id="3" name="Content Placeholder 2"/>
          <p:cNvSpPr>
            <a:spLocks noGrp="1"/>
          </p:cNvSpPr>
          <p:nvPr>
            <p:ph sz="quarter" idx="13"/>
          </p:nvPr>
        </p:nvSpPr>
        <p:spPr>
          <a:xfrm>
            <a:off x="457200" y="1447800"/>
            <a:ext cx="8226425" cy="4019550"/>
          </a:xfrm>
        </p:spPr>
        <p:txBody>
          <a:bodyPr/>
          <a:lstStyle/>
          <a:p>
            <a:pPr marL="0" indent="0"/>
            <a:r>
              <a:rPr lang="en-IN" dirty="0"/>
              <a:t>Fill in the blanks below so that argument (b) has the same form as argument (a). Then </a:t>
            </a:r>
            <a:r>
              <a:rPr lang="en-IN" dirty="0" smtClean="0"/>
              <a:t>represent the </a:t>
            </a:r>
            <a:r>
              <a:rPr lang="en-IN" dirty="0"/>
              <a:t>common form of the arguments using letters to stand </a:t>
            </a:r>
            <a:r>
              <a:rPr lang="en-IN" dirty="0" smtClean="0"/>
              <a:t>for component sentences. </a:t>
            </a:r>
          </a:p>
          <a:p>
            <a:pPr marL="0" indent="0"/>
            <a:endParaRPr lang="en-IN" sz="800" dirty="0"/>
          </a:p>
          <a:p>
            <a:pPr marL="357188" indent="-357188"/>
            <a:r>
              <a:rPr lang="en-IN" dirty="0" smtClean="0"/>
              <a:t>a. If </a:t>
            </a:r>
            <a:r>
              <a:rPr lang="en-IN" dirty="0"/>
              <a:t>Jane is a math major or Jane is a computer science major, then Jane will </a:t>
            </a:r>
            <a:r>
              <a:rPr lang="en-IN" dirty="0" smtClean="0"/>
              <a:t>take Math 150. Jane </a:t>
            </a:r>
            <a:r>
              <a:rPr lang="en-IN" dirty="0"/>
              <a:t>is a computer science </a:t>
            </a:r>
            <a:r>
              <a:rPr lang="en-IN" dirty="0" smtClean="0"/>
              <a:t>major. Therefore</a:t>
            </a:r>
            <a:r>
              <a:rPr lang="en-IN" dirty="0"/>
              <a:t>, Jane will take Math </a:t>
            </a:r>
            <a:r>
              <a:rPr lang="en-IN" dirty="0" smtClean="0"/>
              <a:t>150. </a:t>
            </a:r>
          </a:p>
          <a:p>
            <a:pPr marL="457200" indent="-457200">
              <a:buAutoNum type="alphaLcPeriod"/>
            </a:pPr>
            <a:endParaRPr lang="en-IN" sz="800" dirty="0" smtClean="0"/>
          </a:p>
          <a:p>
            <a:pPr marL="0" indent="0"/>
            <a:r>
              <a:rPr lang="en-IN" dirty="0" smtClean="0"/>
              <a:t>b. If </a:t>
            </a:r>
            <a:r>
              <a:rPr lang="en-IN" dirty="0"/>
              <a:t>logic is easy or </a:t>
            </a:r>
            <a:r>
              <a:rPr lang="en-IN" dirty="0" smtClean="0"/>
              <a:t>                             </a:t>
            </a:r>
            <a:endParaRPr lang="en-US" altLang="en-US" dirty="0"/>
          </a:p>
        </p:txBody>
      </p:sp>
      <p:pic>
        <p:nvPicPr>
          <p:cNvPr id="4098" name="Picture 2" descr="blank (1), then blank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9304" y="4459356"/>
            <a:ext cx="286702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381000" y="4432852"/>
            <a:ext cx="8226425" cy="997424"/>
          </a:xfrm>
        </p:spPr>
        <p:txBody>
          <a:bodyPr/>
          <a:lstStyle/>
          <a:p>
            <a:pPr marL="355600" indent="-355600"/>
            <a:r>
              <a:rPr lang="en-IN" dirty="0" smtClean="0"/>
              <a:t>                                                                   I will study hard. Therefore, I will get an A in this course.</a:t>
            </a:r>
            <a:endParaRPr lang="en-US" altLang="en-US" dirty="0"/>
          </a:p>
        </p:txBody>
      </p:sp>
    </p:spTree>
    <p:extLst>
      <p:ext uri="{BB962C8B-B14F-4D97-AF65-F5344CB8AC3E}">
        <p14:creationId xmlns:p14="http://schemas.microsoft.com/office/powerpoint/2010/main" val="3974297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2.1.1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4876800"/>
          </a:xfrm>
        </p:spPr>
        <p:txBody>
          <a:bodyPr/>
          <a:lstStyle/>
          <a:p>
            <a:pPr marL="0" indent="0"/>
            <a:r>
              <a:rPr lang="en-IN" dirty="0" smtClean="0"/>
              <a:t>a. I </a:t>
            </a:r>
            <a:r>
              <a:rPr lang="en-IN" dirty="0"/>
              <a:t>(will) study </a:t>
            </a:r>
            <a:r>
              <a:rPr lang="en-IN" dirty="0" smtClean="0"/>
              <a:t>hard.</a:t>
            </a:r>
          </a:p>
          <a:p>
            <a:pPr marL="457200" indent="-457200">
              <a:buAutoNum type="arabicPeriod"/>
            </a:pPr>
            <a:endParaRPr lang="en-IN" dirty="0" smtClean="0"/>
          </a:p>
          <a:p>
            <a:pPr marL="0" indent="0"/>
            <a:r>
              <a:rPr lang="en-IN" dirty="0" smtClean="0"/>
              <a:t>b. I </a:t>
            </a:r>
            <a:r>
              <a:rPr lang="en-IN" dirty="0"/>
              <a:t>will get an A in this </a:t>
            </a:r>
            <a:r>
              <a:rPr lang="en-IN" dirty="0" smtClean="0"/>
              <a:t>course. </a:t>
            </a:r>
          </a:p>
          <a:p>
            <a:pPr marL="457200" indent="-457200">
              <a:buAutoNum type="arabicPeriod"/>
            </a:pPr>
            <a:endParaRPr lang="en-IN" dirty="0" smtClean="0"/>
          </a:p>
          <a:p>
            <a:pPr marL="0" indent="0"/>
            <a:r>
              <a:rPr lang="en-IN" i="1" dirty="0"/>
              <a:t> </a:t>
            </a:r>
            <a:r>
              <a:rPr lang="en-IN" i="1" dirty="0" smtClean="0"/>
              <a:t>   Common </a:t>
            </a:r>
            <a:r>
              <a:rPr lang="en-IN" i="1" dirty="0"/>
              <a:t>form: </a:t>
            </a:r>
            <a:r>
              <a:rPr lang="en-IN" dirty="0"/>
              <a:t>If </a:t>
            </a:r>
            <a:r>
              <a:rPr lang="en-IN" i="1" dirty="0"/>
              <a:t>p </a:t>
            </a:r>
            <a:r>
              <a:rPr lang="en-IN" dirty="0"/>
              <a:t>or </a:t>
            </a:r>
            <a:r>
              <a:rPr lang="en-IN" i="1" dirty="0"/>
              <a:t>q</a:t>
            </a:r>
            <a:r>
              <a:rPr lang="en-IN" dirty="0"/>
              <a:t>, then </a:t>
            </a:r>
            <a:r>
              <a:rPr lang="en-IN" i="1" dirty="0" smtClean="0"/>
              <a:t>r</a:t>
            </a:r>
            <a:r>
              <a:rPr lang="en-IN" dirty="0" smtClean="0"/>
              <a:t>. </a:t>
            </a:r>
          </a:p>
          <a:p>
            <a:pPr marL="0" indent="0"/>
            <a:r>
              <a:rPr lang="en-IN" i="1" dirty="0"/>
              <a:t>	</a:t>
            </a:r>
            <a:r>
              <a:rPr lang="en-IN" i="1" dirty="0" smtClean="0"/>
              <a:t>	        q</a:t>
            </a:r>
            <a:r>
              <a:rPr lang="en-IN" dirty="0" smtClean="0"/>
              <a:t>. </a:t>
            </a:r>
          </a:p>
          <a:p>
            <a:pPr marL="0" indent="0"/>
            <a:r>
              <a:rPr lang="en-IN" dirty="0"/>
              <a:t>	</a:t>
            </a:r>
            <a:r>
              <a:rPr lang="en-IN" dirty="0" smtClean="0"/>
              <a:t>	        Therefore</a:t>
            </a:r>
            <a:r>
              <a:rPr lang="en-IN" dirty="0"/>
              <a:t>, </a:t>
            </a:r>
            <a:r>
              <a:rPr lang="en-IN" i="1" dirty="0"/>
              <a:t>r</a:t>
            </a:r>
            <a:r>
              <a:rPr lang="en-IN" dirty="0"/>
              <a:t>.</a:t>
            </a:r>
            <a:endParaRPr lang="en-US" altLang="en-US" dirty="0"/>
          </a:p>
        </p:txBody>
      </p:sp>
    </p:spTree>
    <p:extLst>
      <p:ext uri="{BB962C8B-B14F-4D97-AF65-F5344CB8AC3E}">
        <p14:creationId xmlns:p14="http://schemas.microsoft.com/office/powerpoint/2010/main" val="807392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Statements</a:t>
            </a:r>
            <a:endParaRPr lang="en-IN" altLang="en-US" dirty="0"/>
          </a:p>
        </p:txBody>
      </p:sp>
    </p:spTree>
    <p:extLst>
      <p:ext uri="{BB962C8B-B14F-4D97-AF65-F5344CB8AC3E}">
        <p14:creationId xmlns:p14="http://schemas.microsoft.com/office/powerpoint/2010/main" val="22906650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7354</TotalTime>
  <Words>2339</Words>
  <Application>Microsoft Office PowerPoint</Application>
  <PresentationFormat>On-screen Show (4:3)</PresentationFormat>
  <Paragraphs>310</Paragraphs>
  <Slides>62</Slides>
  <Notes>54</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sample</vt:lpstr>
      <vt:lpstr>CHAPTER 2</vt:lpstr>
      <vt:lpstr>2.1</vt:lpstr>
      <vt:lpstr>Logical Form and Logical Equivalence</vt:lpstr>
      <vt:lpstr>Logical Form and Logical Equivalence</vt:lpstr>
      <vt:lpstr>Logical Form and Logical Equivalence</vt:lpstr>
      <vt:lpstr>Logical Form and Logical Equivalence</vt:lpstr>
      <vt:lpstr>Example 2.1.1 – Identifying Logical Form</vt:lpstr>
      <vt:lpstr>Example 2.1.1 – Solution</vt:lpstr>
      <vt:lpstr>Statements</vt:lpstr>
      <vt:lpstr>Statements</vt:lpstr>
      <vt:lpstr>Statements</vt:lpstr>
      <vt:lpstr>Compound Statements</vt:lpstr>
      <vt:lpstr>Compound Statements</vt:lpstr>
      <vt:lpstr>Compound Statements</vt:lpstr>
      <vt:lpstr>Compound Statements</vt:lpstr>
      <vt:lpstr>Example 2.1.2 – Translating from English to Symbols: But and Neither-Nor</vt:lpstr>
      <vt:lpstr>Example 2.1.2 – Solution</vt:lpstr>
      <vt:lpstr>Example 2.1.3 – And, Or, and Inequalities</vt:lpstr>
      <vt:lpstr>Example 2.1.3 – Solution</vt:lpstr>
      <vt:lpstr>Truth Values</vt:lpstr>
      <vt:lpstr>Truth Values</vt:lpstr>
      <vt:lpstr>Truth Values</vt:lpstr>
      <vt:lpstr>Truth Values</vt:lpstr>
      <vt:lpstr>Truth Values</vt:lpstr>
      <vt:lpstr>Truth Values</vt:lpstr>
      <vt:lpstr>Evaluating the Truth of More General Compound Statements</vt:lpstr>
      <vt:lpstr>Evaluating the Truth of More General Compound Statements</vt:lpstr>
      <vt:lpstr>Evaluating the Truth of More General Compound Statements</vt:lpstr>
      <vt:lpstr>Example 2.1.4 – Truth Table for Exclusive Or</vt:lpstr>
      <vt:lpstr>Example 2.1.4 – Solution</vt:lpstr>
      <vt:lpstr>Example 2.1.4 – Solution</vt:lpstr>
      <vt:lpstr>Example 2.1.4 – Solution</vt:lpstr>
      <vt:lpstr>Example 2.1.5 – Truth Table for</vt:lpstr>
      <vt:lpstr>Example 2.1.5 – Solution</vt:lpstr>
      <vt:lpstr>Example 2.1.5 – Solution</vt:lpstr>
      <vt:lpstr>Example 2.1.5 – Solution</vt:lpstr>
      <vt:lpstr>Logical Equivalence</vt:lpstr>
      <vt:lpstr>Logical Equivalence</vt:lpstr>
      <vt:lpstr>Logical Equivalence</vt:lpstr>
      <vt:lpstr>Example 2.1.6 – Double Negative Property:</vt:lpstr>
      <vt:lpstr>Example 2.1.6 – Solution</vt:lpstr>
      <vt:lpstr>Example 2.1.7 – Showing Nonequivalence</vt:lpstr>
      <vt:lpstr>Example 2.1.7 – Solution</vt:lpstr>
      <vt:lpstr>Example 2.1.7 – Solution</vt:lpstr>
      <vt:lpstr>Example 2.1.7 – Solution</vt:lpstr>
      <vt:lpstr>Logical Equivalence</vt:lpstr>
      <vt:lpstr>Example 2.1.9 – Applying De Morgan’s Laws</vt:lpstr>
      <vt:lpstr>Example 2.1.9 – Solution</vt:lpstr>
      <vt:lpstr>Example 2.1.10 – Inequalities and De Morgan’s Laws</vt:lpstr>
      <vt:lpstr>Example 2.1.10 – Solution</vt:lpstr>
      <vt:lpstr>Example 2.1.10 – Solution</vt:lpstr>
      <vt:lpstr>Tautologies and Contradictions</vt:lpstr>
      <vt:lpstr>Tautologies and Contradictions</vt:lpstr>
      <vt:lpstr>Example 2.1.12 – Tautologies and Contradictions</vt:lpstr>
      <vt:lpstr>Example 2.1.12 – Solution</vt:lpstr>
      <vt:lpstr>Example 2.1.13 – Logical Equivalence Involving Tautologies and Contradictions</vt:lpstr>
      <vt:lpstr>Example 2.1.13 – Solution</vt:lpstr>
      <vt:lpstr>Summary of Logical Equivalences</vt:lpstr>
      <vt:lpstr>Summary of Logical Equivalences</vt:lpstr>
      <vt:lpstr>Example 2.1.14 – Simplifying Statement Forms</vt:lpstr>
      <vt:lpstr>Example 2.1.14 – Solution</vt:lpstr>
      <vt:lpstr>Example 2.1.14 – Solution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hgarud</cp:lastModifiedBy>
  <cp:revision>2448</cp:revision>
  <dcterms:created xsi:type="dcterms:W3CDTF">2008-12-01T05:36:35Z</dcterms:created>
  <dcterms:modified xsi:type="dcterms:W3CDTF">2019-02-13T13:25:07Z</dcterms:modified>
</cp:coreProperties>
</file>