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649" r:id="rId2"/>
    <p:sldId id="601" r:id="rId3"/>
    <p:sldId id="596" r:id="rId4"/>
    <p:sldId id="604" r:id="rId5"/>
    <p:sldId id="650" r:id="rId6"/>
    <p:sldId id="606" r:id="rId7"/>
    <p:sldId id="609" r:id="rId8"/>
    <p:sldId id="610" r:id="rId9"/>
    <p:sldId id="611" r:id="rId10"/>
    <p:sldId id="608" r:id="rId11"/>
    <p:sldId id="599" r:id="rId12"/>
    <p:sldId id="602" r:id="rId13"/>
    <p:sldId id="646" r:id="rId14"/>
    <p:sldId id="612" r:id="rId15"/>
    <p:sldId id="651" r:id="rId16"/>
    <p:sldId id="603" r:id="rId17"/>
    <p:sldId id="647" r:id="rId18"/>
    <p:sldId id="613" r:id="rId19"/>
    <p:sldId id="614" r:id="rId20"/>
    <p:sldId id="615" r:id="rId21"/>
    <p:sldId id="652" r:id="rId22"/>
    <p:sldId id="617" r:id="rId23"/>
    <p:sldId id="618" r:id="rId24"/>
    <p:sldId id="619" r:id="rId25"/>
    <p:sldId id="620" r:id="rId26"/>
    <p:sldId id="653" r:id="rId27"/>
    <p:sldId id="622" r:id="rId28"/>
    <p:sldId id="623" r:id="rId29"/>
    <p:sldId id="624" r:id="rId30"/>
    <p:sldId id="625" r:id="rId31"/>
    <p:sldId id="626" r:id="rId32"/>
    <p:sldId id="627" r:id="rId33"/>
    <p:sldId id="628" r:id="rId34"/>
    <p:sldId id="629" r:id="rId35"/>
    <p:sldId id="630" r:id="rId36"/>
    <p:sldId id="631" r:id="rId37"/>
    <p:sldId id="632" r:id="rId38"/>
    <p:sldId id="633" r:id="rId39"/>
    <p:sldId id="634" r:id="rId40"/>
    <p:sldId id="635" r:id="rId41"/>
    <p:sldId id="648" r:id="rId42"/>
    <p:sldId id="654" r:id="rId43"/>
    <p:sldId id="637" r:id="rId44"/>
    <p:sldId id="638" r:id="rId45"/>
    <p:sldId id="639" r:id="rId46"/>
    <p:sldId id="640" r:id="rId47"/>
    <p:sldId id="641" r:id="rId48"/>
    <p:sldId id="643" r:id="rId49"/>
    <p:sldId id="644" r:id="rId50"/>
  </p:sldIdLst>
  <p:sldSz cx="9144000" cy="6858000" type="screen4x3"/>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912">
          <p15:clr>
            <a:srgbClr val="A4A3A4"/>
          </p15:clr>
        </p15:guide>
        <p15:guide id="2" pos="7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39" autoAdjust="0"/>
    <p:restoredTop sz="94434" autoAdjust="0"/>
  </p:normalViewPr>
  <p:slideViewPr>
    <p:cSldViewPr>
      <p:cViewPr>
        <p:scale>
          <a:sx n="60" d="100"/>
          <a:sy n="60" d="100"/>
        </p:scale>
        <p:origin x="-696"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009181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168097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4147105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718771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1816889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65270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8503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1114392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1655433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1788316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44041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919066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732557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23638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3832516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172845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4019330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351594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2622641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3342064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2219330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3221294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660912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660912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2843723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3018217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60049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1919110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2911313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368367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1501782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143512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094530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216523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09203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79349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a:solidFill>
                  <a:schemeClr val="tx1"/>
                </a:solidFill>
                <a:latin typeface="Arial" panose="020B0604020202020204" pitchFamily="34" charset="0"/>
              </a:rPr>
              <a:t>4</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000" b="1" dirty="0"/>
              <a:t>ELEMENTARY NUMBER THEORY AND METHODS OF PROOF</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330224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Even, Odd, Prime, and Composite Integers</a:t>
            </a:r>
          </a:p>
        </p:txBody>
      </p:sp>
      <p:pic>
        <p:nvPicPr>
          <p:cNvPr id="3" name="Picture 2" descr="A text box has the heading, Definition. The text reads, An integer n is prime if, and only if, n greater than 1 and for all positive integers r and s, if n = r s, then either r or s equals n. An integer n is composite if, and only if, n greater than 1 and n = r s for some integers r and s with 1 less than r less than n and 1 less than s less than n.&#10;In symbols, for each integer n with n greater than 1,&#10;n is prime left right double arrow for all positive integers r and s, if n = r s then either r = 1 and s = n or r = n and s = 1.&#10;n is composite left right double arrow there exists positive integers r and s such that n = r s and 1 less than r less than n and 1 less than s less than n. "/>
          <p:cNvPicPr>
            <a:picLocks noChangeAspect="1"/>
          </p:cNvPicPr>
          <p:nvPr/>
        </p:nvPicPr>
        <p:blipFill>
          <a:blip r:embed="rId3"/>
          <a:stretch>
            <a:fillRect/>
          </a:stretch>
        </p:blipFill>
        <p:spPr>
          <a:xfrm>
            <a:off x="365581" y="1676400"/>
            <a:ext cx="8313611" cy="3172397"/>
          </a:xfrm>
          <a:prstGeom prst="rect">
            <a:avLst/>
          </a:prstGeom>
        </p:spPr>
      </p:pic>
    </p:spTree>
    <p:extLst>
      <p:ext uri="{BB962C8B-B14F-4D97-AF65-F5344CB8AC3E}">
        <p14:creationId xmlns:p14="http://schemas.microsoft.com/office/powerpoint/2010/main" val="2207233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t>Example </a:t>
            </a:r>
            <a:r>
              <a:rPr lang="en-IN" altLang="en-US" sz="2900" dirty="0" smtClean="0"/>
              <a:t>4.1.2 </a:t>
            </a:r>
            <a:r>
              <a:rPr lang="en-US" altLang="en-US" sz="2900" dirty="0"/>
              <a:t>– </a:t>
            </a:r>
            <a:r>
              <a:rPr lang="en-US" altLang="en-US" sz="2900" i="1" dirty="0"/>
              <a:t>Prime and Composite Numbers</a:t>
            </a:r>
            <a:endParaRPr lang="en-IN" altLang="en-US" sz="2900" dirty="0"/>
          </a:p>
        </p:txBody>
      </p:sp>
      <p:sp>
        <p:nvSpPr>
          <p:cNvPr id="3" name="Content Placeholder 2"/>
          <p:cNvSpPr>
            <a:spLocks noGrp="1"/>
          </p:cNvSpPr>
          <p:nvPr>
            <p:ph sz="quarter" idx="13"/>
          </p:nvPr>
        </p:nvSpPr>
        <p:spPr>
          <a:xfrm>
            <a:off x="457200" y="1447800"/>
            <a:ext cx="8226425" cy="4019550"/>
          </a:xfrm>
        </p:spPr>
        <p:txBody>
          <a:bodyPr/>
          <a:lstStyle/>
          <a:p>
            <a:r>
              <a:rPr lang="en-IN" dirty="0" smtClean="0"/>
              <a:t>a. Is </a:t>
            </a:r>
            <a:r>
              <a:rPr lang="en-IN" dirty="0"/>
              <a:t>1 prime</a:t>
            </a:r>
            <a:r>
              <a:rPr lang="en-IN" dirty="0" smtClean="0"/>
              <a:t>?</a:t>
            </a:r>
          </a:p>
          <a:p>
            <a:endParaRPr lang="en-IN" dirty="0"/>
          </a:p>
          <a:p>
            <a:r>
              <a:rPr lang="en-IN" dirty="0"/>
              <a:t>b. Is every integer greater than 1 either prime or composite</a:t>
            </a:r>
            <a:r>
              <a:rPr lang="en-IN" dirty="0" smtClean="0"/>
              <a:t>?</a:t>
            </a:r>
          </a:p>
          <a:p>
            <a:endParaRPr lang="en-IN" dirty="0"/>
          </a:p>
          <a:p>
            <a:r>
              <a:rPr lang="en-IN" dirty="0"/>
              <a:t>c. Write the first six prime numbers</a:t>
            </a:r>
            <a:r>
              <a:rPr lang="en-IN" dirty="0" smtClean="0"/>
              <a:t>.</a:t>
            </a:r>
          </a:p>
          <a:p>
            <a:endParaRPr lang="en-IN" dirty="0"/>
          </a:p>
          <a:p>
            <a:r>
              <a:rPr lang="en-IN" dirty="0"/>
              <a:t>d. Write the first six composite numbers.</a:t>
            </a:r>
            <a:endParaRPr lang="en-US" altLang="en-US" dirty="0"/>
          </a:p>
        </p:txBody>
      </p:sp>
    </p:spTree>
    <p:extLst>
      <p:ext uri="{BB962C8B-B14F-4D97-AF65-F5344CB8AC3E}">
        <p14:creationId xmlns:p14="http://schemas.microsoft.com/office/powerpoint/2010/main" val="397429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382000" cy="5257800"/>
          </a:xfrm>
        </p:spPr>
        <p:txBody>
          <a:bodyPr/>
          <a:lstStyle/>
          <a:p>
            <a:r>
              <a:rPr lang="en-IN" dirty="0" smtClean="0"/>
              <a:t>a. No</a:t>
            </a:r>
            <a:r>
              <a:rPr lang="en-IN" dirty="0"/>
              <a:t>. A prime number is required to be greater than 1</a:t>
            </a:r>
            <a:r>
              <a:rPr lang="en-IN" dirty="0" smtClean="0"/>
              <a:t>.</a:t>
            </a:r>
          </a:p>
          <a:p>
            <a:endParaRPr lang="en-IN" dirty="0"/>
          </a:p>
          <a:p>
            <a:r>
              <a:rPr lang="en-IN" dirty="0"/>
              <a:t>b. Yes. Let </a:t>
            </a:r>
            <a:r>
              <a:rPr lang="en-IN" i="1" dirty="0"/>
              <a:t>n </a:t>
            </a:r>
            <a:r>
              <a:rPr lang="en-IN" dirty="0"/>
              <a:t>be any integer that is greater than 1. Consider all pairs of positive </a:t>
            </a:r>
            <a:r>
              <a:rPr lang="en-IN" dirty="0" smtClean="0"/>
              <a:t>integers </a:t>
            </a:r>
            <a:r>
              <a:rPr lang="en-IN" i="1" dirty="0" smtClean="0"/>
              <a:t>r </a:t>
            </a:r>
            <a:r>
              <a:rPr lang="en-IN" dirty="0"/>
              <a:t>and </a:t>
            </a:r>
            <a:r>
              <a:rPr lang="en-IN" i="1" dirty="0"/>
              <a:t>s </a:t>
            </a:r>
            <a:r>
              <a:rPr lang="en-IN" dirty="0"/>
              <a:t>such that </a:t>
            </a:r>
            <a:r>
              <a:rPr lang="en-IN" i="1" dirty="0"/>
              <a:t>n </a:t>
            </a:r>
            <a:r>
              <a:rPr lang="en-IN" dirty="0" smtClean="0"/>
              <a:t>= </a:t>
            </a:r>
            <a:r>
              <a:rPr lang="en-IN" i="1" dirty="0" err="1"/>
              <a:t>rs</a:t>
            </a:r>
            <a:r>
              <a:rPr lang="en-IN" dirty="0"/>
              <a:t>. There exist at least two such pairs, namely, </a:t>
            </a:r>
            <a:r>
              <a:rPr lang="en-IN" i="1" dirty="0"/>
              <a:t>r </a:t>
            </a:r>
            <a:r>
              <a:rPr lang="en-IN" dirty="0" smtClean="0"/>
              <a:t>= </a:t>
            </a:r>
            <a:r>
              <a:rPr lang="en-IN" i="1" dirty="0"/>
              <a:t>n </a:t>
            </a:r>
            <a:r>
              <a:rPr lang="en-IN" dirty="0" smtClean="0"/>
              <a:t>and </a:t>
            </a:r>
            <a:r>
              <a:rPr lang="en-IN" i="1" dirty="0" smtClean="0"/>
              <a:t>s </a:t>
            </a:r>
            <a:r>
              <a:rPr lang="en-IN" dirty="0" smtClean="0"/>
              <a:t>= 1 and  </a:t>
            </a:r>
            <a:r>
              <a:rPr lang="en-IN" i="1" dirty="0" smtClean="0"/>
              <a:t>r </a:t>
            </a:r>
            <a:r>
              <a:rPr lang="en-IN" dirty="0" smtClean="0"/>
              <a:t>= </a:t>
            </a:r>
            <a:r>
              <a:rPr lang="en-IN" dirty="0"/>
              <a:t>1 and </a:t>
            </a:r>
            <a:r>
              <a:rPr lang="en-IN" i="1" dirty="0"/>
              <a:t>s </a:t>
            </a:r>
            <a:r>
              <a:rPr lang="en-IN" dirty="0" smtClean="0"/>
              <a:t>= </a:t>
            </a:r>
            <a:r>
              <a:rPr lang="en-IN" i="1" dirty="0"/>
              <a:t>n</a:t>
            </a:r>
            <a:r>
              <a:rPr lang="en-IN" dirty="0"/>
              <a:t>. Moreover, since </a:t>
            </a:r>
            <a:r>
              <a:rPr lang="en-IN" i="1" dirty="0"/>
              <a:t>n </a:t>
            </a:r>
            <a:r>
              <a:rPr lang="en-IN" dirty="0" smtClean="0"/>
              <a:t>= </a:t>
            </a:r>
            <a:r>
              <a:rPr lang="en-IN" i="1" dirty="0" err="1"/>
              <a:t>rs</a:t>
            </a:r>
            <a:r>
              <a:rPr lang="en-IN" dirty="0"/>
              <a:t>, all such pairs satisfy the </a:t>
            </a:r>
            <a:r>
              <a:rPr lang="en-IN" dirty="0" smtClean="0"/>
              <a:t>inequalities </a:t>
            </a:r>
            <a:r>
              <a:rPr lang="en-IN" dirty="0"/>
              <a:t>1 ≤ </a:t>
            </a:r>
            <a:r>
              <a:rPr lang="en-IN" i="1" dirty="0"/>
              <a:t>r </a:t>
            </a:r>
            <a:r>
              <a:rPr lang="en-IN" dirty="0"/>
              <a:t>≤ </a:t>
            </a:r>
            <a:r>
              <a:rPr lang="en-IN" i="1" dirty="0"/>
              <a:t>n </a:t>
            </a:r>
            <a:r>
              <a:rPr lang="en-IN" dirty="0"/>
              <a:t>and 1 ≤ </a:t>
            </a:r>
            <a:r>
              <a:rPr lang="en-IN" i="1" dirty="0"/>
              <a:t>s </a:t>
            </a:r>
            <a:r>
              <a:rPr lang="en-IN" dirty="0"/>
              <a:t>≤ </a:t>
            </a:r>
            <a:r>
              <a:rPr lang="en-IN" i="1" dirty="0" smtClean="0"/>
              <a:t>n</a:t>
            </a:r>
            <a:r>
              <a:rPr lang="en-IN" dirty="0" smtClean="0"/>
              <a:t>.</a:t>
            </a:r>
          </a:p>
        </p:txBody>
      </p:sp>
    </p:spTree>
    <p:extLst>
      <p:ext uri="{BB962C8B-B14F-4D97-AF65-F5344CB8AC3E}">
        <p14:creationId xmlns:p14="http://schemas.microsoft.com/office/powerpoint/2010/main" val="807392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4.1.2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382000" cy="5257800"/>
          </a:xfrm>
        </p:spPr>
        <p:txBody>
          <a:bodyPr/>
          <a:lstStyle/>
          <a:p>
            <a:r>
              <a:rPr lang="en-IN" dirty="0"/>
              <a:t>	</a:t>
            </a:r>
            <a:r>
              <a:rPr lang="en-IN" dirty="0" smtClean="0"/>
              <a:t>If </a:t>
            </a:r>
            <a:r>
              <a:rPr lang="en-IN" i="1" dirty="0"/>
              <a:t>n </a:t>
            </a:r>
            <a:r>
              <a:rPr lang="en-IN" dirty="0"/>
              <a:t>is prime, then these two pairs are the only ways to </a:t>
            </a:r>
            <a:r>
              <a:rPr lang="en-IN" dirty="0" smtClean="0"/>
              <a:t>write </a:t>
            </a:r>
            <a:r>
              <a:rPr lang="en-IN" i="1" dirty="0" smtClean="0"/>
              <a:t>n </a:t>
            </a:r>
            <a:r>
              <a:rPr lang="en-IN" dirty="0"/>
              <a:t>as </a:t>
            </a:r>
            <a:r>
              <a:rPr lang="en-IN" i="1" dirty="0" err="1"/>
              <a:t>rs</a:t>
            </a:r>
            <a:r>
              <a:rPr lang="en-IN" dirty="0"/>
              <a:t>. Otherwise, there exists a pair of positive integers </a:t>
            </a:r>
            <a:r>
              <a:rPr lang="en-IN" i="1" dirty="0"/>
              <a:t>r </a:t>
            </a:r>
            <a:r>
              <a:rPr lang="en-IN" dirty="0"/>
              <a:t>and </a:t>
            </a:r>
            <a:r>
              <a:rPr lang="en-IN" i="1" dirty="0"/>
              <a:t>s </a:t>
            </a:r>
            <a:r>
              <a:rPr lang="en-IN" dirty="0"/>
              <a:t>such that </a:t>
            </a:r>
            <a:r>
              <a:rPr lang="en-IN" i="1" dirty="0"/>
              <a:t>n </a:t>
            </a:r>
            <a:r>
              <a:rPr lang="en-IN" dirty="0" smtClean="0"/>
              <a:t>= </a:t>
            </a:r>
            <a:r>
              <a:rPr lang="en-IN" i="1" dirty="0" err="1"/>
              <a:t>rs</a:t>
            </a:r>
            <a:r>
              <a:rPr lang="en-IN" i="1" dirty="0"/>
              <a:t> </a:t>
            </a:r>
            <a:r>
              <a:rPr lang="en-IN" dirty="0" smtClean="0"/>
              <a:t>and neither </a:t>
            </a:r>
            <a:r>
              <a:rPr lang="en-IN" i="1" dirty="0"/>
              <a:t>r </a:t>
            </a:r>
            <a:r>
              <a:rPr lang="en-IN" dirty="0"/>
              <a:t>nor </a:t>
            </a:r>
            <a:r>
              <a:rPr lang="en-IN" i="1" dirty="0"/>
              <a:t>s </a:t>
            </a:r>
            <a:r>
              <a:rPr lang="en-IN" dirty="0"/>
              <a:t>equals either 1 or </a:t>
            </a:r>
            <a:r>
              <a:rPr lang="en-IN" i="1" dirty="0"/>
              <a:t>n</a:t>
            </a:r>
            <a:r>
              <a:rPr lang="en-IN" dirty="0"/>
              <a:t>. Therefore, in this case 1 </a:t>
            </a:r>
            <a:r>
              <a:rPr lang="en-IN" dirty="0" smtClean="0"/>
              <a:t>&lt; </a:t>
            </a:r>
            <a:r>
              <a:rPr lang="en-IN" i="1" dirty="0"/>
              <a:t>r </a:t>
            </a:r>
            <a:r>
              <a:rPr lang="en-IN" dirty="0" smtClean="0"/>
              <a:t>&lt; </a:t>
            </a:r>
            <a:r>
              <a:rPr lang="en-IN" i="1" dirty="0"/>
              <a:t>n </a:t>
            </a:r>
            <a:r>
              <a:rPr lang="en-IN" dirty="0"/>
              <a:t>and </a:t>
            </a:r>
            <a:r>
              <a:rPr lang="en-IN" dirty="0" smtClean="0"/>
              <a:t>            1 &lt; </a:t>
            </a:r>
            <a:r>
              <a:rPr lang="en-IN" i="1" dirty="0"/>
              <a:t>s </a:t>
            </a:r>
            <a:r>
              <a:rPr lang="en-IN" dirty="0" smtClean="0"/>
              <a:t>&lt; </a:t>
            </a:r>
            <a:r>
              <a:rPr lang="en-IN" i="1" dirty="0"/>
              <a:t>n</a:t>
            </a:r>
            <a:r>
              <a:rPr lang="en-IN" dirty="0"/>
              <a:t>, </a:t>
            </a:r>
            <a:r>
              <a:rPr lang="en-IN" dirty="0" smtClean="0"/>
              <a:t>and hence </a:t>
            </a:r>
            <a:r>
              <a:rPr lang="en-IN" i="1" dirty="0"/>
              <a:t>n </a:t>
            </a:r>
            <a:r>
              <a:rPr lang="en-IN" dirty="0"/>
              <a:t>is composite</a:t>
            </a:r>
            <a:r>
              <a:rPr lang="en-IN" dirty="0" smtClean="0"/>
              <a:t>.</a:t>
            </a:r>
          </a:p>
          <a:p>
            <a:endParaRPr lang="en-IN" sz="1200" dirty="0" smtClean="0"/>
          </a:p>
          <a:p>
            <a:r>
              <a:rPr lang="en-IN" dirty="0"/>
              <a:t>c. 2, 3, 5, 7, 11, 13</a:t>
            </a:r>
          </a:p>
          <a:p>
            <a:endParaRPr lang="en-IN" sz="1200" dirty="0"/>
          </a:p>
          <a:p>
            <a:r>
              <a:rPr lang="en-IN" dirty="0"/>
              <a:t>d. 4, 6, 8, 9, 10, 12</a:t>
            </a:r>
            <a:endParaRPr lang="en-US" altLang="en-US" dirty="0"/>
          </a:p>
          <a:p>
            <a:endParaRPr lang="en-US" altLang="en-US" dirty="0"/>
          </a:p>
        </p:txBody>
      </p:sp>
    </p:spTree>
    <p:extLst>
      <p:ext uri="{BB962C8B-B14F-4D97-AF65-F5344CB8AC3E}">
        <p14:creationId xmlns:p14="http://schemas.microsoft.com/office/powerpoint/2010/main" val="3426680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76800"/>
          </a:xfrm>
        </p:spPr>
        <p:txBody>
          <a:bodyPr/>
          <a:lstStyle/>
          <a:p>
            <a:r>
              <a:rPr lang="en-IN" dirty="0"/>
              <a:t>c. 2, 3, 5, 7, 11, </a:t>
            </a:r>
            <a:r>
              <a:rPr lang="en-IN" dirty="0" smtClean="0"/>
              <a:t>13</a:t>
            </a:r>
          </a:p>
          <a:p>
            <a:endParaRPr lang="en-IN" dirty="0"/>
          </a:p>
          <a:p>
            <a:r>
              <a:rPr lang="en-IN" dirty="0"/>
              <a:t>d. 4, 6, 8, 9, 10, 12</a:t>
            </a:r>
            <a:endParaRPr lang="en-US" altLang="en-US" dirty="0"/>
          </a:p>
        </p:txBody>
      </p:sp>
    </p:spTree>
    <p:extLst>
      <p:ext uri="{BB962C8B-B14F-4D97-AF65-F5344CB8AC3E}">
        <p14:creationId xmlns:p14="http://schemas.microsoft.com/office/powerpoint/2010/main" val="3985655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Proving Existential Statements</a:t>
            </a:r>
          </a:p>
        </p:txBody>
      </p:sp>
    </p:spTree>
    <p:extLst>
      <p:ext uri="{BB962C8B-B14F-4D97-AF65-F5344CB8AC3E}">
        <p14:creationId xmlns:p14="http://schemas.microsoft.com/office/powerpoint/2010/main" val="3484552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Proving Existential Statements</a:t>
            </a:r>
          </a:p>
        </p:txBody>
      </p:sp>
      <p:sp>
        <p:nvSpPr>
          <p:cNvPr id="3" name="Content Placeholder 2"/>
          <p:cNvSpPr>
            <a:spLocks noGrp="1"/>
          </p:cNvSpPr>
          <p:nvPr>
            <p:ph sz="quarter" idx="13"/>
          </p:nvPr>
        </p:nvSpPr>
        <p:spPr>
          <a:xfrm>
            <a:off x="457200" y="1447800"/>
            <a:ext cx="8226425" cy="5181600"/>
          </a:xfrm>
        </p:spPr>
        <p:txBody>
          <a:bodyPr/>
          <a:lstStyle/>
          <a:p>
            <a:r>
              <a:rPr lang="en-IN" dirty="0"/>
              <a:t>According to the </a:t>
            </a:r>
            <a:r>
              <a:rPr lang="en-IN" dirty="0" smtClean="0"/>
              <a:t>definition, </a:t>
            </a:r>
            <a:r>
              <a:rPr lang="en-IN" dirty="0"/>
              <a:t>a statement in the </a:t>
            </a:r>
            <a:r>
              <a:rPr lang="en-IN" dirty="0" smtClean="0"/>
              <a:t>form </a:t>
            </a:r>
          </a:p>
          <a:p>
            <a:r>
              <a:rPr lang="en-IN" dirty="0"/>
              <a:t>                        </a:t>
            </a:r>
            <a:r>
              <a:rPr lang="en-IN" dirty="0" smtClean="0"/>
              <a:t>∃</a:t>
            </a:r>
            <a:r>
              <a:rPr lang="en-IN" i="1" dirty="0" smtClean="0"/>
              <a:t>x </a:t>
            </a:r>
            <a:r>
              <a:rPr lang="en-IN" dirty="0"/>
              <a:t>∈ </a:t>
            </a:r>
            <a:r>
              <a:rPr lang="en-IN" i="1" dirty="0"/>
              <a:t>D </a:t>
            </a:r>
            <a:r>
              <a:rPr lang="en-IN" dirty="0"/>
              <a:t>such that </a:t>
            </a:r>
            <a:r>
              <a:rPr lang="en-IN" i="1" dirty="0"/>
              <a:t>Q</a:t>
            </a:r>
            <a:r>
              <a:rPr lang="en-IN" dirty="0"/>
              <a:t>(</a:t>
            </a:r>
            <a:r>
              <a:rPr lang="en-IN" i="1" dirty="0"/>
              <a:t>x</a:t>
            </a:r>
            <a:r>
              <a:rPr lang="en-IN" dirty="0"/>
              <a:t>)</a:t>
            </a:r>
          </a:p>
          <a:p>
            <a:r>
              <a:rPr lang="en-IN" dirty="0"/>
              <a:t>is true if, and only if,</a:t>
            </a:r>
          </a:p>
          <a:p>
            <a:r>
              <a:rPr lang="en-IN" i="1" dirty="0" smtClean="0"/>
              <a:t>                        Q</a:t>
            </a:r>
            <a:r>
              <a:rPr lang="en-IN" dirty="0" smtClean="0"/>
              <a:t>(</a:t>
            </a:r>
            <a:r>
              <a:rPr lang="en-IN" i="1" dirty="0" smtClean="0"/>
              <a:t>x</a:t>
            </a:r>
            <a:r>
              <a:rPr lang="en-IN" dirty="0"/>
              <a:t>) is true for at least one </a:t>
            </a:r>
            <a:r>
              <a:rPr lang="en-IN" i="1" dirty="0"/>
              <a:t>x </a:t>
            </a:r>
            <a:r>
              <a:rPr lang="en-IN" dirty="0"/>
              <a:t>in </a:t>
            </a:r>
            <a:r>
              <a:rPr lang="en-IN" i="1" dirty="0"/>
              <a:t>D</a:t>
            </a:r>
            <a:r>
              <a:rPr lang="en-IN" dirty="0" smtClean="0"/>
              <a:t>.</a:t>
            </a:r>
          </a:p>
          <a:p>
            <a:endParaRPr lang="en-IN" sz="1500" dirty="0"/>
          </a:p>
          <a:p>
            <a:pPr marL="0" indent="0"/>
            <a:r>
              <a:rPr lang="en-IN" dirty="0"/>
              <a:t>One way to prove this is to find an </a:t>
            </a:r>
            <a:r>
              <a:rPr lang="en-IN" i="1" dirty="0"/>
              <a:t>x </a:t>
            </a:r>
            <a:r>
              <a:rPr lang="en-IN" dirty="0"/>
              <a:t>in </a:t>
            </a:r>
            <a:r>
              <a:rPr lang="en-IN" i="1" dirty="0"/>
              <a:t>D </a:t>
            </a:r>
            <a:r>
              <a:rPr lang="en-IN" dirty="0"/>
              <a:t>that makes </a:t>
            </a:r>
            <a:r>
              <a:rPr lang="en-IN" i="1" dirty="0"/>
              <a:t>Q</a:t>
            </a:r>
            <a:r>
              <a:rPr lang="en-IN" dirty="0"/>
              <a:t>(</a:t>
            </a:r>
            <a:r>
              <a:rPr lang="en-IN" i="1" dirty="0"/>
              <a:t>x</a:t>
            </a:r>
            <a:r>
              <a:rPr lang="en-IN" dirty="0"/>
              <a:t>) </a:t>
            </a:r>
            <a:r>
              <a:rPr lang="en-IN" dirty="0" smtClean="0"/>
              <a:t>true</a:t>
            </a:r>
            <a:r>
              <a:rPr lang="en-IN" dirty="0"/>
              <a:t>. Another way is to give a </a:t>
            </a:r>
            <a:r>
              <a:rPr lang="en-IN" dirty="0" smtClean="0"/>
              <a:t>set of </a:t>
            </a:r>
            <a:r>
              <a:rPr lang="en-IN" dirty="0"/>
              <a:t>directions for finding such an </a:t>
            </a:r>
            <a:r>
              <a:rPr lang="en-IN" i="1" dirty="0"/>
              <a:t>x</a:t>
            </a:r>
            <a:r>
              <a:rPr lang="en-IN" dirty="0"/>
              <a:t>. Both of these methods are called </a:t>
            </a:r>
            <a:r>
              <a:rPr lang="en-IN" b="1" dirty="0"/>
              <a:t>constructive </a:t>
            </a:r>
            <a:r>
              <a:rPr lang="en-IN" b="1" dirty="0" smtClean="0"/>
              <a:t>proofs of </a:t>
            </a:r>
            <a:r>
              <a:rPr lang="en-IN" b="1" dirty="0"/>
              <a:t>existence</a:t>
            </a:r>
            <a:r>
              <a:rPr lang="en-IN" dirty="0"/>
              <a:t>. The logical principle underlying such a proof is called </a:t>
            </a:r>
            <a:r>
              <a:rPr lang="en-IN" b="1" dirty="0"/>
              <a:t>existential </a:t>
            </a:r>
            <a:r>
              <a:rPr lang="en-IN" b="1" dirty="0" smtClean="0"/>
              <a:t> generalization</a:t>
            </a:r>
            <a:r>
              <a:rPr lang="en-IN" dirty="0" smtClean="0"/>
              <a:t>. </a:t>
            </a:r>
            <a:endParaRPr lang="en-US" altLang="en-US" dirty="0"/>
          </a:p>
        </p:txBody>
      </p:sp>
    </p:spTree>
    <p:extLst>
      <p:ext uri="{BB962C8B-B14F-4D97-AF65-F5344CB8AC3E}">
        <p14:creationId xmlns:p14="http://schemas.microsoft.com/office/powerpoint/2010/main" val="3210926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Proving Existential Statements</a:t>
            </a:r>
          </a:p>
        </p:txBody>
      </p:sp>
      <p:sp>
        <p:nvSpPr>
          <p:cNvPr id="3" name="Content Placeholder 2"/>
          <p:cNvSpPr>
            <a:spLocks noGrp="1"/>
          </p:cNvSpPr>
          <p:nvPr>
            <p:ph sz="quarter" idx="13"/>
          </p:nvPr>
        </p:nvSpPr>
        <p:spPr>
          <a:xfrm>
            <a:off x="457200" y="1447800"/>
            <a:ext cx="8226425" cy="5181600"/>
          </a:xfrm>
        </p:spPr>
        <p:txBody>
          <a:bodyPr/>
          <a:lstStyle/>
          <a:p>
            <a:pPr marL="0" indent="0"/>
            <a:r>
              <a:rPr lang="en-IN" dirty="0" smtClean="0"/>
              <a:t>It </a:t>
            </a:r>
            <a:r>
              <a:rPr lang="en-IN" dirty="0"/>
              <a:t>says that if you know a certain property is true for a particular object, then </a:t>
            </a:r>
            <a:r>
              <a:rPr lang="en-IN" dirty="0" smtClean="0"/>
              <a:t>you may </a:t>
            </a:r>
            <a:r>
              <a:rPr lang="en-IN" dirty="0"/>
              <a:t>conclude that “there exists an object for which the property is true.”</a:t>
            </a:r>
            <a:endParaRPr lang="en-US" altLang="en-US" dirty="0"/>
          </a:p>
        </p:txBody>
      </p:sp>
    </p:spTree>
    <p:extLst>
      <p:ext uri="{BB962C8B-B14F-4D97-AF65-F5344CB8AC3E}">
        <p14:creationId xmlns:p14="http://schemas.microsoft.com/office/powerpoint/2010/main" val="106219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Example </a:t>
            </a:r>
            <a:r>
              <a:rPr lang="en-IN" altLang="en-US" sz="2800" dirty="0" smtClean="0"/>
              <a:t>4.1.3 </a:t>
            </a:r>
            <a:r>
              <a:rPr lang="en-US" altLang="en-US" sz="2800" dirty="0"/>
              <a:t>– </a:t>
            </a:r>
            <a:r>
              <a:rPr lang="en-US" altLang="en-US" sz="2800" i="1" dirty="0"/>
              <a:t>Constructive Proofs of Existence</a:t>
            </a:r>
            <a:endParaRPr lang="en-IN" altLang="en-US" sz="2800" dirty="0"/>
          </a:p>
        </p:txBody>
      </p:sp>
      <p:sp>
        <p:nvSpPr>
          <p:cNvPr id="3" name="Content Placeholder 2"/>
          <p:cNvSpPr>
            <a:spLocks noGrp="1"/>
          </p:cNvSpPr>
          <p:nvPr>
            <p:ph sz="quarter" idx="13"/>
          </p:nvPr>
        </p:nvSpPr>
        <p:spPr>
          <a:xfrm>
            <a:off x="457200" y="1447800"/>
            <a:ext cx="8226425" cy="2362200"/>
          </a:xfrm>
        </p:spPr>
        <p:txBody>
          <a:bodyPr/>
          <a:lstStyle/>
          <a:p>
            <a:r>
              <a:rPr lang="en-IN" dirty="0" smtClean="0"/>
              <a:t>a. Prove</a:t>
            </a:r>
            <a:r>
              <a:rPr lang="en-IN" dirty="0"/>
              <a:t>: ∃ an even integer </a:t>
            </a:r>
            <a:r>
              <a:rPr lang="en-IN" i="1" dirty="0"/>
              <a:t>n </a:t>
            </a:r>
            <a:r>
              <a:rPr lang="en-IN" dirty="0"/>
              <a:t>that can be written in two ways as a sum of </a:t>
            </a:r>
            <a:r>
              <a:rPr lang="en-IN" dirty="0" smtClean="0"/>
              <a:t>two prime </a:t>
            </a:r>
            <a:r>
              <a:rPr lang="en-IN" dirty="0"/>
              <a:t>numbers</a:t>
            </a:r>
            <a:r>
              <a:rPr lang="en-IN" dirty="0" smtClean="0"/>
              <a:t>.</a:t>
            </a:r>
          </a:p>
          <a:p>
            <a:endParaRPr lang="en-IN" dirty="0"/>
          </a:p>
          <a:p>
            <a:r>
              <a:rPr lang="en-IN" dirty="0"/>
              <a:t>b. Suppose that </a:t>
            </a:r>
            <a:r>
              <a:rPr lang="en-IN" i="1" dirty="0"/>
              <a:t>r </a:t>
            </a:r>
            <a:r>
              <a:rPr lang="en-IN" dirty="0"/>
              <a:t>and </a:t>
            </a:r>
            <a:r>
              <a:rPr lang="en-IN" i="1" dirty="0"/>
              <a:t>s </a:t>
            </a:r>
            <a:r>
              <a:rPr lang="en-IN" dirty="0"/>
              <a:t>are integers. Prove: ∃</a:t>
            </a:r>
            <a:r>
              <a:rPr lang="en-IN" dirty="0" smtClean="0"/>
              <a:t> </a:t>
            </a:r>
            <a:r>
              <a:rPr lang="en-IN" dirty="0"/>
              <a:t>an integer </a:t>
            </a:r>
            <a:r>
              <a:rPr lang="en-IN" i="1" dirty="0"/>
              <a:t>k </a:t>
            </a:r>
            <a:r>
              <a:rPr lang="en-IN" dirty="0"/>
              <a:t>such that </a:t>
            </a:r>
            <a:r>
              <a:rPr lang="en-IN" dirty="0" smtClean="0"/>
              <a:t>22</a:t>
            </a:r>
            <a:r>
              <a:rPr lang="en-IN" i="1" dirty="0" smtClean="0"/>
              <a:t>r </a:t>
            </a:r>
            <a:r>
              <a:rPr lang="en-IN" dirty="0" smtClean="0"/>
              <a:t>+ 18</a:t>
            </a:r>
            <a:r>
              <a:rPr lang="en-IN" i="1" dirty="0" smtClean="0"/>
              <a:t>s </a:t>
            </a:r>
            <a:r>
              <a:rPr lang="en-IN" dirty="0" smtClean="0"/>
              <a:t>= </a:t>
            </a:r>
            <a:r>
              <a:rPr lang="en-IN" dirty="0"/>
              <a:t>2</a:t>
            </a:r>
            <a:r>
              <a:rPr lang="en-IN" i="1" dirty="0"/>
              <a:t>k</a:t>
            </a:r>
            <a:r>
              <a:rPr lang="en-IN" dirty="0"/>
              <a:t>.</a:t>
            </a:r>
            <a:endParaRPr lang="en-US" altLang="en-US" dirty="0"/>
          </a:p>
        </p:txBody>
      </p:sp>
    </p:spTree>
    <p:extLst>
      <p:ext uri="{BB962C8B-B14F-4D97-AF65-F5344CB8AC3E}">
        <p14:creationId xmlns:p14="http://schemas.microsoft.com/office/powerpoint/2010/main" val="3413773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r>
              <a:rPr lang="en-IN" dirty="0" smtClean="0"/>
              <a:t>a. Let </a:t>
            </a:r>
            <a:r>
              <a:rPr lang="en-IN" i="1" dirty="0"/>
              <a:t>n </a:t>
            </a:r>
            <a:r>
              <a:rPr lang="en-IN" dirty="0" smtClean="0"/>
              <a:t>= </a:t>
            </a:r>
            <a:r>
              <a:rPr lang="en-IN" dirty="0"/>
              <a:t>10. Then 10 </a:t>
            </a:r>
            <a:r>
              <a:rPr lang="en-IN" dirty="0" smtClean="0"/>
              <a:t>= 5 + 5 = 3 + 7 </a:t>
            </a:r>
            <a:r>
              <a:rPr lang="en-IN" dirty="0"/>
              <a:t>and 3, 5, and 7 are all prime numbers. </a:t>
            </a:r>
            <a:r>
              <a:rPr lang="en-IN" dirty="0" smtClean="0"/>
              <a:t>Thus </a:t>
            </a:r>
            <a:r>
              <a:rPr lang="en-IN" dirty="0"/>
              <a:t>∃</a:t>
            </a:r>
            <a:r>
              <a:rPr lang="en-IN" dirty="0" smtClean="0"/>
              <a:t> </a:t>
            </a:r>
            <a:r>
              <a:rPr lang="en-IN" dirty="0"/>
              <a:t>an even integer—namely, 10—that can be written in two ways as a sum of </a:t>
            </a:r>
            <a:r>
              <a:rPr lang="en-IN" dirty="0" smtClean="0"/>
              <a:t>two prime </a:t>
            </a:r>
            <a:r>
              <a:rPr lang="en-IN" dirty="0"/>
              <a:t>numbers</a:t>
            </a:r>
            <a:r>
              <a:rPr lang="en-IN" dirty="0" smtClean="0"/>
              <a:t>.</a:t>
            </a:r>
          </a:p>
          <a:p>
            <a:endParaRPr lang="en-IN" sz="800" dirty="0"/>
          </a:p>
          <a:p>
            <a:r>
              <a:rPr lang="en-IN" dirty="0"/>
              <a:t>b. Let </a:t>
            </a:r>
            <a:r>
              <a:rPr lang="en-IN" i="1" dirty="0"/>
              <a:t>k </a:t>
            </a:r>
            <a:r>
              <a:rPr lang="en-IN" dirty="0" smtClean="0"/>
              <a:t>= 11</a:t>
            </a:r>
            <a:r>
              <a:rPr lang="en-IN" i="1" dirty="0" smtClean="0"/>
              <a:t>r </a:t>
            </a:r>
            <a:r>
              <a:rPr lang="en-IN" dirty="0" smtClean="0"/>
              <a:t>+ 9</a:t>
            </a:r>
            <a:r>
              <a:rPr lang="en-IN" i="1" dirty="0" smtClean="0"/>
              <a:t>s</a:t>
            </a:r>
            <a:r>
              <a:rPr lang="en-IN" dirty="0"/>
              <a:t>. Then </a:t>
            </a:r>
            <a:r>
              <a:rPr lang="en-IN" i="1" dirty="0"/>
              <a:t>k </a:t>
            </a:r>
            <a:r>
              <a:rPr lang="en-IN" dirty="0"/>
              <a:t>is an integer because it is a sum of products of integers, </a:t>
            </a:r>
            <a:r>
              <a:rPr lang="en-IN" dirty="0" smtClean="0"/>
              <a:t>and by </a:t>
            </a:r>
            <a:r>
              <a:rPr lang="en-IN" dirty="0"/>
              <a:t>substitution, and the distributive law of algebra</a:t>
            </a:r>
            <a:r>
              <a:rPr lang="en-IN" dirty="0" smtClean="0"/>
              <a:t>,</a:t>
            </a:r>
          </a:p>
          <a:p>
            <a:endParaRPr lang="en-IN" sz="400" dirty="0" smtClean="0"/>
          </a:p>
          <a:p>
            <a:r>
              <a:rPr lang="pt-BR" dirty="0" smtClean="0"/>
              <a:t>                  2</a:t>
            </a:r>
            <a:r>
              <a:rPr lang="pt-BR" i="1" dirty="0" smtClean="0"/>
              <a:t>k </a:t>
            </a:r>
            <a:r>
              <a:rPr lang="pt-BR" dirty="0" smtClean="0"/>
              <a:t>= 2(11</a:t>
            </a:r>
            <a:r>
              <a:rPr lang="pt-BR" i="1" dirty="0" smtClean="0"/>
              <a:t>r + </a:t>
            </a:r>
            <a:r>
              <a:rPr lang="pt-BR" dirty="0" smtClean="0"/>
              <a:t>9</a:t>
            </a:r>
            <a:r>
              <a:rPr lang="pt-BR" i="1" dirty="0" smtClean="0"/>
              <a:t>s</a:t>
            </a:r>
            <a:r>
              <a:rPr lang="pt-BR" dirty="0"/>
              <a:t>) </a:t>
            </a:r>
            <a:r>
              <a:rPr lang="pt-BR" dirty="0" smtClean="0"/>
              <a:t>=  22</a:t>
            </a:r>
            <a:r>
              <a:rPr lang="pt-BR" i="1" dirty="0" smtClean="0"/>
              <a:t>r + </a:t>
            </a:r>
            <a:r>
              <a:rPr lang="pt-BR" dirty="0" smtClean="0"/>
              <a:t>18</a:t>
            </a:r>
            <a:r>
              <a:rPr lang="pt-BR" i="1" dirty="0" smtClean="0"/>
              <a:t>s</a:t>
            </a:r>
            <a:r>
              <a:rPr lang="pt-BR" dirty="0" smtClean="0"/>
              <a:t>.</a:t>
            </a:r>
          </a:p>
          <a:p>
            <a:endParaRPr lang="pt-BR" sz="400" dirty="0"/>
          </a:p>
          <a:p>
            <a:r>
              <a:rPr lang="en-IN" dirty="0"/>
              <a:t>Thus ∃</a:t>
            </a:r>
            <a:r>
              <a:rPr lang="en-IN" dirty="0" smtClean="0"/>
              <a:t> </a:t>
            </a:r>
            <a:r>
              <a:rPr lang="en-IN" dirty="0"/>
              <a:t>an integer, namely </a:t>
            </a:r>
            <a:r>
              <a:rPr lang="en-IN" i="1" dirty="0"/>
              <a:t>k</a:t>
            </a:r>
            <a:r>
              <a:rPr lang="en-IN" dirty="0"/>
              <a:t>, such that </a:t>
            </a:r>
            <a:r>
              <a:rPr lang="en-IN" dirty="0" smtClean="0"/>
              <a:t>22</a:t>
            </a:r>
            <a:r>
              <a:rPr lang="en-IN" i="1" dirty="0" smtClean="0"/>
              <a:t>r + </a:t>
            </a:r>
            <a:r>
              <a:rPr lang="en-IN" dirty="0" smtClean="0"/>
              <a:t>18</a:t>
            </a:r>
            <a:r>
              <a:rPr lang="en-IN" i="1" dirty="0" smtClean="0"/>
              <a:t>s </a:t>
            </a:r>
            <a:r>
              <a:rPr lang="en-IN" dirty="0" smtClean="0"/>
              <a:t>= </a:t>
            </a:r>
            <a:r>
              <a:rPr lang="en-IN" dirty="0"/>
              <a:t>2</a:t>
            </a:r>
            <a:r>
              <a:rPr lang="en-IN" i="1" dirty="0"/>
              <a:t>k</a:t>
            </a:r>
            <a:r>
              <a:rPr lang="en-IN" dirty="0" smtClean="0"/>
              <a:t>.</a:t>
            </a:r>
            <a:endParaRPr lang="en-US" altLang="en-US" dirty="0"/>
          </a:p>
        </p:txBody>
      </p:sp>
    </p:spTree>
    <p:extLst>
      <p:ext uri="{BB962C8B-B14F-4D97-AF65-F5344CB8AC3E}">
        <p14:creationId xmlns:p14="http://schemas.microsoft.com/office/powerpoint/2010/main" val="4079010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4400"/>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4904"/>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4.1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373004"/>
            <a:ext cx="8029575"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2700" dirty="0"/>
              <a:t>Direct Proof and Counterexample </a:t>
            </a:r>
            <a:r>
              <a:rPr lang="en-IN" altLang="en-US" sz="2700" dirty="0" smtClean="0"/>
              <a:t>Ⅰ: </a:t>
            </a:r>
            <a:r>
              <a:rPr lang="en-IN" altLang="en-US" sz="2700" dirty="0"/>
              <a:t>Introduction</a:t>
            </a:r>
            <a:endParaRPr lang="en-US" altLang="en-US" sz="27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Proving Existential Statements</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A </a:t>
            </a:r>
            <a:r>
              <a:rPr lang="en-IN" b="1" dirty="0"/>
              <a:t>nonconstructive proof of existence </a:t>
            </a:r>
            <a:r>
              <a:rPr lang="en-IN" dirty="0"/>
              <a:t>involves showing either (a) that the </a:t>
            </a:r>
            <a:r>
              <a:rPr lang="en-IN" dirty="0" smtClean="0"/>
              <a:t>existence of </a:t>
            </a:r>
            <a:r>
              <a:rPr lang="en-IN" dirty="0"/>
              <a:t>a value of </a:t>
            </a:r>
            <a:r>
              <a:rPr lang="en-IN" i="1" dirty="0"/>
              <a:t>x </a:t>
            </a:r>
            <a:r>
              <a:rPr lang="en-IN" dirty="0"/>
              <a:t>that makes </a:t>
            </a:r>
            <a:r>
              <a:rPr lang="en-IN" i="1" dirty="0"/>
              <a:t>Q</a:t>
            </a:r>
            <a:r>
              <a:rPr lang="en-IN" dirty="0"/>
              <a:t>(</a:t>
            </a:r>
            <a:r>
              <a:rPr lang="en-IN" i="1" dirty="0"/>
              <a:t>x</a:t>
            </a:r>
            <a:r>
              <a:rPr lang="en-IN" dirty="0"/>
              <a:t>) true is guaranteed by an axiom or a previously </a:t>
            </a:r>
            <a:r>
              <a:rPr lang="en-IN" dirty="0" smtClean="0"/>
              <a:t>proved theorem </a:t>
            </a:r>
            <a:r>
              <a:rPr lang="en-IN" dirty="0"/>
              <a:t>or (b) that the assumption that there is no such </a:t>
            </a:r>
            <a:r>
              <a:rPr lang="en-IN" i="1" dirty="0"/>
              <a:t>x </a:t>
            </a:r>
            <a:r>
              <a:rPr lang="en-IN" dirty="0"/>
              <a:t>leads to a </a:t>
            </a:r>
            <a:r>
              <a:rPr lang="en-IN" dirty="0" smtClean="0"/>
              <a:t>contradiction.</a:t>
            </a:r>
          </a:p>
          <a:p>
            <a:pPr marL="0" indent="0"/>
            <a:endParaRPr lang="en-IN" sz="400" dirty="0"/>
          </a:p>
          <a:p>
            <a:pPr marL="0" indent="0"/>
            <a:r>
              <a:rPr lang="en-IN" dirty="0" smtClean="0"/>
              <a:t>The disadvantage </a:t>
            </a:r>
            <a:r>
              <a:rPr lang="en-IN" dirty="0"/>
              <a:t>of a nonconstructive proof is that it may give virtually no </a:t>
            </a:r>
            <a:r>
              <a:rPr lang="en-IN" dirty="0" smtClean="0"/>
              <a:t>clue </a:t>
            </a:r>
            <a:r>
              <a:rPr lang="en-IN" dirty="0"/>
              <a:t>about </a:t>
            </a:r>
            <a:r>
              <a:rPr lang="en-IN" dirty="0" smtClean="0"/>
              <a:t>where or </a:t>
            </a:r>
            <a:r>
              <a:rPr lang="en-IN" dirty="0"/>
              <a:t>how </a:t>
            </a:r>
            <a:r>
              <a:rPr lang="en-IN" i="1" dirty="0"/>
              <a:t>x </a:t>
            </a:r>
            <a:r>
              <a:rPr lang="en-IN" dirty="0"/>
              <a:t>may be found. The </a:t>
            </a:r>
            <a:r>
              <a:rPr lang="en-IN" dirty="0" smtClean="0"/>
              <a:t> widespread </a:t>
            </a:r>
            <a:r>
              <a:rPr lang="en-IN" dirty="0"/>
              <a:t>use of digital computers in recent years </a:t>
            </a:r>
            <a:r>
              <a:rPr lang="en-IN" dirty="0" smtClean="0"/>
              <a:t>has led to some dissatisfaction with this aspect of nonconstructive proofs and to increased efforts </a:t>
            </a:r>
            <a:r>
              <a:rPr lang="en-IN" dirty="0"/>
              <a:t>to produce constructive proofs containing directions for computer calculation </a:t>
            </a:r>
            <a:r>
              <a:rPr lang="en-IN" dirty="0" smtClean="0"/>
              <a:t>of the </a:t>
            </a:r>
            <a:r>
              <a:rPr lang="en-IN" dirty="0"/>
              <a:t>quantity in question.</a:t>
            </a:r>
            <a:endParaRPr lang="en-US" altLang="en-US" dirty="0"/>
          </a:p>
        </p:txBody>
      </p:sp>
    </p:spTree>
    <p:extLst>
      <p:ext uri="{BB962C8B-B14F-4D97-AF65-F5344CB8AC3E}">
        <p14:creationId xmlns:p14="http://schemas.microsoft.com/office/powerpoint/2010/main" val="2366621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Disproving Universal Statements by Counterexample</a:t>
            </a:r>
          </a:p>
        </p:txBody>
      </p:sp>
    </p:spTree>
    <p:extLst>
      <p:ext uri="{BB962C8B-B14F-4D97-AF65-F5344CB8AC3E}">
        <p14:creationId xmlns:p14="http://schemas.microsoft.com/office/powerpoint/2010/main" val="3928670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Disproving Universal Statements by Counterexample</a:t>
            </a:r>
          </a:p>
        </p:txBody>
      </p:sp>
      <p:pic>
        <p:nvPicPr>
          <p:cNvPr id="5" name="Picture 4" descr="A text box has the heading, Disproof by Counterexample. The text reads, To disprove a statement of the form &quot;for all x element of D, if P(x) then Q(x),&quot; find a value of x in D for which the hypothesis P(x) is true and the conclusion Q(x) is false. Such an x is called a counterexample."/>
          <p:cNvPicPr>
            <a:picLocks noChangeAspect="1"/>
          </p:cNvPicPr>
          <p:nvPr/>
        </p:nvPicPr>
        <p:blipFill>
          <a:blip r:embed="rId3"/>
          <a:stretch>
            <a:fillRect/>
          </a:stretch>
        </p:blipFill>
        <p:spPr>
          <a:xfrm>
            <a:off x="487187" y="1752600"/>
            <a:ext cx="7965281" cy="1671638"/>
          </a:xfrm>
          <a:prstGeom prst="rect">
            <a:avLst/>
          </a:prstGeom>
        </p:spPr>
      </p:pic>
    </p:spTree>
    <p:extLst>
      <p:ext uri="{BB962C8B-B14F-4D97-AF65-F5344CB8AC3E}">
        <p14:creationId xmlns:p14="http://schemas.microsoft.com/office/powerpoint/2010/main" val="2075431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4.1.4 </a:t>
            </a:r>
            <a:r>
              <a:rPr lang="en-US" altLang="en-US" sz="3100" dirty="0"/>
              <a:t>– </a:t>
            </a:r>
            <a:r>
              <a:rPr lang="en-US" altLang="en-US" sz="3100" i="1" dirty="0"/>
              <a:t>Disproof by Counterexample</a:t>
            </a:r>
            <a:endParaRPr lang="en-IN" altLang="en-US" sz="3100" dirty="0"/>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Disprove the following statement by finding a counterexample</a:t>
            </a:r>
            <a:r>
              <a:rPr lang="en-IN" dirty="0" smtClean="0"/>
              <a:t>:</a:t>
            </a:r>
          </a:p>
          <a:p>
            <a:pPr marL="0" indent="0"/>
            <a:endParaRPr lang="en-IN" dirty="0" smtClean="0"/>
          </a:p>
          <a:p>
            <a:pPr marL="0" indent="1257300"/>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dirty="0"/>
              <a:t>real numbers </a:t>
            </a:r>
            <a:r>
              <a:rPr lang="en-IN" i="1" dirty="0"/>
              <a:t>a </a:t>
            </a:r>
            <a:r>
              <a:rPr lang="en-IN" dirty="0"/>
              <a:t>and </a:t>
            </a:r>
            <a:r>
              <a:rPr lang="en-IN" i="1" dirty="0"/>
              <a:t>b</a:t>
            </a:r>
            <a:r>
              <a:rPr lang="en-IN" dirty="0"/>
              <a:t>, if</a:t>
            </a:r>
            <a:endParaRPr lang="en-US" altLang="en-US" dirty="0"/>
          </a:p>
        </p:txBody>
      </p:sp>
      <p:pic>
        <p:nvPicPr>
          <p:cNvPr id="4" name="Picture 3" descr="a^2 = b^2 then a = b."/>
          <p:cNvPicPr>
            <a:picLocks noChangeAspect="1"/>
          </p:cNvPicPr>
          <p:nvPr/>
        </p:nvPicPr>
        <p:blipFill>
          <a:blip r:embed="rId3"/>
          <a:stretch>
            <a:fillRect/>
          </a:stretch>
        </p:blipFill>
        <p:spPr>
          <a:xfrm>
            <a:off x="5362575" y="2741921"/>
            <a:ext cx="2333625" cy="333375"/>
          </a:xfrm>
          <a:prstGeom prst="rect">
            <a:avLst/>
          </a:prstGeom>
        </p:spPr>
      </p:pic>
    </p:spTree>
    <p:extLst>
      <p:ext uri="{BB962C8B-B14F-4D97-AF65-F5344CB8AC3E}">
        <p14:creationId xmlns:p14="http://schemas.microsoft.com/office/powerpoint/2010/main" val="1960813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To disprove this statement, you need to find real numbers </a:t>
            </a:r>
            <a:r>
              <a:rPr lang="en-IN" i="1" dirty="0" smtClean="0"/>
              <a:t>a</a:t>
            </a:r>
            <a:r>
              <a:rPr lang="en-IN" dirty="0" smtClean="0"/>
              <a:t> and </a:t>
            </a:r>
            <a:r>
              <a:rPr lang="en-IN" i="1" dirty="0"/>
              <a:t>b</a:t>
            </a:r>
            <a:r>
              <a:rPr lang="en-IN" dirty="0"/>
              <a:t> such that </a:t>
            </a:r>
            <a:r>
              <a:rPr lang="en-IN" dirty="0" smtClean="0"/>
              <a:t>the hypothesis</a:t>
            </a:r>
            <a:endParaRPr lang="en-US" altLang="en-US" dirty="0"/>
          </a:p>
        </p:txBody>
      </p:sp>
      <p:pic>
        <p:nvPicPr>
          <p:cNvPr id="4" name="Picture 3" descr="a^2 = b^2"/>
          <p:cNvPicPr>
            <a:picLocks noChangeAspect="1"/>
          </p:cNvPicPr>
          <p:nvPr/>
        </p:nvPicPr>
        <p:blipFill>
          <a:blip r:embed="rId3"/>
          <a:stretch>
            <a:fillRect/>
          </a:stretch>
        </p:blipFill>
        <p:spPr>
          <a:xfrm>
            <a:off x="4753514" y="1841500"/>
            <a:ext cx="1037686" cy="333350"/>
          </a:xfrm>
          <a:prstGeom prst="rect">
            <a:avLst/>
          </a:prstGeom>
        </p:spPr>
      </p:pic>
      <p:sp>
        <p:nvSpPr>
          <p:cNvPr id="5" name="Content Placeholder 2"/>
          <p:cNvSpPr>
            <a:spLocks noGrp="1"/>
          </p:cNvSpPr>
          <p:nvPr>
            <p:ph sz="quarter" idx="13"/>
          </p:nvPr>
        </p:nvSpPr>
        <p:spPr>
          <a:xfrm>
            <a:off x="457200" y="1828800"/>
            <a:ext cx="8226425" cy="4419600"/>
          </a:xfrm>
        </p:spPr>
        <p:txBody>
          <a:bodyPr/>
          <a:lstStyle/>
          <a:p>
            <a:pPr marL="0" indent="0"/>
            <a:r>
              <a:rPr lang="en-IN" dirty="0" smtClean="0"/>
              <a:t>                                                               is </a:t>
            </a:r>
            <a:r>
              <a:rPr lang="en-IN" dirty="0"/>
              <a:t>true and the conclusion </a:t>
            </a:r>
            <a:r>
              <a:rPr lang="en-IN" i="1" dirty="0"/>
              <a:t>a</a:t>
            </a:r>
            <a:r>
              <a:rPr lang="en-IN" dirty="0"/>
              <a:t> </a:t>
            </a:r>
            <a:r>
              <a:rPr lang="en-IN" dirty="0" smtClean="0"/>
              <a:t>= </a:t>
            </a:r>
            <a:r>
              <a:rPr lang="en-IN" i="1" dirty="0"/>
              <a:t>b</a:t>
            </a:r>
            <a:r>
              <a:rPr lang="en-IN" dirty="0"/>
              <a:t> is </a:t>
            </a:r>
            <a:r>
              <a:rPr lang="en-IN" dirty="0" smtClean="0"/>
              <a:t>false.</a:t>
            </a:r>
          </a:p>
          <a:p>
            <a:pPr marL="0" indent="0"/>
            <a:endParaRPr lang="en-IN" sz="1600" dirty="0"/>
          </a:p>
          <a:p>
            <a:pPr marL="0" indent="0"/>
            <a:r>
              <a:rPr lang="en-IN" dirty="0" smtClean="0"/>
              <a:t>The </a:t>
            </a:r>
            <a:r>
              <a:rPr lang="en-IN" dirty="0"/>
              <a:t>fact that </a:t>
            </a:r>
            <a:r>
              <a:rPr lang="en-IN" dirty="0" smtClean="0"/>
              <a:t>both positive and negative </a:t>
            </a:r>
            <a:r>
              <a:rPr lang="en-IN" dirty="0"/>
              <a:t>integers have positive squares </a:t>
            </a:r>
            <a:r>
              <a:rPr lang="en-IN" dirty="0" smtClean="0"/>
              <a:t>helps in </a:t>
            </a:r>
            <a:r>
              <a:rPr lang="en-IN" dirty="0"/>
              <a:t>the </a:t>
            </a:r>
            <a:r>
              <a:rPr lang="en-IN" dirty="0" smtClean="0"/>
              <a:t>search.</a:t>
            </a:r>
          </a:p>
          <a:p>
            <a:pPr marL="0" indent="0"/>
            <a:endParaRPr lang="en-IN" sz="1600" dirty="0"/>
          </a:p>
          <a:p>
            <a:pPr marL="0" indent="0"/>
            <a:r>
              <a:rPr lang="en-IN" dirty="0" smtClean="0"/>
              <a:t>If </a:t>
            </a:r>
            <a:r>
              <a:rPr lang="en-IN" dirty="0"/>
              <a:t>you flip through some </a:t>
            </a:r>
            <a:r>
              <a:rPr lang="en-IN" dirty="0" smtClean="0"/>
              <a:t>possibilities in your mind</a:t>
            </a:r>
            <a:r>
              <a:rPr lang="en-IN" dirty="0"/>
              <a:t>, you will quickly see that 1 and −1 will work (or 2 and −2, or 0.5 and −0.5, and so forth). You only need one </a:t>
            </a:r>
            <a:r>
              <a:rPr lang="en-IN" dirty="0" smtClean="0"/>
              <a:t>such pair </a:t>
            </a:r>
            <a:r>
              <a:rPr lang="en-IN" dirty="0"/>
              <a:t>to give a counterexample.</a:t>
            </a:r>
            <a:endParaRPr lang="en-US" altLang="en-US" dirty="0"/>
          </a:p>
        </p:txBody>
      </p:sp>
    </p:spTree>
    <p:extLst>
      <p:ext uri="{BB962C8B-B14F-4D97-AF65-F5344CB8AC3E}">
        <p14:creationId xmlns:p14="http://schemas.microsoft.com/office/powerpoint/2010/main" val="3617721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Disproving Universal Statements by Counterexample</a:t>
            </a:r>
          </a:p>
        </p:txBody>
      </p:sp>
      <p:pic>
        <p:nvPicPr>
          <p:cNvPr id="3" name="Picture 2" descr="A text box has first heading, Statement. The text following this reads, for all real numbers a and b, if a^2 = b^2, then a = b.&#10;A text box has the second heading, Counterexample. The text following this reads, Let a = 1 and b = negative 1. Then a^2 = 1^2 = 1 and b^2 = (negative 1)^2 = 1, and so a^2 = b^2. But a is not equal to b since 1 is not equal to negative 1."/>
          <p:cNvPicPr>
            <a:picLocks noChangeAspect="1"/>
          </p:cNvPicPr>
          <p:nvPr/>
        </p:nvPicPr>
        <p:blipFill>
          <a:blip r:embed="rId3"/>
          <a:stretch>
            <a:fillRect/>
          </a:stretch>
        </p:blipFill>
        <p:spPr>
          <a:xfrm>
            <a:off x="415637" y="1676400"/>
            <a:ext cx="8312727" cy="1284968"/>
          </a:xfrm>
          <a:prstGeom prst="rect">
            <a:avLst/>
          </a:prstGeom>
        </p:spPr>
      </p:pic>
    </p:spTree>
    <p:extLst>
      <p:ext uri="{BB962C8B-B14F-4D97-AF65-F5344CB8AC3E}">
        <p14:creationId xmlns:p14="http://schemas.microsoft.com/office/powerpoint/2010/main" val="1232732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Proving Universal Statements</a:t>
            </a:r>
          </a:p>
        </p:txBody>
      </p:sp>
    </p:spTree>
    <p:extLst>
      <p:ext uri="{BB962C8B-B14F-4D97-AF65-F5344CB8AC3E}">
        <p14:creationId xmlns:p14="http://schemas.microsoft.com/office/powerpoint/2010/main" val="3571704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Example </a:t>
            </a:r>
            <a:r>
              <a:rPr lang="en-IN" altLang="en-US" sz="3300" dirty="0" smtClean="0"/>
              <a:t>4.1.5 </a:t>
            </a:r>
            <a:r>
              <a:rPr lang="en-US" altLang="en-US" sz="3300" dirty="0"/>
              <a:t>– </a:t>
            </a:r>
            <a:r>
              <a:rPr lang="en-US" altLang="en-US" sz="3300" i="1" dirty="0" smtClean="0"/>
              <a:t>The </a:t>
            </a:r>
            <a:r>
              <a:rPr lang="en-US" altLang="en-US" sz="3300" i="1" dirty="0"/>
              <a:t>Method of </a:t>
            </a:r>
            <a:r>
              <a:rPr lang="en-US" altLang="en-US" sz="3300" i="1" dirty="0" smtClean="0"/>
              <a:t>Exhaustion</a:t>
            </a:r>
            <a:endParaRPr lang="en-IN" altLang="en-US" sz="3300" dirty="0"/>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Use the method of exhaustion to prove the following statement</a:t>
            </a:r>
            <a:r>
              <a:rPr lang="en-IN" dirty="0" smtClean="0"/>
              <a:t>:</a:t>
            </a:r>
          </a:p>
          <a:p>
            <a:pPr marL="0" indent="0"/>
            <a:endParaRPr lang="en-IN" altLang="en-US" dirty="0"/>
          </a:p>
          <a:p>
            <a:pPr marL="863600" indent="0"/>
            <a:r>
              <a:rPr lang="en-IN" altLang="en-US" dirty="0" smtClean="0">
                <a:latin typeface="+mj-lt"/>
                <a:ea typeface="Arial Unicode MS" panose="020B0604020202020204" pitchFamily="34" charset="-128"/>
                <a:cs typeface="Arial Unicode MS" panose="020B0604020202020204" pitchFamily="34" charset="-128"/>
              </a:rPr>
              <a:t>∀</a:t>
            </a:r>
            <a:r>
              <a:rPr lang="en-IN" altLang="en-US" i="1" dirty="0" smtClean="0"/>
              <a:t>n</a:t>
            </a:r>
            <a:r>
              <a:rPr lang="en-IN" altLang="en-US" dirty="0" smtClean="0"/>
              <a:t> </a:t>
            </a:r>
            <a:r>
              <a:rPr lang="en-IN" altLang="en-US" dirty="0" smtClean="0">
                <a:latin typeface="+mj-lt"/>
                <a:ea typeface="Arial Unicode MS" panose="020B0604020202020204" pitchFamily="34" charset="-128"/>
                <a:cs typeface="Arial Unicode MS" panose="020B0604020202020204" pitchFamily="34" charset="-128"/>
              </a:rPr>
              <a:t>∈</a:t>
            </a:r>
            <a:r>
              <a:rPr lang="en-IN" altLang="en-US" dirty="0" smtClean="0"/>
              <a:t> </a:t>
            </a:r>
            <a:r>
              <a:rPr lang="en-IN" altLang="en-US" b="1" dirty="0"/>
              <a:t>Z</a:t>
            </a:r>
            <a:r>
              <a:rPr lang="en-IN" altLang="en-US" dirty="0"/>
              <a:t>, if </a:t>
            </a:r>
            <a:r>
              <a:rPr lang="en-IN" altLang="en-US" i="1" dirty="0"/>
              <a:t>n</a:t>
            </a:r>
            <a:r>
              <a:rPr lang="en-IN" altLang="en-US" dirty="0"/>
              <a:t> is even and 4 ≤ </a:t>
            </a:r>
            <a:r>
              <a:rPr lang="en-IN" altLang="en-US" i="1" dirty="0"/>
              <a:t>n</a:t>
            </a:r>
            <a:r>
              <a:rPr lang="en-IN" altLang="en-US" dirty="0"/>
              <a:t> ≤ 26 then </a:t>
            </a:r>
            <a:r>
              <a:rPr lang="en-IN" altLang="en-US" i="1" dirty="0"/>
              <a:t>n</a:t>
            </a:r>
            <a:r>
              <a:rPr lang="en-IN" altLang="en-US" dirty="0"/>
              <a:t> can </a:t>
            </a:r>
            <a:r>
              <a:rPr lang="en-IN" altLang="en-US" dirty="0" smtClean="0"/>
              <a:t>be written </a:t>
            </a:r>
            <a:r>
              <a:rPr lang="en-IN" altLang="en-US" dirty="0"/>
              <a:t>as </a:t>
            </a:r>
            <a:r>
              <a:rPr lang="en-IN" altLang="en-US" dirty="0" smtClean="0"/>
              <a:t>a sum of two </a:t>
            </a:r>
            <a:r>
              <a:rPr lang="en-IN" altLang="en-US" dirty="0"/>
              <a:t>prime numbers</a:t>
            </a:r>
            <a:r>
              <a:rPr lang="en-IN" altLang="en-US" dirty="0" smtClean="0"/>
              <a:t>.</a:t>
            </a:r>
            <a:r>
              <a:rPr lang="en-IN" b="1" dirty="0"/>
              <a:t> </a:t>
            </a:r>
            <a:endParaRPr lang="en-US" altLang="en-US" dirty="0"/>
          </a:p>
        </p:txBody>
      </p:sp>
    </p:spTree>
    <p:extLst>
      <p:ext uri="{BB962C8B-B14F-4D97-AF65-F5344CB8AC3E}">
        <p14:creationId xmlns:p14="http://schemas.microsoft.com/office/powerpoint/2010/main" val="621971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smtClean="0"/>
              <a:t>4 = 2 + 2 	  6 </a:t>
            </a:r>
            <a:r>
              <a:rPr lang="en-IN" dirty="0"/>
              <a:t>=</a:t>
            </a:r>
            <a:r>
              <a:rPr lang="en-IN" dirty="0" smtClean="0"/>
              <a:t> 3 + 3 	 8 </a:t>
            </a:r>
            <a:r>
              <a:rPr lang="en-IN" dirty="0"/>
              <a:t>=</a:t>
            </a:r>
            <a:r>
              <a:rPr lang="en-IN" dirty="0" smtClean="0"/>
              <a:t> 3 + 5 	10 </a:t>
            </a:r>
            <a:r>
              <a:rPr lang="en-IN" dirty="0"/>
              <a:t>=</a:t>
            </a:r>
            <a:r>
              <a:rPr lang="en-IN" dirty="0" smtClean="0"/>
              <a:t> 5 + 5</a:t>
            </a:r>
          </a:p>
          <a:p>
            <a:pPr marL="0" indent="0"/>
            <a:endParaRPr lang="en-IN" altLang="en-US" dirty="0"/>
          </a:p>
          <a:p>
            <a:pPr marL="0" indent="0"/>
            <a:r>
              <a:rPr lang="en-IN" dirty="0"/>
              <a:t>12 </a:t>
            </a:r>
            <a:r>
              <a:rPr lang="en-IN" dirty="0" smtClean="0"/>
              <a:t>= 5 + 7 	14 </a:t>
            </a:r>
            <a:r>
              <a:rPr lang="en-IN" dirty="0"/>
              <a:t>=</a:t>
            </a:r>
            <a:r>
              <a:rPr lang="en-IN" dirty="0" smtClean="0"/>
              <a:t> 11 + 3 	16 </a:t>
            </a:r>
            <a:r>
              <a:rPr lang="en-IN" dirty="0"/>
              <a:t>=</a:t>
            </a:r>
            <a:r>
              <a:rPr lang="en-IN" dirty="0" smtClean="0"/>
              <a:t> 5 + 11 	18 </a:t>
            </a:r>
            <a:r>
              <a:rPr lang="en-IN" dirty="0"/>
              <a:t>=</a:t>
            </a:r>
            <a:r>
              <a:rPr lang="en-IN" dirty="0" smtClean="0"/>
              <a:t> 7 + 11</a:t>
            </a:r>
          </a:p>
          <a:p>
            <a:pPr marL="0" indent="0"/>
            <a:endParaRPr lang="en-IN" altLang="en-US" dirty="0"/>
          </a:p>
          <a:p>
            <a:pPr marL="0" indent="0"/>
            <a:r>
              <a:rPr lang="en-IN" dirty="0"/>
              <a:t>20 </a:t>
            </a:r>
            <a:r>
              <a:rPr lang="en-IN" dirty="0" smtClean="0"/>
              <a:t>= 7 + 13 	22 </a:t>
            </a:r>
            <a:r>
              <a:rPr lang="en-IN" dirty="0"/>
              <a:t>=</a:t>
            </a:r>
            <a:r>
              <a:rPr lang="en-IN" dirty="0" smtClean="0"/>
              <a:t> 5 + 17 	24 </a:t>
            </a:r>
            <a:r>
              <a:rPr lang="en-IN" dirty="0"/>
              <a:t>=</a:t>
            </a:r>
            <a:r>
              <a:rPr lang="en-IN" dirty="0" smtClean="0"/>
              <a:t> 5 + 19 	26 = 7 + 19</a:t>
            </a:r>
            <a:endParaRPr lang="en-US" altLang="en-US" dirty="0"/>
          </a:p>
        </p:txBody>
      </p:sp>
    </p:spTree>
    <p:extLst>
      <p:ext uri="{BB962C8B-B14F-4D97-AF65-F5344CB8AC3E}">
        <p14:creationId xmlns:p14="http://schemas.microsoft.com/office/powerpoint/2010/main" val="2281892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Proving Universal Statements</a:t>
            </a:r>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a:t>The most powerful technique for proving a </a:t>
            </a:r>
            <a:r>
              <a:rPr lang="en-IN" dirty="0" smtClean="0"/>
              <a:t>universal statement </a:t>
            </a:r>
            <a:r>
              <a:rPr lang="en-IN" dirty="0"/>
              <a:t>is one that works </a:t>
            </a:r>
            <a:r>
              <a:rPr lang="en-IN" dirty="0" smtClean="0"/>
              <a:t>regardless of </a:t>
            </a:r>
            <a:r>
              <a:rPr lang="en-IN" dirty="0"/>
              <a:t>the size of </a:t>
            </a:r>
            <a:r>
              <a:rPr lang="en-IN" dirty="0" smtClean="0"/>
              <a:t>the domain </a:t>
            </a:r>
            <a:r>
              <a:rPr lang="en-IN" dirty="0"/>
              <a:t>over which the statement is </a:t>
            </a:r>
            <a:r>
              <a:rPr lang="en-IN" dirty="0" smtClean="0"/>
              <a:t>quantified.</a:t>
            </a:r>
          </a:p>
          <a:p>
            <a:pPr marL="0" indent="0"/>
            <a:endParaRPr lang="en-IN" sz="800" dirty="0"/>
          </a:p>
          <a:p>
            <a:pPr marL="0" indent="0"/>
            <a:r>
              <a:rPr lang="en-IN" dirty="0" smtClean="0"/>
              <a:t>It </a:t>
            </a:r>
            <a:r>
              <a:rPr lang="en-IN" dirty="0"/>
              <a:t>is </a:t>
            </a:r>
            <a:r>
              <a:rPr lang="en-IN" dirty="0" smtClean="0"/>
              <a:t>based on a logical </a:t>
            </a:r>
            <a:r>
              <a:rPr lang="en-IN" dirty="0"/>
              <a:t>principle sometimes called </a:t>
            </a:r>
            <a:r>
              <a:rPr lang="en-IN" i="1" dirty="0" smtClean="0"/>
              <a:t>universal generalization</a:t>
            </a:r>
            <a:r>
              <a:rPr lang="en-IN" dirty="0"/>
              <a:t>. A more descriptive name </a:t>
            </a:r>
            <a:r>
              <a:rPr lang="en-IN" dirty="0" smtClean="0"/>
              <a:t>is </a:t>
            </a:r>
            <a:r>
              <a:rPr lang="en-IN" i="1" dirty="0" smtClean="0"/>
              <a:t>generalizing from </a:t>
            </a:r>
            <a:r>
              <a:rPr lang="en-IN" i="1" dirty="0"/>
              <a:t>the generic particular</a:t>
            </a:r>
            <a:r>
              <a:rPr lang="en-IN" dirty="0"/>
              <a:t>.</a:t>
            </a:r>
            <a:endParaRPr lang="en-US" altLang="en-US" dirty="0"/>
          </a:p>
        </p:txBody>
      </p:sp>
      <p:pic>
        <p:nvPicPr>
          <p:cNvPr id="4" name="Picture 3" descr="A text box has the heading, Generalizing from the Generic Particular. The text reads, To show that every element of a set satisfies a certain property, suppose x is a particular but arbitrarily chosen element of the set, and show that x satisfies the property."/>
          <p:cNvPicPr>
            <a:picLocks noChangeAspect="1"/>
          </p:cNvPicPr>
          <p:nvPr/>
        </p:nvPicPr>
        <p:blipFill>
          <a:blip r:embed="rId3"/>
          <a:stretch>
            <a:fillRect/>
          </a:stretch>
        </p:blipFill>
        <p:spPr>
          <a:xfrm>
            <a:off x="793488" y="3962400"/>
            <a:ext cx="7557025" cy="1508680"/>
          </a:xfrm>
          <a:prstGeom prst="rect">
            <a:avLst/>
          </a:prstGeom>
        </p:spPr>
      </p:pic>
    </p:spTree>
    <p:extLst>
      <p:ext uri="{BB962C8B-B14F-4D97-AF65-F5344CB8AC3E}">
        <p14:creationId xmlns:p14="http://schemas.microsoft.com/office/powerpoint/2010/main" val="167683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Direct Proof and Counterexample </a:t>
            </a:r>
            <a:r>
              <a:rPr lang="en-IN" altLang="en-US" sz="2800" dirty="0" smtClean="0"/>
              <a:t>Ⅰ: </a:t>
            </a:r>
            <a:r>
              <a:rPr lang="en-IN" altLang="en-US" sz="2800" dirty="0"/>
              <a:t>Introduction</a:t>
            </a:r>
            <a:endParaRPr lang="en-IN" altLang="en-US" sz="2800" dirty="0">
              <a:solidFill>
                <a:schemeClr val="tx1"/>
              </a:solidFill>
            </a:endParaRP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Both discovery and proof are integral parts of problem solving. When you think you </a:t>
            </a:r>
            <a:r>
              <a:rPr lang="en-IN" dirty="0" smtClean="0"/>
              <a:t>have discovered </a:t>
            </a:r>
            <a:r>
              <a:rPr lang="en-IN" dirty="0"/>
              <a:t>that a certain statement is true, try to figure out why it is true. </a:t>
            </a:r>
            <a:r>
              <a:rPr lang="en-IN" dirty="0" smtClean="0"/>
              <a:t>If you </a:t>
            </a:r>
            <a:r>
              <a:rPr lang="en-IN" dirty="0"/>
              <a:t>succeed, </a:t>
            </a:r>
            <a:r>
              <a:rPr lang="en-IN" dirty="0" smtClean="0"/>
              <a:t>you will </a:t>
            </a:r>
            <a:r>
              <a:rPr lang="en-IN" dirty="0"/>
              <a:t>know that your discovery is genuine. </a:t>
            </a:r>
            <a:endParaRPr lang="en-IN" dirty="0" smtClean="0"/>
          </a:p>
          <a:p>
            <a:pPr marL="0" indent="0"/>
            <a:endParaRPr lang="en-IN" sz="1600" dirty="0"/>
          </a:p>
          <a:p>
            <a:pPr marL="0" indent="0"/>
            <a:r>
              <a:rPr lang="en-IN" dirty="0" smtClean="0"/>
              <a:t>Even if you fail, the process of trying will give you insight into the nature of the problem and may lead you to discover that the statement is false. For complex problems, the interplay between discovery and proof is not reserved to the end of the problem-solving process but, rather, is an important part of each step.</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4.1.6 </a:t>
            </a:r>
            <a:r>
              <a:rPr lang="en-US" altLang="en-US" sz="2300" dirty="0"/>
              <a:t>– </a:t>
            </a:r>
            <a:r>
              <a:rPr lang="en-IN" altLang="en-US" sz="2300" i="1" dirty="0" smtClean="0"/>
              <a:t>Generalizing </a:t>
            </a:r>
            <a:r>
              <a:rPr lang="en-IN" altLang="en-US" sz="2300" i="1" dirty="0"/>
              <a:t>from the Generic </a:t>
            </a:r>
            <a:r>
              <a:rPr lang="en-IN" altLang="en-US" sz="2300" i="1" dirty="0" smtClean="0"/>
              <a:t>Particular</a:t>
            </a:r>
            <a:endParaRPr lang="en-IN" altLang="en-US" sz="2300" dirty="0"/>
          </a:p>
        </p:txBody>
      </p:sp>
      <p:sp>
        <p:nvSpPr>
          <p:cNvPr id="3" name="Content Placeholder 2"/>
          <p:cNvSpPr>
            <a:spLocks noGrp="1"/>
          </p:cNvSpPr>
          <p:nvPr>
            <p:ph sz="quarter" idx="13"/>
          </p:nvPr>
        </p:nvSpPr>
        <p:spPr>
          <a:xfrm>
            <a:off x="457200" y="1447800"/>
            <a:ext cx="8226425" cy="3200400"/>
          </a:xfrm>
        </p:spPr>
        <p:txBody>
          <a:bodyPr/>
          <a:lstStyle/>
          <a:p>
            <a:pPr marL="0" indent="0"/>
            <a:r>
              <a:rPr lang="en-IN" dirty="0"/>
              <a:t>At some time you may have been shown a “</a:t>
            </a:r>
            <a:r>
              <a:rPr lang="en-IN" dirty="0" smtClean="0"/>
              <a:t>mathematical trick</a:t>
            </a:r>
            <a:r>
              <a:rPr lang="en-IN" dirty="0"/>
              <a:t>” like the following. </a:t>
            </a:r>
            <a:r>
              <a:rPr lang="en-IN" dirty="0" smtClean="0"/>
              <a:t>You ask </a:t>
            </a:r>
            <a:r>
              <a:rPr lang="en-IN" dirty="0"/>
              <a:t>a person to pick </a:t>
            </a:r>
            <a:r>
              <a:rPr lang="en-IN" dirty="0" smtClean="0"/>
              <a:t>any number</a:t>
            </a:r>
            <a:r>
              <a:rPr lang="en-IN" dirty="0"/>
              <a:t>, add 5, multiply by 4, subtract 6, divide by 2, </a:t>
            </a:r>
            <a:r>
              <a:rPr lang="en-IN" dirty="0" smtClean="0"/>
              <a:t>and subtract twice </a:t>
            </a:r>
            <a:r>
              <a:rPr lang="en-IN" dirty="0"/>
              <a:t>the original number</a:t>
            </a:r>
            <a:r>
              <a:rPr lang="en-IN" dirty="0" smtClean="0"/>
              <a:t>.</a:t>
            </a:r>
          </a:p>
          <a:p>
            <a:pPr marL="0" indent="0"/>
            <a:endParaRPr lang="en-IN" altLang="en-US" dirty="0"/>
          </a:p>
          <a:p>
            <a:pPr marL="0" indent="0"/>
            <a:r>
              <a:rPr lang="en-IN" altLang="en-US" dirty="0" smtClean="0"/>
              <a:t>Then </a:t>
            </a:r>
            <a:r>
              <a:rPr lang="en-IN" altLang="en-US" dirty="0"/>
              <a:t>you astound the person by announcing that </a:t>
            </a:r>
            <a:r>
              <a:rPr lang="en-IN" altLang="en-US" dirty="0" smtClean="0"/>
              <a:t>their final result </a:t>
            </a:r>
            <a:r>
              <a:rPr lang="en-IN" altLang="en-US" dirty="0"/>
              <a:t>was 7. How does this “trick” work? Imagine that </a:t>
            </a:r>
            <a:r>
              <a:rPr lang="en-IN" altLang="en-US" dirty="0" smtClean="0"/>
              <a:t>the empty box</a:t>
            </a:r>
            <a:endParaRPr lang="en-US" altLang="en-US" dirty="0"/>
          </a:p>
        </p:txBody>
      </p:sp>
      <p:pic>
        <p:nvPicPr>
          <p:cNvPr id="5" name="Picture 4" descr="Empty square"/>
          <p:cNvPicPr>
            <a:picLocks noChangeAspect="1"/>
          </p:cNvPicPr>
          <p:nvPr/>
        </p:nvPicPr>
        <p:blipFill>
          <a:blip r:embed="rId3"/>
          <a:stretch>
            <a:fillRect/>
          </a:stretch>
        </p:blipFill>
        <p:spPr>
          <a:xfrm>
            <a:off x="2068953" y="4273625"/>
            <a:ext cx="231061" cy="222175"/>
          </a:xfrm>
          <a:prstGeom prst="rect">
            <a:avLst/>
          </a:prstGeom>
        </p:spPr>
      </p:pic>
      <p:sp>
        <p:nvSpPr>
          <p:cNvPr id="4" name="Content Placeholder 2"/>
          <p:cNvSpPr>
            <a:spLocks noGrp="1"/>
          </p:cNvSpPr>
          <p:nvPr>
            <p:ph sz="quarter" idx="13"/>
          </p:nvPr>
        </p:nvSpPr>
        <p:spPr>
          <a:xfrm>
            <a:off x="457201" y="4165600"/>
            <a:ext cx="8226424" cy="609600"/>
          </a:xfrm>
        </p:spPr>
        <p:txBody>
          <a:bodyPr/>
          <a:lstStyle/>
          <a:p>
            <a:pPr marL="0" indent="0"/>
            <a:r>
              <a:rPr lang="en-IN" altLang="en-US" dirty="0" smtClean="0"/>
              <a:t>                      contains whatever </a:t>
            </a:r>
            <a:r>
              <a:rPr lang="en-IN" altLang="en-US" dirty="0"/>
              <a:t>number the person picked.</a:t>
            </a:r>
            <a:endParaRPr lang="en-US" altLang="en-US" dirty="0"/>
          </a:p>
        </p:txBody>
      </p:sp>
    </p:spTree>
    <p:extLst>
      <p:ext uri="{BB962C8B-B14F-4D97-AF65-F5344CB8AC3E}">
        <p14:creationId xmlns:p14="http://schemas.microsoft.com/office/powerpoint/2010/main" val="337227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4.1.6 </a:t>
            </a:r>
            <a:r>
              <a:rPr lang="en-US" altLang="en-US" sz="2300" dirty="0"/>
              <a:t>– </a:t>
            </a:r>
            <a:r>
              <a:rPr lang="en-IN" altLang="en-US" sz="2300" i="1" dirty="0" smtClean="0"/>
              <a:t>Generalizing </a:t>
            </a:r>
            <a:r>
              <a:rPr lang="en-IN" altLang="en-US" sz="2300" i="1" dirty="0"/>
              <a:t>from the Generic </a:t>
            </a:r>
            <a:r>
              <a:rPr lang="en-IN" altLang="en-US" sz="2300" i="1" dirty="0" smtClean="0"/>
              <a:t>Particular</a:t>
            </a:r>
            <a:endParaRPr lang="en-IN" altLang="en-US" sz="23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The table shows that by the end of the </a:t>
            </a:r>
            <a:r>
              <a:rPr lang="en-IN" dirty="0" smtClean="0"/>
              <a:t>calculations, whatever </a:t>
            </a:r>
            <a:r>
              <a:rPr lang="en-IN" dirty="0"/>
              <a:t>was in the empty box was subtracted out of </a:t>
            </a:r>
            <a:r>
              <a:rPr lang="en-IN" dirty="0" smtClean="0"/>
              <a:t>the answer</a:t>
            </a:r>
            <a:r>
              <a:rPr lang="en-IN" dirty="0"/>
              <a:t>.</a:t>
            </a:r>
            <a:endParaRPr lang="en-US" altLang="en-US" dirty="0"/>
          </a:p>
        </p:txBody>
      </p:sp>
      <p:pic>
        <p:nvPicPr>
          <p:cNvPr id="8" name="Picture 7" descr="A table has three columns as, Step, Visual Result, and Algebraic Result. The entries in the table are as follows,&#10;Row 1, Pick a number, Empty box, x&#10;Row 2, Add 5, Empty box with the 5 vertical lines on the right side of it, x + 5&#10;Row 3, Multiply by 4, 4 set of Empty box with the 5 vertical lines on the right side of it; placed one below the other, (x + 5)*4 = 4x + 20&#10;Row 4, Subtract 6, 2 set of Empty box with the 2 vertical lines on the right side of it; placed one below the other, and 2 set of Empty box with the 5 vertical lines on the right side of it; placed one below the other, (4x + 20) minus 6 = 4x + 14&#10;Row 5, Divide by 2. Empty box with the 2 vertical lines on the right side of it; below it again Empty box with the 5 vertical lines on the right side of it, (4x + 14)∕2 = 2x + 7&#10;Row 6, Subtract twice the original number, 2 vertical lines and below it there are 5 vertical lines, (2x + 7) minus 2x = 7.&#10;"/>
          <p:cNvPicPr>
            <a:picLocks noChangeAspect="1"/>
          </p:cNvPicPr>
          <p:nvPr/>
        </p:nvPicPr>
        <p:blipFill>
          <a:blip r:embed="rId3"/>
          <a:stretch>
            <a:fillRect/>
          </a:stretch>
        </p:blipFill>
        <p:spPr>
          <a:xfrm>
            <a:off x="1828800" y="2607715"/>
            <a:ext cx="5677705" cy="3830176"/>
          </a:xfrm>
          <a:prstGeom prst="rect">
            <a:avLst/>
          </a:prstGeom>
        </p:spPr>
      </p:pic>
    </p:spTree>
    <p:extLst>
      <p:ext uri="{BB962C8B-B14F-4D97-AF65-F5344CB8AC3E}">
        <p14:creationId xmlns:p14="http://schemas.microsoft.com/office/powerpoint/2010/main" val="2882291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4.1.6 </a:t>
            </a:r>
            <a:r>
              <a:rPr lang="en-US" altLang="en-US" sz="2300" dirty="0"/>
              <a:t>– </a:t>
            </a:r>
            <a:r>
              <a:rPr lang="en-IN" altLang="en-US" sz="2300" i="1" dirty="0" smtClean="0"/>
              <a:t>Generalizing </a:t>
            </a:r>
            <a:r>
              <a:rPr lang="en-IN" altLang="en-US" sz="2300" i="1" dirty="0"/>
              <a:t>from the Generic </a:t>
            </a:r>
            <a:r>
              <a:rPr lang="en-IN" altLang="en-US" sz="2300" i="1" dirty="0" smtClean="0"/>
              <a:t>Particular</a:t>
            </a:r>
            <a:endParaRPr lang="en-IN" altLang="en-US" sz="23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953000"/>
          </a:xfrm>
        </p:spPr>
        <p:txBody>
          <a:bodyPr/>
          <a:lstStyle/>
          <a:p>
            <a:pPr marL="0" indent="0"/>
            <a:r>
              <a:rPr lang="en-IN" dirty="0"/>
              <a:t>The </a:t>
            </a:r>
            <a:r>
              <a:rPr lang="en-IN" i="1" dirty="0"/>
              <a:t>x</a:t>
            </a:r>
            <a:r>
              <a:rPr lang="en-IN" dirty="0"/>
              <a:t> in the table above is another way of representing </a:t>
            </a:r>
            <a:r>
              <a:rPr lang="en-IN" dirty="0" smtClean="0"/>
              <a:t>the number </a:t>
            </a:r>
            <a:r>
              <a:rPr lang="en-IN" dirty="0"/>
              <a:t>the person picked. </a:t>
            </a:r>
            <a:r>
              <a:rPr lang="en-IN" dirty="0" smtClean="0"/>
              <a:t>It is </a:t>
            </a:r>
            <a:r>
              <a:rPr lang="en-IN" i="1" dirty="0"/>
              <a:t>particular</a:t>
            </a:r>
            <a:r>
              <a:rPr lang="en-IN" dirty="0"/>
              <a:t> (because </a:t>
            </a:r>
            <a:r>
              <a:rPr lang="en-IN" dirty="0" smtClean="0"/>
              <a:t>it represents </a:t>
            </a:r>
            <a:r>
              <a:rPr lang="en-IN" dirty="0"/>
              <a:t>a single quantity), but it is also </a:t>
            </a:r>
            <a:r>
              <a:rPr lang="en-IN" i="1" dirty="0"/>
              <a:t>arbitrarily </a:t>
            </a:r>
            <a:r>
              <a:rPr lang="en-IN" i="1" dirty="0" smtClean="0"/>
              <a:t>chosen</a:t>
            </a:r>
            <a:r>
              <a:rPr lang="en-IN" dirty="0" smtClean="0"/>
              <a:t> or </a:t>
            </a:r>
            <a:r>
              <a:rPr lang="en-IN" i="1" dirty="0" smtClean="0"/>
              <a:t>generic</a:t>
            </a:r>
            <a:r>
              <a:rPr lang="en-IN" dirty="0" smtClean="0"/>
              <a:t> </a:t>
            </a:r>
            <a:r>
              <a:rPr lang="en-IN" dirty="0"/>
              <a:t>(because any number whatsoever can be put </a:t>
            </a:r>
            <a:r>
              <a:rPr lang="en-IN" dirty="0" smtClean="0"/>
              <a:t>in its </a:t>
            </a:r>
            <a:r>
              <a:rPr lang="en-IN" dirty="0"/>
              <a:t>place</a:t>
            </a:r>
            <a:r>
              <a:rPr lang="en-IN" dirty="0" smtClean="0"/>
              <a:t>).</a:t>
            </a:r>
          </a:p>
          <a:p>
            <a:pPr marL="0" indent="0"/>
            <a:endParaRPr lang="en-IN" dirty="0"/>
          </a:p>
          <a:p>
            <a:pPr marL="0" indent="0"/>
            <a:r>
              <a:rPr lang="en-IN" dirty="0" smtClean="0"/>
              <a:t>So </a:t>
            </a:r>
            <a:r>
              <a:rPr lang="en-IN" dirty="0"/>
              <a:t>you can </a:t>
            </a:r>
            <a:r>
              <a:rPr lang="en-IN" dirty="0" smtClean="0"/>
              <a:t>generalize from </a:t>
            </a:r>
            <a:r>
              <a:rPr lang="en-IN" dirty="0"/>
              <a:t>the generic </a:t>
            </a:r>
            <a:r>
              <a:rPr lang="en-IN" dirty="0" smtClean="0"/>
              <a:t>particular to </a:t>
            </a:r>
            <a:r>
              <a:rPr lang="en-IN" dirty="0"/>
              <a:t>conclude that if you follow the steps you will always </a:t>
            </a:r>
            <a:r>
              <a:rPr lang="en-IN" dirty="0" smtClean="0"/>
              <a:t>get 7, regardless </a:t>
            </a:r>
            <a:r>
              <a:rPr lang="en-IN" dirty="0"/>
              <a:t>of the initial value you put in place of </a:t>
            </a:r>
            <a:r>
              <a:rPr lang="en-IN" i="1" dirty="0"/>
              <a:t>x</a:t>
            </a:r>
            <a:r>
              <a:rPr lang="en-IN" dirty="0"/>
              <a:t>.</a:t>
            </a:r>
            <a:endParaRPr lang="en-US" altLang="en-US" dirty="0"/>
          </a:p>
        </p:txBody>
      </p:sp>
    </p:spTree>
    <p:extLst>
      <p:ext uri="{BB962C8B-B14F-4D97-AF65-F5344CB8AC3E}">
        <p14:creationId xmlns:p14="http://schemas.microsoft.com/office/powerpoint/2010/main" val="57278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Proving Universal Statements</a:t>
            </a:r>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When the method of generalizing from the </a:t>
            </a:r>
            <a:r>
              <a:rPr lang="en-IN" dirty="0" smtClean="0"/>
              <a:t>generic particular </a:t>
            </a:r>
            <a:r>
              <a:rPr lang="en-IN" dirty="0"/>
              <a:t>is applied to a property </a:t>
            </a:r>
            <a:r>
              <a:rPr lang="en-IN" dirty="0" smtClean="0"/>
              <a:t>of the </a:t>
            </a:r>
            <a:r>
              <a:rPr lang="en-IN" dirty="0"/>
              <a:t>form “If </a:t>
            </a:r>
            <a:r>
              <a:rPr lang="en-IN" i="1" dirty="0"/>
              <a:t>P</a:t>
            </a:r>
            <a:r>
              <a:rPr lang="en-IN" dirty="0"/>
              <a:t>(</a:t>
            </a:r>
            <a:r>
              <a:rPr lang="en-IN" i="1" dirty="0"/>
              <a:t>x</a:t>
            </a:r>
            <a:r>
              <a:rPr lang="en-IN" dirty="0"/>
              <a:t>) </a:t>
            </a:r>
            <a:r>
              <a:rPr lang="en-IN" dirty="0" smtClean="0"/>
              <a:t>then </a:t>
            </a:r>
            <a:r>
              <a:rPr lang="en-IN" i="1" dirty="0" smtClean="0"/>
              <a:t>Q</a:t>
            </a:r>
            <a:r>
              <a:rPr lang="en-IN" dirty="0" smtClean="0"/>
              <a:t>(</a:t>
            </a:r>
            <a:r>
              <a:rPr lang="en-IN" i="1" dirty="0" smtClean="0"/>
              <a:t>x</a:t>
            </a:r>
            <a:r>
              <a:rPr lang="en-IN" dirty="0"/>
              <a:t>),” the result is the method of </a:t>
            </a:r>
            <a:r>
              <a:rPr lang="en-IN" i="1" dirty="0"/>
              <a:t>direct proof</a:t>
            </a:r>
            <a:r>
              <a:rPr lang="en-IN" dirty="0"/>
              <a:t>.</a:t>
            </a:r>
            <a:endParaRPr lang="en-US" altLang="en-US" dirty="0"/>
          </a:p>
        </p:txBody>
      </p:sp>
      <p:pic>
        <p:nvPicPr>
          <p:cNvPr id="5" name="Picture 4" descr="A text box has the heading, Method of Direct Proof. The text reads, 1. Express the statement to be proved in the form &quot;for every x element of D, if P(x) then Q(x).&quot; (This step is often done mentally.)&#10;2. Start the proof by supposing x is a particular but arbitrarily chosen element of D for which the hypothesis P(x) is true. (This step is often abbreviated &quot;suppose x element of D and P(x).&quot;)&#10;3. Show that the conclusion Q(x) is true by using definitions, previously established results, and the rules for logical inference.&#10;"/>
          <p:cNvPicPr>
            <a:picLocks noChangeAspect="1"/>
          </p:cNvPicPr>
          <p:nvPr/>
        </p:nvPicPr>
        <p:blipFill>
          <a:blip r:embed="rId3"/>
          <a:stretch>
            <a:fillRect/>
          </a:stretch>
        </p:blipFill>
        <p:spPr>
          <a:xfrm>
            <a:off x="793488" y="2819400"/>
            <a:ext cx="7557025" cy="2668786"/>
          </a:xfrm>
          <a:prstGeom prst="rect">
            <a:avLst/>
          </a:prstGeom>
        </p:spPr>
      </p:pic>
    </p:spTree>
    <p:extLst>
      <p:ext uri="{BB962C8B-B14F-4D97-AF65-F5344CB8AC3E}">
        <p14:creationId xmlns:p14="http://schemas.microsoft.com/office/powerpoint/2010/main" val="4162810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4.1.7 </a:t>
            </a:r>
            <a:r>
              <a:rPr lang="en-US" altLang="en-US" sz="3100" dirty="0"/>
              <a:t>– </a:t>
            </a:r>
            <a:r>
              <a:rPr lang="en-IN" altLang="en-US" sz="3100" i="1" dirty="0" smtClean="0"/>
              <a:t>A </a:t>
            </a:r>
            <a:r>
              <a:rPr lang="en-IN" altLang="en-US" sz="3100" i="1" dirty="0"/>
              <a:t>Direct Proof of a </a:t>
            </a:r>
            <a:r>
              <a:rPr lang="en-IN" altLang="en-US" sz="3100" i="1" dirty="0" smtClean="0"/>
              <a:t>Theorem</a:t>
            </a:r>
            <a:endParaRPr lang="en-IN" altLang="en-US" sz="3100" dirty="0"/>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Prove that the sum of any two even integers is even.</a:t>
            </a:r>
            <a:endParaRPr lang="en-US" altLang="en-US" dirty="0"/>
          </a:p>
        </p:txBody>
      </p:sp>
    </p:spTree>
    <p:extLst>
      <p:ext uri="{BB962C8B-B14F-4D97-AF65-F5344CB8AC3E}">
        <p14:creationId xmlns:p14="http://schemas.microsoft.com/office/powerpoint/2010/main" val="809423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382000" cy="4572000"/>
          </a:xfrm>
        </p:spPr>
        <p:txBody>
          <a:bodyPr/>
          <a:lstStyle/>
          <a:p>
            <a:pPr marL="0" indent="0"/>
            <a:r>
              <a:rPr lang="en-IN" dirty="0"/>
              <a:t>Whenever you are presented with a statement to </a:t>
            </a:r>
            <a:r>
              <a:rPr lang="en-IN" dirty="0" smtClean="0"/>
              <a:t>be proved</a:t>
            </a:r>
            <a:r>
              <a:rPr lang="en-IN" dirty="0"/>
              <a:t>, it is a good idea </a:t>
            </a:r>
            <a:r>
              <a:rPr lang="en-IN" dirty="0" smtClean="0"/>
              <a:t>to ask </a:t>
            </a:r>
            <a:r>
              <a:rPr lang="en-IN" dirty="0"/>
              <a:t>yourself whether </a:t>
            </a:r>
            <a:r>
              <a:rPr lang="en-IN" dirty="0" smtClean="0"/>
              <a:t>you believe </a:t>
            </a:r>
            <a:r>
              <a:rPr lang="en-IN" dirty="0"/>
              <a:t>it to be true. In this case you might imagine </a:t>
            </a:r>
            <a:r>
              <a:rPr lang="en-IN" dirty="0" smtClean="0"/>
              <a:t>some pairs of </a:t>
            </a:r>
            <a:r>
              <a:rPr lang="en-IN" dirty="0"/>
              <a:t>even integers—say </a:t>
            </a:r>
            <a:r>
              <a:rPr lang="en-IN" dirty="0" smtClean="0"/>
              <a:t>2 + 4</a:t>
            </a:r>
            <a:r>
              <a:rPr lang="en-IN" dirty="0"/>
              <a:t>, </a:t>
            </a:r>
            <a:r>
              <a:rPr lang="en-IN" dirty="0" smtClean="0"/>
              <a:t>6 + 10</a:t>
            </a:r>
            <a:r>
              <a:rPr lang="en-IN" dirty="0"/>
              <a:t>, </a:t>
            </a:r>
            <a:r>
              <a:rPr lang="en-IN" dirty="0" smtClean="0"/>
              <a:t>12 + 12</a:t>
            </a:r>
            <a:r>
              <a:rPr lang="en-IN" dirty="0"/>
              <a:t>, </a:t>
            </a:r>
            <a:r>
              <a:rPr lang="en-IN" dirty="0" smtClean="0"/>
              <a:t>28 + 54—and mentally </a:t>
            </a:r>
            <a:r>
              <a:rPr lang="en-IN" dirty="0"/>
              <a:t>check that </a:t>
            </a:r>
            <a:r>
              <a:rPr lang="en-IN" dirty="0" smtClean="0"/>
              <a:t>their sums </a:t>
            </a:r>
            <a:r>
              <a:rPr lang="en-IN" dirty="0"/>
              <a:t>are even</a:t>
            </a:r>
            <a:r>
              <a:rPr lang="en-IN" dirty="0" smtClean="0"/>
              <a:t>.</a:t>
            </a:r>
          </a:p>
          <a:p>
            <a:pPr marL="0" indent="0"/>
            <a:endParaRPr lang="en-IN" altLang="en-US" sz="800" dirty="0"/>
          </a:p>
          <a:p>
            <a:pPr marL="0" indent="0"/>
            <a:r>
              <a:rPr lang="en-IN" altLang="en-US" dirty="0"/>
              <a:t>However, since you cannot possibly check all pairs of </a:t>
            </a:r>
            <a:r>
              <a:rPr lang="en-IN" altLang="en-US" dirty="0" smtClean="0"/>
              <a:t>even numbers</a:t>
            </a:r>
            <a:r>
              <a:rPr lang="en-IN" altLang="en-US" dirty="0"/>
              <a:t>, </a:t>
            </a:r>
            <a:r>
              <a:rPr lang="en-IN" altLang="en-US" dirty="0" smtClean="0"/>
              <a:t>you cannot </a:t>
            </a:r>
            <a:r>
              <a:rPr lang="en-IN" altLang="en-US" dirty="0"/>
              <a:t>know for sure that the statement </a:t>
            </a:r>
            <a:r>
              <a:rPr lang="en-IN" altLang="en-US" dirty="0" smtClean="0"/>
              <a:t>is true </a:t>
            </a:r>
            <a:r>
              <a:rPr lang="en-IN" altLang="en-US" dirty="0"/>
              <a:t>in general by checking its truth in </a:t>
            </a:r>
            <a:r>
              <a:rPr lang="en-IN" altLang="en-US" dirty="0" smtClean="0"/>
              <a:t>these particular instances</a:t>
            </a:r>
            <a:r>
              <a:rPr lang="en-IN" altLang="en-US" dirty="0"/>
              <a:t>. Many properties hold for a large number </a:t>
            </a:r>
            <a:r>
              <a:rPr lang="en-IN" altLang="en-US" dirty="0" smtClean="0"/>
              <a:t>of examples </a:t>
            </a:r>
            <a:r>
              <a:rPr lang="en-IN" altLang="en-US" dirty="0"/>
              <a:t>and yet fail </a:t>
            </a:r>
            <a:r>
              <a:rPr lang="en-IN" altLang="en-US" dirty="0" smtClean="0"/>
              <a:t>to be </a:t>
            </a:r>
            <a:r>
              <a:rPr lang="en-IN" altLang="en-US" dirty="0"/>
              <a:t>true in general.</a:t>
            </a:r>
            <a:endParaRPr lang="en-US" altLang="en-US" dirty="0"/>
          </a:p>
        </p:txBody>
      </p:sp>
    </p:spTree>
    <p:extLst>
      <p:ext uri="{BB962C8B-B14F-4D97-AF65-F5344CB8AC3E}">
        <p14:creationId xmlns:p14="http://schemas.microsoft.com/office/powerpoint/2010/main" val="27059865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0"/>
          </a:xfrm>
        </p:spPr>
        <p:txBody>
          <a:bodyPr/>
          <a:lstStyle/>
          <a:p>
            <a:pPr marL="0" indent="0"/>
            <a:r>
              <a:rPr lang="en-IN" dirty="0"/>
              <a:t>To prove this statement in general, you need to show </a:t>
            </a:r>
            <a:r>
              <a:rPr lang="en-IN" dirty="0" smtClean="0"/>
              <a:t>that no </a:t>
            </a:r>
            <a:r>
              <a:rPr lang="en-IN" dirty="0"/>
              <a:t>matter what even </a:t>
            </a:r>
            <a:r>
              <a:rPr lang="en-IN" dirty="0" smtClean="0"/>
              <a:t>integers are </a:t>
            </a:r>
            <a:r>
              <a:rPr lang="en-IN" dirty="0"/>
              <a:t>given, their sum is </a:t>
            </a:r>
            <a:r>
              <a:rPr lang="en-IN" dirty="0" smtClean="0"/>
              <a:t>even.</a:t>
            </a:r>
          </a:p>
          <a:p>
            <a:pPr marL="0" indent="0"/>
            <a:endParaRPr lang="en-IN" dirty="0" smtClean="0"/>
          </a:p>
          <a:p>
            <a:pPr marL="0" indent="0"/>
            <a:r>
              <a:rPr lang="en-IN" dirty="0" smtClean="0"/>
              <a:t>But </a:t>
            </a:r>
            <a:r>
              <a:rPr lang="en-IN" dirty="0"/>
              <a:t>given any two even integers, it is possible to </a:t>
            </a:r>
            <a:r>
              <a:rPr lang="en-IN" dirty="0" smtClean="0"/>
              <a:t>represent them </a:t>
            </a:r>
            <a:r>
              <a:rPr lang="en-IN" dirty="0"/>
              <a:t>as 2</a:t>
            </a:r>
            <a:r>
              <a:rPr lang="en-IN" i="1" dirty="0"/>
              <a:t>r</a:t>
            </a:r>
            <a:r>
              <a:rPr lang="en-IN" dirty="0"/>
              <a:t> and 2</a:t>
            </a:r>
            <a:r>
              <a:rPr lang="en-IN" i="1" dirty="0"/>
              <a:t>s</a:t>
            </a:r>
            <a:r>
              <a:rPr lang="en-IN" dirty="0"/>
              <a:t> for some integers </a:t>
            </a:r>
            <a:r>
              <a:rPr lang="en-IN" i="1" dirty="0"/>
              <a:t>r</a:t>
            </a:r>
            <a:r>
              <a:rPr lang="en-IN" dirty="0"/>
              <a:t> and </a:t>
            </a:r>
            <a:r>
              <a:rPr lang="en-IN" i="1" dirty="0" smtClean="0"/>
              <a:t>s</a:t>
            </a:r>
            <a:r>
              <a:rPr lang="en-IN" dirty="0" smtClean="0"/>
              <a:t>.</a:t>
            </a:r>
          </a:p>
          <a:p>
            <a:pPr marL="0" indent="0"/>
            <a:endParaRPr lang="en-IN" dirty="0"/>
          </a:p>
          <a:p>
            <a:pPr marL="0" indent="0"/>
            <a:r>
              <a:rPr lang="en-IN" dirty="0" smtClean="0"/>
              <a:t>And </a:t>
            </a:r>
            <a:r>
              <a:rPr lang="en-IN" dirty="0"/>
              <a:t>by </a:t>
            </a:r>
            <a:r>
              <a:rPr lang="en-IN" dirty="0" smtClean="0"/>
              <a:t>the distributive </a:t>
            </a:r>
            <a:r>
              <a:rPr lang="en-IN" dirty="0"/>
              <a:t>law of </a:t>
            </a:r>
            <a:r>
              <a:rPr lang="en-IN" dirty="0" smtClean="0"/>
              <a:t>algebra, 2</a:t>
            </a:r>
            <a:r>
              <a:rPr lang="en-IN" i="1" dirty="0" smtClean="0"/>
              <a:t>r</a:t>
            </a:r>
            <a:r>
              <a:rPr lang="en-IN" dirty="0" smtClean="0"/>
              <a:t> + 2</a:t>
            </a:r>
            <a:r>
              <a:rPr lang="en-IN" i="1" dirty="0" smtClean="0"/>
              <a:t>s</a:t>
            </a:r>
            <a:r>
              <a:rPr lang="en-IN" dirty="0" smtClean="0"/>
              <a:t> = 2(</a:t>
            </a:r>
            <a:r>
              <a:rPr lang="en-IN" i="1" dirty="0" smtClean="0"/>
              <a:t>r</a:t>
            </a:r>
            <a:r>
              <a:rPr lang="en-IN" dirty="0" smtClean="0"/>
              <a:t> + </a:t>
            </a:r>
            <a:r>
              <a:rPr lang="en-IN" i="1" dirty="0" smtClean="0"/>
              <a:t>s</a:t>
            </a:r>
            <a:r>
              <a:rPr lang="en-IN" dirty="0"/>
              <a:t>), which is </a:t>
            </a:r>
            <a:r>
              <a:rPr lang="en-IN" dirty="0" smtClean="0"/>
              <a:t>even because </a:t>
            </a:r>
            <a:r>
              <a:rPr lang="en-IN" i="1" dirty="0" smtClean="0"/>
              <a:t>r</a:t>
            </a:r>
            <a:r>
              <a:rPr lang="en-IN" dirty="0" smtClean="0"/>
              <a:t> + </a:t>
            </a:r>
            <a:r>
              <a:rPr lang="en-IN" i="1" dirty="0" smtClean="0"/>
              <a:t>s</a:t>
            </a:r>
            <a:r>
              <a:rPr lang="en-IN" dirty="0" smtClean="0"/>
              <a:t> </a:t>
            </a:r>
            <a:r>
              <a:rPr lang="en-IN" dirty="0"/>
              <a:t>is an integer. Thus the statement is </a:t>
            </a:r>
            <a:r>
              <a:rPr lang="en-IN" dirty="0" smtClean="0"/>
              <a:t>true in general</a:t>
            </a:r>
            <a:r>
              <a:rPr lang="en-IN" dirty="0"/>
              <a:t>.</a:t>
            </a:r>
            <a:endParaRPr lang="en-US" altLang="en-US" dirty="0"/>
          </a:p>
        </p:txBody>
      </p:sp>
    </p:spTree>
    <p:extLst>
      <p:ext uri="{BB962C8B-B14F-4D97-AF65-F5344CB8AC3E}">
        <p14:creationId xmlns:p14="http://schemas.microsoft.com/office/powerpoint/2010/main" val="352015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Suppose the statement to be proved is much </a:t>
            </a:r>
            <a:r>
              <a:rPr lang="en-IN" dirty="0" smtClean="0"/>
              <a:t>more complicated </a:t>
            </a:r>
            <a:r>
              <a:rPr lang="en-IN" dirty="0"/>
              <a:t>than this. What </a:t>
            </a:r>
            <a:r>
              <a:rPr lang="en-IN" dirty="0" smtClean="0"/>
              <a:t>method can </a:t>
            </a:r>
            <a:r>
              <a:rPr lang="en-IN" dirty="0"/>
              <a:t>you use to </a:t>
            </a:r>
            <a:r>
              <a:rPr lang="en-IN" dirty="0" smtClean="0"/>
              <a:t>derive a </a:t>
            </a:r>
            <a:r>
              <a:rPr lang="en-IN" dirty="0"/>
              <a:t>proof? You can begin by expressing the </a:t>
            </a:r>
            <a:r>
              <a:rPr lang="en-IN" dirty="0" smtClean="0"/>
              <a:t>statement formally.</a:t>
            </a:r>
          </a:p>
          <a:p>
            <a:pPr marL="0" indent="0"/>
            <a:endParaRPr lang="en-IN" altLang="en-US" sz="800" dirty="0"/>
          </a:p>
          <a:p>
            <a:pPr marL="3086100" indent="-3086100"/>
            <a:r>
              <a:rPr lang="en-IN" altLang="en-US" b="1" i="1" dirty="0"/>
              <a:t>Formal Restatement:</a:t>
            </a:r>
            <a:r>
              <a:rPr lang="en-IN" altLang="en-US" dirty="0"/>
              <a:t> </a:t>
            </a:r>
            <a:r>
              <a:rPr lang="en-IN" altLang="en-US" dirty="0" smtClean="0">
                <a:latin typeface="+mj-lt"/>
                <a:ea typeface="Arial Unicode MS" panose="020B0604020202020204" pitchFamily="34" charset="-128"/>
                <a:cs typeface="Arial Unicode MS" panose="020B0604020202020204" pitchFamily="34" charset="-128"/>
              </a:rPr>
              <a:t>∀</a:t>
            </a:r>
            <a:r>
              <a:rPr lang="en-IN" altLang="en-US" dirty="0" smtClean="0"/>
              <a:t> </a:t>
            </a:r>
            <a:r>
              <a:rPr lang="en-IN" altLang="en-US" dirty="0"/>
              <a:t>integers </a:t>
            </a:r>
            <a:r>
              <a:rPr lang="en-IN" altLang="en-US" i="1" dirty="0"/>
              <a:t>m</a:t>
            </a:r>
            <a:r>
              <a:rPr lang="en-IN" altLang="en-US" dirty="0"/>
              <a:t> and </a:t>
            </a:r>
            <a:r>
              <a:rPr lang="en-IN" altLang="en-US" i="1" dirty="0"/>
              <a:t>n</a:t>
            </a:r>
            <a:r>
              <a:rPr lang="en-IN" altLang="en-US" dirty="0"/>
              <a:t>, if </a:t>
            </a:r>
            <a:r>
              <a:rPr lang="en-IN" altLang="en-US" i="1" dirty="0"/>
              <a:t>m</a:t>
            </a:r>
            <a:r>
              <a:rPr lang="en-IN" altLang="en-US" dirty="0"/>
              <a:t> and </a:t>
            </a:r>
            <a:r>
              <a:rPr lang="en-IN" altLang="en-US" i="1" dirty="0"/>
              <a:t>n</a:t>
            </a:r>
            <a:r>
              <a:rPr lang="en-IN" altLang="en-US" dirty="0"/>
              <a:t> are even then </a:t>
            </a:r>
            <a:r>
              <a:rPr lang="en-IN" altLang="en-US" i="1" dirty="0" smtClean="0"/>
              <a:t>m</a:t>
            </a:r>
            <a:r>
              <a:rPr lang="en-IN" altLang="en-US" dirty="0" smtClean="0"/>
              <a:t> + </a:t>
            </a:r>
            <a:r>
              <a:rPr lang="en-IN" altLang="en-US" i="1" dirty="0" smtClean="0"/>
              <a:t>n</a:t>
            </a:r>
            <a:r>
              <a:rPr lang="en-IN" altLang="en-US" dirty="0" smtClean="0"/>
              <a:t> </a:t>
            </a:r>
            <a:r>
              <a:rPr lang="en-IN" altLang="en-US" dirty="0"/>
              <a:t>is even</a:t>
            </a:r>
            <a:r>
              <a:rPr lang="en-IN" altLang="en-US" dirty="0" smtClean="0"/>
              <a:t>.</a:t>
            </a:r>
          </a:p>
          <a:p>
            <a:pPr marL="0" indent="0"/>
            <a:endParaRPr lang="en-IN" altLang="en-US" sz="800" dirty="0"/>
          </a:p>
          <a:p>
            <a:pPr marL="0" indent="0"/>
            <a:r>
              <a:rPr lang="en-IN" altLang="en-US" dirty="0"/>
              <a:t>This statement is universally quantified over an </a:t>
            </a:r>
            <a:r>
              <a:rPr lang="en-IN" altLang="en-US" dirty="0" smtClean="0"/>
              <a:t>infinite domain</a:t>
            </a:r>
            <a:r>
              <a:rPr lang="en-IN" altLang="en-US" dirty="0"/>
              <a:t>. Thus to prove it in </a:t>
            </a:r>
            <a:r>
              <a:rPr lang="en-IN" altLang="en-US" dirty="0" smtClean="0"/>
              <a:t>general, you </a:t>
            </a:r>
            <a:r>
              <a:rPr lang="en-IN" altLang="en-US" dirty="0"/>
              <a:t>need to show </a:t>
            </a:r>
            <a:r>
              <a:rPr lang="en-IN" altLang="en-US" dirty="0" smtClean="0"/>
              <a:t>that no </a:t>
            </a:r>
            <a:r>
              <a:rPr lang="en-IN" altLang="en-US" dirty="0"/>
              <a:t>matter what two integers you might be given, if both </a:t>
            </a:r>
            <a:r>
              <a:rPr lang="en-IN" altLang="en-US" dirty="0" smtClean="0"/>
              <a:t>of them are </a:t>
            </a:r>
            <a:r>
              <a:rPr lang="en-IN" altLang="en-US" dirty="0"/>
              <a:t>even then their sum will also be even.</a:t>
            </a:r>
            <a:endParaRPr lang="en-US" altLang="en-US" dirty="0"/>
          </a:p>
        </p:txBody>
      </p:sp>
    </p:spTree>
    <p:extLst>
      <p:ext uri="{BB962C8B-B14F-4D97-AF65-F5344CB8AC3E}">
        <p14:creationId xmlns:p14="http://schemas.microsoft.com/office/powerpoint/2010/main" val="1129534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81600"/>
          </a:xfrm>
        </p:spPr>
        <p:txBody>
          <a:bodyPr/>
          <a:lstStyle/>
          <a:p>
            <a:pPr marL="0" indent="0"/>
            <a:r>
              <a:rPr lang="en-IN" dirty="0"/>
              <a:t>Next ask yourself, “How should I start the proof?” or “</a:t>
            </a:r>
            <a:r>
              <a:rPr lang="en-IN" dirty="0" smtClean="0"/>
              <a:t>What am </a:t>
            </a:r>
            <a:r>
              <a:rPr lang="en-IN" dirty="0"/>
              <a:t>I supposing?” The </a:t>
            </a:r>
            <a:r>
              <a:rPr lang="en-IN" dirty="0" smtClean="0"/>
              <a:t>answer to </a:t>
            </a:r>
            <a:r>
              <a:rPr lang="en-IN" dirty="0"/>
              <a:t>such a question gives </a:t>
            </a:r>
            <a:r>
              <a:rPr lang="en-IN" dirty="0" smtClean="0"/>
              <a:t>you the </a:t>
            </a:r>
            <a:r>
              <a:rPr lang="en-IN" dirty="0"/>
              <a:t>starting point, or first sentence, of the </a:t>
            </a:r>
            <a:r>
              <a:rPr lang="en-IN" dirty="0" smtClean="0"/>
              <a:t>proof.</a:t>
            </a:r>
          </a:p>
          <a:p>
            <a:pPr marL="0" indent="0"/>
            <a:endParaRPr lang="en-IN" altLang="en-US" sz="800" dirty="0"/>
          </a:p>
          <a:p>
            <a:pPr marL="2171700" indent="-2171700"/>
            <a:r>
              <a:rPr lang="en-IN" altLang="en-US" b="1" i="1" dirty="0" smtClean="0"/>
              <a:t>Starting </a:t>
            </a:r>
            <a:r>
              <a:rPr lang="en-IN" altLang="en-US" b="1" i="1" dirty="0"/>
              <a:t>Point:</a:t>
            </a:r>
            <a:r>
              <a:rPr lang="en-IN" altLang="en-US" dirty="0"/>
              <a:t> Suppose </a:t>
            </a:r>
            <a:r>
              <a:rPr lang="en-IN" altLang="en-US" i="1" dirty="0"/>
              <a:t>m</a:t>
            </a:r>
            <a:r>
              <a:rPr lang="en-IN" altLang="en-US" dirty="0"/>
              <a:t> and </a:t>
            </a:r>
            <a:r>
              <a:rPr lang="en-IN" altLang="en-US" i="1" dirty="0"/>
              <a:t>n</a:t>
            </a:r>
            <a:r>
              <a:rPr lang="en-IN" altLang="en-US" dirty="0"/>
              <a:t> are any particular </a:t>
            </a:r>
            <a:r>
              <a:rPr lang="en-IN" altLang="en-US" dirty="0" smtClean="0"/>
              <a:t>but arbitrarily </a:t>
            </a:r>
            <a:r>
              <a:rPr lang="en-IN" altLang="en-US" dirty="0"/>
              <a:t>chosen integers that </a:t>
            </a:r>
            <a:r>
              <a:rPr lang="en-IN" altLang="en-US" dirty="0" smtClean="0"/>
              <a:t>are even.</a:t>
            </a:r>
          </a:p>
          <a:p>
            <a:pPr marL="2171700" indent="-2171700"/>
            <a:endParaRPr lang="en-IN" altLang="en-US" sz="800" dirty="0"/>
          </a:p>
          <a:p>
            <a:pPr marL="2171700" indent="-2171700"/>
            <a:r>
              <a:rPr lang="en-IN" dirty="0"/>
              <a:t>Or, in abbreviated form</a:t>
            </a:r>
            <a:r>
              <a:rPr lang="en-IN" dirty="0" smtClean="0"/>
              <a:t>:</a:t>
            </a:r>
          </a:p>
          <a:p>
            <a:pPr marL="2171700" indent="-2171700"/>
            <a:endParaRPr lang="en-IN" altLang="en-US" sz="400" dirty="0"/>
          </a:p>
          <a:p>
            <a:pPr marL="914400" indent="-50800"/>
            <a:r>
              <a:rPr lang="en-IN" dirty="0" smtClean="0"/>
              <a:t>Suppose </a:t>
            </a:r>
            <a:r>
              <a:rPr lang="en-IN" i="1" dirty="0"/>
              <a:t>m </a:t>
            </a:r>
            <a:r>
              <a:rPr lang="en-IN" dirty="0"/>
              <a:t>and </a:t>
            </a:r>
            <a:r>
              <a:rPr lang="en-IN" i="1" dirty="0"/>
              <a:t>n </a:t>
            </a:r>
            <a:r>
              <a:rPr lang="en-IN" dirty="0"/>
              <a:t>are any even integers</a:t>
            </a:r>
            <a:r>
              <a:rPr lang="en-IN" dirty="0" smtClean="0"/>
              <a:t>.</a:t>
            </a:r>
          </a:p>
          <a:p>
            <a:pPr marL="914400" indent="-50800"/>
            <a:endParaRPr lang="en-IN" altLang="en-US" sz="800" dirty="0"/>
          </a:p>
          <a:p>
            <a:pPr marL="0" indent="0"/>
            <a:r>
              <a:rPr lang="en-IN" altLang="en-US" dirty="0"/>
              <a:t>Then ask yourself, “What conclusion do I need to show in order to complete the proof?”</a:t>
            </a:r>
            <a:endParaRPr lang="en-US" altLang="en-US" dirty="0"/>
          </a:p>
        </p:txBody>
      </p:sp>
    </p:spTree>
    <p:extLst>
      <p:ext uri="{BB962C8B-B14F-4D97-AF65-F5344CB8AC3E}">
        <p14:creationId xmlns:p14="http://schemas.microsoft.com/office/powerpoint/2010/main" val="977108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81600"/>
          </a:xfrm>
        </p:spPr>
        <p:txBody>
          <a:bodyPr/>
          <a:lstStyle/>
          <a:p>
            <a:pPr marL="0" indent="0"/>
            <a:r>
              <a:rPr lang="en-IN" b="1" i="1" dirty="0"/>
              <a:t>To Show:</a:t>
            </a:r>
            <a:r>
              <a:rPr lang="en-IN" dirty="0"/>
              <a:t> </a:t>
            </a:r>
            <a:r>
              <a:rPr lang="en-IN" i="1" dirty="0" smtClean="0"/>
              <a:t>m</a:t>
            </a:r>
            <a:r>
              <a:rPr lang="en-IN" dirty="0" smtClean="0"/>
              <a:t> + </a:t>
            </a:r>
            <a:r>
              <a:rPr lang="en-IN" i="1" dirty="0" smtClean="0"/>
              <a:t>n</a:t>
            </a:r>
            <a:r>
              <a:rPr lang="en-IN" dirty="0" smtClean="0"/>
              <a:t> </a:t>
            </a:r>
            <a:r>
              <a:rPr lang="en-IN" dirty="0"/>
              <a:t>is even</a:t>
            </a:r>
            <a:r>
              <a:rPr lang="en-IN" dirty="0" smtClean="0"/>
              <a:t>.</a:t>
            </a:r>
          </a:p>
          <a:p>
            <a:pPr marL="0" indent="0"/>
            <a:endParaRPr lang="en-IN" altLang="en-US" dirty="0"/>
          </a:p>
          <a:p>
            <a:pPr marL="0" indent="0"/>
            <a:r>
              <a:rPr lang="en-IN" altLang="en-US" dirty="0"/>
              <a:t>Since both involve the term </a:t>
            </a:r>
            <a:r>
              <a:rPr lang="en-IN" altLang="en-US" i="1" dirty="0"/>
              <a:t>even integer</a:t>
            </a:r>
            <a:r>
              <a:rPr lang="en-IN" altLang="en-US" dirty="0"/>
              <a:t>, you must use </a:t>
            </a:r>
            <a:r>
              <a:rPr lang="en-IN" altLang="en-US" dirty="0" smtClean="0"/>
              <a:t>the definition </a:t>
            </a:r>
            <a:r>
              <a:rPr lang="en-IN" altLang="en-US" dirty="0"/>
              <a:t>of </a:t>
            </a:r>
            <a:r>
              <a:rPr lang="en-IN" altLang="en-US" dirty="0" smtClean="0"/>
              <a:t>this term—and </a:t>
            </a:r>
            <a:r>
              <a:rPr lang="en-IN" altLang="en-US" dirty="0"/>
              <a:t>thus you must know what </a:t>
            </a:r>
            <a:r>
              <a:rPr lang="en-IN" altLang="en-US" dirty="0" smtClean="0"/>
              <a:t>it means </a:t>
            </a:r>
            <a:r>
              <a:rPr lang="en-IN" altLang="en-US" dirty="0"/>
              <a:t>for an integer to be </a:t>
            </a:r>
            <a:r>
              <a:rPr lang="en-IN" altLang="en-US" dirty="0" smtClean="0"/>
              <a:t>even.</a:t>
            </a:r>
          </a:p>
          <a:p>
            <a:pPr marL="0" indent="0"/>
            <a:endParaRPr lang="en-IN" altLang="en-US" dirty="0"/>
          </a:p>
          <a:p>
            <a:pPr marL="0" indent="0"/>
            <a:r>
              <a:rPr lang="en-IN" altLang="en-US" dirty="0" smtClean="0"/>
              <a:t>It </a:t>
            </a:r>
            <a:r>
              <a:rPr lang="en-IN" altLang="en-US" dirty="0"/>
              <a:t>follows from </a:t>
            </a:r>
            <a:r>
              <a:rPr lang="en-IN" altLang="en-US" dirty="0" smtClean="0"/>
              <a:t>the definition </a:t>
            </a:r>
            <a:r>
              <a:rPr lang="en-IN" altLang="en-US" dirty="0"/>
              <a:t>that since </a:t>
            </a:r>
            <a:r>
              <a:rPr lang="en-IN" altLang="en-US" i="1" dirty="0"/>
              <a:t>m</a:t>
            </a:r>
            <a:r>
              <a:rPr lang="en-IN" altLang="en-US" dirty="0"/>
              <a:t> and </a:t>
            </a:r>
            <a:r>
              <a:rPr lang="en-IN" altLang="en-US" i="1" dirty="0"/>
              <a:t>n</a:t>
            </a:r>
            <a:r>
              <a:rPr lang="en-IN" altLang="en-US" dirty="0"/>
              <a:t> are even, each equals </a:t>
            </a:r>
            <a:r>
              <a:rPr lang="en-IN" altLang="en-US" dirty="0" smtClean="0"/>
              <a:t>twice some </a:t>
            </a:r>
            <a:r>
              <a:rPr lang="en-IN" altLang="en-US" dirty="0"/>
              <a:t>integer.</a:t>
            </a:r>
            <a:endParaRPr lang="en-US" altLang="en-US" dirty="0"/>
          </a:p>
        </p:txBody>
      </p:sp>
    </p:spTree>
    <p:extLst>
      <p:ext uri="{BB962C8B-B14F-4D97-AF65-F5344CB8AC3E}">
        <p14:creationId xmlns:p14="http://schemas.microsoft.com/office/powerpoint/2010/main" val="3548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Direct Proof and Counterexample </a:t>
            </a:r>
            <a:r>
              <a:rPr lang="en-IN" altLang="en-US" sz="2800" dirty="0" smtClean="0"/>
              <a:t>Ⅰ: </a:t>
            </a:r>
            <a:r>
              <a:rPr lang="en-IN" altLang="en-US" sz="2800" dirty="0"/>
              <a:t>Introduction</a:t>
            </a:r>
            <a:endParaRPr lang="en-IN" altLang="en-US" sz="2800" dirty="0">
              <a:solidFill>
                <a:schemeClr val="tx1"/>
              </a:solidFill>
            </a:endParaRPr>
          </a:p>
        </p:txBody>
      </p:sp>
      <p:pic>
        <p:nvPicPr>
          <p:cNvPr id="3" name="Picture 2" descr="A text box has the heading, Assumptions. The text reads, In this text we assume a familiarity with the laws of basic algebra.&#10;We also use the three properties of equality, for all objects A, B, and C, (1) A= A, (2) if A = B, then B = A, and (3) if A = B and B = C, then A = C.&#10;And we use the principle of substitution, for all objects A and B, if A = B, then we may substitute B wherever we have A.&#10;In addition, we assume that there is no integer between 0 and 1 and that the set of all integers is closed under addition, subtraction, and multiplication. This means that sums, differences, and products of integers are integers.&#10;"/>
          <p:cNvPicPr>
            <a:picLocks noChangeAspect="1"/>
          </p:cNvPicPr>
          <p:nvPr/>
        </p:nvPicPr>
        <p:blipFill>
          <a:blip r:embed="rId3"/>
          <a:stretch>
            <a:fillRect/>
          </a:stretch>
        </p:blipFill>
        <p:spPr>
          <a:xfrm>
            <a:off x="395287" y="1628775"/>
            <a:ext cx="8353425" cy="3400425"/>
          </a:xfrm>
          <a:prstGeom prst="rect">
            <a:avLst/>
          </a:prstGeom>
        </p:spPr>
      </p:pic>
    </p:spTree>
    <p:extLst>
      <p:ext uri="{BB962C8B-B14F-4D97-AF65-F5344CB8AC3E}">
        <p14:creationId xmlns:p14="http://schemas.microsoft.com/office/powerpoint/2010/main" val="29479115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057400"/>
          </a:xfrm>
        </p:spPr>
        <p:txBody>
          <a:bodyPr/>
          <a:lstStyle/>
          <a:p>
            <a:pPr marL="0" indent="0"/>
            <a:r>
              <a:rPr lang="en-IN" dirty="0"/>
              <a:t>One of the </a:t>
            </a:r>
            <a:r>
              <a:rPr lang="en-IN" dirty="0" smtClean="0"/>
              <a:t>basic laws </a:t>
            </a:r>
            <a:r>
              <a:rPr lang="en-IN" dirty="0"/>
              <a:t>of logic, called </a:t>
            </a:r>
            <a:r>
              <a:rPr lang="en-IN" i="1" dirty="0" smtClean="0"/>
              <a:t>existential instantiation</a:t>
            </a:r>
            <a:r>
              <a:rPr lang="en-IN" dirty="0"/>
              <a:t>, says, in effect, that if you know </a:t>
            </a:r>
            <a:r>
              <a:rPr lang="en-IN" dirty="0" smtClean="0"/>
              <a:t>something exists</a:t>
            </a:r>
            <a:r>
              <a:rPr lang="en-IN" dirty="0"/>
              <a:t>, you can give it a name. However, you cannot </a:t>
            </a:r>
            <a:r>
              <a:rPr lang="en-IN" dirty="0" smtClean="0"/>
              <a:t>use the </a:t>
            </a:r>
            <a:r>
              <a:rPr lang="en-IN" dirty="0"/>
              <a:t>same name to refer to two </a:t>
            </a:r>
            <a:r>
              <a:rPr lang="en-IN" dirty="0" smtClean="0"/>
              <a:t>different things</a:t>
            </a:r>
            <a:r>
              <a:rPr lang="en-IN" dirty="0"/>
              <a:t>, both </a:t>
            </a:r>
            <a:r>
              <a:rPr lang="en-IN" dirty="0" smtClean="0"/>
              <a:t>of which </a:t>
            </a:r>
            <a:r>
              <a:rPr lang="en-IN" dirty="0"/>
              <a:t>are currently under discussion.</a:t>
            </a:r>
            <a:endParaRPr lang="en-US" altLang="en-US" dirty="0"/>
          </a:p>
        </p:txBody>
      </p:sp>
      <p:pic>
        <p:nvPicPr>
          <p:cNvPr id="5" name="Picture 4" descr="A text box has the heading, Existential Instantiation. The text reads, If the existence of a certain kind of object is assumed or had been deduced, then it can be given a name, as long as that name is not currently being used to refer to something else in the same discussion."/>
          <p:cNvPicPr>
            <a:picLocks noChangeAspect="1"/>
          </p:cNvPicPr>
          <p:nvPr/>
        </p:nvPicPr>
        <p:blipFill>
          <a:blip r:embed="rId3"/>
          <a:stretch>
            <a:fillRect/>
          </a:stretch>
        </p:blipFill>
        <p:spPr>
          <a:xfrm>
            <a:off x="680535" y="3409664"/>
            <a:ext cx="7557025" cy="1511405"/>
          </a:xfrm>
          <a:prstGeom prst="rect">
            <a:avLst/>
          </a:prstGeom>
        </p:spPr>
      </p:pic>
    </p:spTree>
    <p:extLst>
      <p:ext uri="{BB962C8B-B14F-4D97-AF65-F5344CB8AC3E}">
        <p14:creationId xmlns:p14="http://schemas.microsoft.com/office/powerpoint/2010/main" val="3124284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6" name="Picture 5" descr="A text box has the heading, Theorem 4.1.1. The text reads, The sum of any two even integers is even."/>
          <p:cNvPicPr>
            <a:picLocks noChangeAspect="1"/>
          </p:cNvPicPr>
          <p:nvPr/>
        </p:nvPicPr>
        <p:blipFill>
          <a:blip r:embed="rId3"/>
          <a:stretch>
            <a:fillRect/>
          </a:stretch>
        </p:blipFill>
        <p:spPr>
          <a:xfrm>
            <a:off x="381000" y="1676400"/>
            <a:ext cx="7913148" cy="990600"/>
          </a:xfrm>
          <a:prstGeom prst="rect">
            <a:avLst/>
          </a:prstGeom>
        </p:spPr>
      </p:pic>
    </p:spTree>
    <p:extLst>
      <p:ext uri="{BB962C8B-B14F-4D97-AF65-F5344CB8AC3E}">
        <p14:creationId xmlns:p14="http://schemas.microsoft.com/office/powerpoint/2010/main" val="3015188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Getting Proofs Started</a:t>
            </a:r>
          </a:p>
        </p:txBody>
      </p:sp>
    </p:spTree>
    <p:extLst>
      <p:ext uri="{BB962C8B-B14F-4D97-AF65-F5344CB8AC3E}">
        <p14:creationId xmlns:p14="http://schemas.microsoft.com/office/powerpoint/2010/main" val="1020718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Getting </a:t>
            </a:r>
            <a:r>
              <a:rPr lang="en-IN" altLang="en-US" dirty="0"/>
              <a:t>Proofs </a:t>
            </a:r>
            <a:r>
              <a:rPr lang="en-IN" altLang="en-US" dirty="0" smtClean="0"/>
              <a:t>Started</a:t>
            </a:r>
            <a:endParaRPr lang="en-IN" altLang="en-US" dirty="0"/>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a:t>Believe it or not, once you understand the idea </a:t>
            </a:r>
            <a:r>
              <a:rPr lang="en-IN" dirty="0" smtClean="0"/>
              <a:t>of generalizing </a:t>
            </a:r>
            <a:r>
              <a:rPr lang="en-IN" dirty="0"/>
              <a:t>from the generic </a:t>
            </a:r>
            <a:r>
              <a:rPr lang="en-IN" dirty="0" smtClean="0"/>
              <a:t>particular and </a:t>
            </a:r>
            <a:r>
              <a:rPr lang="en-IN" dirty="0"/>
              <a:t>the method </a:t>
            </a:r>
            <a:r>
              <a:rPr lang="en-IN" dirty="0" smtClean="0"/>
              <a:t>of direct </a:t>
            </a:r>
            <a:r>
              <a:rPr lang="en-IN" dirty="0"/>
              <a:t>proof, you can write the beginnings of proofs even </a:t>
            </a:r>
            <a:r>
              <a:rPr lang="en-IN" dirty="0" smtClean="0"/>
              <a:t>for theorems you </a:t>
            </a:r>
            <a:r>
              <a:rPr lang="en-IN" dirty="0"/>
              <a:t>do not </a:t>
            </a:r>
            <a:r>
              <a:rPr lang="en-IN" dirty="0" smtClean="0"/>
              <a:t>understand.</a:t>
            </a:r>
          </a:p>
          <a:p>
            <a:pPr marL="0" indent="0"/>
            <a:endParaRPr lang="en-IN" dirty="0"/>
          </a:p>
          <a:p>
            <a:pPr marL="0" indent="0"/>
            <a:r>
              <a:rPr lang="en-IN" dirty="0" smtClean="0"/>
              <a:t>The </a:t>
            </a:r>
            <a:r>
              <a:rPr lang="en-IN" dirty="0"/>
              <a:t>reason is that </a:t>
            </a:r>
            <a:r>
              <a:rPr lang="en-IN" dirty="0" smtClean="0"/>
              <a:t>the starting </a:t>
            </a:r>
            <a:r>
              <a:rPr lang="en-IN" dirty="0"/>
              <a:t>point and what is to be shown in </a:t>
            </a:r>
            <a:r>
              <a:rPr lang="en-IN" dirty="0" smtClean="0"/>
              <a:t>a proof depend only </a:t>
            </a:r>
            <a:r>
              <a:rPr lang="en-IN" dirty="0"/>
              <a:t>on the linguistic form of the statement to be </a:t>
            </a:r>
            <a:r>
              <a:rPr lang="en-IN" dirty="0" smtClean="0"/>
              <a:t>proved, not </a:t>
            </a:r>
            <a:r>
              <a:rPr lang="en-IN" dirty="0"/>
              <a:t>on the </a:t>
            </a:r>
            <a:r>
              <a:rPr lang="en-IN" dirty="0" smtClean="0"/>
              <a:t>content of </a:t>
            </a:r>
            <a:r>
              <a:rPr lang="en-IN" dirty="0"/>
              <a:t>the statement.</a:t>
            </a:r>
            <a:endParaRPr lang="en-US" altLang="en-US" dirty="0"/>
          </a:p>
        </p:txBody>
      </p:sp>
    </p:spTree>
    <p:extLst>
      <p:ext uri="{BB962C8B-B14F-4D97-AF65-F5344CB8AC3E}">
        <p14:creationId xmlns:p14="http://schemas.microsoft.com/office/powerpoint/2010/main" val="3504875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4.1.8 </a:t>
            </a:r>
            <a:r>
              <a:rPr lang="en-US" altLang="en-US" sz="2300" dirty="0"/>
              <a:t>– </a:t>
            </a:r>
            <a:r>
              <a:rPr lang="en-IN" altLang="en-US" sz="2300" i="1" dirty="0" smtClean="0"/>
              <a:t>Identifying </a:t>
            </a:r>
            <a:r>
              <a:rPr lang="en-IN" altLang="en-US" sz="2300" i="1" dirty="0"/>
              <a:t>the “Starting Point” and the “Conclusion to Be Shown</a:t>
            </a:r>
            <a:r>
              <a:rPr lang="en-IN" altLang="en-US" sz="2300" i="1" dirty="0" smtClean="0"/>
              <a:t>”</a:t>
            </a:r>
            <a:endParaRPr lang="en-IN" altLang="en-US" sz="2300" dirty="0"/>
          </a:p>
        </p:txBody>
      </p:sp>
      <p:sp>
        <p:nvSpPr>
          <p:cNvPr id="3" name="Content Placeholder 2"/>
          <p:cNvSpPr>
            <a:spLocks noGrp="1"/>
          </p:cNvSpPr>
          <p:nvPr>
            <p:ph sz="quarter" idx="13"/>
          </p:nvPr>
        </p:nvSpPr>
        <p:spPr>
          <a:xfrm>
            <a:off x="457200" y="1447800"/>
            <a:ext cx="8226425" cy="5181600"/>
          </a:xfrm>
        </p:spPr>
        <p:txBody>
          <a:bodyPr/>
          <a:lstStyle/>
          <a:p>
            <a:pPr marL="0" indent="0"/>
            <a:r>
              <a:rPr lang="en-IN" dirty="0"/>
              <a:t>Write the first sentence of a proof (the “starting point”) </a:t>
            </a:r>
            <a:r>
              <a:rPr lang="en-IN" dirty="0" smtClean="0"/>
              <a:t>and the </a:t>
            </a:r>
            <a:r>
              <a:rPr lang="en-IN" dirty="0"/>
              <a:t>last sentence of a proof (</a:t>
            </a:r>
            <a:r>
              <a:rPr lang="en-IN" dirty="0" smtClean="0"/>
              <a:t>the “conclusion </a:t>
            </a:r>
            <a:r>
              <a:rPr lang="en-IN" dirty="0"/>
              <a:t>to be shown</a:t>
            </a:r>
            <a:r>
              <a:rPr lang="en-IN" dirty="0" smtClean="0"/>
              <a:t>”) for </a:t>
            </a:r>
            <a:r>
              <a:rPr lang="en-IN" dirty="0"/>
              <a:t>the following statement</a:t>
            </a:r>
            <a:r>
              <a:rPr lang="en-IN" dirty="0" smtClean="0"/>
              <a:t>:</a:t>
            </a:r>
          </a:p>
          <a:p>
            <a:pPr marL="0" indent="0"/>
            <a:endParaRPr lang="en-IN" altLang="en-US" dirty="0"/>
          </a:p>
          <a:p>
            <a:pPr marL="0" indent="0"/>
            <a:r>
              <a:rPr lang="en-IN" dirty="0" smtClean="0"/>
              <a:t>	Every </a:t>
            </a:r>
            <a:r>
              <a:rPr lang="en-IN" dirty="0"/>
              <a:t>complete bipartite graph is connected.</a:t>
            </a:r>
            <a:endParaRPr lang="en-US" altLang="en-US" dirty="0"/>
          </a:p>
        </p:txBody>
      </p:sp>
    </p:spTree>
    <p:extLst>
      <p:ext uri="{BB962C8B-B14F-4D97-AF65-F5344CB8AC3E}">
        <p14:creationId xmlns:p14="http://schemas.microsoft.com/office/powerpoint/2010/main" val="28667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4.1.8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It is helpful to rewrite the statement formally using a quantifier and a variable:</a:t>
            </a:r>
            <a:endParaRPr lang="en-US" altLang="en-US" dirty="0"/>
          </a:p>
        </p:txBody>
      </p:sp>
      <p:pic>
        <p:nvPicPr>
          <p:cNvPr id="4" name="Picture 3" descr="An image has the heading, Formal Restatement. The verbal model displays the sentence, For every graph G, if G is complete bipartite, then G is connected. The word graph, is labeled as domain. The sentence, G is complete bipartite, is collectively labeled as, hypothesis. The sentence, G is connected, is collectively labeled as, conclusion.&#10;"/>
          <p:cNvPicPr>
            <a:picLocks noChangeAspect="1"/>
          </p:cNvPicPr>
          <p:nvPr/>
        </p:nvPicPr>
        <p:blipFill>
          <a:blip r:embed="rId3"/>
          <a:stretch>
            <a:fillRect/>
          </a:stretch>
        </p:blipFill>
        <p:spPr>
          <a:xfrm>
            <a:off x="602672" y="2303182"/>
            <a:ext cx="8312728" cy="592418"/>
          </a:xfrm>
          <a:prstGeom prst="rect">
            <a:avLst/>
          </a:prstGeom>
        </p:spPr>
      </p:pic>
      <p:sp>
        <p:nvSpPr>
          <p:cNvPr id="5" name="Content Placeholder 2"/>
          <p:cNvSpPr>
            <a:spLocks noGrp="1"/>
          </p:cNvSpPr>
          <p:nvPr>
            <p:ph sz="quarter" idx="13"/>
          </p:nvPr>
        </p:nvSpPr>
        <p:spPr>
          <a:xfrm>
            <a:off x="457200" y="3124200"/>
            <a:ext cx="8226425" cy="3352800"/>
          </a:xfrm>
        </p:spPr>
        <p:txBody>
          <a:bodyPr/>
          <a:lstStyle/>
          <a:p>
            <a:pPr marL="0" indent="0"/>
            <a:r>
              <a:rPr lang="en-IN" dirty="0"/>
              <a:t>The first sentence, or starting point, of a proof </a:t>
            </a:r>
            <a:r>
              <a:rPr lang="en-IN" dirty="0" smtClean="0"/>
              <a:t>supposes the </a:t>
            </a:r>
            <a:r>
              <a:rPr lang="en-IN" dirty="0"/>
              <a:t>existence of an object (in </a:t>
            </a:r>
            <a:r>
              <a:rPr lang="en-IN" dirty="0" smtClean="0"/>
              <a:t>this case </a:t>
            </a:r>
            <a:r>
              <a:rPr lang="en-IN" i="1" dirty="0"/>
              <a:t>G</a:t>
            </a:r>
            <a:r>
              <a:rPr lang="en-IN" dirty="0"/>
              <a:t>) in the domain (</a:t>
            </a:r>
            <a:r>
              <a:rPr lang="en-IN" dirty="0" smtClean="0"/>
              <a:t>in this </a:t>
            </a:r>
            <a:r>
              <a:rPr lang="en-IN" dirty="0"/>
              <a:t>case the set of all graphs) that satisfies the </a:t>
            </a:r>
            <a:r>
              <a:rPr lang="en-IN" dirty="0" smtClean="0"/>
              <a:t>hypothesis of the if-then </a:t>
            </a:r>
            <a:r>
              <a:rPr lang="en-IN" dirty="0"/>
              <a:t>part of the statement (in this case that </a:t>
            </a:r>
            <a:r>
              <a:rPr lang="en-IN" i="1" dirty="0"/>
              <a:t>G</a:t>
            </a:r>
            <a:r>
              <a:rPr lang="en-IN" dirty="0"/>
              <a:t> </a:t>
            </a:r>
            <a:r>
              <a:rPr lang="en-IN" dirty="0" smtClean="0"/>
              <a:t>is complete </a:t>
            </a:r>
            <a:r>
              <a:rPr lang="en-IN" dirty="0"/>
              <a:t>bipartite</a:t>
            </a:r>
            <a:r>
              <a:rPr lang="en-IN" dirty="0" smtClean="0"/>
              <a:t>). </a:t>
            </a:r>
            <a:r>
              <a:rPr lang="en-IN" altLang="en-US" dirty="0" smtClean="0"/>
              <a:t>The </a:t>
            </a:r>
            <a:r>
              <a:rPr lang="en-IN" altLang="en-US" dirty="0"/>
              <a:t>conclusion </a:t>
            </a:r>
            <a:r>
              <a:rPr lang="en-IN" altLang="en-US" dirty="0" smtClean="0"/>
              <a:t>to be </a:t>
            </a:r>
            <a:r>
              <a:rPr lang="en-IN" altLang="en-US" dirty="0"/>
              <a:t>shown is just the conclusion of the if-then part of the statement (in this case that </a:t>
            </a:r>
            <a:r>
              <a:rPr lang="en-IN" altLang="en-US" i="1" dirty="0"/>
              <a:t>G</a:t>
            </a:r>
            <a:r>
              <a:rPr lang="en-IN" altLang="en-US" dirty="0"/>
              <a:t> </a:t>
            </a:r>
            <a:r>
              <a:rPr lang="en-IN" altLang="en-US" dirty="0" smtClean="0"/>
              <a:t>is connected</a:t>
            </a:r>
            <a:r>
              <a:rPr lang="en-IN" altLang="en-US" dirty="0"/>
              <a:t>).</a:t>
            </a:r>
            <a:endParaRPr lang="en-US" altLang="en-US" dirty="0"/>
          </a:p>
        </p:txBody>
      </p:sp>
    </p:spTree>
    <p:extLst>
      <p:ext uri="{BB962C8B-B14F-4D97-AF65-F5344CB8AC3E}">
        <p14:creationId xmlns:p14="http://schemas.microsoft.com/office/powerpoint/2010/main" val="2162342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4.1.8 </a:t>
            </a:r>
            <a:r>
              <a:rPr lang="en-US" altLang="en-US" dirty="0"/>
              <a:t>– </a:t>
            </a:r>
            <a:r>
              <a:rPr lang="en-US"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257800"/>
          </a:xfrm>
        </p:spPr>
        <p:txBody>
          <a:bodyPr/>
          <a:lstStyle/>
          <a:p>
            <a:pPr marL="2171700" indent="-2171700"/>
            <a:r>
              <a:rPr lang="en-IN" b="1" i="1" dirty="0"/>
              <a:t>Starting Point:</a:t>
            </a:r>
            <a:r>
              <a:rPr lang="en-IN" dirty="0"/>
              <a:t> Suppose </a:t>
            </a:r>
            <a:r>
              <a:rPr lang="en-IN" i="1" dirty="0"/>
              <a:t>G</a:t>
            </a:r>
            <a:r>
              <a:rPr lang="en-IN" dirty="0"/>
              <a:t> is a </a:t>
            </a:r>
            <a:r>
              <a:rPr lang="en-IN" i="1" dirty="0"/>
              <a:t>[particular but </a:t>
            </a:r>
            <a:r>
              <a:rPr lang="en-IN" i="1" dirty="0" smtClean="0"/>
              <a:t>arbitrarily chosen</a:t>
            </a:r>
            <a:r>
              <a:rPr lang="en-IN" i="1" dirty="0"/>
              <a:t>]</a:t>
            </a:r>
            <a:r>
              <a:rPr lang="en-IN" dirty="0"/>
              <a:t> graph such that </a:t>
            </a:r>
            <a:r>
              <a:rPr lang="en-IN" i="1" dirty="0"/>
              <a:t>G</a:t>
            </a:r>
            <a:r>
              <a:rPr lang="en-IN" dirty="0"/>
              <a:t> </a:t>
            </a:r>
            <a:r>
              <a:rPr lang="en-IN" dirty="0" smtClean="0"/>
              <a:t>is complete </a:t>
            </a:r>
            <a:r>
              <a:rPr lang="en-IN" dirty="0"/>
              <a:t>bipartite</a:t>
            </a:r>
            <a:r>
              <a:rPr lang="en-IN" dirty="0" smtClean="0"/>
              <a:t>.</a:t>
            </a:r>
          </a:p>
          <a:p>
            <a:pPr marL="2171700" indent="-2171700"/>
            <a:endParaRPr lang="en-IN" altLang="en-US" sz="600" dirty="0"/>
          </a:p>
          <a:p>
            <a:pPr marL="2171700" indent="-2171700"/>
            <a:r>
              <a:rPr lang="en-IN" altLang="en-US" b="1" i="1" dirty="0"/>
              <a:t>Conclusion to Be Shown:</a:t>
            </a:r>
            <a:r>
              <a:rPr lang="en-IN" altLang="en-US" dirty="0"/>
              <a:t> </a:t>
            </a:r>
            <a:r>
              <a:rPr lang="en-IN" altLang="en-US" i="1" dirty="0"/>
              <a:t>G</a:t>
            </a:r>
            <a:r>
              <a:rPr lang="en-IN" altLang="en-US" dirty="0"/>
              <a:t> is connected</a:t>
            </a:r>
            <a:r>
              <a:rPr lang="en-IN" altLang="en-US" dirty="0" smtClean="0"/>
              <a:t>.</a:t>
            </a:r>
          </a:p>
          <a:p>
            <a:pPr marL="2171700" indent="-2171700"/>
            <a:endParaRPr lang="en-IN" altLang="en-US" sz="600" dirty="0" smtClean="0"/>
          </a:p>
          <a:p>
            <a:pPr marL="2171700" indent="-2171700"/>
            <a:r>
              <a:rPr lang="en-IN" dirty="0"/>
              <a:t>Thus the proof has the following shape</a:t>
            </a:r>
            <a:r>
              <a:rPr lang="en-IN" dirty="0" smtClean="0"/>
              <a:t>:</a:t>
            </a:r>
          </a:p>
          <a:p>
            <a:pPr marL="2171700" indent="-2171700"/>
            <a:endParaRPr lang="en-IN" altLang="en-US" sz="600" dirty="0"/>
          </a:p>
          <a:p>
            <a:pPr marL="2171700" indent="-2171700"/>
            <a:r>
              <a:rPr lang="en-IN" b="1" dirty="0"/>
              <a:t>Proof</a:t>
            </a:r>
            <a:r>
              <a:rPr lang="en-IN" b="1" dirty="0" smtClean="0"/>
              <a:t>:</a:t>
            </a:r>
          </a:p>
          <a:p>
            <a:pPr marL="0" indent="0"/>
            <a:r>
              <a:rPr lang="en-IN" altLang="en-US" dirty="0"/>
              <a:t>Suppose </a:t>
            </a:r>
            <a:r>
              <a:rPr lang="en-IN" altLang="en-US" i="1" dirty="0"/>
              <a:t>G</a:t>
            </a:r>
            <a:r>
              <a:rPr lang="en-IN" altLang="en-US" dirty="0"/>
              <a:t> is a </a:t>
            </a:r>
            <a:r>
              <a:rPr lang="en-IN" altLang="en-US" i="1" dirty="0"/>
              <a:t>[particular but arbitrarily chosen]</a:t>
            </a:r>
            <a:r>
              <a:rPr lang="en-IN" altLang="en-US" dirty="0"/>
              <a:t> </a:t>
            </a:r>
            <a:r>
              <a:rPr lang="en-IN" altLang="en-US" dirty="0" smtClean="0"/>
              <a:t>graph such </a:t>
            </a:r>
            <a:r>
              <a:rPr lang="en-IN" altLang="en-US" dirty="0"/>
              <a:t>that </a:t>
            </a:r>
            <a:r>
              <a:rPr lang="en-IN" altLang="en-US" i="1" dirty="0"/>
              <a:t>G</a:t>
            </a:r>
            <a:r>
              <a:rPr lang="en-IN" altLang="en-US" dirty="0"/>
              <a:t> is complete bipartite</a:t>
            </a:r>
            <a:r>
              <a:rPr lang="en-IN" altLang="en-US" dirty="0" smtClean="0"/>
              <a:t>.</a:t>
            </a:r>
          </a:p>
          <a:p>
            <a:pPr marL="0" indent="0"/>
            <a:r>
              <a:rPr lang="en-IN" alt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altLang="en-US" dirty="0" smtClean="0"/>
          </a:p>
          <a:p>
            <a:pPr marL="2171700" indent="-2171700"/>
            <a:r>
              <a:rPr lang="en-IN" altLang="en-US" dirty="0" smtClean="0"/>
              <a:t>Therefore</a:t>
            </a:r>
            <a:r>
              <a:rPr lang="en-IN" altLang="en-US" dirty="0"/>
              <a:t>, </a:t>
            </a:r>
            <a:r>
              <a:rPr lang="en-IN" altLang="en-US" i="1" dirty="0"/>
              <a:t>G</a:t>
            </a:r>
            <a:r>
              <a:rPr lang="en-IN" altLang="en-US" dirty="0"/>
              <a:t> is connected.</a:t>
            </a:r>
            <a:endParaRPr lang="en-US" altLang="en-US" dirty="0"/>
          </a:p>
        </p:txBody>
      </p:sp>
    </p:spTree>
    <p:extLst>
      <p:ext uri="{BB962C8B-B14F-4D97-AF65-F5344CB8AC3E}">
        <p14:creationId xmlns:p14="http://schemas.microsoft.com/office/powerpoint/2010/main" val="1062773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t>Example </a:t>
            </a:r>
            <a:r>
              <a:rPr lang="en-IN" altLang="en-US" sz="2900" dirty="0" smtClean="0"/>
              <a:t>4.1.9 </a:t>
            </a:r>
            <a:r>
              <a:rPr lang="en-US" altLang="en-US" sz="2900" dirty="0"/>
              <a:t>– </a:t>
            </a:r>
            <a:r>
              <a:rPr lang="en-IN" altLang="en-US" sz="2900" i="1" dirty="0" smtClean="0"/>
              <a:t>Fill </a:t>
            </a:r>
            <a:r>
              <a:rPr lang="en-IN" altLang="en-US" sz="2900" i="1" dirty="0"/>
              <a:t>in the Blanks for a Proof</a:t>
            </a:r>
            <a:endParaRPr lang="en-IN" altLang="en-US" sz="2900" dirty="0"/>
          </a:p>
        </p:txBody>
      </p:sp>
      <p:sp>
        <p:nvSpPr>
          <p:cNvPr id="3" name="Content Placeholder 2"/>
          <p:cNvSpPr>
            <a:spLocks noGrp="1"/>
          </p:cNvSpPr>
          <p:nvPr>
            <p:ph sz="quarter" idx="13"/>
          </p:nvPr>
        </p:nvSpPr>
        <p:spPr>
          <a:xfrm>
            <a:off x="457200" y="1447800"/>
            <a:ext cx="8226425" cy="588909"/>
          </a:xfrm>
        </p:spPr>
        <p:txBody>
          <a:bodyPr/>
          <a:lstStyle/>
          <a:p>
            <a:pPr marL="0" indent="0"/>
            <a:r>
              <a:rPr lang="en-IN" dirty="0"/>
              <a:t>Fill in the blanks in the proof of the following theorem.</a:t>
            </a:r>
            <a:endParaRPr lang="en-US" altLang="en-US" dirty="0"/>
          </a:p>
        </p:txBody>
      </p:sp>
      <p:sp>
        <p:nvSpPr>
          <p:cNvPr id="4" name="Content Placeholder 2"/>
          <p:cNvSpPr>
            <a:spLocks noGrp="1"/>
          </p:cNvSpPr>
          <p:nvPr>
            <p:ph sz="quarter" idx="13"/>
          </p:nvPr>
        </p:nvSpPr>
        <p:spPr>
          <a:xfrm>
            <a:off x="457200" y="1905000"/>
            <a:ext cx="8226425" cy="3886200"/>
          </a:xfrm>
        </p:spPr>
        <p:txBody>
          <a:bodyPr/>
          <a:lstStyle/>
          <a:p>
            <a:pPr marL="1485900" indent="-1485900"/>
            <a:r>
              <a:rPr lang="en-IN" b="1" i="1" dirty="0"/>
              <a:t>Theorem:</a:t>
            </a:r>
            <a:r>
              <a:rPr lang="en-IN" dirty="0"/>
              <a:t> For all integers </a:t>
            </a:r>
            <a:r>
              <a:rPr lang="en-IN" i="1" dirty="0"/>
              <a:t>r</a:t>
            </a:r>
            <a:r>
              <a:rPr lang="en-IN" dirty="0"/>
              <a:t> and </a:t>
            </a:r>
            <a:r>
              <a:rPr lang="en-IN" i="1" dirty="0"/>
              <a:t>s</a:t>
            </a:r>
            <a:r>
              <a:rPr lang="en-IN" dirty="0"/>
              <a:t>, if </a:t>
            </a:r>
            <a:r>
              <a:rPr lang="en-IN" i="1" dirty="0"/>
              <a:t>r</a:t>
            </a:r>
            <a:r>
              <a:rPr lang="en-IN" dirty="0"/>
              <a:t> is even and </a:t>
            </a:r>
            <a:r>
              <a:rPr lang="en-IN" i="1" dirty="0"/>
              <a:t>s</a:t>
            </a:r>
            <a:r>
              <a:rPr lang="en-IN" dirty="0"/>
              <a:t> is odd then </a:t>
            </a:r>
            <a:r>
              <a:rPr lang="en-IN" dirty="0" smtClean="0"/>
              <a:t>3</a:t>
            </a:r>
            <a:r>
              <a:rPr lang="en-IN" i="1" dirty="0" smtClean="0"/>
              <a:t>r</a:t>
            </a:r>
            <a:r>
              <a:rPr lang="en-IN" dirty="0" smtClean="0"/>
              <a:t> + 2</a:t>
            </a:r>
            <a:r>
              <a:rPr lang="en-IN" i="1" dirty="0" smtClean="0"/>
              <a:t>s</a:t>
            </a:r>
            <a:r>
              <a:rPr lang="en-IN" dirty="0" smtClean="0"/>
              <a:t> </a:t>
            </a:r>
            <a:r>
              <a:rPr lang="en-IN" dirty="0"/>
              <a:t>is even</a:t>
            </a:r>
            <a:r>
              <a:rPr lang="en-IN" dirty="0" smtClean="0"/>
              <a:t>.</a:t>
            </a:r>
          </a:p>
          <a:p>
            <a:pPr marL="1485900" indent="-1485900"/>
            <a:endParaRPr lang="en-IN" altLang="en-US" sz="300" dirty="0"/>
          </a:p>
          <a:p>
            <a:pPr marL="977900" indent="-977900"/>
            <a:r>
              <a:rPr lang="en-IN" b="1" dirty="0" smtClean="0"/>
              <a:t>Proof: </a:t>
            </a:r>
            <a:r>
              <a:rPr lang="en-IN" dirty="0" smtClean="0"/>
              <a:t>Suppose </a:t>
            </a:r>
            <a:r>
              <a:rPr lang="en-IN" i="1" dirty="0"/>
              <a:t>r </a:t>
            </a:r>
            <a:r>
              <a:rPr lang="en-IN" dirty="0"/>
              <a:t>and </a:t>
            </a:r>
            <a:r>
              <a:rPr lang="en-IN" i="1" dirty="0"/>
              <a:t>s </a:t>
            </a:r>
            <a:r>
              <a:rPr lang="en-IN" dirty="0"/>
              <a:t>are any </a:t>
            </a:r>
            <a:r>
              <a:rPr lang="en-IN" i="1" dirty="0"/>
              <a:t>[particular but </a:t>
            </a:r>
            <a:r>
              <a:rPr lang="en-IN" i="1" dirty="0" smtClean="0"/>
              <a:t>arbitrarily chosen</a:t>
            </a:r>
            <a:r>
              <a:rPr lang="en-IN" i="1" dirty="0"/>
              <a:t>] </a:t>
            </a:r>
            <a:r>
              <a:rPr lang="en-IN" dirty="0"/>
              <a:t>integers such that </a:t>
            </a:r>
            <a:r>
              <a:rPr lang="en-IN" i="1" dirty="0"/>
              <a:t>r </a:t>
            </a:r>
            <a:r>
              <a:rPr lang="en-IN" dirty="0"/>
              <a:t>is </a:t>
            </a:r>
            <a:r>
              <a:rPr lang="en-IN" dirty="0" smtClean="0"/>
              <a:t>even and </a:t>
            </a:r>
            <a:r>
              <a:rPr lang="en-IN" i="1" dirty="0"/>
              <a:t>s </a:t>
            </a:r>
            <a:r>
              <a:rPr lang="en-IN" dirty="0"/>
              <a:t>is odd</a:t>
            </a:r>
            <a:r>
              <a:rPr lang="en-IN" dirty="0" smtClean="0"/>
              <a:t>.</a:t>
            </a:r>
          </a:p>
          <a:p>
            <a:pPr marL="977900" indent="-977900"/>
            <a:endParaRPr lang="en-IN" dirty="0" smtClean="0"/>
          </a:p>
          <a:p>
            <a:pPr marL="977900" indent="0"/>
            <a:r>
              <a:rPr lang="en-IN" i="1" dirty="0"/>
              <a:t>[We must show that </a:t>
            </a:r>
            <a:r>
              <a:rPr lang="en-IN" dirty="0" smtClean="0"/>
              <a:t>3</a:t>
            </a:r>
            <a:r>
              <a:rPr lang="en-IN" i="1" dirty="0" smtClean="0"/>
              <a:t>r</a:t>
            </a:r>
            <a:r>
              <a:rPr lang="en-IN" dirty="0"/>
              <a:t> </a:t>
            </a:r>
            <a:r>
              <a:rPr lang="en-IN" dirty="0" smtClean="0"/>
              <a:t>+ 2</a:t>
            </a:r>
            <a:r>
              <a:rPr lang="en-IN" i="1" dirty="0" smtClean="0"/>
              <a:t>s </a:t>
            </a:r>
            <a:r>
              <a:rPr lang="en-IN" i="1" dirty="0"/>
              <a:t>is even</a:t>
            </a:r>
            <a:r>
              <a:rPr lang="en-IN" i="1" dirty="0" smtClean="0"/>
              <a:t>.]</a:t>
            </a:r>
          </a:p>
          <a:p>
            <a:pPr marL="977900" indent="0"/>
            <a:endParaRPr lang="en-IN" i="1" dirty="0" smtClean="0"/>
          </a:p>
          <a:p>
            <a:pPr marL="977900" indent="0"/>
            <a:r>
              <a:rPr lang="en-IN" dirty="0"/>
              <a:t>By</a:t>
            </a:r>
            <a:endParaRPr lang="en-US" altLang="en-US" dirty="0"/>
          </a:p>
        </p:txBody>
      </p:sp>
      <p:pic>
        <p:nvPicPr>
          <p:cNvPr id="5" name="Picture 4" descr="blank (a), r = 2m"/>
          <p:cNvPicPr>
            <a:picLocks noChangeAspect="1"/>
          </p:cNvPicPr>
          <p:nvPr/>
        </p:nvPicPr>
        <p:blipFill>
          <a:blip r:embed="rId3"/>
          <a:stretch>
            <a:fillRect/>
          </a:stretch>
        </p:blipFill>
        <p:spPr>
          <a:xfrm>
            <a:off x="1981200" y="4951465"/>
            <a:ext cx="1482507" cy="311044"/>
          </a:xfrm>
          <a:prstGeom prst="rect">
            <a:avLst/>
          </a:prstGeom>
        </p:spPr>
      </p:pic>
      <p:sp>
        <p:nvSpPr>
          <p:cNvPr id="6" name="Content Placeholder 2"/>
          <p:cNvSpPr>
            <a:spLocks noGrp="1"/>
          </p:cNvSpPr>
          <p:nvPr>
            <p:ph sz="quarter" idx="13"/>
          </p:nvPr>
        </p:nvSpPr>
        <p:spPr>
          <a:xfrm>
            <a:off x="1442112" y="4876800"/>
            <a:ext cx="7016088" cy="939800"/>
          </a:xfrm>
        </p:spPr>
        <p:txBody>
          <a:bodyPr/>
          <a:lstStyle/>
          <a:p>
            <a:pPr marL="0" indent="0"/>
            <a:r>
              <a:rPr lang="en-IN" dirty="0" smtClean="0"/>
              <a:t>                        and </a:t>
            </a:r>
            <a:r>
              <a:rPr lang="en-IN" i="1" dirty="0"/>
              <a:t>s </a:t>
            </a:r>
            <a:r>
              <a:rPr lang="en-IN" dirty="0"/>
              <a:t>=</a:t>
            </a:r>
            <a:r>
              <a:rPr lang="en-IN" dirty="0" smtClean="0"/>
              <a:t> 2</a:t>
            </a:r>
            <a:r>
              <a:rPr lang="en-IN" i="1" dirty="0" smtClean="0"/>
              <a:t>n</a:t>
            </a:r>
            <a:r>
              <a:rPr lang="en-IN" dirty="0"/>
              <a:t> </a:t>
            </a:r>
            <a:r>
              <a:rPr lang="en-IN" dirty="0" smtClean="0"/>
              <a:t>+ 1 </a:t>
            </a:r>
            <a:r>
              <a:rPr lang="en-IN" dirty="0"/>
              <a:t>for some integers </a:t>
            </a:r>
            <a:r>
              <a:rPr lang="en-IN" i="1" dirty="0"/>
              <a:t>m </a:t>
            </a:r>
            <a:r>
              <a:rPr lang="en-IN" dirty="0"/>
              <a:t>and </a:t>
            </a:r>
            <a:r>
              <a:rPr lang="en-IN" i="1" dirty="0"/>
              <a:t>n</a:t>
            </a:r>
            <a:r>
              <a:rPr lang="en-IN" dirty="0"/>
              <a:t>.</a:t>
            </a:r>
            <a:endParaRPr lang="en-US" altLang="en-US" dirty="0"/>
          </a:p>
        </p:txBody>
      </p:sp>
    </p:spTree>
    <p:extLst>
      <p:ext uri="{BB962C8B-B14F-4D97-AF65-F5344CB8AC3E}">
        <p14:creationId xmlns:p14="http://schemas.microsoft.com/office/powerpoint/2010/main" val="1584835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solidFill>
                  <a:srgbClr val="000000"/>
                </a:solidFill>
              </a:rPr>
              <a:t>Example 4.1.9 </a:t>
            </a:r>
            <a:r>
              <a:rPr lang="en-US" altLang="en-US" sz="2900" dirty="0">
                <a:solidFill>
                  <a:srgbClr val="000000"/>
                </a:solidFill>
              </a:rPr>
              <a:t>– </a:t>
            </a:r>
            <a:r>
              <a:rPr lang="en-IN" altLang="en-US" sz="2900" i="1" dirty="0">
                <a:solidFill>
                  <a:srgbClr val="000000"/>
                </a:solidFill>
              </a:rPr>
              <a:t>Fill in the Blanks for a Proof</a:t>
            </a:r>
            <a:endParaRPr lang="en-IN" altLang="en-US" sz="2900" dirty="0"/>
          </a:p>
        </p:txBody>
      </p:sp>
      <p:sp>
        <p:nvSpPr>
          <p:cNvPr id="1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1" y="1447800"/>
            <a:ext cx="4876800" cy="894825"/>
          </a:xfrm>
        </p:spPr>
        <p:txBody>
          <a:bodyPr/>
          <a:lstStyle/>
          <a:p>
            <a:pPr marL="1485900" indent="-1485900"/>
            <a:r>
              <a:rPr lang="en-IN" dirty="0" smtClean="0"/>
              <a:t>Then</a:t>
            </a:r>
            <a:endParaRPr lang="en-IN" altLang="en-US" dirty="0"/>
          </a:p>
          <a:p>
            <a:pPr marL="1485900" indent="-457200"/>
            <a:r>
              <a:rPr lang="en-IN" dirty="0" smtClean="0"/>
              <a:t>3</a:t>
            </a:r>
            <a:r>
              <a:rPr lang="en-IN" i="1" dirty="0" smtClean="0"/>
              <a:t>r</a:t>
            </a:r>
            <a:r>
              <a:rPr lang="en-IN" dirty="0"/>
              <a:t> </a:t>
            </a:r>
            <a:r>
              <a:rPr lang="en-IN" dirty="0" smtClean="0"/>
              <a:t>+ 2</a:t>
            </a:r>
            <a:r>
              <a:rPr lang="en-IN" i="1" dirty="0" smtClean="0"/>
              <a:t>s </a:t>
            </a:r>
            <a:r>
              <a:rPr lang="en-IN" dirty="0"/>
              <a:t>=</a:t>
            </a:r>
            <a:r>
              <a:rPr lang="en-IN" dirty="0" smtClean="0"/>
              <a:t> 3(2</a:t>
            </a:r>
            <a:r>
              <a:rPr lang="en-IN" i="1" dirty="0" smtClean="0"/>
              <a:t>m</a:t>
            </a:r>
            <a:r>
              <a:rPr lang="en-IN" dirty="0" smtClean="0"/>
              <a:t>) + 2(2</a:t>
            </a:r>
            <a:r>
              <a:rPr lang="en-IN" i="1" dirty="0" smtClean="0"/>
              <a:t>n</a:t>
            </a:r>
            <a:r>
              <a:rPr lang="en-IN" dirty="0"/>
              <a:t> </a:t>
            </a:r>
            <a:r>
              <a:rPr lang="en-IN" dirty="0" smtClean="0"/>
              <a:t>+ 1</a:t>
            </a:r>
            <a:r>
              <a:rPr lang="en-IN" dirty="0"/>
              <a:t>)</a:t>
            </a:r>
            <a:endParaRPr lang="en-US" altLang="en-US" dirty="0"/>
          </a:p>
        </p:txBody>
      </p:sp>
      <p:pic>
        <p:nvPicPr>
          <p:cNvPr id="5" name="Picture 4" descr="by blank (b)"/>
          <p:cNvPicPr>
            <a:picLocks noChangeAspect="1"/>
          </p:cNvPicPr>
          <p:nvPr/>
        </p:nvPicPr>
        <p:blipFill>
          <a:blip r:embed="rId3"/>
          <a:stretch>
            <a:fillRect/>
          </a:stretch>
        </p:blipFill>
        <p:spPr>
          <a:xfrm>
            <a:off x="6383339" y="1905000"/>
            <a:ext cx="986453" cy="324375"/>
          </a:xfrm>
          <a:prstGeom prst="rect">
            <a:avLst/>
          </a:prstGeom>
        </p:spPr>
      </p:pic>
      <p:sp>
        <p:nvSpPr>
          <p:cNvPr id="9" name="Content Placeholder 2"/>
          <p:cNvSpPr>
            <a:spLocks noGrp="1"/>
          </p:cNvSpPr>
          <p:nvPr>
            <p:ph sz="quarter" idx="13"/>
          </p:nvPr>
        </p:nvSpPr>
        <p:spPr>
          <a:xfrm>
            <a:off x="2514600" y="2514600"/>
            <a:ext cx="2133600" cy="457200"/>
          </a:xfrm>
        </p:spPr>
        <p:txBody>
          <a:bodyPr/>
          <a:lstStyle/>
          <a:p>
            <a:pPr marL="0" indent="0"/>
            <a:r>
              <a:rPr lang="en-IN" dirty="0" smtClean="0"/>
              <a:t>= 6</a:t>
            </a:r>
            <a:r>
              <a:rPr lang="en-IN" i="1" dirty="0" smtClean="0"/>
              <a:t>m</a:t>
            </a:r>
            <a:r>
              <a:rPr lang="en-IN" dirty="0" smtClean="0"/>
              <a:t> + 4</a:t>
            </a:r>
            <a:r>
              <a:rPr lang="en-IN" i="1" dirty="0" smtClean="0"/>
              <a:t>n</a:t>
            </a:r>
            <a:r>
              <a:rPr lang="en-IN" dirty="0" smtClean="0"/>
              <a:t> + 2</a:t>
            </a:r>
            <a:endParaRPr lang="en-US" altLang="en-US" dirty="0"/>
          </a:p>
        </p:txBody>
      </p:sp>
      <p:sp>
        <p:nvSpPr>
          <p:cNvPr id="10" name="Content Placeholder 2"/>
          <p:cNvSpPr>
            <a:spLocks noGrp="1"/>
          </p:cNvSpPr>
          <p:nvPr>
            <p:ph sz="quarter" idx="13"/>
          </p:nvPr>
        </p:nvSpPr>
        <p:spPr>
          <a:xfrm>
            <a:off x="6324600" y="2514600"/>
            <a:ext cx="2057400" cy="457200"/>
          </a:xfrm>
        </p:spPr>
        <p:txBody>
          <a:bodyPr/>
          <a:lstStyle/>
          <a:p>
            <a:pPr marL="0" indent="0"/>
            <a:r>
              <a:rPr lang="en-IN" sz="1800" dirty="0">
                <a:solidFill>
                  <a:srgbClr val="00AEEF"/>
                </a:solidFill>
              </a:rPr>
              <a:t>by multiplying out</a:t>
            </a:r>
            <a:endParaRPr lang="en-US" altLang="en-US" sz="1800" dirty="0">
              <a:solidFill>
                <a:srgbClr val="00AEEF"/>
              </a:solidFill>
            </a:endParaRPr>
          </a:p>
        </p:txBody>
      </p:sp>
      <p:sp>
        <p:nvSpPr>
          <p:cNvPr id="11" name="Content Placeholder 2"/>
          <p:cNvSpPr>
            <a:spLocks noGrp="1"/>
          </p:cNvSpPr>
          <p:nvPr>
            <p:ph sz="quarter" idx="13"/>
          </p:nvPr>
        </p:nvSpPr>
        <p:spPr>
          <a:xfrm>
            <a:off x="2514599" y="3124200"/>
            <a:ext cx="2819401" cy="457200"/>
          </a:xfrm>
        </p:spPr>
        <p:txBody>
          <a:bodyPr/>
          <a:lstStyle/>
          <a:p>
            <a:pPr marL="0" indent="0"/>
            <a:r>
              <a:rPr lang="en-IN" dirty="0" smtClean="0"/>
              <a:t>= 2(3</a:t>
            </a:r>
            <a:r>
              <a:rPr lang="en-IN" i="1" dirty="0" smtClean="0"/>
              <a:t>m</a:t>
            </a:r>
            <a:r>
              <a:rPr lang="en-IN" dirty="0" smtClean="0"/>
              <a:t> + 2</a:t>
            </a:r>
            <a:r>
              <a:rPr lang="en-IN" i="1" dirty="0" smtClean="0"/>
              <a:t>n</a:t>
            </a:r>
            <a:r>
              <a:rPr lang="en-IN" dirty="0"/>
              <a:t> </a:t>
            </a:r>
            <a:r>
              <a:rPr lang="en-IN" dirty="0" smtClean="0"/>
              <a:t>+ 1</a:t>
            </a:r>
            <a:r>
              <a:rPr lang="en-IN" dirty="0"/>
              <a:t>)</a:t>
            </a:r>
            <a:endParaRPr lang="en-US" altLang="en-US" dirty="0"/>
          </a:p>
        </p:txBody>
      </p:sp>
      <p:sp>
        <p:nvSpPr>
          <p:cNvPr id="12" name="Content Placeholder 2"/>
          <p:cNvSpPr>
            <a:spLocks noGrp="1"/>
          </p:cNvSpPr>
          <p:nvPr>
            <p:ph sz="quarter" idx="13"/>
          </p:nvPr>
        </p:nvSpPr>
        <p:spPr>
          <a:xfrm>
            <a:off x="6324600" y="3124200"/>
            <a:ext cx="2057400" cy="457200"/>
          </a:xfrm>
        </p:spPr>
        <p:txBody>
          <a:bodyPr/>
          <a:lstStyle/>
          <a:p>
            <a:pPr marL="0" indent="0"/>
            <a:r>
              <a:rPr lang="en-IN" sz="1800" dirty="0">
                <a:solidFill>
                  <a:srgbClr val="00AEEF"/>
                </a:solidFill>
              </a:rPr>
              <a:t>by factoring out 2</a:t>
            </a:r>
            <a:endParaRPr lang="en-US" altLang="en-US" sz="1800" dirty="0">
              <a:solidFill>
                <a:srgbClr val="00AEEF"/>
              </a:solidFill>
            </a:endParaRPr>
          </a:p>
        </p:txBody>
      </p:sp>
      <p:sp>
        <p:nvSpPr>
          <p:cNvPr id="14" name="Content Placeholder 2"/>
          <p:cNvSpPr>
            <a:spLocks noGrp="1"/>
          </p:cNvSpPr>
          <p:nvPr>
            <p:ph sz="quarter" idx="13"/>
          </p:nvPr>
        </p:nvSpPr>
        <p:spPr>
          <a:xfrm>
            <a:off x="457200" y="3810000"/>
            <a:ext cx="8382000" cy="1371600"/>
          </a:xfrm>
        </p:spPr>
        <p:txBody>
          <a:bodyPr/>
          <a:lstStyle/>
          <a:p>
            <a:pPr marL="0" indent="0"/>
            <a:r>
              <a:rPr lang="en-IN" dirty="0"/>
              <a:t>Let </a:t>
            </a:r>
            <a:r>
              <a:rPr lang="en-IN" i="1" dirty="0"/>
              <a:t>t </a:t>
            </a:r>
            <a:r>
              <a:rPr lang="en-IN" i="1" dirty="0" smtClean="0"/>
              <a:t>=</a:t>
            </a:r>
            <a:r>
              <a:rPr lang="en-IN" dirty="0" smtClean="0"/>
              <a:t> 3</a:t>
            </a:r>
            <a:r>
              <a:rPr lang="en-IN" i="1" dirty="0" smtClean="0"/>
              <a:t>m</a:t>
            </a:r>
            <a:r>
              <a:rPr lang="en-IN" dirty="0"/>
              <a:t> </a:t>
            </a:r>
            <a:r>
              <a:rPr lang="en-IN" dirty="0" smtClean="0"/>
              <a:t>+ 2</a:t>
            </a:r>
            <a:r>
              <a:rPr lang="en-IN" i="1" dirty="0" smtClean="0"/>
              <a:t>n</a:t>
            </a:r>
            <a:r>
              <a:rPr lang="en-IN" dirty="0"/>
              <a:t> </a:t>
            </a:r>
            <a:r>
              <a:rPr lang="en-IN" dirty="0" smtClean="0"/>
              <a:t>+ 1.</a:t>
            </a:r>
          </a:p>
          <a:p>
            <a:pPr marL="0" indent="0"/>
            <a:r>
              <a:rPr lang="en-IN" altLang="en-US" dirty="0"/>
              <a:t>Then </a:t>
            </a:r>
            <a:r>
              <a:rPr lang="en-IN" altLang="en-US" i="1" dirty="0"/>
              <a:t>t</a:t>
            </a:r>
            <a:r>
              <a:rPr lang="en-IN" altLang="en-US" dirty="0"/>
              <a:t> is an integer because </a:t>
            </a:r>
            <a:r>
              <a:rPr lang="en-IN" altLang="en-US" i="1" dirty="0"/>
              <a:t>m</a:t>
            </a:r>
            <a:r>
              <a:rPr lang="en-IN" altLang="en-US" dirty="0"/>
              <a:t>, </a:t>
            </a:r>
            <a:r>
              <a:rPr lang="en-IN" altLang="en-US" i="1" dirty="0"/>
              <a:t>n</a:t>
            </a:r>
            <a:r>
              <a:rPr lang="en-IN" altLang="en-US" dirty="0"/>
              <a:t>, 3, 2, and 1 are </a:t>
            </a:r>
            <a:r>
              <a:rPr lang="en-IN" altLang="en-US" dirty="0" smtClean="0"/>
              <a:t>integers and </a:t>
            </a:r>
            <a:r>
              <a:rPr lang="en-IN" altLang="en-US" dirty="0"/>
              <a:t>because</a:t>
            </a:r>
            <a:endParaRPr lang="en-US" altLang="en-US" dirty="0"/>
          </a:p>
        </p:txBody>
      </p:sp>
      <p:pic>
        <p:nvPicPr>
          <p:cNvPr id="15" name="Picture 14" descr="blank ( c)."/>
          <p:cNvPicPr>
            <a:picLocks noChangeAspect="1"/>
          </p:cNvPicPr>
          <p:nvPr/>
        </p:nvPicPr>
        <p:blipFill>
          <a:blip r:embed="rId4"/>
          <a:stretch>
            <a:fillRect/>
          </a:stretch>
        </p:blipFill>
        <p:spPr>
          <a:xfrm>
            <a:off x="2362200" y="4715217"/>
            <a:ext cx="658443" cy="278727"/>
          </a:xfrm>
          <a:prstGeom prst="rect">
            <a:avLst/>
          </a:prstGeom>
        </p:spPr>
      </p:pic>
    </p:spTree>
    <p:extLst>
      <p:ext uri="{BB962C8B-B14F-4D97-AF65-F5344CB8AC3E}">
        <p14:creationId xmlns:p14="http://schemas.microsoft.com/office/powerpoint/2010/main" val="1268610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4.1.9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Hence 3</a:t>
            </a:r>
            <a:r>
              <a:rPr lang="en-IN" i="1" dirty="0"/>
              <a:t>r</a:t>
            </a:r>
            <a:r>
              <a:rPr lang="en-IN" dirty="0"/>
              <a:t> + 2</a:t>
            </a:r>
            <a:r>
              <a:rPr lang="en-IN" i="1" dirty="0"/>
              <a:t>s</a:t>
            </a:r>
            <a:r>
              <a:rPr lang="en-IN" dirty="0"/>
              <a:t> = 2</a:t>
            </a:r>
            <a:r>
              <a:rPr lang="en-IN" i="1" dirty="0"/>
              <a:t>t</a:t>
            </a:r>
            <a:r>
              <a:rPr lang="en-IN" dirty="0"/>
              <a:t>, where </a:t>
            </a:r>
            <a:r>
              <a:rPr lang="en-IN" i="1" dirty="0"/>
              <a:t>t</a:t>
            </a:r>
            <a:r>
              <a:rPr lang="en-IN" dirty="0"/>
              <a:t> is an integer, and so </a:t>
            </a:r>
            <a:r>
              <a:rPr lang="en-IN" dirty="0" smtClean="0"/>
              <a:t>by</a:t>
            </a:r>
          </a:p>
        </p:txBody>
      </p:sp>
      <p:pic>
        <p:nvPicPr>
          <p:cNvPr id="4" name="Picture 3" descr="blank (d),"/>
          <p:cNvPicPr>
            <a:picLocks noChangeAspect="1"/>
          </p:cNvPicPr>
          <p:nvPr/>
        </p:nvPicPr>
        <p:blipFill>
          <a:blip r:embed="rId3"/>
          <a:stretch>
            <a:fillRect/>
          </a:stretch>
        </p:blipFill>
        <p:spPr>
          <a:xfrm>
            <a:off x="7530152" y="1564944"/>
            <a:ext cx="764278" cy="346592"/>
          </a:xfrm>
          <a:prstGeom prst="rect">
            <a:avLst/>
          </a:prstGeom>
        </p:spPr>
      </p:pic>
      <p:sp>
        <p:nvSpPr>
          <p:cNvPr id="5" name="Content Placeholder 2"/>
          <p:cNvSpPr>
            <a:spLocks noGrp="1"/>
          </p:cNvSpPr>
          <p:nvPr>
            <p:ph sz="quarter" idx="13"/>
          </p:nvPr>
        </p:nvSpPr>
        <p:spPr>
          <a:xfrm>
            <a:off x="470848" y="1779896"/>
            <a:ext cx="8226425" cy="2743200"/>
          </a:xfrm>
        </p:spPr>
        <p:txBody>
          <a:bodyPr/>
          <a:lstStyle/>
          <a:p>
            <a:pPr marL="0" indent="0"/>
            <a:r>
              <a:rPr lang="en-IN" dirty="0" smtClean="0"/>
              <a:t>3</a:t>
            </a:r>
            <a:r>
              <a:rPr lang="en-IN" i="1" dirty="0" smtClean="0"/>
              <a:t>r</a:t>
            </a:r>
            <a:r>
              <a:rPr lang="en-IN" dirty="0" smtClean="0"/>
              <a:t> </a:t>
            </a:r>
            <a:r>
              <a:rPr lang="en-IN" dirty="0"/>
              <a:t>+ 2</a:t>
            </a:r>
            <a:r>
              <a:rPr lang="en-IN" i="1" dirty="0"/>
              <a:t>s</a:t>
            </a:r>
            <a:r>
              <a:rPr lang="en-IN" dirty="0"/>
              <a:t> is even </a:t>
            </a:r>
            <a:r>
              <a:rPr lang="en-IN" i="1" dirty="0"/>
              <a:t>[as was to be shown].</a:t>
            </a:r>
          </a:p>
          <a:p>
            <a:pPr marL="0" indent="0"/>
            <a:endParaRPr lang="en-US" altLang="en-US" dirty="0"/>
          </a:p>
          <a:p>
            <a:pPr marL="0" indent="0"/>
            <a:r>
              <a:rPr lang="en-IN" dirty="0" smtClean="0"/>
              <a:t>(</a:t>
            </a:r>
            <a:r>
              <a:rPr lang="en-IN" dirty="0"/>
              <a:t>a) definition of even and odd, (b) substitution, (c) </a:t>
            </a:r>
            <a:r>
              <a:rPr lang="en-IN" dirty="0" smtClean="0"/>
              <a:t>products and </a:t>
            </a:r>
            <a:r>
              <a:rPr lang="en-IN" dirty="0"/>
              <a:t>sums of integers are integers</a:t>
            </a:r>
            <a:r>
              <a:rPr lang="en-IN" dirty="0" smtClean="0"/>
              <a:t>, (</a:t>
            </a:r>
            <a:r>
              <a:rPr lang="en-IN" dirty="0"/>
              <a:t>d) definition of even.</a:t>
            </a:r>
            <a:endParaRPr lang="en-US" altLang="en-US" dirty="0"/>
          </a:p>
        </p:txBody>
      </p:sp>
    </p:spTree>
    <p:extLst>
      <p:ext uri="{BB962C8B-B14F-4D97-AF65-F5344CB8AC3E}">
        <p14:creationId xmlns:p14="http://schemas.microsoft.com/office/powerpoint/2010/main" val="2887880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Even, Odd, Prime, and Composite Integers</a:t>
            </a:r>
          </a:p>
        </p:txBody>
      </p:sp>
    </p:spTree>
    <p:extLst>
      <p:ext uri="{BB962C8B-B14F-4D97-AF65-F5344CB8AC3E}">
        <p14:creationId xmlns:p14="http://schemas.microsoft.com/office/powerpoint/2010/main" val="257579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Even, Odd, Prime, and Composite Integers</a:t>
            </a:r>
          </a:p>
        </p:txBody>
      </p:sp>
      <p:pic>
        <p:nvPicPr>
          <p:cNvPr id="5" name="Picture 4" descr="A text box has the heading, Definitions. The text reads, An integer n is even if, and only if, n equals twice some integer. An integer n is odd if, and only if, n equals twice some integer plus 1.&#10;Symbolically, for any integer, n&#10;n is even left right double arrow n = 2k for some integer k,&#10;n is odd left right double arrow n = 2k + 1 for some integer k."/>
          <p:cNvPicPr>
            <a:picLocks noChangeAspect="1"/>
          </p:cNvPicPr>
          <p:nvPr/>
        </p:nvPicPr>
        <p:blipFill>
          <a:blip r:embed="rId3"/>
          <a:stretch>
            <a:fillRect/>
          </a:stretch>
        </p:blipFill>
        <p:spPr>
          <a:xfrm>
            <a:off x="494331" y="1676400"/>
            <a:ext cx="7950994" cy="2257425"/>
          </a:xfrm>
          <a:prstGeom prst="rect">
            <a:avLst/>
          </a:prstGeom>
        </p:spPr>
      </p:pic>
    </p:spTree>
    <p:extLst>
      <p:ext uri="{BB962C8B-B14F-4D97-AF65-F5344CB8AC3E}">
        <p14:creationId xmlns:p14="http://schemas.microsoft.com/office/powerpoint/2010/main" val="3800710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4.1.1 </a:t>
            </a:r>
            <a:r>
              <a:rPr lang="en-US" altLang="en-US" sz="3500" dirty="0"/>
              <a:t>– </a:t>
            </a:r>
            <a:r>
              <a:rPr lang="en-US" altLang="en-US" sz="3500" i="1" dirty="0"/>
              <a:t>Even and Odd Integers</a:t>
            </a:r>
            <a:endParaRPr lang="en-IN" altLang="en-US" sz="3500" dirty="0"/>
          </a:p>
        </p:txBody>
      </p:sp>
      <p:sp>
        <p:nvSpPr>
          <p:cNvPr id="3" name="Content Placeholder 2"/>
          <p:cNvSpPr>
            <a:spLocks noGrp="1"/>
          </p:cNvSpPr>
          <p:nvPr>
            <p:ph sz="quarter" idx="13"/>
          </p:nvPr>
        </p:nvSpPr>
        <p:spPr>
          <a:xfrm>
            <a:off x="457200" y="1447800"/>
            <a:ext cx="8226425" cy="3050286"/>
          </a:xfrm>
        </p:spPr>
        <p:txBody>
          <a:bodyPr/>
          <a:lstStyle/>
          <a:p>
            <a:pPr marL="0" indent="0"/>
            <a:r>
              <a:rPr lang="en-IN" dirty="0"/>
              <a:t>Use the definitions of </a:t>
            </a:r>
            <a:r>
              <a:rPr lang="en-IN" i="1" dirty="0"/>
              <a:t>even </a:t>
            </a:r>
            <a:r>
              <a:rPr lang="en-IN" dirty="0"/>
              <a:t>and </a:t>
            </a:r>
            <a:r>
              <a:rPr lang="en-IN" i="1" dirty="0"/>
              <a:t>odd </a:t>
            </a:r>
            <a:r>
              <a:rPr lang="en-IN" dirty="0"/>
              <a:t>to justify your </a:t>
            </a:r>
            <a:r>
              <a:rPr lang="en-IN" dirty="0" smtClean="0"/>
              <a:t>answers to </a:t>
            </a:r>
            <a:r>
              <a:rPr lang="en-IN" dirty="0"/>
              <a:t>the following questions.</a:t>
            </a:r>
          </a:p>
          <a:p>
            <a:r>
              <a:rPr lang="en-IN" dirty="0" smtClean="0"/>
              <a:t>a. Is </a:t>
            </a:r>
            <a:r>
              <a:rPr lang="en-IN" dirty="0"/>
              <a:t>0 even</a:t>
            </a:r>
            <a:r>
              <a:rPr lang="en-IN" dirty="0" smtClean="0"/>
              <a:t>?</a:t>
            </a:r>
          </a:p>
          <a:p>
            <a:endParaRPr lang="en-IN" sz="800" dirty="0"/>
          </a:p>
          <a:p>
            <a:r>
              <a:rPr lang="en-IN" dirty="0"/>
              <a:t>b. Is −301 odd</a:t>
            </a:r>
            <a:r>
              <a:rPr lang="en-IN" dirty="0" smtClean="0"/>
              <a:t>?</a:t>
            </a:r>
          </a:p>
          <a:p>
            <a:endParaRPr lang="en-US" altLang="en-US" sz="800" dirty="0"/>
          </a:p>
          <a:p>
            <a:r>
              <a:rPr lang="en-IN" dirty="0"/>
              <a:t>c. If </a:t>
            </a:r>
            <a:r>
              <a:rPr lang="en-IN" i="1" dirty="0"/>
              <a:t>a </a:t>
            </a:r>
            <a:r>
              <a:rPr lang="en-IN" dirty="0"/>
              <a:t>and </a:t>
            </a:r>
            <a:r>
              <a:rPr lang="en-IN" i="1" dirty="0"/>
              <a:t>b </a:t>
            </a:r>
            <a:r>
              <a:rPr lang="en-IN" dirty="0"/>
              <a:t>are integers, is</a:t>
            </a:r>
            <a:endParaRPr lang="en-US" altLang="en-US" dirty="0"/>
          </a:p>
        </p:txBody>
      </p:sp>
      <p:pic>
        <p:nvPicPr>
          <p:cNvPr id="4" name="Picture 3" descr="6a^2 b"/>
          <p:cNvPicPr>
            <a:picLocks noChangeAspect="1"/>
          </p:cNvPicPr>
          <p:nvPr/>
        </p:nvPicPr>
        <p:blipFill>
          <a:blip r:embed="rId3"/>
          <a:stretch>
            <a:fillRect/>
          </a:stretch>
        </p:blipFill>
        <p:spPr>
          <a:xfrm>
            <a:off x="4267200" y="3455234"/>
            <a:ext cx="657225" cy="352425"/>
          </a:xfrm>
          <a:prstGeom prst="rect">
            <a:avLst/>
          </a:prstGeom>
        </p:spPr>
      </p:pic>
      <p:sp>
        <p:nvSpPr>
          <p:cNvPr id="6" name="Content Placeholder 2"/>
          <p:cNvSpPr>
            <a:spLocks noGrp="1"/>
          </p:cNvSpPr>
          <p:nvPr>
            <p:ph sz="quarter" idx="13"/>
          </p:nvPr>
        </p:nvSpPr>
        <p:spPr>
          <a:xfrm>
            <a:off x="4876800" y="3401704"/>
            <a:ext cx="1143000" cy="459486"/>
          </a:xfrm>
        </p:spPr>
        <p:txBody>
          <a:bodyPr/>
          <a:lstStyle/>
          <a:p>
            <a:pPr marL="0" indent="0"/>
            <a:r>
              <a:rPr lang="en-IN" dirty="0"/>
              <a:t>even?</a:t>
            </a:r>
            <a:endParaRPr lang="en-US" altLang="en-US" dirty="0"/>
          </a:p>
        </p:txBody>
      </p:sp>
      <p:sp>
        <p:nvSpPr>
          <p:cNvPr id="7" name="Content Placeholder 2"/>
          <p:cNvSpPr>
            <a:spLocks noGrp="1"/>
          </p:cNvSpPr>
          <p:nvPr>
            <p:ph sz="quarter" idx="13"/>
          </p:nvPr>
        </p:nvSpPr>
        <p:spPr>
          <a:xfrm>
            <a:off x="457200" y="3997656"/>
            <a:ext cx="8226425" cy="1299972"/>
          </a:xfrm>
        </p:spPr>
        <p:txBody>
          <a:bodyPr/>
          <a:lstStyle/>
          <a:p>
            <a:r>
              <a:rPr lang="en-IN" dirty="0"/>
              <a:t>d. If </a:t>
            </a:r>
            <a:r>
              <a:rPr lang="en-IN" i="1" dirty="0"/>
              <a:t>a </a:t>
            </a:r>
            <a:r>
              <a:rPr lang="en-IN" dirty="0"/>
              <a:t>and </a:t>
            </a:r>
            <a:r>
              <a:rPr lang="en-IN" i="1" dirty="0"/>
              <a:t>b </a:t>
            </a:r>
            <a:r>
              <a:rPr lang="en-IN" dirty="0"/>
              <a:t>are integers, is </a:t>
            </a:r>
            <a:r>
              <a:rPr lang="en-IN" dirty="0" smtClean="0"/>
              <a:t>10</a:t>
            </a:r>
            <a:r>
              <a:rPr lang="en-IN" i="1" dirty="0" smtClean="0"/>
              <a:t>a </a:t>
            </a:r>
            <a:r>
              <a:rPr lang="en-IN" dirty="0" smtClean="0"/>
              <a:t>+ 8</a:t>
            </a:r>
            <a:r>
              <a:rPr lang="en-IN" i="1" dirty="0" smtClean="0"/>
              <a:t>b </a:t>
            </a:r>
            <a:r>
              <a:rPr lang="en-IN" dirty="0" smtClean="0"/>
              <a:t>+ 1 </a:t>
            </a:r>
            <a:r>
              <a:rPr lang="en-IN" dirty="0"/>
              <a:t>odd</a:t>
            </a:r>
            <a:r>
              <a:rPr lang="en-IN" dirty="0" smtClean="0"/>
              <a:t>?</a:t>
            </a:r>
          </a:p>
          <a:p>
            <a:endParaRPr lang="en-IN" sz="800" dirty="0" smtClean="0"/>
          </a:p>
          <a:p>
            <a:r>
              <a:rPr lang="en-IN" dirty="0" smtClean="0"/>
              <a:t>e</a:t>
            </a:r>
            <a:r>
              <a:rPr lang="en-IN" dirty="0"/>
              <a:t>. Is every integer either even or odd?</a:t>
            </a:r>
            <a:endParaRPr lang="en-US" altLang="en-US" dirty="0"/>
          </a:p>
        </p:txBody>
      </p:sp>
    </p:spTree>
    <p:extLst>
      <p:ext uri="{BB962C8B-B14F-4D97-AF65-F5344CB8AC3E}">
        <p14:creationId xmlns:p14="http://schemas.microsoft.com/office/powerpoint/2010/main" val="958323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510298"/>
          </a:xfrm>
        </p:spPr>
        <p:txBody>
          <a:bodyPr/>
          <a:lstStyle/>
          <a:p>
            <a:r>
              <a:rPr lang="en-IN" dirty="0" smtClean="0"/>
              <a:t>a. Yes</a:t>
            </a:r>
            <a:r>
              <a:rPr lang="en-IN" dirty="0"/>
              <a:t>, 0 is even because 0 = </a:t>
            </a:r>
            <a:r>
              <a:rPr lang="en-IN" dirty="0" smtClean="0"/>
              <a:t>2 </a:t>
            </a:r>
            <a:r>
              <a:rPr lang="en-IN" b="1" dirty="0" smtClean="0"/>
              <a:t>· </a:t>
            </a:r>
            <a:r>
              <a:rPr lang="en-IN" dirty="0" smtClean="0"/>
              <a:t>0.</a:t>
            </a:r>
          </a:p>
          <a:p>
            <a:endParaRPr lang="en-IN" sz="800" dirty="0"/>
          </a:p>
          <a:p>
            <a:r>
              <a:rPr lang="en-IN" dirty="0"/>
              <a:t>b. Yes, −301 is odd because −301 </a:t>
            </a:r>
            <a:r>
              <a:rPr lang="en-IN" dirty="0" smtClean="0"/>
              <a:t>= </a:t>
            </a:r>
            <a:r>
              <a:rPr lang="en-IN" dirty="0"/>
              <a:t>2(−151</a:t>
            </a:r>
            <a:r>
              <a:rPr lang="en-IN" dirty="0" smtClean="0"/>
              <a:t>) + 1 </a:t>
            </a:r>
            <a:r>
              <a:rPr lang="en-IN" dirty="0"/>
              <a:t>and −151 is an integer</a:t>
            </a:r>
            <a:r>
              <a:rPr lang="en-IN" dirty="0" smtClean="0"/>
              <a:t>.</a:t>
            </a:r>
          </a:p>
          <a:p>
            <a:endParaRPr lang="en-IN" sz="800" dirty="0"/>
          </a:p>
          <a:p>
            <a:r>
              <a:rPr lang="en-IN" dirty="0"/>
              <a:t>c. Yes,</a:t>
            </a:r>
            <a:endParaRPr lang="en-US" altLang="en-US" dirty="0"/>
          </a:p>
        </p:txBody>
      </p:sp>
      <p:pic>
        <p:nvPicPr>
          <p:cNvPr id="4" name="Picture 3" descr="6a^2 b"/>
          <p:cNvPicPr>
            <a:picLocks noChangeAspect="1"/>
          </p:cNvPicPr>
          <p:nvPr/>
        </p:nvPicPr>
        <p:blipFill>
          <a:blip r:embed="rId3"/>
          <a:stretch>
            <a:fillRect/>
          </a:stretch>
        </p:blipFill>
        <p:spPr>
          <a:xfrm>
            <a:off x="1553496" y="3008156"/>
            <a:ext cx="581025" cy="361950"/>
          </a:xfrm>
          <a:prstGeom prst="rect">
            <a:avLst/>
          </a:prstGeom>
        </p:spPr>
      </p:pic>
      <p:sp>
        <p:nvSpPr>
          <p:cNvPr id="6" name="Content Placeholder 2"/>
          <p:cNvSpPr>
            <a:spLocks noGrp="1"/>
          </p:cNvSpPr>
          <p:nvPr>
            <p:ph sz="quarter" idx="13"/>
          </p:nvPr>
        </p:nvSpPr>
        <p:spPr>
          <a:xfrm>
            <a:off x="2133600" y="2997710"/>
            <a:ext cx="2514600" cy="448596"/>
          </a:xfrm>
        </p:spPr>
        <p:txBody>
          <a:bodyPr/>
          <a:lstStyle/>
          <a:p>
            <a:r>
              <a:rPr lang="en-IN" dirty="0"/>
              <a:t>is even because</a:t>
            </a:r>
            <a:endParaRPr lang="en-US" altLang="en-US" dirty="0"/>
          </a:p>
        </p:txBody>
      </p:sp>
      <p:pic>
        <p:nvPicPr>
          <p:cNvPr id="8" name="Picture 7" descr="6a^2 b = 2(3a^2 b) and 3a^2 b"/>
          <p:cNvPicPr>
            <a:picLocks noChangeAspect="1"/>
          </p:cNvPicPr>
          <p:nvPr/>
        </p:nvPicPr>
        <p:blipFill>
          <a:blip r:embed="rId4"/>
          <a:stretch>
            <a:fillRect/>
          </a:stretch>
        </p:blipFill>
        <p:spPr>
          <a:xfrm>
            <a:off x="4523710" y="3027206"/>
            <a:ext cx="3000375" cy="371475"/>
          </a:xfrm>
          <a:prstGeom prst="rect">
            <a:avLst/>
          </a:prstGeom>
        </p:spPr>
      </p:pic>
      <p:sp>
        <p:nvSpPr>
          <p:cNvPr id="7" name="Content Placeholder 2"/>
          <p:cNvSpPr>
            <a:spLocks noGrp="1"/>
          </p:cNvSpPr>
          <p:nvPr>
            <p:ph sz="quarter" idx="13"/>
          </p:nvPr>
        </p:nvSpPr>
        <p:spPr>
          <a:xfrm>
            <a:off x="457200" y="2993408"/>
            <a:ext cx="8226425" cy="2590800"/>
          </a:xfrm>
        </p:spPr>
        <p:txBody>
          <a:bodyPr/>
          <a:lstStyle/>
          <a:p>
            <a:r>
              <a:rPr lang="en-IN" dirty="0" smtClean="0"/>
              <a:t>                                                                                    is </a:t>
            </a:r>
            <a:r>
              <a:rPr lang="en-IN" dirty="0"/>
              <a:t>an integer since it is a </a:t>
            </a:r>
            <a:r>
              <a:rPr lang="en-IN" dirty="0" smtClean="0"/>
              <a:t>product of </a:t>
            </a:r>
            <a:r>
              <a:rPr lang="en-IN" dirty="0"/>
              <a:t>integers</a:t>
            </a:r>
            <a:r>
              <a:rPr lang="en-IN" dirty="0" smtClean="0"/>
              <a:t>.</a:t>
            </a:r>
          </a:p>
          <a:p>
            <a:endParaRPr lang="en-IN" sz="800" dirty="0"/>
          </a:p>
          <a:p>
            <a:r>
              <a:rPr lang="en-IN" dirty="0"/>
              <a:t>d. Yes, </a:t>
            </a:r>
            <a:r>
              <a:rPr lang="en-IN" dirty="0" smtClean="0"/>
              <a:t>10</a:t>
            </a:r>
            <a:r>
              <a:rPr lang="en-IN" i="1" dirty="0" smtClean="0"/>
              <a:t>a </a:t>
            </a:r>
            <a:r>
              <a:rPr lang="en-IN" dirty="0" smtClean="0"/>
              <a:t>+ 8</a:t>
            </a:r>
            <a:r>
              <a:rPr lang="en-IN" i="1" dirty="0" smtClean="0"/>
              <a:t>b</a:t>
            </a:r>
            <a:r>
              <a:rPr lang="en-IN" dirty="0"/>
              <a:t> </a:t>
            </a:r>
            <a:r>
              <a:rPr lang="en-IN" dirty="0" smtClean="0"/>
              <a:t>+ 1 </a:t>
            </a:r>
            <a:r>
              <a:rPr lang="en-IN" dirty="0"/>
              <a:t>is odd </a:t>
            </a:r>
            <a:r>
              <a:rPr lang="en-IN" dirty="0" smtClean="0"/>
              <a:t>because</a:t>
            </a:r>
          </a:p>
          <a:p>
            <a:r>
              <a:rPr lang="en-IN" dirty="0"/>
              <a:t>	</a:t>
            </a:r>
            <a:r>
              <a:rPr lang="en-IN" dirty="0" smtClean="0"/>
              <a:t>10</a:t>
            </a:r>
            <a:r>
              <a:rPr lang="en-IN" i="1" dirty="0" smtClean="0"/>
              <a:t>a </a:t>
            </a:r>
            <a:r>
              <a:rPr lang="en-IN" dirty="0"/>
              <a:t>+ 8</a:t>
            </a:r>
            <a:r>
              <a:rPr lang="en-IN" i="1" dirty="0"/>
              <a:t>b</a:t>
            </a:r>
            <a:r>
              <a:rPr lang="en-IN" dirty="0"/>
              <a:t> + 1 </a:t>
            </a:r>
            <a:r>
              <a:rPr lang="en-IN" dirty="0" smtClean="0"/>
              <a:t>= 2(5</a:t>
            </a:r>
            <a:r>
              <a:rPr lang="en-IN" i="1" dirty="0" smtClean="0"/>
              <a:t>a </a:t>
            </a:r>
            <a:r>
              <a:rPr lang="en-IN" dirty="0" smtClean="0"/>
              <a:t>+ 4</a:t>
            </a:r>
            <a:r>
              <a:rPr lang="en-IN" i="1" dirty="0" smtClean="0"/>
              <a:t>b</a:t>
            </a:r>
            <a:r>
              <a:rPr lang="en-IN" dirty="0" smtClean="0"/>
              <a:t>) + 1 </a:t>
            </a:r>
            <a:r>
              <a:rPr lang="en-IN" dirty="0"/>
              <a:t>and </a:t>
            </a:r>
            <a:r>
              <a:rPr lang="en-IN" dirty="0" smtClean="0"/>
              <a:t>5</a:t>
            </a:r>
            <a:r>
              <a:rPr lang="en-IN" i="1" dirty="0" smtClean="0"/>
              <a:t>a </a:t>
            </a:r>
            <a:r>
              <a:rPr lang="en-IN" dirty="0" smtClean="0"/>
              <a:t>+ 4</a:t>
            </a:r>
            <a:r>
              <a:rPr lang="en-IN" i="1" dirty="0" smtClean="0"/>
              <a:t>b </a:t>
            </a:r>
            <a:r>
              <a:rPr lang="en-IN" dirty="0"/>
              <a:t>is </a:t>
            </a:r>
            <a:r>
              <a:rPr lang="en-IN" dirty="0" smtClean="0"/>
              <a:t>an integer </a:t>
            </a:r>
            <a:r>
              <a:rPr lang="en-IN" dirty="0"/>
              <a:t>since it is a sum of products of integers.</a:t>
            </a:r>
            <a:endParaRPr lang="en-US" altLang="en-US" dirty="0"/>
          </a:p>
        </p:txBody>
      </p:sp>
    </p:spTree>
    <p:extLst>
      <p:ext uri="{BB962C8B-B14F-4D97-AF65-F5344CB8AC3E}">
        <p14:creationId xmlns:p14="http://schemas.microsoft.com/office/powerpoint/2010/main" val="1553234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4.1.1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76800"/>
          </a:xfrm>
        </p:spPr>
        <p:txBody>
          <a:bodyPr/>
          <a:lstStyle/>
          <a:p>
            <a:r>
              <a:rPr lang="en-IN" dirty="0"/>
              <a:t>e. Yes, every integer is either even or odd. However, the reason for this fact is not </a:t>
            </a:r>
            <a:r>
              <a:rPr lang="en-IN" dirty="0" smtClean="0"/>
              <a:t>immediately apparent</a:t>
            </a:r>
            <a:r>
              <a:rPr lang="en-IN" dirty="0"/>
              <a:t>. It can be deduced using the method of proof by </a:t>
            </a:r>
            <a:r>
              <a:rPr lang="en-IN" dirty="0" smtClean="0"/>
              <a:t>contradiction. </a:t>
            </a:r>
            <a:r>
              <a:rPr lang="en-IN" dirty="0"/>
              <a:t>It is also a </a:t>
            </a:r>
            <a:r>
              <a:rPr lang="en-IN" dirty="0" smtClean="0"/>
              <a:t>consequence </a:t>
            </a:r>
            <a:r>
              <a:rPr lang="en-IN" dirty="0"/>
              <a:t>of the </a:t>
            </a:r>
            <a:r>
              <a:rPr lang="en-IN" dirty="0" smtClean="0"/>
              <a:t>quotient-remainder theorem.</a:t>
            </a:r>
            <a:endParaRPr lang="en-US" altLang="en-US" dirty="0"/>
          </a:p>
        </p:txBody>
      </p:sp>
    </p:spTree>
    <p:extLst>
      <p:ext uri="{BB962C8B-B14F-4D97-AF65-F5344CB8AC3E}">
        <p14:creationId xmlns:p14="http://schemas.microsoft.com/office/powerpoint/2010/main" val="4629224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7259</TotalTime>
  <Words>2624</Words>
  <Application>Microsoft Office PowerPoint</Application>
  <PresentationFormat>On-screen Show (4:3)</PresentationFormat>
  <Paragraphs>268</Paragraphs>
  <Slides>49</Slides>
  <Notes>43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sample</vt:lpstr>
      <vt:lpstr>CHAPTER 4</vt:lpstr>
      <vt:lpstr>4.1</vt:lpstr>
      <vt:lpstr>Direct Proof and Counterexample Ⅰ: Introduction</vt:lpstr>
      <vt:lpstr>Direct Proof and Counterexample Ⅰ: Introduction</vt:lpstr>
      <vt:lpstr>Even, Odd, Prime, and Composite Integers</vt:lpstr>
      <vt:lpstr>Even, Odd, Prime, and Composite Integers</vt:lpstr>
      <vt:lpstr>Example 4.1.1 – Even and Odd Integers</vt:lpstr>
      <vt:lpstr>Example 4.1.1 – Solution</vt:lpstr>
      <vt:lpstr>Example 4.1.1 – Solution</vt:lpstr>
      <vt:lpstr>Even, Odd, Prime, and Composite Integers</vt:lpstr>
      <vt:lpstr>Example 4.1.2 – Prime and Composite Numbers</vt:lpstr>
      <vt:lpstr>Example 4.1.2 – Solution</vt:lpstr>
      <vt:lpstr>Example 4.1.2 – Solution</vt:lpstr>
      <vt:lpstr>Example 4.1.2 – Solution</vt:lpstr>
      <vt:lpstr>Proving Existential Statements</vt:lpstr>
      <vt:lpstr>Proving Existential Statements</vt:lpstr>
      <vt:lpstr>Proving Existential Statements</vt:lpstr>
      <vt:lpstr>Example 4.1.3 – Constructive Proofs of Existence</vt:lpstr>
      <vt:lpstr>Example 4.1.3 – Solution</vt:lpstr>
      <vt:lpstr>Proving Existential Statements</vt:lpstr>
      <vt:lpstr>Disproving Universal Statements by Counterexample</vt:lpstr>
      <vt:lpstr>Disproving Universal Statements by Counterexample</vt:lpstr>
      <vt:lpstr>Example 4.1.4 – Disproof by Counterexample</vt:lpstr>
      <vt:lpstr>Example 4.1.4 – Solution</vt:lpstr>
      <vt:lpstr>Disproving Universal Statements by Counterexample</vt:lpstr>
      <vt:lpstr>Proving Universal Statements</vt:lpstr>
      <vt:lpstr>Example 4.1.5 – The Method of Exhaustion</vt:lpstr>
      <vt:lpstr>Example 4.1.5 – Solution</vt:lpstr>
      <vt:lpstr>Proving Universal Statements</vt:lpstr>
      <vt:lpstr>Example 4.1.6 – Generalizing from the Generic Particular</vt:lpstr>
      <vt:lpstr>Example 4.1.6 – Generalizing from the Generic Particular</vt:lpstr>
      <vt:lpstr>Example 4.1.6 – Generalizing from the Generic Particular</vt:lpstr>
      <vt:lpstr>Proving Universal Statements</vt:lpstr>
      <vt:lpstr>Example 4.1.7 – A Direct Proof of a Theorem</vt:lpstr>
      <vt:lpstr>Example 4.1.7 – Solution</vt:lpstr>
      <vt:lpstr>Example 4.1.7 – Solution</vt:lpstr>
      <vt:lpstr>Example 4.1.7 – Solution</vt:lpstr>
      <vt:lpstr>Example 4.1.7 – Solution</vt:lpstr>
      <vt:lpstr>Example 4.1.7 – Solution</vt:lpstr>
      <vt:lpstr>Example 4.1.7 – Solution</vt:lpstr>
      <vt:lpstr>Example 4.1.7 – Solution</vt:lpstr>
      <vt:lpstr>Getting Proofs Started</vt:lpstr>
      <vt:lpstr>Getting Proofs Started</vt:lpstr>
      <vt:lpstr>Example 4.1.8 – Identifying the “Starting Point” and the “Conclusion to Be Shown”</vt:lpstr>
      <vt:lpstr>Example 4.1.8 – Solution</vt:lpstr>
      <vt:lpstr>Example 4.1.8 – Solution</vt:lpstr>
      <vt:lpstr>Example 4.1.9 – Fill in the Blanks for a Proof</vt:lpstr>
      <vt:lpstr>Example 4.1.9 – Fill in the Blanks for a Proof</vt:lpstr>
      <vt:lpstr>Example 4.1.9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2368</cp:revision>
  <dcterms:created xsi:type="dcterms:W3CDTF">2008-12-01T05:36:35Z</dcterms:created>
  <dcterms:modified xsi:type="dcterms:W3CDTF">2019-02-13T13:54:08Z</dcterms:modified>
</cp:coreProperties>
</file>