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642" r:id="rId2"/>
    <p:sldId id="601" r:id="rId3"/>
    <p:sldId id="643" r:id="rId4"/>
    <p:sldId id="596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39" r:id="rId13"/>
    <p:sldId id="644" r:id="rId14"/>
    <p:sldId id="613" r:id="rId15"/>
    <p:sldId id="645" r:id="rId16"/>
    <p:sldId id="615" r:id="rId17"/>
    <p:sldId id="616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40" r:id="rId29"/>
    <p:sldId id="627" r:id="rId30"/>
    <p:sldId id="599" r:id="rId31"/>
    <p:sldId id="641" r:id="rId32"/>
    <p:sldId id="629" r:id="rId33"/>
    <p:sldId id="628" r:id="rId34"/>
    <p:sldId id="630" r:id="rId35"/>
    <p:sldId id="631" r:id="rId36"/>
    <p:sldId id="632" r:id="rId37"/>
    <p:sldId id="646" r:id="rId38"/>
    <p:sldId id="634" r:id="rId39"/>
    <p:sldId id="635" r:id="rId40"/>
    <p:sldId id="636" r:id="rId41"/>
    <p:sldId id="637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FF"/>
    <a:srgbClr val="008EC0"/>
    <a:srgbClr val="00AEEF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494" autoAdjust="0"/>
  </p:normalViewPr>
  <p:slideViewPr>
    <p:cSldViewPr>
      <p:cViewPr>
        <p:scale>
          <a:sx n="60" d="100"/>
          <a:sy n="60" d="100"/>
        </p:scale>
        <p:origin x="-672" y="-21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000" b="1" dirty="0"/>
              <a:t>ELEMENTARY NUMBER THEORY AND METHODS OF PROOF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7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700" dirty="0"/>
              <a:t>Directions for Writing Proofs of Universal Statements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363538" indent="-363538"/>
            <a:r>
              <a:rPr lang="en-IN" b="1" dirty="0"/>
              <a:t>7. Include the “little words and phrases” that make the logic of your arguments clear.</a:t>
            </a:r>
          </a:p>
          <a:p>
            <a:pPr marL="363538" indent="0"/>
            <a:r>
              <a:rPr lang="en-IN" dirty="0"/>
              <a:t>When writing a mathematical argument, especially a proof, indicate how each </a:t>
            </a:r>
            <a:r>
              <a:rPr lang="en-IN" dirty="0" smtClean="0"/>
              <a:t>sentence is </a:t>
            </a:r>
            <a:r>
              <a:rPr lang="en-IN" dirty="0"/>
              <a:t>related to the previous one. Does it follow from the previous sentence or from </a:t>
            </a:r>
            <a:r>
              <a:rPr lang="en-IN" dirty="0" smtClean="0"/>
              <a:t>a combination </a:t>
            </a:r>
            <a:r>
              <a:rPr lang="en-IN" dirty="0"/>
              <a:t>of the previous sentence and earlier ones? If so, start the sentence with </a:t>
            </a:r>
            <a:r>
              <a:rPr lang="en-IN" dirty="0" smtClean="0"/>
              <a:t>the word </a:t>
            </a:r>
            <a:r>
              <a:rPr lang="en-IN" i="1" dirty="0"/>
              <a:t>Because </a:t>
            </a:r>
            <a:r>
              <a:rPr lang="en-IN" dirty="0"/>
              <a:t>or </a:t>
            </a:r>
            <a:r>
              <a:rPr lang="en-IN" i="1" dirty="0"/>
              <a:t>Since </a:t>
            </a:r>
            <a:r>
              <a:rPr lang="en-IN" dirty="0"/>
              <a:t>and state the reason why it follows, or write </a:t>
            </a:r>
            <a:r>
              <a:rPr lang="en-IN" i="1" dirty="0"/>
              <a:t>Then</a:t>
            </a:r>
            <a:r>
              <a:rPr lang="en-IN" dirty="0"/>
              <a:t>, or </a:t>
            </a:r>
            <a:r>
              <a:rPr lang="en-IN" i="1" dirty="0"/>
              <a:t>Thus</a:t>
            </a:r>
            <a:r>
              <a:rPr lang="en-IN" dirty="0"/>
              <a:t>, </a:t>
            </a:r>
            <a:r>
              <a:rPr lang="en-IN" dirty="0" smtClean="0"/>
              <a:t>or </a:t>
            </a:r>
            <a:r>
              <a:rPr lang="en-IN" i="1" dirty="0" smtClean="0"/>
              <a:t>So</a:t>
            </a:r>
            <a:r>
              <a:rPr lang="en-IN" dirty="0"/>
              <a:t>, or </a:t>
            </a:r>
            <a:r>
              <a:rPr lang="en-IN" i="1" dirty="0"/>
              <a:t>Hence</a:t>
            </a:r>
            <a:r>
              <a:rPr lang="en-IN" dirty="0"/>
              <a:t>, or </a:t>
            </a:r>
            <a:r>
              <a:rPr lang="en-IN" i="1" dirty="0"/>
              <a:t>Therefore</a:t>
            </a:r>
            <a:r>
              <a:rPr lang="en-IN" dirty="0"/>
              <a:t>, or </a:t>
            </a:r>
            <a:r>
              <a:rPr lang="en-IN" i="1" dirty="0"/>
              <a:t>Consequently</a:t>
            </a:r>
            <a:r>
              <a:rPr lang="en-IN" dirty="0"/>
              <a:t>, or </a:t>
            </a:r>
            <a:r>
              <a:rPr lang="en-IN" i="1" dirty="0"/>
              <a:t>It follows that</a:t>
            </a:r>
            <a:r>
              <a:rPr lang="en-IN" dirty="0"/>
              <a:t>, and include the </a:t>
            </a:r>
            <a:r>
              <a:rPr lang="en-IN" dirty="0" smtClean="0"/>
              <a:t>reason at </a:t>
            </a:r>
            <a:r>
              <a:rPr lang="en-IN" dirty="0"/>
              <a:t>the end of the sentence.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00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700" dirty="0"/>
              <a:t>Directions for Writing Proofs of Universal Statements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363538" indent="0"/>
            <a:r>
              <a:rPr lang="en-IN" dirty="0"/>
              <a:t>If a sentence expresses a new thought or fact that does not follow as an </a:t>
            </a:r>
            <a:r>
              <a:rPr lang="en-IN" dirty="0" smtClean="0"/>
              <a:t>immediate consequence </a:t>
            </a:r>
            <a:r>
              <a:rPr lang="en-IN" dirty="0"/>
              <a:t>of the preceding statement but is needed for a later part of a proof, </a:t>
            </a:r>
            <a:r>
              <a:rPr lang="en-IN" dirty="0" smtClean="0"/>
              <a:t>introduce it </a:t>
            </a:r>
            <a:r>
              <a:rPr lang="en-IN" dirty="0"/>
              <a:t>by writing </a:t>
            </a:r>
            <a:r>
              <a:rPr lang="en-IN" i="1" dirty="0"/>
              <a:t>Observe that</a:t>
            </a:r>
            <a:r>
              <a:rPr lang="en-IN" dirty="0"/>
              <a:t>, or </a:t>
            </a:r>
            <a:r>
              <a:rPr lang="en-IN" i="1" dirty="0"/>
              <a:t>Note that</a:t>
            </a:r>
            <a:r>
              <a:rPr lang="en-IN" dirty="0"/>
              <a:t>, or </a:t>
            </a:r>
            <a:r>
              <a:rPr lang="en-IN" i="1" dirty="0"/>
              <a:t>Recall that</a:t>
            </a:r>
            <a:r>
              <a:rPr lang="en-IN" dirty="0"/>
              <a:t>, or </a:t>
            </a:r>
            <a:r>
              <a:rPr lang="en-IN" i="1" dirty="0"/>
              <a:t>But</a:t>
            </a:r>
            <a:r>
              <a:rPr lang="en-IN" dirty="0"/>
              <a:t>, or </a:t>
            </a:r>
            <a:r>
              <a:rPr lang="en-IN" i="1" dirty="0"/>
              <a:t>Now</a:t>
            </a:r>
            <a:r>
              <a:rPr lang="en-IN" dirty="0" smtClean="0"/>
              <a:t>. Sometimes </a:t>
            </a:r>
            <a:r>
              <a:rPr lang="en-IN" dirty="0"/>
              <a:t>in a proof it is desirable to define a new variable in terms of </a:t>
            </a:r>
            <a:r>
              <a:rPr lang="en-IN" dirty="0" smtClean="0"/>
              <a:t>previous variables</a:t>
            </a:r>
            <a:r>
              <a:rPr lang="en-IN" dirty="0"/>
              <a:t>. In such a case, introduce the new variable with the word </a:t>
            </a:r>
            <a:r>
              <a:rPr lang="en-IN" i="1" dirty="0"/>
              <a:t>Let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5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700" dirty="0"/>
              <a:t>Directions for Writing Proofs of Universal Statements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0" indent="0"/>
            <a:r>
              <a:rPr lang="en-IN" b="1" dirty="0" smtClean="0"/>
              <a:t>8</a:t>
            </a:r>
            <a:r>
              <a:rPr lang="en-IN" b="1" dirty="0"/>
              <a:t>. Display equations and inequalities.</a:t>
            </a:r>
          </a:p>
          <a:p>
            <a:pPr marL="363538" indent="0"/>
            <a:r>
              <a:rPr lang="en-IN" dirty="0"/>
              <a:t>The convention is to display equations and inequalities on separate lines to </a:t>
            </a:r>
            <a:r>
              <a:rPr lang="en-IN" dirty="0" smtClean="0"/>
              <a:t>increase readability</a:t>
            </a:r>
            <a:r>
              <a:rPr lang="en-IN" dirty="0"/>
              <a:t>, both for other people and for ourselves so that we can more easily check </a:t>
            </a:r>
            <a:r>
              <a:rPr lang="en-IN" dirty="0" smtClean="0"/>
              <a:t>our work </a:t>
            </a:r>
            <a:r>
              <a:rPr lang="en-IN" dirty="0"/>
              <a:t>for accuracy.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80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Variations among Proofs</a:t>
            </a:r>
          </a:p>
        </p:txBody>
      </p:sp>
    </p:spTree>
    <p:extLst>
      <p:ext uri="{BB962C8B-B14F-4D97-AF65-F5344CB8AC3E}">
        <p14:creationId xmlns:p14="http://schemas.microsoft.com/office/powerpoint/2010/main" val="26995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Variations among Proofs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0" indent="0"/>
            <a:r>
              <a:rPr lang="en-IN" dirty="0"/>
              <a:t>It is rare that two proofs of a given statement, written by two different people, are identical</a:t>
            </a:r>
            <a:r>
              <a:rPr lang="en-IN" dirty="0" smtClean="0"/>
              <a:t>. Even </a:t>
            </a:r>
            <a:r>
              <a:rPr lang="en-IN" dirty="0"/>
              <a:t>when the basic mathematical steps are the same, the two people may use </a:t>
            </a:r>
            <a:r>
              <a:rPr lang="en-IN" dirty="0" smtClean="0"/>
              <a:t>different notation </a:t>
            </a:r>
            <a:r>
              <a:rPr lang="en-IN" dirty="0"/>
              <a:t>or may give differing amounts of </a:t>
            </a:r>
            <a:r>
              <a:rPr lang="en-IN" dirty="0" smtClean="0"/>
              <a:t>explanation </a:t>
            </a:r>
            <a:r>
              <a:rPr lang="en-IN" dirty="0"/>
              <a:t>for their steps, or may choose </a:t>
            </a:r>
            <a:r>
              <a:rPr lang="en-IN" dirty="0" smtClean="0"/>
              <a:t>different words </a:t>
            </a:r>
            <a:r>
              <a:rPr lang="en-IN" dirty="0"/>
              <a:t>to link the steps together into paragraph form.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37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Common Mistakes</a:t>
            </a:r>
          </a:p>
        </p:txBody>
      </p:sp>
    </p:spTree>
    <p:extLst>
      <p:ext uri="{BB962C8B-B14F-4D97-AF65-F5344CB8AC3E}">
        <p14:creationId xmlns:p14="http://schemas.microsoft.com/office/powerpoint/2010/main" val="34762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0" indent="0"/>
            <a:r>
              <a:rPr lang="en-IN" dirty="0"/>
              <a:t>The following are some of the most common mistakes </a:t>
            </a:r>
            <a:r>
              <a:rPr lang="en-IN" dirty="0" smtClean="0"/>
              <a:t>people </a:t>
            </a:r>
            <a:r>
              <a:rPr lang="en-IN" dirty="0"/>
              <a:t>make when writing </a:t>
            </a:r>
            <a:r>
              <a:rPr lang="en-IN" dirty="0" smtClean="0"/>
              <a:t>mathematical proofs.</a:t>
            </a:r>
          </a:p>
          <a:p>
            <a:pPr marL="0" indent="0"/>
            <a:endParaRPr lang="en-US" altLang="en-US" sz="800" dirty="0"/>
          </a:p>
          <a:p>
            <a:pPr marL="0" indent="0"/>
            <a:r>
              <a:rPr lang="en-IN" b="1" dirty="0"/>
              <a:t>1. Arguing from examples.</a:t>
            </a:r>
          </a:p>
          <a:p>
            <a:pPr marL="363538" indent="0"/>
            <a:r>
              <a:rPr lang="en-IN" dirty="0"/>
              <a:t>Looking at examples is one of the most helpful practices a problem solver can </a:t>
            </a:r>
            <a:r>
              <a:rPr lang="en-IN" dirty="0" smtClean="0"/>
              <a:t>engage in </a:t>
            </a:r>
            <a:r>
              <a:rPr lang="en-IN" dirty="0"/>
              <a:t>and is encouraged by all good mathematics teachers. However, it is a mistake to </a:t>
            </a:r>
            <a:r>
              <a:rPr lang="en-IN" dirty="0" smtClean="0"/>
              <a:t>think that </a:t>
            </a:r>
            <a:r>
              <a:rPr lang="en-IN" dirty="0"/>
              <a:t>a general statement can be proved by showing it to be true for some </a:t>
            </a:r>
            <a:r>
              <a:rPr lang="en-IN" dirty="0" smtClean="0"/>
              <a:t>individual cases</a:t>
            </a:r>
            <a:r>
              <a:rPr lang="en-IN" dirty="0"/>
              <a:t>. A property referred to in a universal statement may be true in many </a:t>
            </a:r>
            <a:r>
              <a:rPr lang="en-IN" dirty="0" smtClean="0"/>
              <a:t>instances without </a:t>
            </a:r>
            <a:r>
              <a:rPr lang="en-IN" dirty="0"/>
              <a:t>being true in general</a:t>
            </a:r>
            <a:r>
              <a:rPr lang="en-IN" dirty="0" smtClean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2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363538" indent="0"/>
            <a:r>
              <a:rPr lang="en-IN" dirty="0" smtClean="0"/>
              <a:t>Consider </a:t>
            </a:r>
            <a:r>
              <a:rPr lang="en-IN" dirty="0"/>
              <a:t>the following “proof” that the sum of any two even integers is </a:t>
            </a:r>
            <a:r>
              <a:rPr lang="en-IN" dirty="0" smtClean="0"/>
              <a:t>even.</a:t>
            </a:r>
          </a:p>
          <a:p>
            <a:pPr marL="363538" indent="0"/>
            <a:endParaRPr lang="en-US" altLang="en-US" sz="800" dirty="0"/>
          </a:p>
          <a:p>
            <a:pPr marL="900113" indent="-900113"/>
            <a:r>
              <a:rPr lang="en-US" altLang="en-US" dirty="0" smtClean="0"/>
              <a:t>		</a:t>
            </a:r>
            <a:r>
              <a:rPr lang="en-IN" dirty="0"/>
              <a:t>This is true because if </a:t>
            </a:r>
            <a:r>
              <a:rPr lang="en-IN" i="1" dirty="0"/>
              <a:t>m </a:t>
            </a:r>
            <a:r>
              <a:rPr lang="en-IN" dirty="0" smtClean="0"/>
              <a:t>= </a:t>
            </a:r>
            <a:r>
              <a:rPr lang="en-IN" dirty="0"/>
              <a:t>14 and </a:t>
            </a:r>
            <a:r>
              <a:rPr lang="en-IN" i="1" dirty="0"/>
              <a:t>n </a:t>
            </a:r>
            <a:r>
              <a:rPr lang="en-IN" dirty="0" smtClean="0"/>
              <a:t>= </a:t>
            </a:r>
            <a:r>
              <a:rPr lang="en-IN" dirty="0"/>
              <a:t>6, which are both even</a:t>
            </a:r>
            <a:r>
              <a:rPr lang="en-IN" dirty="0" smtClean="0"/>
              <a:t>, then </a:t>
            </a:r>
            <a:r>
              <a:rPr lang="en-IN" i="1" dirty="0" smtClean="0"/>
              <a:t>m </a:t>
            </a:r>
            <a:r>
              <a:rPr lang="en-IN" dirty="0" smtClean="0"/>
              <a:t>+ </a:t>
            </a:r>
            <a:r>
              <a:rPr lang="en-IN" i="1" dirty="0" smtClean="0"/>
              <a:t>n </a:t>
            </a:r>
            <a:r>
              <a:rPr lang="en-IN" dirty="0" smtClean="0"/>
              <a:t>= </a:t>
            </a:r>
            <a:r>
              <a:rPr lang="en-IN" dirty="0"/>
              <a:t>20, which is also even</a:t>
            </a:r>
            <a:r>
              <a:rPr lang="en-IN" dirty="0" smtClean="0"/>
              <a:t>.</a:t>
            </a:r>
          </a:p>
          <a:p>
            <a:pPr marL="900113" indent="-900113"/>
            <a:endParaRPr lang="en-US" altLang="en-US" sz="800" dirty="0"/>
          </a:p>
          <a:p>
            <a:pPr marL="363538" indent="0"/>
            <a:r>
              <a:rPr lang="en-IN" dirty="0"/>
              <a:t>Some people find this kind of argument convincing because it does, after all</a:t>
            </a:r>
            <a:r>
              <a:rPr lang="en-IN" dirty="0" smtClean="0"/>
              <a:t>, consist </a:t>
            </a:r>
            <a:r>
              <a:rPr lang="en-IN" dirty="0"/>
              <a:t>of evidence in support of a true conclusion. But remember that when </a:t>
            </a:r>
            <a:r>
              <a:rPr lang="en-IN" dirty="0" smtClean="0"/>
              <a:t>we discussed </a:t>
            </a:r>
            <a:r>
              <a:rPr lang="en-IN" dirty="0"/>
              <a:t>valid arguments, we pointed out that an argument may be invalid </a:t>
            </a:r>
            <a:r>
              <a:rPr lang="en-IN" dirty="0" smtClean="0"/>
              <a:t>and yet </a:t>
            </a:r>
            <a:r>
              <a:rPr lang="en-IN" dirty="0"/>
              <a:t>have a true conclusion.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5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363538" indent="0"/>
            <a:r>
              <a:rPr lang="en-IN" dirty="0"/>
              <a:t>In the same way, an argument from examples may </a:t>
            </a:r>
            <a:r>
              <a:rPr lang="en-IN" dirty="0" smtClean="0"/>
              <a:t>be mistakenly </a:t>
            </a:r>
            <a:r>
              <a:rPr lang="en-IN" dirty="0"/>
              <a:t>used to “prove” a true statement. In the </a:t>
            </a:r>
            <a:r>
              <a:rPr lang="en-IN" dirty="0" smtClean="0"/>
              <a:t> previous </a:t>
            </a:r>
            <a:r>
              <a:rPr lang="en-IN" dirty="0"/>
              <a:t>example, it is not </a:t>
            </a:r>
            <a:r>
              <a:rPr lang="en-IN" dirty="0" smtClean="0"/>
              <a:t>sufficient to </a:t>
            </a:r>
            <a:r>
              <a:rPr lang="en-IN" dirty="0"/>
              <a:t>show that the conclusion “</a:t>
            </a:r>
            <a:r>
              <a:rPr lang="en-IN" i="1" dirty="0" smtClean="0"/>
              <a:t>m</a:t>
            </a:r>
            <a:r>
              <a:rPr lang="en-IN" dirty="0" smtClean="0"/>
              <a:t> + </a:t>
            </a:r>
            <a:r>
              <a:rPr lang="en-IN" i="1" dirty="0" smtClean="0"/>
              <a:t>n </a:t>
            </a:r>
            <a:r>
              <a:rPr lang="en-IN" dirty="0"/>
              <a:t>is even” is true for </a:t>
            </a:r>
            <a:r>
              <a:rPr lang="en-IN" i="1" dirty="0"/>
              <a:t>m </a:t>
            </a:r>
            <a:r>
              <a:rPr lang="en-IN" dirty="0" smtClean="0"/>
              <a:t>= </a:t>
            </a:r>
            <a:r>
              <a:rPr lang="en-IN" dirty="0"/>
              <a:t>14 and </a:t>
            </a:r>
            <a:r>
              <a:rPr lang="en-IN" i="1" dirty="0"/>
              <a:t>n </a:t>
            </a:r>
            <a:r>
              <a:rPr lang="en-IN" dirty="0" smtClean="0"/>
              <a:t>= </a:t>
            </a:r>
            <a:r>
              <a:rPr lang="en-IN" dirty="0"/>
              <a:t>6</a:t>
            </a:r>
            <a:r>
              <a:rPr lang="en-IN" dirty="0" smtClean="0"/>
              <a:t>. You </a:t>
            </a:r>
            <a:r>
              <a:rPr lang="en-IN" dirty="0"/>
              <a:t>must give an argument to show that the conclusion is true for any </a:t>
            </a:r>
            <a:r>
              <a:rPr lang="en-IN" dirty="0" smtClean="0"/>
              <a:t>arbitrarily chosen </a:t>
            </a:r>
            <a:r>
              <a:rPr lang="en-IN" dirty="0"/>
              <a:t>even integers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16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0" indent="0"/>
            <a:r>
              <a:rPr lang="en-IN" b="1" dirty="0"/>
              <a:t>2. Using the same letter to mean two different things.</a:t>
            </a:r>
          </a:p>
          <a:p>
            <a:pPr marL="363538" indent="0"/>
            <a:r>
              <a:rPr lang="en-IN" dirty="0"/>
              <a:t>Some beginning theorem </a:t>
            </a:r>
            <a:r>
              <a:rPr lang="en-IN" dirty="0" err="1"/>
              <a:t>provers</a:t>
            </a:r>
            <a:r>
              <a:rPr lang="en-IN" dirty="0"/>
              <a:t> give a new variable quantity the same letter </a:t>
            </a:r>
            <a:r>
              <a:rPr lang="en-IN" dirty="0" smtClean="0"/>
              <a:t>name as </a:t>
            </a:r>
            <a:r>
              <a:rPr lang="en-IN" dirty="0"/>
              <a:t>a previously introduced variable. Consider the following “proof” fragment</a:t>
            </a:r>
            <a:r>
              <a:rPr lang="en-IN" dirty="0" smtClean="0"/>
              <a:t>:</a:t>
            </a:r>
          </a:p>
          <a:p>
            <a:pPr marL="363538" indent="0"/>
            <a:endParaRPr lang="en-US" altLang="en-US" sz="400" dirty="0"/>
          </a:p>
          <a:p>
            <a:pPr marL="900113" indent="-900113"/>
            <a:r>
              <a:rPr lang="en-US" altLang="en-US" dirty="0" smtClean="0"/>
              <a:t>		</a:t>
            </a:r>
            <a:r>
              <a:rPr lang="en-IN" dirty="0"/>
              <a:t>Suppose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are any odd integers. Then by definition of odd</a:t>
            </a:r>
            <a:r>
              <a:rPr lang="en-IN" dirty="0" smtClean="0"/>
              <a:t>, </a:t>
            </a:r>
            <a:r>
              <a:rPr lang="en-IN" i="1" dirty="0" smtClean="0"/>
              <a:t>m </a:t>
            </a:r>
            <a:r>
              <a:rPr lang="en-IN" dirty="0" smtClean="0"/>
              <a:t>= 2</a:t>
            </a:r>
            <a:r>
              <a:rPr lang="en-IN" i="1" dirty="0" smtClean="0"/>
              <a:t>k</a:t>
            </a:r>
            <a:r>
              <a:rPr lang="en-IN" dirty="0" smtClean="0"/>
              <a:t> + 1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 smtClean="0"/>
              <a:t>= 2</a:t>
            </a:r>
            <a:r>
              <a:rPr lang="en-IN" i="1" dirty="0" smtClean="0"/>
              <a:t>k</a:t>
            </a:r>
            <a:r>
              <a:rPr lang="en-IN" dirty="0" smtClean="0"/>
              <a:t> + 1 </a:t>
            </a:r>
            <a:r>
              <a:rPr lang="en-IN" dirty="0"/>
              <a:t>where </a:t>
            </a:r>
            <a:r>
              <a:rPr lang="en-IN" i="1" dirty="0"/>
              <a:t>k </a:t>
            </a:r>
            <a:r>
              <a:rPr lang="en-IN" dirty="0"/>
              <a:t>is an integer.</a:t>
            </a:r>
            <a:endParaRPr lang="en-IN" dirty="0" smtClean="0"/>
          </a:p>
          <a:p>
            <a:pPr marL="900113" indent="-900113"/>
            <a:endParaRPr lang="en-US" altLang="en-US" sz="400" dirty="0"/>
          </a:p>
          <a:p>
            <a:pPr indent="20638"/>
            <a:r>
              <a:rPr lang="en-IN" dirty="0"/>
              <a:t>You might think of a variable in a mathematical proof as similar to a global </a:t>
            </a:r>
            <a:r>
              <a:rPr lang="en-IN" dirty="0" smtClean="0"/>
              <a:t>variable in </a:t>
            </a:r>
            <a:r>
              <a:rPr lang="en-IN" dirty="0"/>
              <a:t>a computer program: once introduced, it has the same meaning throughout the program</a:t>
            </a:r>
            <a:r>
              <a:rPr lang="en-IN" dirty="0" smtClean="0"/>
              <a:t>. In </a:t>
            </a:r>
            <a:r>
              <a:rPr lang="en-IN" dirty="0"/>
              <a:t>other words, its scope extends to the end of the program.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16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4400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4904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106304"/>
            <a:ext cx="8029575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sz="3400" dirty="0"/>
              <a:t>Direct Proof and Counterexample </a:t>
            </a:r>
            <a:r>
              <a:rPr lang="en-IN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Ⅱ</a:t>
            </a:r>
            <a:r>
              <a:rPr lang="en-IN" sz="3400" dirty="0" smtClean="0"/>
              <a:t>: </a:t>
            </a:r>
            <a:r>
              <a:rPr lang="en-IN" sz="3400" dirty="0"/>
              <a:t>Writing Advice</a:t>
            </a:r>
            <a:endParaRPr lang="en-US" altLang="en-US" sz="34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indent="20638"/>
            <a:r>
              <a:rPr lang="en-IN" dirty="0"/>
              <a:t>In this example</a:t>
            </a:r>
            <a:r>
              <a:rPr lang="en-IN" dirty="0" smtClean="0"/>
              <a:t>, using </a:t>
            </a:r>
            <a:r>
              <a:rPr lang="en-IN" dirty="0"/>
              <a:t>the symbol </a:t>
            </a:r>
            <a:r>
              <a:rPr lang="en-IN" i="1" dirty="0"/>
              <a:t>k </a:t>
            </a:r>
            <a:r>
              <a:rPr lang="en-IN" dirty="0"/>
              <a:t>in the expressions for both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makes </a:t>
            </a:r>
            <a:r>
              <a:rPr lang="en-IN" i="1" dirty="0"/>
              <a:t>k </a:t>
            </a:r>
            <a:r>
              <a:rPr lang="en-IN" dirty="0"/>
              <a:t>a global variable. </a:t>
            </a:r>
            <a:r>
              <a:rPr lang="en-IN" dirty="0" smtClean="0"/>
              <a:t>As a </a:t>
            </a:r>
            <a:r>
              <a:rPr lang="en-IN" dirty="0"/>
              <a:t>result, both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equal </a:t>
            </a:r>
            <a:r>
              <a:rPr lang="en-IN" dirty="0" smtClean="0"/>
              <a:t>2</a:t>
            </a:r>
            <a:r>
              <a:rPr lang="en-IN" i="1" dirty="0" smtClean="0"/>
              <a:t>k</a:t>
            </a:r>
            <a:r>
              <a:rPr lang="en-IN" dirty="0" smtClean="0"/>
              <a:t> + 1</a:t>
            </a:r>
            <a:r>
              <a:rPr lang="en-IN" dirty="0"/>
              <a:t>, and thus are equal to each other. The proof </a:t>
            </a:r>
            <a:r>
              <a:rPr lang="en-IN" dirty="0" smtClean="0"/>
              <a:t>then only </a:t>
            </a:r>
            <a:r>
              <a:rPr lang="en-IN" dirty="0"/>
              <a:t>shows that a sum of two identical odd integers is even, not that the sum of </a:t>
            </a:r>
            <a:r>
              <a:rPr lang="en-IN" dirty="0" smtClean="0"/>
              <a:t>two arbitrarily </a:t>
            </a:r>
            <a:r>
              <a:rPr lang="en-IN" dirty="0"/>
              <a:t>chosen odd integers is even</a:t>
            </a:r>
            <a:r>
              <a:rPr lang="en-IN" dirty="0" smtClean="0"/>
              <a:t>.</a:t>
            </a:r>
          </a:p>
          <a:p>
            <a:pPr indent="20638"/>
            <a:endParaRPr lang="en-US" altLang="en-US" sz="800" dirty="0"/>
          </a:p>
          <a:p>
            <a:r>
              <a:rPr lang="en-IN" b="1" dirty="0"/>
              <a:t>3. Jumping to a conclusion.</a:t>
            </a:r>
          </a:p>
          <a:p>
            <a:pPr indent="20638"/>
            <a:r>
              <a:rPr lang="en-IN" dirty="0"/>
              <a:t>To jump to a conclusion means to allege the truth of something without giving </a:t>
            </a:r>
            <a:r>
              <a:rPr lang="en-IN" dirty="0" smtClean="0"/>
              <a:t>an adequate </a:t>
            </a:r>
            <a:r>
              <a:rPr lang="en-IN" dirty="0"/>
              <a:t>reason. Consider the following “proof” that the sum of any two even </a:t>
            </a:r>
            <a:r>
              <a:rPr lang="en-IN" dirty="0" smtClean="0"/>
              <a:t> integers is </a:t>
            </a:r>
            <a:r>
              <a:rPr lang="en-IN" dirty="0"/>
              <a:t>even.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53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900113" indent="-900113"/>
            <a:r>
              <a:rPr lang="en-US" altLang="en-US" dirty="0" smtClean="0"/>
              <a:t>		</a:t>
            </a:r>
            <a:r>
              <a:rPr lang="en-IN" dirty="0"/>
              <a:t>Suppose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are any even integers. By definition of even</a:t>
            </a:r>
            <a:r>
              <a:rPr lang="en-IN" dirty="0" smtClean="0"/>
              <a:t>, </a:t>
            </a:r>
            <a:r>
              <a:rPr lang="en-IN" i="1" dirty="0" smtClean="0"/>
              <a:t>m </a:t>
            </a:r>
            <a:r>
              <a:rPr lang="en-IN" dirty="0" smtClean="0"/>
              <a:t>= </a:t>
            </a:r>
            <a:r>
              <a:rPr lang="en-IN" dirty="0"/>
              <a:t>2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 smtClean="0"/>
              <a:t>= </a:t>
            </a:r>
            <a:r>
              <a:rPr lang="en-IN" dirty="0"/>
              <a:t>2</a:t>
            </a:r>
            <a:r>
              <a:rPr lang="en-IN" i="1" dirty="0"/>
              <a:t>s </a:t>
            </a:r>
            <a:r>
              <a:rPr lang="en-IN" dirty="0"/>
              <a:t>for some integers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</a:t>
            </a:r>
            <a:r>
              <a:rPr lang="en-IN" dirty="0"/>
              <a:t>. Then </a:t>
            </a:r>
            <a:r>
              <a:rPr lang="en-IN" i="1" dirty="0" smtClean="0"/>
              <a:t>m</a:t>
            </a:r>
            <a:r>
              <a:rPr lang="en-IN" dirty="0" smtClean="0"/>
              <a:t> + </a:t>
            </a:r>
            <a:r>
              <a:rPr lang="en-IN" i="1" dirty="0" smtClean="0"/>
              <a:t>n </a:t>
            </a:r>
            <a:r>
              <a:rPr lang="en-IN" dirty="0" smtClean="0"/>
              <a:t>= 2</a:t>
            </a:r>
            <a:r>
              <a:rPr lang="en-IN" i="1" dirty="0" smtClean="0"/>
              <a:t>r</a:t>
            </a:r>
            <a:r>
              <a:rPr lang="en-IN" dirty="0" smtClean="0"/>
              <a:t> + 2</a:t>
            </a:r>
            <a:r>
              <a:rPr lang="en-IN" i="1" dirty="0" smtClean="0"/>
              <a:t>s</a:t>
            </a:r>
            <a:r>
              <a:rPr lang="en-IN" dirty="0" smtClean="0"/>
              <a:t>. So </a:t>
            </a:r>
            <a:r>
              <a:rPr lang="en-IN" i="1" dirty="0" smtClean="0"/>
              <a:t>m</a:t>
            </a:r>
            <a:r>
              <a:rPr lang="en-IN" dirty="0" smtClean="0"/>
              <a:t> + </a:t>
            </a:r>
            <a:r>
              <a:rPr lang="en-IN" i="1" dirty="0" smtClean="0"/>
              <a:t>n </a:t>
            </a:r>
            <a:r>
              <a:rPr lang="en-IN" dirty="0"/>
              <a:t>is even</a:t>
            </a:r>
            <a:r>
              <a:rPr lang="en-IN" dirty="0" smtClean="0"/>
              <a:t>.</a:t>
            </a:r>
          </a:p>
          <a:p>
            <a:pPr marL="900113" indent="-900113"/>
            <a:endParaRPr lang="en-US" altLang="en-US" sz="1200" dirty="0"/>
          </a:p>
          <a:p>
            <a:pPr indent="20638"/>
            <a:r>
              <a:rPr lang="en-IN" dirty="0"/>
              <a:t>The problem with this “proof” is that to show an integer is even one needs to </a:t>
            </a:r>
            <a:r>
              <a:rPr lang="en-IN" dirty="0" smtClean="0"/>
              <a:t>show that </a:t>
            </a:r>
            <a:r>
              <a:rPr lang="en-IN" dirty="0"/>
              <a:t>it equals twice some integer. This proof jumps to the conclusion that </a:t>
            </a:r>
            <a:r>
              <a:rPr lang="en-IN" i="1" dirty="0" smtClean="0"/>
              <a:t>m</a:t>
            </a:r>
            <a:r>
              <a:rPr lang="en-IN" dirty="0" smtClean="0"/>
              <a:t> + </a:t>
            </a:r>
            <a:r>
              <a:rPr lang="en-IN" i="1" dirty="0" smtClean="0"/>
              <a:t>n </a:t>
            </a:r>
            <a:r>
              <a:rPr lang="en-IN" dirty="0"/>
              <a:t>is </a:t>
            </a:r>
            <a:r>
              <a:rPr lang="en-IN" dirty="0" smtClean="0"/>
              <a:t>even without </a:t>
            </a:r>
            <a:r>
              <a:rPr lang="en-IN" dirty="0"/>
              <a:t>having found an integer that, when doubled, equals </a:t>
            </a:r>
            <a:r>
              <a:rPr lang="en-IN" i="1" dirty="0" smtClean="0"/>
              <a:t>m</a:t>
            </a:r>
            <a:r>
              <a:rPr lang="en-IN" dirty="0" smtClean="0"/>
              <a:t> + </a:t>
            </a:r>
            <a:r>
              <a:rPr lang="en-IN" i="1" dirty="0" smtClean="0"/>
              <a:t>n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05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r>
              <a:rPr lang="en-IN" b="1" dirty="0"/>
              <a:t>4. Assuming what is to be proved.</a:t>
            </a:r>
          </a:p>
          <a:p>
            <a:pPr indent="20638"/>
            <a:r>
              <a:rPr lang="en-IN" dirty="0"/>
              <a:t>To assume what is to be proved is a variation of jumping to a conclusion. As </a:t>
            </a:r>
            <a:r>
              <a:rPr lang="en-IN" dirty="0" smtClean="0"/>
              <a:t>an example</a:t>
            </a:r>
            <a:r>
              <a:rPr lang="en-IN" dirty="0"/>
              <a:t>, consider the following “proof” of the fact that the product of any two </a:t>
            </a:r>
            <a:r>
              <a:rPr lang="en-IN" dirty="0" smtClean="0"/>
              <a:t>odd integers </a:t>
            </a:r>
            <a:r>
              <a:rPr lang="en-IN" dirty="0"/>
              <a:t>is odd</a:t>
            </a:r>
            <a:r>
              <a:rPr lang="en-IN" dirty="0" smtClean="0"/>
              <a:t>:</a:t>
            </a:r>
          </a:p>
          <a:p>
            <a:pPr indent="20638"/>
            <a:endParaRPr lang="en-IN" dirty="0" smtClean="0"/>
          </a:p>
          <a:p>
            <a:pPr marL="900113" indent="-900113"/>
            <a:r>
              <a:rPr lang="en-US" altLang="en-US" dirty="0"/>
              <a:t>	</a:t>
            </a:r>
            <a:r>
              <a:rPr lang="en-IN" dirty="0"/>
              <a:t>Suppose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are any odd integers. When any odd integers </a:t>
            </a:r>
            <a:r>
              <a:rPr lang="en-IN" dirty="0" smtClean="0"/>
              <a:t>are multiplied</a:t>
            </a:r>
            <a:r>
              <a:rPr lang="en-IN" dirty="0"/>
              <a:t>, their product is odd. Hence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/>
              <a:t>is odd.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21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r>
              <a:rPr lang="en-IN" b="1" dirty="0"/>
              <a:t>5. Confusion between what is known and what is still to be shown.</a:t>
            </a:r>
          </a:p>
          <a:p>
            <a:pPr indent="20638"/>
            <a:r>
              <a:rPr lang="en-IN" dirty="0"/>
              <a:t>A more subtle way to jump to a conclusion occurs when the conclusion is </a:t>
            </a:r>
            <a:r>
              <a:rPr lang="en-IN" dirty="0" smtClean="0"/>
              <a:t>restated using </a:t>
            </a:r>
            <a:r>
              <a:rPr lang="en-IN" dirty="0"/>
              <a:t>a variable. Here is an example in a “proof” that the product of any two odd </a:t>
            </a:r>
            <a:r>
              <a:rPr lang="en-IN" dirty="0" smtClean="0"/>
              <a:t>integers is </a:t>
            </a:r>
            <a:r>
              <a:rPr lang="en-IN" dirty="0"/>
              <a:t>odd</a:t>
            </a:r>
            <a:r>
              <a:rPr lang="en-IN" dirty="0" smtClean="0"/>
              <a:t>:</a:t>
            </a:r>
          </a:p>
          <a:p>
            <a:pPr indent="20638"/>
            <a:endParaRPr lang="en-US" altLang="en-US" sz="800" dirty="0"/>
          </a:p>
          <a:p>
            <a:pPr marL="900113" indent="0"/>
            <a:r>
              <a:rPr lang="en-IN" dirty="0"/>
              <a:t>Suppose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are any odd integers. We must show that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 smtClean="0"/>
              <a:t>is odd</a:t>
            </a:r>
            <a:r>
              <a:rPr lang="en-IN" dirty="0"/>
              <a:t>. This means that there exists an integer </a:t>
            </a:r>
            <a:r>
              <a:rPr lang="en-IN" i="1" dirty="0"/>
              <a:t>s </a:t>
            </a:r>
            <a:r>
              <a:rPr lang="en-IN" dirty="0"/>
              <a:t>such </a:t>
            </a:r>
            <a:r>
              <a:rPr lang="en-IN" dirty="0" smtClean="0"/>
              <a:t>that</a:t>
            </a:r>
            <a:endParaRPr lang="en-IN" sz="1600" dirty="0"/>
          </a:p>
          <a:p>
            <a:pPr marL="900113" indent="0"/>
            <a:r>
              <a:rPr lang="en-IN" i="1" dirty="0" smtClean="0"/>
              <a:t>				</a:t>
            </a:r>
            <a:r>
              <a:rPr lang="en-IN" i="1" dirty="0" err="1" smtClean="0"/>
              <a:t>mn</a:t>
            </a:r>
            <a:r>
              <a:rPr lang="en-IN" i="1" dirty="0" smtClean="0"/>
              <a:t> </a:t>
            </a:r>
            <a:r>
              <a:rPr lang="en-IN" dirty="0" smtClean="0"/>
              <a:t>= 2</a:t>
            </a:r>
            <a:r>
              <a:rPr lang="en-IN" i="1" dirty="0" smtClean="0"/>
              <a:t>s</a:t>
            </a:r>
            <a:r>
              <a:rPr lang="en-IN" dirty="0" smtClean="0"/>
              <a:t> + 1.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363538" indent="0"/>
            <a:r>
              <a:rPr lang="en-IN" dirty="0" smtClean="0"/>
              <a:t>Also </a:t>
            </a:r>
            <a:r>
              <a:rPr lang="en-IN" dirty="0"/>
              <a:t>by definition of odd, there exist integers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such </a:t>
            </a:r>
            <a:r>
              <a:rPr lang="en-IN" dirty="0" smtClean="0"/>
              <a:t>that</a:t>
            </a:r>
          </a:p>
          <a:p>
            <a:pPr marL="363538" indent="0"/>
            <a:endParaRPr lang="en-IN" sz="400" i="1" dirty="0"/>
          </a:p>
          <a:p>
            <a:pPr marL="363538" indent="0"/>
            <a:r>
              <a:rPr lang="en-IN" i="1" dirty="0" smtClean="0"/>
              <a:t>		m </a:t>
            </a:r>
            <a:r>
              <a:rPr lang="en-IN" dirty="0" smtClean="0"/>
              <a:t>= 2</a:t>
            </a:r>
            <a:r>
              <a:rPr lang="en-IN" i="1" dirty="0" smtClean="0"/>
              <a:t>a </a:t>
            </a:r>
            <a:r>
              <a:rPr lang="en-IN" dirty="0" smtClean="0"/>
              <a:t>+ 1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 smtClean="0"/>
              <a:t>= 2</a:t>
            </a:r>
            <a:r>
              <a:rPr lang="en-IN" i="1" dirty="0" smtClean="0"/>
              <a:t>b </a:t>
            </a:r>
            <a:r>
              <a:rPr lang="en-IN" dirty="0" smtClean="0"/>
              <a:t>+ 1.</a:t>
            </a:r>
          </a:p>
          <a:p>
            <a:pPr marL="900113" indent="0"/>
            <a:endParaRPr lang="en-US" altLang="en-US" sz="400" dirty="0" smtClean="0"/>
          </a:p>
          <a:p>
            <a:pPr marL="363538" indent="0"/>
            <a:r>
              <a:rPr lang="en-IN" dirty="0" smtClean="0"/>
              <a:t>Then</a:t>
            </a:r>
          </a:p>
          <a:p>
            <a:pPr marL="363538" indent="0"/>
            <a:endParaRPr lang="en-US" altLang="en-US" sz="400" dirty="0"/>
          </a:p>
          <a:p>
            <a:r>
              <a:rPr lang="en-IN" i="1" dirty="0" smtClean="0"/>
              <a:t>			</a:t>
            </a:r>
            <a:r>
              <a:rPr lang="en-IN" i="1" dirty="0" err="1" smtClean="0"/>
              <a:t>mn</a:t>
            </a:r>
            <a:r>
              <a:rPr lang="en-IN" i="1" dirty="0" smtClean="0"/>
              <a:t> </a:t>
            </a:r>
            <a:r>
              <a:rPr lang="en-IN" dirty="0" smtClean="0"/>
              <a:t>= </a:t>
            </a:r>
            <a:r>
              <a:rPr lang="en-IN" dirty="0"/>
              <a:t>(</a:t>
            </a:r>
            <a:r>
              <a:rPr lang="en-IN" dirty="0" smtClean="0"/>
              <a:t>2</a:t>
            </a:r>
            <a:r>
              <a:rPr lang="en-IN" i="1" dirty="0" smtClean="0"/>
              <a:t>a </a:t>
            </a:r>
            <a:r>
              <a:rPr lang="en-IN" dirty="0" smtClean="0"/>
              <a:t>+ 1</a:t>
            </a:r>
            <a:r>
              <a:rPr lang="en-IN" dirty="0"/>
              <a:t>)(</a:t>
            </a:r>
            <a:r>
              <a:rPr lang="en-IN" dirty="0" smtClean="0"/>
              <a:t>2</a:t>
            </a:r>
            <a:r>
              <a:rPr lang="en-IN" i="1" dirty="0" smtClean="0"/>
              <a:t>b </a:t>
            </a:r>
            <a:r>
              <a:rPr lang="en-IN" dirty="0" smtClean="0"/>
              <a:t>+ 1</a:t>
            </a:r>
            <a:r>
              <a:rPr lang="en-IN" dirty="0"/>
              <a:t>) </a:t>
            </a:r>
            <a:r>
              <a:rPr lang="en-IN" dirty="0" smtClean="0"/>
              <a:t>= 2</a:t>
            </a:r>
            <a:r>
              <a:rPr lang="en-IN" i="1" dirty="0" smtClean="0"/>
              <a:t>s</a:t>
            </a:r>
            <a:r>
              <a:rPr lang="en-IN" dirty="0" smtClean="0"/>
              <a:t> + 1.</a:t>
            </a:r>
          </a:p>
          <a:p>
            <a:endParaRPr lang="en-IN" sz="800" dirty="0"/>
          </a:p>
          <a:p>
            <a:pPr marL="363538" indent="0"/>
            <a:r>
              <a:rPr lang="en-IN" dirty="0"/>
              <a:t>So, since </a:t>
            </a:r>
            <a:r>
              <a:rPr lang="en-IN" i="1" dirty="0"/>
              <a:t>s </a:t>
            </a:r>
            <a:r>
              <a:rPr lang="en-IN" dirty="0"/>
              <a:t>is an integer,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/>
              <a:t>is odd by definition of odd</a:t>
            </a:r>
            <a:r>
              <a:rPr lang="en-IN" dirty="0" smtClean="0"/>
              <a:t>.</a:t>
            </a:r>
          </a:p>
          <a:p>
            <a:pPr marL="363538" indent="0"/>
            <a:endParaRPr lang="en-US" altLang="en-US" sz="800" dirty="0"/>
          </a:p>
          <a:p>
            <a:pPr indent="20638"/>
            <a:r>
              <a:rPr lang="en-IN" dirty="0"/>
              <a:t>In this example, when the author restated the conclusion to be shown (that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 smtClean="0"/>
              <a:t>is odd</a:t>
            </a:r>
            <a:r>
              <a:rPr lang="en-IN" dirty="0"/>
              <a:t>), the author wrote “there exists an integer </a:t>
            </a:r>
            <a:r>
              <a:rPr lang="en-IN" i="1" dirty="0"/>
              <a:t>s </a:t>
            </a:r>
            <a:r>
              <a:rPr lang="en-IN" dirty="0"/>
              <a:t>such that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 smtClean="0"/>
              <a:t>= 2</a:t>
            </a:r>
            <a:r>
              <a:rPr lang="en-IN" i="1" dirty="0" smtClean="0"/>
              <a:t>s</a:t>
            </a:r>
            <a:r>
              <a:rPr lang="en-IN" dirty="0" smtClean="0"/>
              <a:t> + 1</a:t>
            </a:r>
            <a:r>
              <a:rPr lang="en-IN" dirty="0"/>
              <a:t>.”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14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indent="20638"/>
            <a:r>
              <a:rPr lang="en-IN" dirty="0"/>
              <a:t>But we </a:t>
            </a:r>
            <a:r>
              <a:rPr lang="en-IN" dirty="0" smtClean="0"/>
              <a:t>only know </a:t>
            </a:r>
            <a:r>
              <a:rPr lang="en-IN" dirty="0"/>
              <a:t>that the integer </a:t>
            </a:r>
            <a:r>
              <a:rPr lang="en-IN" i="1" dirty="0"/>
              <a:t>s </a:t>
            </a:r>
            <a:r>
              <a:rPr lang="en-IN" dirty="0"/>
              <a:t>exists if we know that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/>
              <a:t>is odd, which is what the author </a:t>
            </a:r>
            <a:r>
              <a:rPr lang="en-IN" dirty="0" smtClean="0"/>
              <a:t>is trying </a:t>
            </a:r>
            <a:r>
              <a:rPr lang="en-IN" dirty="0"/>
              <a:t>to show. Thus, in the sentence starting with the word “Then,” the author </a:t>
            </a:r>
            <a:r>
              <a:rPr lang="en-IN" dirty="0" smtClean="0"/>
              <a:t>jumped to </a:t>
            </a:r>
            <a:r>
              <a:rPr lang="en-IN" dirty="0"/>
              <a:t>an unjustified conclusion. This mistake might have been avoided if the author </a:t>
            </a:r>
            <a:r>
              <a:rPr lang="en-IN" dirty="0" smtClean="0"/>
              <a:t>had written</a:t>
            </a:r>
          </a:p>
          <a:p>
            <a:pPr indent="20638"/>
            <a:endParaRPr lang="en-IN" sz="400" dirty="0" smtClean="0"/>
          </a:p>
          <a:p>
            <a:pPr marL="536575" indent="0"/>
            <a:r>
              <a:rPr lang="en-IN" dirty="0" smtClean="0"/>
              <a:t>“This means </a:t>
            </a:r>
            <a:r>
              <a:rPr lang="en-IN" i="1" dirty="0" smtClean="0"/>
              <a:t>we must show that there exists </a:t>
            </a:r>
            <a:r>
              <a:rPr lang="en-IN" dirty="0" smtClean="0"/>
              <a:t>an integer </a:t>
            </a:r>
            <a:r>
              <a:rPr lang="en-IN" i="1" dirty="0" smtClean="0"/>
              <a:t>s </a:t>
            </a:r>
            <a:r>
              <a:rPr lang="en-IN" dirty="0" smtClean="0"/>
              <a:t>such that </a:t>
            </a:r>
            <a:r>
              <a:rPr lang="en-IN" i="1" dirty="0" err="1" smtClean="0"/>
              <a:t>mn</a:t>
            </a:r>
            <a:r>
              <a:rPr lang="en-IN" i="1" dirty="0" smtClean="0"/>
              <a:t> </a:t>
            </a:r>
            <a:r>
              <a:rPr lang="en-IN" dirty="0" smtClean="0"/>
              <a:t>= 2</a:t>
            </a:r>
            <a:r>
              <a:rPr lang="en-IN" i="1" dirty="0" smtClean="0"/>
              <a:t>s </a:t>
            </a:r>
            <a:r>
              <a:rPr lang="en-IN" dirty="0" smtClean="0"/>
              <a:t>+ 1.” </a:t>
            </a:r>
          </a:p>
          <a:p>
            <a:pPr indent="20638"/>
            <a:endParaRPr lang="en-IN" sz="400" dirty="0" smtClean="0"/>
          </a:p>
          <a:p>
            <a:pPr indent="20638"/>
            <a:r>
              <a:rPr lang="en-IN" dirty="0" smtClean="0"/>
              <a:t>An </a:t>
            </a:r>
            <a:r>
              <a:rPr lang="en-IN" dirty="0"/>
              <a:t>even better way to avoid this kind of error is not to introduce a variable into a </a:t>
            </a:r>
            <a:r>
              <a:rPr lang="en-IN" dirty="0" smtClean="0"/>
              <a:t>proof unless </a:t>
            </a:r>
            <a:r>
              <a:rPr lang="en-IN" dirty="0"/>
              <a:t>it is either part of the hypothesis or deducible from it.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47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5181600"/>
          </a:xfrm>
        </p:spPr>
        <p:txBody>
          <a:bodyPr/>
          <a:lstStyle/>
          <a:p>
            <a:r>
              <a:rPr lang="en-IN" b="1" dirty="0"/>
              <a:t>6. Use of </a:t>
            </a:r>
            <a:r>
              <a:rPr lang="en-IN" b="1" i="1" dirty="0"/>
              <a:t>any </a:t>
            </a:r>
            <a:r>
              <a:rPr lang="en-IN" b="1" dirty="0"/>
              <a:t>when the correct word is </a:t>
            </a:r>
            <a:r>
              <a:rPr lang="en-IN" b="1" i="1" dirty="0"/>
              <a:t>some</a:t>
            </a:r>
            <a:r>
              <a:rPr lang="en-IN" b="1" dirty="0"/>
              <a:t>.</a:t>
            </a:r>
          </a:p>
          <a:p>
            <a:pPr indent="20638"/>
            <a:r>
              <a:rPr lang="en-IN" dirty="0"/>
              <a:t>There are a few situations in which the words </a:t>
            </a:r>
            <a:r>
              <a:rPr lang="en-IN" i="1" dirty="0"/>
              <a:t>any </a:t>
            </a:r>
            <a:r>
              <a:rPr lang="en-IN" dirty="0"/>
              <a:t>and </a:t>
            </a:r>
            <a:r>
              <a:rPr lang="en-IN" i="1" dirty="0"/>
              <a:t>some </a:t>
            </a:r>
            <a:r>
              <a:rPr lang="en-IN" dirty="0"/>
              <a:t>can be used interchangeably</a:t>
            </a:r>
            <a:r>
              <a:rPr lang="en-IN" dirty="0" smtClean="0"/>
              <a:t>. For </a:t>
            </a:r>
            <a:r>
              <a:rPr lang="en-IN" dirty="0"/>
              <a:t>instance, in starting a proof that the square of any odd integer is odd, one </a:t>
            </a:r>
            <a:r>
              <a:rPr lang="en-IN" dirty="0" smtClean="0"/>
              <a:t>could correctly </a:t>
            </a:r>
            <a:r>
              <a:rPr lang="en-IN" dirty="0"/>
              <a:t>write, “Suppose </a:t>
            </a:r>
            <a:r>
              <a:rPr lang="en-IN" i="1" dirty="0"/>
              <a:t>m </a:t>
            </a:r>
            <a:r>
              <a:rPr lang="en-IN" dirty="0"/>
              <a:t>is any odd integer” or “Suppose </a:t>
            </a:r>
            <a:r>
              <a:rPr lang="en-IN" i="1" dirty="0"/>
              <a:t>m </a:t>
            </a:r>
            <a:r>
              <a:rPr lang="en-IN" dirty="0"/>
              <a:t>is some odd integer.” </a:t>
            </a:r>
            <a:r>
              <a:rPr lang="en-IN" dirty="0" smtClean="0"/>
              <a:t>In most </a:t>
            </a:r>
            <a:r>
              <a:rPr lang="en-IN" dirty="0"/>
              <a:t>situations, however, the words </a:t>
            </a:r>
            <a:r>
              <a:rPr lang="en-IN" i="1" dirty="0"/>
              <a:t>any </a:t>
            </a:r>
            <a:r>
              <a:rPr lang="en-IN" dirty="0"/>
              <a:t>and </a:t>
            </a:r>
            <a:r>
              <a:rPr lang="en-IN" i="1" dirty="0"/>
              <a:t>some </a:t>
            </a:r>
            <a:r>
              <a:rPr lang="en-IN" dirty="0"/>
              <a:t>are not </a:t>
            </a:r>
            <a:r>
              <a:rPr lang="en-IN" dirty="0" smtClean="0"/>
              <a:t>interchangeable</a:t>
            </a:r>
            <a:r>
              <a:rPr lang="en-IN" dirty="0"/>
              <a:t>. Here is </a:t>
            </a:r>
            <a:r>
              <a:rPr lang="en-IN" dirty="0" smtClean="0"/>
              <a:t>the start </a:t>
            </a:r>
            <a:r>
              <a:rPr lang="en-IN" dirty="0"/>
              <a:t>of a “proof” that the square of any odd integer is odd, which uses </a:t>
            </a:r>
            <a:r>
              <a:rPr lang="en-IN" i="1" dirty="0"/>
              <a:t>any </a:t>
            </a:r>
            <a:r>
              <a:rPr lang="en-IN" dirty="0"/>
              <a:t>when </a:t>
            </a:r>
            <a:r>
              <a:rPr lang="en-IN" dirty="0" smtClean="0"/>
              <a:t>the correct </a:t>
            </a:r>
            <a:r>
              <a:rPr lang="en-IN" dirty="0"/>
              <a:t>word is </a:t>
            </a:r>
            <a:r>
              <a:rPr lang="en-IN" i="1" dirty="0"/>
              <a:t>some</a:t>
            </a:r>
            <a:r>
              <a:rPr lang="en-IN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069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723900" indent="0"/>
            <a:r>
              <a:rPr lang="en-IN" dirty="0"/>
              <a:t>Suppose </a:t>
            </a:r>
            <a:r>
              <a:rPr lang="en-IN" i="1" dirty="0"/>
              <a:t>m </a:t>
            </a:r>
            <a:r>
              <a:rPr lang="en-IN" dirty="0"/>
              <a:t>is a particular but arbitrarily chosen odd integer. By definition of odd, </a:t>
            </a:r>
            <a:r>
              <a:rPr lang="en-IN" i="1" dirty="0"/>
              <a:t>m </a:t>
            </a:r>
            <a:r>
              <a:rPr lang="en-IN" dirty="0"/>
              <a:t>= 2</a:t>
            </a:r>
            <a:r>
              <a:rPr lang="en-IN" i="1" dirty="0"/>
              <a:t>a </a:t>
            </a:r>
            <a:r>
              <a:rPr lang="en-IN" dirty="0"/>
              <a:t>+ 1 for any integer </a:t>
            </a:r>
            <a:r>
              <a:rPr lang="en-IN" i="1" dirty="0"/>
              <a:t>a</a:t>
            </a:r>
            <a:r>
              <a:rPr lang="en-IN" dirty="0" smtClean="0"/>
              <a:t>.</a:t>
            </a:r>
          </a:p>
          <a:p>
            <a:pPr marL="723900" indent="0"/>
            <a:endParaRPr lang="en-US" altLang="en-US" sz="800" dirty="0"/>
          </a:p>
          <a:p>
            <a:pPr indent="20638"/>
            <a:r>
              <a:rPr lang="en-IN" dirty="0" smtClean="0"/>
              <a:t>In </a:t>
            </a:r>
            <a:r>
              <a:rPr lang="en-IN" dirty="0"/>
              <a:t>the second sentence it is incorrect to say </a:t>
            </a:r>
            <a:r>
              <a:rPr lang="en-IN" dirty="0" smtClean="0"/>
              <a:t>that           “</a:t>
            </a:r>
            <a:r>
              <a:rPr lang="en-IN" i="1" dirty="0" smtClean="0"/>
              <a:t>m </a:t>
            </a:r>
            <a:r>
              <a:rPr lang="en-IN" dirty="0" smtClean="0"/>
              <a:t>= 2</a:t>
            </a:r>
            <a:r>
              <a:rPr lang="en-IN" i="1" dirty="0" smtClean="0"/>
              <a:t>a</a:t>
            </a:r>
            <a:r>
              <a:rPr lang="en-IN" dirty="0" smtClean="0"/>
              <a:t> + 1 </a:t>
            </a:r>
            <a:r>
              <a:rPr lang="en-IN" dirty="0"/>
              <a:t>for any integer </a:t>
            </a:r>
            <a:r>
              <a:rPr lang="en-IN" i="1" dirty="0"/>
              <a:t>a</a:t>
            </a:r>
            <a:r>
              <a:rPr lang="en-IN" dirty="0"/>
              <a:t>” </a:t>
            </a:r>
            <a:r>
              <a:rPr lang="en-IN" dirty="0" smtClean="0"/>
              <a:t>because </a:t>
            </a:r>
            <a:r>
              <a:rPr lang="en-IN" i="1" dirty="0" smtClean="0"/>
              <a:t>a </a:t>
            </a:r>
            <a:r>
              <a:rPr lang="en-IN" dirty="0"/>
              <a:t>cannot be </a:t>
            </a:r>
            <a:r>
              <a:rPr lang="en-IN" dirty="0" smtClean="0"/>
              <a:t>just “any</a:t>
            </a:r>
            <a:r>
              <a:rPr lang="en-IN" dirty="0"/>
              <a:t>” integer; in fact, solving </a:t>
            </a:r>
            <a:r>
              <a:rPr lang="en-IN" i="1" dirty="0"/>
              <a:t>m </a:t>
            </a:r>
            <a:r>
              <a:rPr lang="en-IN" dirty="0" smtClean="0"/>
              <a:t>= 2</a:t>
            </a:r>
            <a:r>
              <a:rPr lang="en-IN" i="1" dirty="0" smtClean="0"/>
              <a:t>a</a:t>
            </a:r>
            <a:r>
              <a:rPr lang="en-IN" dirty="0" smtClean="0"/>
              <a:t> + 1 </a:t>
            </a:r>
            <a:r>
              <a:rPr lang="en-IN" dirty="0"/>
              <a:t>for </a:t>
            </a:r>
            <a:r>
              <a:rPr lang="en-IN" i="1" dirty="0"/>
              <a:t>a </a:t>
            </a:r>
            <a:r>
              <a:rPr lang="en-IN" dirty="0"/>
              <a:t>shows </a:t>
            </a:r>
            <a:r>
              <a:rPr lang="en-IN" dirty="0" smtClean="0"/>
              <a:t>that the only possible </a:t>
            </a:r>
            <a:r>
              <a:rPr lang="en-IN" dirty="0"/>
              <a:t>value for </a:t>
            </a:r>
            <a:r>
              <a:rPr lang="en-IN" i="1" dirty="0"/>
              <a:t>a </a:t>
            </a:r>
            <a:r>
              <a:rPr lang="en-IN" dirty="0"/>
              <a:t>is (</a:t>
            </a:r>
            <a:r>
              <a:rPr lang="en-IN" i="1" dirty="0" smtClean="0"/>
              <a:t>m </a:t>
            </a:r>
            <a:r>
              <a:rPr lang="en-IN" dirty="0" smtClean="0"/>
              <a:t>− </a:t>
            </a:r>
            <a:r>
              <a:rPr lang="en-IN" dirty="0"/>
              <a:t>1) ∕ 2. The </a:t>
            </a:r>
            <a:r>
              <a:rPr lang="en-IN" dirty="0" smtClean="0"/>
              <a:t>correct way </a:t>
            </a:r>
            <a:r>
              <a:rPr lang="en-IN" dirty="0"/>
              <a:t>to finish the second sentence is</a:t>
            </a:r>
            <a:r>
              <a:rPr lang="en-IN" dirty="0" smtClean="0"/>
              <a:t>, “</a:t>
            </a:r>
            <a:r>
              <a:rPr lang="en-IN" i="1" dirty="0"/>
              <a:t>m </a:t>
            </a:r>
            <a:r>
              <a:rPr lang="en-IN" dirty="0" smtClean="0"/>
              <a:t>= 2</a:t>
            </a:r>
            <a:r>
              <a:rPr lang="en-IN" i="1" dirty="0" smtClean="0"/>
              <a:t>a </a:t>
            </a:r>
            <a:r>
              <a:rPr lang="en-IN" dirty="0" smtClean="0"/>
              <a:t>+ 1 for some </a:t>
            </a:r>
            <a:r>
              <a:rPr lang="en-IN" dirty="0"/>
              <a:t>integer </a:t>
            </a:r>
            <a:r>
              <a:rPr lang="en-IN" i="1" dirty="0"/>
              <a:t>a</a:t>
            </a:r>
            <a:r>
              <a:rPr lang="en-IN" dirty="0"/>
              <a:t>” or “there exists an integer </a:t>
            </a:r>
            <a:r>
              <a:rPr lang="en-IN" i="1" dirty="0"/>
              <a:t>a </a:t>
            </a:r>
            <a:r>
              <a:rPr lang="en-IN" dirty="0"/>
              <a:t>such </a:t>
            </a:r>
            <a:r>
              <a:rPr lang="en-IN" dirty="0" smtClean="0"/>
              <a:t>that   </a:t>
            </a:r>
            <a:r>
              <a:rPr lang="en-IN" i="1" dirty="0" smtClean="0"/>
              <a:t>m </a:t>
            </a:r>
            <a:r>
              <a:rPr lang="en-IN" dirty="0" smtClean="0"/>
              <a:t>= 2</a:t>
            </a:r>
            <a:r>
              <a:rPr lang="en-IN" i="1" dirty="0" smtClean="0"/>
              <a:t>a </a:t>
            </a:r>
            <a:r>
              <a:rPr lang="en-IN" dirty="0" smtClean="0"/>
              <a:t>+ 1.”</a:t>
            </a:r>
          </a:p>
        </p:txBody>
      </p:sp>
    </p:spTree>
    <p:extLst>
      <p:ext uri="{BB962C8B-B14F-4D97-AF65-F5344CB8AC3E}">
        <p14:creationId xmlns:p14="http://schemas.microsoft.com/office/powerpoint/2010/main" val="14298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r>
              <a:rPr lang="en-IN" b="1" dirty="0" smtClean="0"/>
              <a:t>7</a:t>
            </a:r>
            <a:r>
              <a:rPr lang="en-IN" b="1" dirty="0"/>
              <a:t>. Misuse of the word </a:t>
            </a:r>
            <a:r>
              <a:rPr lang="en-IN" b="1" i="1" dirty="0"/>
              <a:t>if.</a:t>
            </a:r>
          </a:p>
          <a:p>
            <a:pPr indent="20638"/>
            <a:r>
              <a:rPr lang="en-IN" dirty="0"/>
              <a:t>Another common error is not serious in itself, but it reflects imprecise thinking </a:t>
            </a:r>
            <a:r>
              <a:rPr lang="en-IN" dirty="0" smtClean="0"/>
              <a:t>that sometimes </a:t>
            </a:r>
            <a:r>
              <a:rPr lang="en-IN" dirty="0"/>
              <a:t>leads to problems later in a proof. This error involves using the word </a:t>
            </a:r>
            <a:r>
              <a:rPr lang="en-IN" i="1" dirty="0"/>
              <a:t>if </a:t>
            </a:r>
            <a:r>
              <a:rPr lang="en-IN" dirty="0" smtClean="0"/>
              <a:t>when the </a:t>
            </a:r>
            <a:r>
              <a:rPr lang="en-IN" dirty="0"/>
              <a:t>word </a:t>
            </a:r>
            <a:r>
              <a:rPr lang="en-IN" i="1" dirty="0"/>
              <a:t>because </a:t>
            </a:r>
            <a:r>
              <a:rPr lang="en-IN" dirty="0"/>
              <a:t>is really meant</a:t>
            </a:r>
            <a:r>
              <a:rPr lang="en-IN" dirty="0" smtClean="0"/>
              <a:t>. Consider the following proof fragment:</a:t>
            </a:r>
          </a:p>
          <a:p>
            <a:pPr indent="20638"/>
            <a:endParaRPr lang="en-IN" sz="800" dirty="0" smtClean="0"/>
          </a:p>
          <a:p>
            <a:pPr marL="900113" indent="0"/>
            <a:r>
              <a:rPr lang="en-IN" dirty="0"/>
              <a:t>Suppose </a:t>
            </a:r>
            <a:r>
              <a:rPr lang="en-IN" i="1" dirty="0"/>
              <a:t>p </a:t>
            </a:r>
            <a:r>
              <a:rPr lang="en-IN" dirty="0"/>
              <a:t>is a prime number. If </a:t>
            </a:r>
            <a:r>
              <a:rPr lang="en-IN" i="1" dirty="0"/>
              <a:t>p </a:t>
            </a:r>
            <a:r>
              <a:rPr lang="en-IN" dirty="0"/>
              <a:t>is prime, then </a:t>
            </a:r>
            <a:r>
              <a:rPr lang="en-IN" i="1" dirty="0"/>
              <a:t>p </a:t>
            </a:r>
            <a:r>
              <a:rPr lang="en-IN" dirty="0"/>
              <a:t>cannot be written as a product of two smaller positive integers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0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indent="12700"/>
            <a:r>
              <a:rPr lang="en-IN" dirty="0" smtClean="0"/>
              <a:t>The </a:t>
            </a:r>
            <a:r>
              <a:rPr lang="en-IN" dirty="0"/>
              <a:t>use of the word </a:t>
            </a:r>
            <a:r>
              <a:rPr lang="en-IN" i="1" dirty="0"/>
              <a:t>if </a:t>
            </a:r>
            <a:r>
              <a:rPr lang="en-IN" dirty="0"/>
              <a:t>in the second sentence is inappropriate. It suggests that </a:t>
            </a:r>
            <a:r>
              <a:rPr lang="en-IN" dirty="0" smtClean="0"/>
              <a:t>the </a:t>
            </a:r>
            <a:r>
              <a:rPr lang="en-IN" dirty="0" err="1" smtClean="0"/>
              <a:t>primeness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i="1" dirty="0"/>
              <a:t>p </a:t>
            </a:r>
            <a:r>
              <a:rPr lang="en-IN" dirty="0"/>
              <a:t>is in doubt. But </a:t>
            </a:r>
            <a:r>
              <a:rPr lang="en-IN" i="1" dirty="0"/>
              <a:t>p </a:t>
            </a:r>
            <a:r>
              <a:rPr lang="en-IN" dirty="0"/>
              <a:t>is known to be prime by the first sentence. It </a:t>
            </a:r>
            <a:r>
              <a:rPr lang="en-IN" dirty="0" smtClean="0"/>
              <a:t>cannot </a:t>
            </a:r>
            <a:r>
              <a:rPr lang="en-IN" dirty="0"/>
              <a:t>be written as a product of two smaller positive integers </a:t>
            </a:r>
            <a:r>
              <a:rPr lang="en-IN" i="1" dirty="0"/>
              <a:t>because </a:t>
            </a:r>
            <a:r>
              <a:rPr lang="en-IN" dirty="0"/>
              <a:t>it is prime. Here is </a:t>
            </a:r>
            <a:r>
              <a:rPr lang="en-IN" dirty="0" smtClean="0"/>
              <a:t>a correct </a:t>
            </a:r>
            <a:r>
              <a:rPr lang="en-IN" dirty="0"/>
              <a:t>version of the fragment</a:t>
            </a:r>
            <a:r>
              <a:rPr lang="en-IN" dirty="0" smtClean="0"/>
              <a:t>:</a:t>
            </a:r>
          </a:p>
          <a:p>
            <a:pPr indent="20638"/>
            <a:endParaRPr lang="en-US" altLang="en-US" sz="1200" dirty="0"/>
          </a:p>
          <a:p>
            <a:pPr marL="900113" indent="0"/>
            <a:r>
              <a:rPr lang="en-IN" dirty="0"/>
              <a:t>Suppose </a:t>
            </a:r>
            <a:r>
              <a:rPr lang="en-IN" i="1" dirty="0"/>
              <a:t>p </a:t>
            </a:r>
            <a:r>
              <a:rPr lang="en-IN" dirty="0"/>
              <a:t>is a prime number. Because </a:t>
            </a:r>
            <a:r>
              <a:rPr lang="en-IN" i="1" dirty="0"/>
              <a:t>p </a:t>
            </a:r>
            <a:r>
              <a:rPr lang="en-IN" dirty="0"/>
              <a:t>is prime, </a:t>
            </a:r>
            <a:r>
              <a:rPr lang="en-IN" i="1" dirty="0"/>
              <a:t>p </a:t>
            </a:r>
            <a:r>
              <a:rPr lang="en-IN" dirty="0"/>
              <a:t>cannot be </a:t>
            </a:r>
            <a:r>
              <a:rPr lang="en-IN" dirty="0" smtClean="0"/>
              <a:t>written as </a:t>
            </a:r>
            <a:r>
              <a:rPr lang="en-IN" dirty="0"/>
              <a:t>a product of two smaller positive integers.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61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Directions for Writing Proofs of Universal Statements</a:t>
            </a:r>
          </a:p>
        </p:txBody>
      </p:sp>
    </p:spTree>
    <p:extLst>
      <p:ext uri="{BB962C8B-B14F-4D97-AF65-F5344CB8AC3E}">
        <p14:creationId xmlns:p14="http://schemas.microsoft.com/office/powerpoint/2010/main" val="31451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/>
              <a:t>Example </a:t>
            </a:r>
            <a:r>
              <a:rPr lang="en-IN" altLang="en-US" sz="2400" dirty="0" smtClean="0"/>
              <a:t>4.2.1 </a:t>
            </a:r>
            <a:r>
              <a:rPr lang="en-US" altLang="en-US" sz="2400" dirty="0"/>
              <a:t>– </a:t>
            </a:r>
            <a:r>
              <a:rPr lang="en-IN" sz="2400" i="1" dirty="0"/>
              <a:t>An Odd Integer Minus an Even Integer</a:t>
            </a:r>
            <a:endParaRPr lang="en-IN" alt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524000"/>
          </a:xfrm>
        </p:spPr>
        <p:txBody>
          <a:bodyPr/>
          <a:lstStyle/>
          <a:p>
            <a:pPr marL="0" indent="0"/>
            <a:r>
              <a:rPr lang="en-IN" dirty="0"/>
              <a:t>Prove that the difference of any odd integer and any even integer is odd. Use only the </a:t>
            </a:r>
            <a:r>
              <a:rPr lang="en-IN" dirty="0" smtClean="0"/>
              <a:t>definitions of </a:t>
            </a:r>
            <a:r>
              <a:rPr lang="en-IN" dirty="0"/>
              <a:t>odd and even and the Assumptions listed </a:t>
            </a:r>
            <a:r>
              <a:rPr lang="en-IN" dirty="0" smtClean="0"/>
              <a:t>below, </a:t>
            </a:r>
            <a:r>
              <a:rPr lang="en-IN" dirty="0"/>
              <a:t>not any other </a:t>
            </a:r>
            <a:r>
              <a:rPr lang="en-IN" dirty="0" smtClean="0"/>
              <a:t>properties of </a:t>
            </a:r>
            <a:r>
              <a:rPr lang="en-IN" dirty="0"/>
              <a:t>odd and even integers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IN" dirty="0" smtClean="0"/>
          </a:p>
        </p:txBody>
      </p:sp>
      <p:pic>
        <p:nvPicPr>
          <p:cNvPr id="1027" name="Picture 3" descr="A text box has the heading, Assumptions. The text reads, In this text we assume a familiarity with the laws of basic algebra.&#10;We also use the three properties of equality, for all objects A, B and C, (1) A = A, (2) if A = B, then B = A, and (3) if A = B and B = C, then A = C.&#10;And we use the principle of substitution, for all objects A and B, if A = B then we may substitute B wherever we have A.&#10;In addition, we assume that there is no integer between 0 and 1 and that the set of all integers is closed under addition, subtraction, and multiplication. This means that sums, differences, and products of integers are intege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391400" cy="3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2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/>
              <a:t>Example </a:t>
            </a:r>
            <a:r>
              <a:rPr lang="en-IN" altLang="en-US" sz="2400" dirty="0" smtClean="0"/>
              <a:t>4.2.1 </a:t>
            </a:r>
            <a:r>
              <a:rPr lang="en-US" altLang="en-US" sz="2400" dirty="0"/>
              <a:t>– </a:t>
            </a:r>
            <a:r>
              <a:rPr lang="en-IN" sz="2400" i="1" dirty="0"/>
              <a:t>An Odd Integer Minus an Even Integer</a:t>
            </a:r>
            <a:endParaRPr lang="en-IN" altLang="en-US" sz="2400" i="1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524000"/>
          </a:xfrm>
        </p:spPr>
        <p:txBody>
          <a:bodyPr/>
          <a:lstStyle/>
          <a:p>
            <a:pPr marL="0" indent="0"/>
            <a:r>
              <a:rPr lang="en-IN" dirty="0"/>
              <a:t>Follow the directions given in this section for writing proofs of universal statements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34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You may already have a sense that the statement to be proved is true, but to make sure </a:t>
            </a:r>
            <a:r>
              <a:rPr lang="en-IN" dirty="0" smtClean="0"/>
              <a:t>your intuition </a:t>
            </a:r>
            <a:r>
              <a:rPr lang="en-IN" dirty="0"/>
              <a:t>is correct and to develop a careful proof, rewrite the statement using names such </a:t>
            </a:r>
            <a:r>
              <a:rPr lang="en-IN" dirty="0" smtClean="0"/>
              <a:t>as </a:t>
            </a:r>
            <a:r>
              <a:rPr lang="en-IN" i="1" dirty="0" smtClean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for the odd and even integers so that you will have a convenient way to refer to them:</a:t>
            </a:r>
          </a:p>
          <a:p>
            <a:pPr marL="1433513" indent="0" defTabSz="1377950"/>
            <a:r>
              <a:rPr lang="en-IN" dirty="0" smtClean="0"/>
              <a:t>For </a:t>
            </a:r>
            <a:r>
              <a:rPr lang="en-IN" dirty="0"/>
              <a:t>all integers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/>
              <a:t>, if </a:t>
            </a:r>
            <a:r>
              <a:rPr lang="en-IN" i="1" dirty="0"/>
              <a:t>a </a:t>
            </a:r>
            <a:r>
              <a:rPr lang="en-IN" dirty="0"/>
              <a:t>is odd and </a:t>
            </a:r>
            <a:r>
              <a:rPr lang="en-IN" i="1" dirty="0"/>
              <a:t>b </a:t>
            </a:r>
            <a:r>
              <a:rPr lang="en-IN" dirty="0"/>
              <a:t>is even, then </a:t>
            </a:r>
            <a:r>
              <a:rPr lang="en-IN" i="1" dirty="0" smtClean="0"/>
              <a:t>a</a:t>
            </a:r>
            <a:r>
              <a:rPr lang="en-IN" dirty="0" smtClean="0"/>
              <a:t> </a:t>
            </a:r>
            <a:r>
              <a:rPr lang="en-IN" dirty="0"/>
              <a:t>− </a:t>
            </a:r>
            <a:r>
              <a:rPr lang="en-IN" i="1" dirty="0" smtClean="0"/>
              <a:t>b </a:t>
            </a:r>
            <a:r>
              <a:rPr lang="en-IN" dirty="0"/>
              <a:t>is odd</a:t>
            </a:r>
            <a:r>
              <a:rPr lang="en-IN" dirty="0" smtClean="0"/>
              <a:t>.</a:t>
            </a:r>
          </a:p>
          <a:p>
            <a:pPr marL="900113" indent="0"/>
            <a:endParaRPr lang="en-IN" sz="400" dirty="0"/>
          </a:p>
          <a:p>
            <a:pPr marL="900113" indent="0"/>
            <a:r>
              <a:rPr lang="en-IN" i="1" dirty="0"/>
              <a:t>Or: </a:t>
            </a:r>
            <a:r>
              <a:rPr lang="en-IN" dirty="0"/>
              <a:t>For every odd integer </a:t>
            </a:r>
            <a:r>
              <a:rPr lang="en-IN" i="1" dirty="0"/>
              <a:t>a </a:t>
            </a:r>
            <a:r>
              <a:rPr lang="en-IN" dirty="0"/>
              <a:t>and every even integer </a:t>
            </a:r>
            <a:r>
              <a:rPr lang="en-IN" i="1" dirty="0"/>
              <a:t>b</a:t>
            </a:r>
            <a:r>
              <a:rPr lang="en-IN" dirty="0"/>
              <a:t>, the difference </a:t>
            </a:r>
            <a:r>
              <a:rPr lang="en-IN" i="1" dirty="0" smtClean="0"/>
              <a:t>a</a:t>
            </a:r>
            <a:r>
              <a:rPr lang="en-IN" dirty="0"/>
              <a:t> − </a:t>
            </a:r>
            <a:r>
              <a:rPr lang="en-IN" i="1" dirty="0" smtClean="0"/>
              <a:t>b </a:t>
            </a:r>
            <a:r>
              <a:rPr lang="en-IN" dirty="0"/>
              <a:t>is odd</a:t>
            </a:r>
            <a:r>
              <a:rPr lang="en-IN" dirty="0" smtClean="0"/>
              <a:t>.</a:t>
            </a:r>
          </a:p>
          <a:p>
            <a:pPr marL="900113" indent="0"/>
            <a:endParaRPr lang="en-IN" sz="400" dirty="0"/>
          </a:p>
          <a:p>
            <a:pPr marL="900113" indent="0"/>
            <a:r>
              <a:rPr lang="en-IN" i="1" dirty="0"/>
              <a:t>Or: </a:t>
            </a:r>
            <a:r>
              <a:rPr lang="en-IN" dirty="0"/>
              <a:t>If </a:t>
            </a:r>
            <a:r>
              <a:rPr lang="en-IN" i="1" dirty="0"/>
              <a:t>a </a:t>
            </a:r>
            <a:r>
              <a:rPr lang="en-IN" dirty="0"/>
              <a:t>is any odd integer and </a:t>
            </a:r>
            <a:r>
              <a:rPr lang="en-IN" i="1" dirty="0"/>
              <a:t>b </a:t>
            </a:r>
            <a:r>
              <a:rPr lang="en-IN" dirty="0"/>
              <a:t>is any even integer, then </a:t>
            </a:r>
            <a:r>
              <a:rPr lang="en-IN" i="1" dirty="0" smtClean="0"/>
              <a:t>a</a:t>
            </a:r>
            <a:r>
              <a:rPr lang="en-IN" dirty="0"/>
              <a:t> − </a:t>
            </a:r>
            <a:r>
              <a:rPr lang="en-IN" i="1" dirty="0" smtClean="0"/>
              <a:t>b </a:t>
            </a:r>
            <a:r>
              <a:rPr lang="en-IN" dirty="0"/>
              <a:t>is odd.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10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Thus the starting point for your proof would be something like, “Suppose </a:t>
            </a:r>
            <a:r>
              <a:rPr lang="en-IN" i="1" dirty="0"/>
              <a:t>a </a:t>
            </a:r>
            <a:r>
              <a:rPr lang="en-IN" dirty="0"/>
              <a:t>is any odd </a:t>
            </a:r>
            <a:r>
              <a:rPr lang="en-IN" dirty="0" smtClean="0"/>
              <a:t>integer and </a:t>
            </a:r>
            <a:r>
              <a:rPr lang="en-IN" i="1" dirty="0"/>
              <a:t>b </a:t>
            </a:r>
            <a:r>
              <a:rPr lang="en-IN" dirty="0"/>
              <a:t>is any even integer,” and the conclusion to be shown would be “We must show </a:t>
            </a:r>
            <a:r>
              <a:rPr lang="en-IN" dirty="0" smtClean="0"/>
              <a:t>that </a:t>
            </a:r>
            <a:r>
              <a:rPr lang="en-IN" i="1" dirty="0" smtClean="0"/>
              <a:t>a</a:t>
            </a:r>
            <a:r>
              <a:rPr lang="en-IN" dirty="0"/>
              <a:t> − </a:t>
            </a:r>
            <a:r>
              <a:rPr lang="en-IN" i="1" dirty="0" smtClean="0"/>
              <a:t>b </a:t>
            </a:r>
            <a:r>
              <a:rPr lang="en-IN" dirty="0"/>
              <a:t>is odd</a:t>
            </a:r>
            <a:r>
              <a:rPr lang="en-IN" dirty="0" smtClean="0"/>
              <a:t>.”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If</a:t>
            </a:r>
            <a:r>
              <a:rPr lang="en-IN" dirty="0"/>
              <a:t>, in addition, you know how to use the definitions of odd and even, you will </a:t>
            </a:r>
            <a:r>
              <a:rPr lang="en-IN" dirty="0" smtClean="0"/>
              <a:t>have reduced </a:t>
            </a:r>
            <a:r>
              <a:rPr lang="en-IN" dirty="0"/>
              <a:t>the creative part of developing the proof to a small, but crucial, section in the middle.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10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Common Mistakes</a:t>
            </a:r>
            <a:endParaRPr lang="en-IN" altLang="en-US" dirty="0"/>
          </a:p>
        </p:txBody>
      </p:sp>
      <p:pic>
        <p:nvPicPr>
          <p:cNvPr id="2050" name="Picture 2" descr="A text box has the heading, Theorem 4.2.1. The text reads, The difference of any odd integer and any even integer is odd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46201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/>
              <a:t>Example </a:t>
            </a:r>
            <a:r>
              <a:rPr lang="en-IN" altLang="en-US" sz="2400" dirty="0" smtClean="0"/>
              <a:t>4.2.2 </a:t>
            </a:r>
            <a:r>
              <a:rPr lang="en-US" altLang="en-US" sz="2400" dirty="0"/>
              <a:t>– </a:t>
            </a:r>
            <a:r>
              <a:rPr lang="en-IN" sz="2400" i="1" dirty="0"/>
              <a:t>Identifying a Mistake in a Proposed Proof</a:t>
            </a:r>
            <a:endParaRPr lang="en-IN" alt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r>
              <a:rPr lang="en-IN" dirty="0"/>
              <a:t>Find the mistake in the following “proof.”</a:t>
            </a:r>
          </a:p>
          <a:p>
            <a:r>
              <a:rPr lang="en-IN" b="1" i="1" dirty="0"/>
              <a:t>Theorem: </a:t>
            </a:r>
            <a:r>
              <a:rPr lang="en-IN" dirty="0"/>
              <a:t>If </a:t>
            </a:r>
            <a:r>
              <a:rPr lang="en-IN" i="1" dirty="0"/>
              <a:t>n </a:t>
            </a:r>
            <a:r>
              <a:rPr lang="en-IN" dirty="0"/>
              <a:t>is any even integer, </a:t>
            </a:r>
            <a:r>
              <a:rPr lang="en-IN" dirty="0" smtClean="0"/>
              <a:t>then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3074" name="Picture 2" descr="(negative 1)^n = 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6" y="1966686"/>
            <a:ext cx="14001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86000"/>
            <a:ext cx="8226425" cy="990600"/>
          </a:xfrm>
        </p:spPr>
        <p:txBody>
          <a:bodyPr/>
          <a:lstStyle/>
          <a:p>
            <a:r>
              <a:rPr lang="en-IN" b="1" dirty="0"/>
              <a:t>Proof</a:t>
            </a:r>
            <a:r>
              <a:rPr lang="en-IN" b="1" dirty="0" smtClean="0"/>
              <a:t>:</a:t>
            </a:r>
          </a:p>
          <a:p>
            <a:r>
              <a:rPr lang="en-IN" dirty="0"/>
              <a:t>1. Suppose </a:t>
            </a:r>
            <a:r>
              <a:rPr lang="en-IN" i="1" dirty="0"/>
              <a:t>n </a:t>
            </a:r>
            <a:r>
              <a:rPr lang="en-IN" dirty="0"/>
              <a:t>is any even integer. </a:t>
            </a:r>
            <a:r>
              <a:rPr lang="en-IN" i="1" dirty="0"/>
              <a:t>[We must show that</a:t>
            </a:r>
            <a:endParaRPr lang="en-US" altLang="en-US" dirty="0"/>
          </a:p>
        </p:txBody>
      </p:sp>
      <p:pic>
        <p:nvPicPr>
          <p:cNvPr id="3075" name="Picture 3" descr="(negative 1)^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743200"/>
            <a:ext cx="685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124200"/>
            <a:ext cx="8226425" cy="1066800"/>
          </a:xfrm>
        </p:spPr>
        <p:txBody>
          <a:bodyPr/>
          <a:lstStyle/>
          <a:p>
            <a:pPr indent="20638"/>
            <a:r>
              <a:rPr lang="en-IN" i="1" dirty="0"/>
              <a:t>is even</a:t>
            </a:r>
            <a:r>
              <a:rPr lang="en-IN" dirty="0" smtClean="0"/>
              <a:t>.</a:t>
            </a:r>
            <a:r>
              <a:rPr lang="en-IN" i="1" dirty="0" smtClean="0"/>
              <a:t>]</a:t>
            </a:r>
          </a:p>
          <a:p>
            <a:pPr indent="20638"/>
            <a:endParaRPr lang="en-US" altLang="en-US" sz="400" i="1" dirty="0" smtClean="0"/>
          </a:p>
          <a:p>
            <a:pPr marL="0" indent="0"/>
            <a:r>
              <a:rPr lang="en-IN" dirty="0"/>
              <a:t>2. By definition of even, </a:t>
            </a:r>
            <a:r>
              <a:rPr lang="en-IN" i="1" dirty="0"/>
              <a:t>n </a:t>
            </a:r>
            <a:r>
              <a:rPr lang="en-IN" dirty="0" smtClean="0"/>
              <a:t>= </a:t>
            </a:r>
            <a:r>
              <a:rPr lang="en-IN" dirty="0"/>
              <a:t>2</a:t>
            </a:r>
            <a:r>
              <a:rPr lang="en-IN" i="1" dirty="0"/>
              <a:t>a </a:t>
            </a:r>
            <a:r>
              <a:rPr lang="en-IN" dirty="0"/>
              <a:t>for some integer </a:t>
            </a:r>
            <a:r>
              <a:rPr lang="en-IN" i="1" dirty="0"/>
              <a:t>a</a:t>
            </a:r>
            <a:r>
              <a:rPr lang="en-IN" dirty="0"/>
              <a:t>.</a:t>
            </a:r>
            <a:endParaRPr lang="en-US" altLang="en-US" i="1" dirty="0"/>
          </a:p>
          <a:p>
            <a:pPr indent="20638"/>
            <a:endParaRPr lang="en-US" altLang="en-US" dirty="0"/>
          </a:p>
        </p:txBody>
      </p:sp>
      <p:pic>
        <p:nvPicPr>
          <p:cNvPr id="3077" name="Picture 5" descr="3. Then (negative 1)^n = (negative 1)^(2a). The text associated with this reads, by substitution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1" b="72835"/>
          <a:stretch/>
        </p:blipFill>
        <p:spPr bwMode="auto">
          <a:xfrm>
            <a:off x="456724" y="4239839"/>
            <a:ext cx="7337447" cy="42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4. = ((negative 1)^a)^2. The text associated with this reads, by a law of exponents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6" r="25699" b="36737"/>
          <a:stretch/>
        </p:blipFill>
        <p:spPr bwMode="auto">
          <a:xfrm>
            <a:off x="449467" y="4661848"/>
            <a:ext cx="7983333" cy="57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 descr="5. = 1. The text associated with this reads, because any nonzero real number squared is positive."/>
          <p:cNvGrpSpPr/>
          <p:nvPr/>
        </p:nvGrpSpPr>
        <p:grpSpPr>
          <a:xfrm>
            <a:off x="443552" y="5293056"/>
            <a:ext cx="8030568" cy="642779"/>
            <a:chOff x="457200" y="5867400"/>
            <a:chExt cx="8030568" cy="642779"/>
          </a:xfrm>
        </p:grpSpPr>
        <p:pic>
          <p:nvPicPr>
            <p:cNvPr id="11" name="Picture 5" title="commen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07" r="27309"/>
            <a:stretch/>
          </p:blipFill>
          <p:spPr bwMode="auto">
            <a:xfrm>
              <a:off x="457200" y="5867400"/>
              <a:ext cx="7810500" cy="52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title="commen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5968" y="6233954"/>
              <a:ext cx="2971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62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157514"/>
          </a:xfrm>
        </p:spPr>
        <p:txBody>
          <a:bodyPr/>
          <a:lstStyle/>
          <a:p>
            <a:pPr marL="0" indent="0"/>
            <a:r>
              <a:rPr lang="en-IN" dirty="0"/>
              <a:t>This “proof” incorrectly jumps to a conclusion in line </a:t>
            </a:r>
            <a:r>
              <a:rPr lang="en-IN" dirty="0" smtClean="0"/>
              <a:t>5. Although </a:t>
            </a:r>
            <a:r>
              <a:rPr lang="en-IN" dirty="0"/>
              <a:t>it is true that the </a:t>
            </a:r>
            <a:r>
              <a:rPr lang="en-IN" dirty="0" smtClean="0"/>
              <a:t>square of </a:t>
            </a:r>
            <a:r>
              <a:rPr lang="en-IN" dirty="0"/>
              <a:t>any nonzero real number is positive, it does not follow that the square of </a:t>
            </a:r>
            <a:endParaRPr lang="en-IN" dirty="0" smtClean="0"/>
          </a:p>
        </p:txBody>
      </p:sp>
      <p:pic>
        <p:nvPicPr>
          <p:cNvPr id="4098" name="Picture 2" descr="(negative 1)^a is 1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4" y="2648856"/>
            <a:ext cx="1314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76286"/>
            <a:ext cx="8226425" cy="1157514"/>
          </a:xfrm>
        </p:spPr>
        <p:txBody>
          <a:bodyPr/>
          <a:lstStyle/>
          <a:p>
            <a:pPr marL="0" indent="0"/>
            <a:r>
              <a:rPr lang="en-IN" dirty="0" smtClean="0"/>
              <a:t>                 Exercise </a:t>
            </a:r>
            <a:r>
              <a:rPr lang="en-IN" dirty="0"/>
              <a:t>10 at the end of this section asks you to give a correct proof of this theorem.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26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Showing That an Existential Statement Is False</a:t>
            </a:r>
          </a:p>
        </p:txBody>
      </p:sp>
    </p:spTree>
    <p:extLst>
      <p:ext uri="{BB962C8B-B14F-4D97-AF65-F5344CB8AC3E}">
        <p14:creationId xmlns:p14="http://schemas.microsoft.com/office/powerpoint/2010/main" val="4415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3000" dirty="0"/>
              <a:t>Showing That an Existential Statement Is False</a:t>
            </a:r>
            <a:endParaRPr lang="en-IN" alt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0" indent="0"/>
            <a:r>
              <a:rPr lang="en-IN" dirty="0" smtClean="0"/>
              <a:t>We know </a:t>
            </a:r>
            <a:r>
              <a:rPr lang="en-IN" dirty="0"/>
              <a:t>that the negation of an existential statement is universal. It follows that to prove </a:t>
            </a:r>
            <a:r>
              <a:rPr lang="en-IN" dirty="0" smtClean="0"/>
              <a:t>an existential </a:t>
            </a:r>
            <a:r>
              <a:rPr lang="en-IN" dirty="0"/>
              <a:t>statement is false, you must prove a universal statement (its negation) is true.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36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700" dirty="0"/>
              <a:t>Example </a:t>
            </a:r>
            <a:r>
              <a:rPr lang="en-IN" altLang="en-US" sz="2700" dirty="0" smtClean="0"/>
              <a:t>4.2.3 </a:t>
            </a:r>
            <a:r>
              <a:rPr lang="en-US" altLang="en-US" sz="2700" dirty="0"/>
              <a:t>– </a:t>
            </a:r>
            <a:r>
              <a:rPr lang="en-IN" sz="2700" i="1" dirty="0"/>
              <a:t>Disproving an Existential Statement</a:t>
            </a:r>
            <a:endParaRPr lang="en-IN" altLang="en-US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066800"/>
          </a:xfrm>
        </p:spPr>
        <p:txBody>
          <a:bodyPr/>
          <a:lstStyle/>
          <a:p>
            <a:r>
              <a:rPr lang="en-IN" dirty="0" smtClean="0"/>
              <a:t>Show that the following statement is false:</a:t>
            </a:r>
          </a:p>
          <a:p>
            <a:r>
              <a:rPr lang="en-IN" dirty="0" smtClean="0"/>
              <a:t>	There </a:t>
            </a:r>
            <a:r>
              <a:rPr lang="en-IN" dirty="0"/>
              <a:t>is a positive integer </a:t>
            </a:r>
            <a:r>
              <a:rPr lang="en-IN" i="1" dirty="0"/>
              <a:t>n </a:t>
            </a:r>
            <a:r>
              <a:rPr lang="en-IN" dirty="0"/>
              <a:t>such that</a:t>
            </a:r>
            <a:endParaRPr lang="en-US" altLang="en-US" dirty="0"/>
          </a:p>
        </p:txBody>
      </p:sp>
      <p:pic>
        <p:nvPicPr>
          <p:cNvPr id="5122" name="Picture 2" descr="n^2 + 3n +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248" y="1938977"/>
            <a:ext cx="1381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7345630" y="1891352"/>
            <a:ext cx="1371600" cy="457200"/>
          </a:xfrm>
        </p:spPr>
        <p:txBody>
          <a:bodyPr/>
          <a:lstStyle/>
          <a:p>
            <a:r>
              <a:rPr lang="en-IN" dirty="0"/>
              <a:t>is prime.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77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700" dirty="0"/>
              <a:t>Directions for Writing Proofs of Universal Statements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Over the years, the following rules of style have become fairly standard for writing </a:t>
            </a:r>
            <a:r>
              <a:rPr lang="en-IN" dirty="0" smtClean="0"/>
              <a:t>the final </a:t>
            </a:r>
            <a:r>
              <a:rPr lang="en-IN" dirty="0"/>
              <a:t>versions of proofs</a:t>
            </a:r>
            <a:r>
              <a:rPr lang="en-IN" dirty="0" smtClean="0"/>
              <a:t>:</a:t>
            </a:r>
          </a:p>
          <a:p>
            <a:pPr marL="0" indent="0"/>
            <a:endParaRPr lang="en-US" altLang="en-US" sz="800" dirty="0"/>
          </a:p>
          <a:p>
            <a:pPr marL="363538" indent="-363538"/>
            <a:r>
              <a:rPr lang="en-IN" b="1" dirty="0" smtClean="0"/>
              <a:t>1. Copy </a:t>
            </a:r>
            <a:r>
              <a:rPr lang="en-IN" b="1" dirty="0"/>
              <a:t>the statement of the theorem to be proved on your paper</a:t>
            </a:r>
            <a:r>
              <a:rPr lang="en-IN" b="1" dirty="0" smtClean="0"/>
              <a:t>.</a:t>
            </a:r>
          </a:p>
          <a:p>
            <a:pPr marL="363538" indent="0"/>
            <a:r>
              <a:rPr lang="en-IN" dirty="0"/>
              <a:t>This makes the theorem statement available for reference to anyone reading the proof</a:t>
            </a:r>
            <a:r>
              <a:rPr lang="en-IN" dirty="0" smtClean="0"/>
              <a:t>.</a:t>
            </a:r>
          </a:p>
          <a:p>
            <a:pPr marL="0" indent="0"/>
            <a:endParaRPr lang="en-US" altLang="en-US" sz="800" dirty="0"/>
          </a:p>
          <a:p>
            <a:r>
              <a:rPr lang="en-IN" b="1" dirty="0"/>
              <a:t>2. Clearly mark the beginning of your proof with the word Proof.</a:t>
            </a:r>
          </a:p>
          <a:p>
            <a:pPr indent="20638"/>
            <a:r>
              <a:rPr lang="en-IN" dirty="0"/>
              <a:t>This word separates general discussion about the theorem from its actual proof.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752600"/>
          </a:xfrm>
        </p:spPr>
        <p:txBody>
          <a:bodyPr/>
          <a:lstStyle/>
          <a:p>
            <a:pPr marL="0" indent="0"/>
            <a:r>
              <a:rPr lang="en-IN" dirty="0"/>
              <a:t>Proving that the given statement is false is equivalent to proving its negation </a:t>
            </a:r>
            <a:r>
              <a:rPr lang="en-IN" dirty="0" smtClean="0"/>
              <a:t>is true</a:t>
            </a:r>
            <a:r>
              <a:rPr lang="en-IN" dirty="0"/>
              <a:t>. The negation </a:t>
            </a:r>
            <a:r>
              <a:rPr lang="en-IN" dirty="0" smtClean="0"/>
              <a:t>is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IN" dirty="0" smtClean="0"/>
              <a:t>	For </a:t>
            </a:r>
            <a:r>
              <a:rPr lang="en-IN" dirty="0"/>
              <a:t>all positive integers </a:t>
            </a:r>
            <a:r>
              <a:rPr lang="en-IN" i="1" dirty="0"/>
              <a:t>n</a:t>
            </a:r>
            <a:r>
              <a:rPr lang="en-IN" dirty="0"/>
              <a:t>,</a:t>
            </a:r>
            <a:endParaRPr lang="en-IN" dirty="0" smtClean="0"/>
          </a:p>
        </p:txBody>
      </p:sp>
      <p:pic>
        <p:nvPicPr>
          <p:cNvPr id="7" name="Picture 2" descr="n^2 + 3n +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552" y="2594430"/>
            <a:ext cx="1381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394677" y="2547258"/>
            <a:ext cx="2292124" cy="457200"/>
          </a:xfrm>
        </p:spPr>
        <p:txBody>
          <a:bodyPr/>
          <a:lstStyle/>
          <a:p>
            <a:r>
              <a:rPr lang="en-IN" dirty="0"/>
              <a:t>is </a:t>
            </a:r>
            <a:r>
              <a:rPr lang="en-IN" dirty="0" smtClean="0"/>
              <a:t>not prime</a:t>
            </a:r>
            <a:r>
              <a:rPr lang="en-IN" dirty="0"/>
              <a:t>.</a:t>
            </a:r>
            <a:endParaRPr lang="en-US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00400"/>
            <a:ext cx="8226425" cy="1905000"/>
          </a:xfrm>
        </p:spPr>
        <p:txBody>
          <a:bodyPr/>
          <a:lstStyle/>
          <a:p>
            <a:pPr marL="0" indent="0"/>
            <a:r>
              <a:rPr lang="en-IN" dirty="0"/>
              <a:t>Because the negation is universal, it is proved by </a:t>
            </a:r>
            <a:r>
              <a:rPr lang="en-IN" dirty="0" smtClean="0"/>
              <a:t>generalizing from </a:t>
            </a:r>
            <a:r>
              <a:rPr lang="en-IN" dirty="0"/>
              <a:t>the generic particular</a:t>
            </a:r>
            <a:r>
              <a:rPr lang="en-IN" dirty="0" smtClean="0"/>
              <a:t>.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IN" b="1" i="1" dirty="0"/>
              <a:t>Claim: </a:t>
            </a:r>
            <a:r>
              <a:rPr lang="en-IN" dirty="0"/>
              <a:t>The statement “There is a positive integer </a:t>
            </a:r>
            <a:r>
              <a:rPr lang="en-IN" i="1" dirty="0"/>
              <a:t>n </a:t>
            </a:r>
            <a:r>
              <a:rPr lang="en-IN" dirty="0"/>
              <a:t>such that</a:t>
            </a:r>
            <a:endParaRPr lang="en-IN" dirty="0" smtClean="0"/>
          </a:p>
        </p:txBody>
      </p:sp>
      <p:pic>
        <p:nvPicPr>
          <p:cNvPr id="11" name="Picture 2" descr="n^2 + 3n +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34139"/>
            <a:ext cx="1381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531382" y="4586514"/>
            <a:ext cx="5774418" cy="457200"/>
          </a:xfrm>
        </p:spPr>
        <p:txBody>
          <a:bodyPr/>
          <a:lstStyle/>
          <a:p>
            <a:r>
              <a:rPr lang="en-IN" dirty="0"/>
              <a:t>is </a:t>
            </a:r>
            <a:r>
              <a:rPr lang="en-IN" dirty="0" smtClean="0"/>
              <a:t>prime”</a:t>
            </a:r>
            <a:r>
              <a:rPr lang="en-IN" dirty="0"/>
              <a:t> is false.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3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26192"/>
            <a:ext cx="8077200" cy="1295400"/>
          </a:xfrm>
        </p:spPr>
        <p:txBody>
          <a:bodyPr/>
          <a:lstStyle/>
          <a:p>
            <a:r>
              <a:rPr lang="en-IN" b="1" dirty="0"/>
              <a:t>Proof:</a:t>
            </a:r>
          </a:p>
          <a:p>
            <a:pPr marL="0" indent="0"/>
            <a:r>
              <a:rPr lang="en-IN" dirty="0"/>
              <a:t>Suppose </a:t>
            </a:r>
            <a:r>
              <a:rPr lang="en-IN" i="1" dirty="0"/>
              <a:t>n </a:t>
            </a:r>
            <a:r>
              <a:rPr lang="en-IN" dirty="0"/>
              <a:t>is any </a:t>
            </a:r>
            <a:r>
              <a:rPr lang="en-IN" i="1" dirty="0"/>
              <a:t>[particular but arbitrarily chosen] </a:t>
            </a:r>
            <a:r>
              <a:rPr lang="en-IN" dirty="0"/>
              <a:t>positive integer. </a:t>
            </a:r>
            <a:r>
              <a:rPr lang="en-IN" i="1" dirty="0"/>
              <a:t>[We will show </a:t>
            </a:r>
            <a:r>
              <a:rPr lang="en-IN" i="1" dirty="0" smtClean="0"/>
              <a:t>that</a:t>
            </a:r>
            <a:endParaRPr lang="en-US" altLang="en-US" dirty="0"/>
          </a:p>
        </p:txBody>
      </p:sp>
      <p:pic>
        <p:nvPicPr>
          <p:cNvPr id="12" name="Picture 2" descr="n^2 + 3n +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8" y="2284721"/>
            <a:ext cx="1381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7432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Factoring shows that</a:t>
            </a:r>
            <a:endParaRPr lang="en-IN" dirty="0" smtClean="0"/>
          </a:p>
        </p:txBody>
      </p:sp>
      <p:pic>
        <p:nvPicPr>
          <p:cNvPr id="6146" name="Picture 2" descr="n^2 + 3n +2 = (n + 1)(n + 2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3276600"/>
            <a:ext cx="3586163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798624"/>
            <a:ext cx="8226425" cy="1371600"/>
          </a:xfrm>
        </p:spPr>
        <p:txBody>
          <a:bodyPr/>
          <a:lstStyle/>
          <a:p>
            <a:pPr marL="0" indent="0"/>
            <a:r>
              <a:rPr lang="en-IN" dirty="0"/>
              <a:t>In addition, </a:t>
            </a:r>
            <a:r>
              <a:rPr lang="en-IN" i="1" dirty="0" smtClean="0"/>
              <a:t>n</a:t>
            </a:r>
            <a:r>
              <a:rPr lang="en-IN" dirty="0" smtClean="0"/>
              <a:t> + 1 </a:t>
            </a:r>
            <a:r>
              <a:rPr lang="en-IN" dirty="0"/>
              <a:t>and </a:t>
            </a:r>
            <a:r>
              <a:rPr lang="en-IN" i="1" dirty="0" smtClean="0"/>
              <a:t>n</a:t>
            </a:r>
            <a:r>
              <a:rPr lang="en-IN" dirty="0" smtClean="0"/>
              <a:t> + 2 </a:t>
            </a:r>
            <a:r>
              <a:rPr lang="en-IN" dirty="0"/>
              <a:t>are integers (because they are sums of integers), and </a:t>
            </a:r>
            <a:r>
              <a:rPr lang="en-IN" dirty="0" smtClean="0"/>
              <a:t>both </a:t>
            </a:r>
            <a:r>
              <a:rPr lang="en-IN" i="1" dirty="0" smtClean="0"/>
              <a:t>n</a:t>
            </a:r>
            <a:r>
              <a:rPr lang="en-IN" dirty="0" smtClean="0"/>
              <a:t> + 1 &gt; 1 </a:t>
            </a:r>
            <a:r>
              <a:rPr lang="en-IN" dirty="0"/>
              <a:t>and </a:t>
            </a:r>
            <a:r>
              <a:rPr lang="en-IN" i="1" dirty="0" smtClean="0"/>
              <a:t>n</a:t>
            </a:r>
            <a:r>
              <a:rPr lang="en-IN" dirty="0" smtClean="0"/>
              <a:t> + 2 &gt; 1 </a:t>
            </a:r>
            <a:r>
              <a:rPr lang="en-IN" dirty="0"/>
              <a:t>(because </a:t>
            </a:r>
            <a:r>
              <a:rPr lang="en-IN" i="1" dirty="0"/>
              <a:t>n </a:t>
            </a:r>
            <a:r>
              <a:rPr lang="en-IN" dirty="0"/>
              <a:t>≥ 1). Thus</a:t>
            </a:r>
            <a:endParaRPr lang="en-IN" dirty="0" smtClean="0"/>
          </a:p>
        </p:txBody>
      </p:sp>
      <p:pic>
        <p:nvPicPr>
          <p:cNvPr id="20" name="Picture 2" descr="n^2 + 3n +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00" y="4578768"/>
            <a:ext cx="1381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60624"/>
            <a:ext cx="8226425" cy="838200"/>
          </a:xfrm>
        </p:spPr>
        <p:txBody>
          <a:bodyPr/>
          <a:lstStyle/>
          <a:p>
            <a:pPr marL="0" indent="0"/>
            <a:r>
              <a:rPr lang="en-IN" dirty="0" smtClean="0"/>
              <a:t>				         is </a:t>
            </a:r>
            <a:r>
              <a:rPr lang="en-IN" dirty="0"/>
              <a:t>a product of two </a:t>
            </a:r>
            <a:r>
              <a:rPr lang="en-IN" dirty="0" smtClean="0"/>
              <a:t>integers each </a:t>
            </a:r>
            <a:r>
              <a:rPr lang="en-IN" dirty="0"/>
              <a:t>greater than 1, and so</a:t>
            </a:r>
            <a:endParaRPr lang="en-IN" dirty="0" smtClean="0"/>
          </a:p>
        </p:txBody>
      </p:sp>
      <p:pic>
        <p:nvPicPr>
          <p:cNvPr id="22" name="Picture 2" descr="n^2 + 3n +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7" y="4973603"/>
            <a:ext cx="1381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Content Placeholder 2"/>
          <p:cNvSpPr>
            <a:spLocks noGrp="1"/>
          </p:cNvSpPr>
          <p:nvPr>
            <p:ph sz="quarter" idx="13"/>
          </p:nvPr>
        </p:nvSpPr>
        <p:spPr>
          <a:xfrm>
            <a:off x="6957105" y="4948428"/>
            <a:ext cx="1882095" cy="457200"/>
          </a:xfrm>
        </p:spPr>
        <p:txBody>
          <a:bodyPr/>
          <a:lstStyle/>
          <a:p>
            <a:r>
              <a:rPr lang="en-IN" dirty="0"/>
              <a:t>is </a:t>
            </a:r>
            <a:r>
              <a:rPr lang="en-IN" dirty="0" smtClean="0"/>
              <a:t>not prime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51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700" dirty="0"/>
              <a:t>Directions for Writing Proofs of Universal Statements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b="1" dirty="0"/>
              <a:t>3. Make your proof self-contained.</a:t>
            </a:r>
          </a:p>
          <a:p>
            <a:pPr marL="363538" indent="0"/>
            <a:r>
              <a:rPr lang="en-IN" dirty="0"/>
              <a:t>This means that you should explain the meaning of each variable used in your </a:t>
            </a:r>
            <a:r>
              <a:rPr lang="en-IN" dirty="0" smtClean="0"/>
              <a:t>proof in </a:t>
            </a:r>
            <a:r>
              <a:rPr lang="en-IN" dirty="0"/>
              <a:t>the body of the proof. Thus you will begin proofs by introducing the initial </a:t>
            </a:r>
            <a:r>
              <a:rPr lang="en-IN" dirty="0" smtClean="0"/>
              <a:t>variables and </a:t>
            </a:r>
            <a:r>
              <a:rPr lang="en-IN" dirty="0"/>
              <a:t>stating what kind of objects they are. The first sentence of </a:t>
            </a:r>
            <a:r>
              <a:rPr lang="en-IN" dirty="0" smtClean="0"/>
              <a:t>your </a:t>
            </a:r>
            <a:r>
              <a:rPr lang="en-IN" dirty="0"/>
              <a:t>proof would </a:t>
            </a:r>
            <a:r>
              <a:rPr lang="en-IN" dirty="0" smtClean="0"/>
              <a:t>be something </a:t>
            </a:r>
            <a:r>
              <a:rPr lang="en-IN" dirty="0"/>
              <a:t>like “Suppose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are any even integers” or “Let </a:t>
            </a:r>
            <a:r>
              <a:rPr lang="en-IN" i="1" dirty="0"/>
              <a:t>x </a:t>
            </a:r>
            <a:r>
              <a:rPr lang="en-IN" dirty="0"/>
              <a:t>be a real number </a:t>
            </a:r>
            <a:r>
              <a:rPr lang="en-IN" dirty="0" smtClean="0"/>
              <a:t>such that </a:t>
            </a:r>
            <a:r>
              <a:rPr lang="en-IN" i="1" dirty="0"/>
              <a:t>x </a:t>
            </a:r>
            <a:r>
              <a:rPr lang="en-IN" dirty="0"/>
              <a:t>is greater than 2.” This is similar to declaring variables and their data types at </a:t>
            </a:r>
            <a:r>
              <a:rPr lang="en-IN" dirty="0" smtClean="0"/>
              <a:t>the beginning </a:t>
            </a:r>
            <a:r>
              <a:rPr lang="en-IN" dirty="0"/>
              <a:t>of a computer program.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42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700" dirty="0"/>
              <a:t>Directions for Writing Proofs of Universal Statements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363538" indent="0"/>
            <a:r>
              <a:rPr lang="en-IN" dirty="0"/>
              <a:t>At a later point in your proof, you may introduce a new variable to represent a </a:t>
            </a:r>
            <a:r>
              <a:rPr lang="en-IN" dirty="0" smtClean="0"/>
              <a:t>quantity that </a:t>
            </a:r>
            <a:r>
              <a:rPr lang="en-IN" dirty="0"/>
              <a:t>is known at that point to exist. For example, if you have assumed that a </a:t>
            </a:r>
            <a:r>
              <a:rPr lang="en-IN" dirty="0" smtClean="0"/>
              <a:t>particular integer </a:t>
            </a:r>
            <a:r>
              <a:rPr lang="en-IN" i="1" dirty="0"/>
              <a:t>n </a:t>
            </a:r>
            <a:r>
              <a:rPr lang="en-IN" dirty="0"/>
              <a:t>is even, then you know that </a:t>
            </a:r>
            <a:r>
              <a:rPr lang="en-IN" i="1" dirty="0"/>
              <a:t>n </a:t>
            </a:r>
            <a:r>
              <a:rPr lang="en-IN" dirty="0"/>
              <a:t>equals 2 times some integer, and you can </a:t>
            </a:r>
            <a:r>
              <a:rPr lang="en-IN" dirty="0" smtClean="0"/>
              <a:t>give this </a:t>
            </a:r>
            <a:r>
              <a:rPr lang="en-IN" dirty="0"/>
              <a:t>integer a name so that you can work with it concretely later in the proof. Thus </a:t>
            </a:r>
            <a:r>
              <a:rPr lang="en-IN" dirty="0" smtClean="0"/>
              <a:t>if you </a:t>
            </a:r>
            <a:r>
              <a:rPr lang="en-IN" dirty="0"/>
              <a:t>decide to call the integer, say, </a:t>
            </a:r>
            <a:r>
              <a:rPr lang="en-IN" i="1" dirty="0"/>
              <a:t>s</a:t>
            </a:r>
            <a:r>
              <a:rPr lang="en-IN" dirty="0"/>
              <a:t>, you would write, “Since </a:t>
            </a:r>
            <a:r>
              <a:rPr lang="en-IN" i="1" dirty="0"/>
              <a:t>n </a:t>
            </a:r>
            <a:r>
              <a:rPr lang="en-IN" dirty="0"/>
              <a:t>is even, </a:t>
            </a:r>
            <a:r>
              <a:rPr lang="en-IN" i="1" dirty="0"/>
              <a:t>n </a:t>
            </a:r>
            <a:r>
              <a:rPr lang="en-IN" dirty="0" smtClean="0"/>
              <a:t>= </a:t>
            </a:r>
            <a:r>
              <a:rPr lang="en-IN" dirty="0"/>
              <a:t>2</a:t>
            </a:r>
            <a:r>
              <a:rPr lang="en-IN" i="1" dirty="0"/>
              <a:t>s </a:t>
            </a:r>
            <a:r>
              <a:rPr lang="en-IN" dirty="0"/>
              <a:t>for </a:t>
            </a:r>
            <a:r>
              <a:rPr lang="en-IN" dirty="0" smtClean="0"/>
              <a:t>some integer </a:t>
            </a:r>
            <a:r>
              <a:rPr lang="en-IN" i="1" dirty="0"/>
              <a:t>s</a:t>
            </a:r>
            <a:r>
              <a:rPr lang="en-IN" dirty="0"/>
              <a:t>,” or “since </a:t>
            </a:r>
            <a:r>
              <a:rPr lang="en-IN" i="1" dirty="0"/>
              <a:t>n </a:t>
            </a:r>
            <a:r>
              <a:rPr lang="en-IN" dirty="0"/>
              <a:t>is even, there exists an integer, say </a:t>
            </a:r>
            <a:r>
              <a:rPr lang="en-IN" i="1" dirty="0"/>
              <a:t>s</a:t>
            </a:r>
            <a:r>
              <a:rPr lang="en-IN" dirty="0"/>
              <a:t>, such that </a:t>
            </a:r>
            <a:r>
              <a:rPr lang="en-IN" i="1" dirty="0"/>
              <a:t>n </a:t>
            </a:r>
            <a:r>
              <a:rPr lang="en-IN" dirty="0" smtClean="0"/>
              <a:t>= </a:t>
            </a:r>
            <a:r>
              <a:rPr lang="en-IN" dirty="0"/>
              <a:t>2</a:t>
            </a:r>
            <a:r>
              <a:rPr lang="en-IN" i="1" dirty="0"/>
              <a:t>s</a:t>
            </a:r>
            <a:r>
              <a:rPr lang="en-IN" dirty="0"/>
              <a:t>.”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00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700" dirty="0"/>
              <a:t>Directions for Writing Proofs of Universal Statements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r>
              <a:rPr lang="en-IN" b="1" dirty="0"/>
              <a:t>4. Write your proof in complete, grammatically correct sentences.</a:t>
            </a:r>
          </a:p>
          <a:p>
            <a:pPr marL="363538" indent="0"/>
            <a:r>
              <a:rPr lang="en-IN" dirty="0"/>
              <a:t>This does not mean that you should avoid using symbols and shorthand abbreviations</a:t>
            </a:r>
            <a:r>
              <a:rPr lang="en-IN" dirty="0" smtClean="0"/>
              <a:t>, just </a:t>
            </a:r>
            <a:r>
              <a:rPr lang="en-IN" dirty="0"/>
              <a:t>that you should incorporate them into sentences. For example, the proof </a:t>
            </a:r>
            <a:r>
              <a:rPr lang="en-IN" dirty="0" smtClean="0"/>
              <a:t>of Theorem </a:t>
            </a:r>
            <a:r>
              <a:rPr lang="en-IN" dirty="0"/>
              <a:t>4.1.1 contains the </a:t>
            </a:r>
            <a:r>
              <a:rPr lang="en-IN" dirty="0" smtClean="0"/>
              <a:t>sentence </a:t>
            </a:r>
            <a:endParaRPr lang="en-IN" sz="1000" dirty="0"/>
          </a:p>
          <a:p>
            <a:pPr marL="363538" indent="0"/>
            <a:r>
              <a:rPr lang="en-IN" dirty="0" smtClean="0"/>
              <a:t>		Then </a:t>
            </a:r>
            <a:r>
              <a:rPr lang="en-IN" i="1" dirty="0" smtClean="0"/>
              <a:t>m </a:t>
            </a:r>
            <a:r>
              <a:rPr lang="en-IN" dirty="0" smtClean="0"/>
              <a:t>+ </a:t>
            </a:r>
            <a:r>
              <a:rPr lang="en-IN" i="1" dirty="0" smtClean="0"/>
              <a:t>n </a:t>
            </a:r>
            <a:r>
              <a:rPr lang="en-IN" dirty="0" smtClean="0"/>
              <a:t>= 2</a:t>
            </a:r>
            <a:r>
              <a:rPr lang="en-IN" i="1" dirty="0" smtClean="0"/>
              <a:t>r</a:t>
            </a:r>
            <a:r>
              <a:rPr lang="en-IN" dirty="0" smtClean="0"/>
              <a:t> + 2</a:t>
            </a:r>
            <a:r>
              <a:rPr lang="en-IN" i="1" dirty="0" smtClean="0"/>
              <a:t>s 	</a:t>
            </a:r>
            <a:r>
              <a:rPr lang="en-IN" sz="1800" dirty="0">
                <a:solidFill>
                  <a:srgbClr val="00AEEF"/>
                </a:solidFill>
              </a:rPr>
              <a:t>by substitution </a:t>
            </a:r>
            <a:endParaRPr lang="en-IN" dirty="0">
              <a:solidFill>
                <a:srgbClr val="00AEEF"/>
              </a:solidFill>
            </a:endParaRPr>
          </a:p>
          <a:p>
            <a:pPr marL="363538" indent="0"/>
            <a:r>
              <a:rPr lang="en-IN" dirty="0"/>
              <a:t>	</a:t>
            </a:r>
            <a:r>
              <a:rPr lang="en-IN" dirty="0" smtClean="0"/>
              <a:t>		         = 2(</a:t>
            </a:r>
            <a:r>
              <a:rPr lang="en-IN" i="1" dirty="0" smtClean="0"/>
              <a:t>r </a:t>
            </a:r>
            <a:r>
              <a:rPr lang="en-IN" dirty="0" smtClean="0"/>
              <a:t>+ </a:t>
            </a:r>
            <a:r>
              <a:rPr lang="en-IN" i="1" dirty="0" smtClean="0"/>
              <a:t>s</a:t>
            </a:r>
            <a:r>
              <a:rPr lang="en-IN" dirty="0"/>
              <a:t>) </a:t>
            </a:r>
            <a:r>
              <a:rPr lang="en-IN" dirty="0" smtClean="0"/>
              <a:t>        </a:t>
            </a:r>
            <a:r>
              <a:rPr lang="en-IN" sz="1800" dirty="0">
                <a:solidFill>
                  <a:srgbClr val="00AEEF"/>
                </a:solidFill>
              </a:rPr>
              <a:t>by factoring out 2. </a:t>
            </a:r>
            <a:endParaRPr lang="en-IN" sz="1000" dirty="0"/>
          </a:p>
          <a:p>
            <a:pPr marL="363538" indent="0"/>
            <a:r>
              <a:rPr lang="en-IN" dirty="0" smtClean="0"/>
              <a:t>To </a:t>
            </a:r>
            <a:r>
              <a:rPr lang="en-IN" dirty="0"/>
              <a:t>read such text as a sentence, read the first equals sign as “equals” and each </a:t>
            </a:r>
            <a:r>
              <a:rPr lang="en-IN" dirty="0" smtClean="0"/>
              <a:t>subsequent equals </a:t>
            </a:r>
            <a:r>
              <a:rPr lang="en-IN" dirty="0"/>
              <a:t>sign as “which equals.”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47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700" dirty="0"/>
              <a:t>Directions for Writing Proofs of Universal Statements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r>
              <a:rPr lang="en-IN" b="1" dirty="0"/>
              <a:t>5. Keep your reader informed about the status of each statement in your proof.</a:t>
            </a:r>
          </a:p>
          <a:p>
            <a:pPr marL="363538" indent="0"/>
            <a:r>
              <a:rPr lang="en-IN" dirty="0"/>
              <a:t>Your reader should never be in doubt about whether something in your proof </a:t>
            </a:r>
            <a:r>
              <a:rPr lang="en-IN" dirty="0" smtClean="0"/>
              <a:t>has been </a:t>
            </a:r>
            <a:r>
              <a:rPr lang="en-IN" dirty="0"/>
              <a:t>assumed or established or is still to be deduced. If something is assumed, preface </a:t>
            </a:r>
            <a:r>
              <a:rPr lang="en-IN" dirty="0" smtClean="0"/>
              <a:t>it with </a:t>
            </a:r>
            <a:r>
              <a:rPr lang="en-IN" dirty="0"/>
              <a:t>a word like </a:t>
            </a:r>
            <a:r>
              <a:rPr lang="en-IN" i="1" dirty="0"/>
              <a:t>Suppose </a:t>
            </a:r>
            <a:r>
              <a:rPr lang="en-IN" dirty="0"/>
              <a:t>or </a:t>
            </a:r>
            <a:r>
              <a:rPr lang="en-IN" i="1" dirty="0"/>
              <a:t>Assume</a:t>
            </a:r>
            <a:r>
              <a:rPr lang="en-IN" dirty="0"/>
              <a:t>. If it is still to be shown, preface it with words like</a:t>
            </a:r>
            <a:r>
              <a:rPr lang="en-IN" dirty="0" smtClean="0"/>
              <a:t>, </a:t>
            </a:r>
            <a:r>
              <a:rPr lang="en-IN" i="1" dirty="0" smtClean="0"/>
              <a:t>We </a:t>
            </a:r>
            <a:r>
              <a:rPr lang="en-IN" i="1" dirty="0"/>
              <a:t>must show that </a:t>
            </a:r>
            <a:r>
              <a:rPr lang="en-IN" dirty="0"/>
              <a:t>or </a:t>
            </a:r>
            <a:r>
              <a:rPr lang="en-IN" i="1" dirty="0"/>
              <a:t>In other words</a:t>
            </a:r>
            <a:r>
              <a:rPr lang="en-IN" dirty="0"/>
              <a:t>, </a:t>
            </a:r>
            <a:r>
              <a:rPr lang="en-IN" i="1" dirty="0"/>
              <a:t>we must show that</a:t>
            </a:r>
            <a:r>
              <a:rPr lang="en-IN" dirty="0"/>
              <a:t>. This is especially important </a:t>
            </a:r>
            <a:r>
              <a:rPr lang="en-IN" dirty="0" smtClean="0"/>
              <a:t>if you </a:t>
            </a:r>
            <a:r>
              <a:rPr lang="en-IN" dirty="0"/>
              <a:t>introduce a variable in rephrasing what you need to show.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700" dirty="0"/>
              <a:t>Directions for Writing Proofs of Universal Statements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b="1" dirty="0"/>
              <a:t>6. Give a reason for each assertion in your proof.</a:t>
            </a:r>
          </a:p>
          <a:p>
            <a:pPr marL="363538" indent="0"/>
            <a:r>
              <a:rPr lang="en-IN" dirty="0"/>
              <a:t>Each assertion in a proof should come directly from the hypothesis of the theorem</a:t>
            </a:r>
            <a:r>
              <a:rPr lang="en-IN" dirty="0" smtClean="0"/>
              <a:t>, or </a:t>
            </a:r>
            <a:r>
              <a:rPr lang="en-IN" dirty="0"/>
              <a:t>follow from the definition of one of the terms in the theorem, or be a result </a:t>
            </a:r>
            <a:r>
              <a:rPr lang="en-IN" dirty="0" smtClean="0"/>
              <a:t>obtained earlier </a:t>
            </a:r>
            <a:r>
              <a:rPr lang="en-IN" dirty="0"/>
              <a:t>in the proof, or be a mathematical result that has previously been established </a:t>
            </a:r>
            <a:r>
              <a:rPr lang="en-IN" dirty="0" smtClean="0"/>
              <a:t>or is </a:t>
            </a:r>
            <a:r>
              <a:rPr lang="en-IN" dirty="0"/>
              <a:t>agreed to be assumed. Indicate the reason for each step of your proof using </a:t>
            </a:r>
            <a:r>
              <a:rPr lang="en-IN" dirty="0" smtClean="0"/>
              <a:t>phrases such </a:t>
            </a:r>
            <a:r>
              <a:rPr lang="en-IN" dirty="0"/>
              <a:t>as </a:t>
            </a:r>
            <a:r>
              <a:rPr lang="en-IN" i="1" dirty="0"/>
              <a:t>by hypothesis</a:t>
            </a:r>
            <a:r>
              <a:rPr lang="en-IN" dirty="0"/>
              <a:t>, </a:t>
            </a:r>
            <a:r>
              <a:rPr lang="en-IN" i="1" dirty="0"/>
              <a:t>by definition of </a:t>
            </a:r>
            <a:r>
              <a:rPr lang="en-IN" dirty="0" smtClean="0"/>
              <a:t>… </a:t>
            </a:r>
            <a:r>
              <a:rPr lang="en-IN" i="1" dirty="0"/>
              <a:t>by theorem </a:t>
            </a:r>
            <a:r>
              <a:rPr lang="en-IN" dirty="0" smtClean="0"/>
              <a:t>… </a:t>
            </a:r>
            <a:r>
              <a:rPr lang="en-IN" dirty="0"/>
              <a:t>and so forth.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0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7003</TotalTime>
  <Words>2636</Words>
  <Application>Microsoft Office PowerPoint</Application>
  <PresentationFormat>On-screen Show (4:3)</PresentationFormat>
  <Paragraphs>214</Paragraphs>
  <Slides>41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sample</vt:lpstr>
      <vt:lpstr>CHAPTER 4</vt:lpstr>
      <vt:lpstr>4.2</vt:lpstr>
      <vt:lpstr>Directions for Writing Proofs of Universal Statements</vt:lpstr>
      <vt:lpstr>Directions for Writing Proofs of Universal Statements</vt:lpstr>
      <vt:lpstr>Directions for Writing Proofs of Universal Statements</vt:lpstr>
      <vt:lpstr>Directions for Writing Proofs of Universal Statements</vt:lpstr>
      <vt:lpstr>Directions for Writing Proofs of Universal Statements</vt:lpstr>
      <vt:lpstr>Directions for Writing Proofs of Universal Statements</vt:lpstr>
      <vt:lpstr>Directions for Writing Proofs of Universal Statements</vt:lpstr>
      <vt:lpstr>Directions for Writing Proofs of Universal Statements</vt:lpstr>
      <vt:lpstr>Directions for Writing Proofs of Universal Statements</vt:lpstr>
      <vt:lpstr>Directions for Writing Proofs of Universal Statements</vt:lpstr>
      <vt:lpstr>Variations among Proofs</vt:lpstr>
      <vt:lpstr>Variations among Proofs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Example 4.2.1 – An Odd Integer Minus an Even Integer</vt:lpstr>
      <vt:lpstr>Example 4.2.1 – An Odd Integer Minus an Even Integer</vt:lpstr>
      <vt:lpstr>Example 4.2.1 – Solution</vt:lpstr>
      <vt:lpstr>Example 4.2.1 – Solution</vt:lpstr>
      <vt:lpstr>Common Mistakes</vt:lpstr>
      <vt:lpstr>Example 4.2.2 – Identifying a Mistake in a Proposed Proof</vt:lpstr>
      <vt:lpstr>Example 4.2.2 – Solution</vt:lpstr>
      <vt:lpstr>Showing That an Existential Statement Is False</vt:lpstr>
      <vt:lpstr>Showing That an Existential Statement Is False</vt:lpstr>
      <vt:lpstr>Example 4.2.3 – Disproving an Existential Statement</vt:lpstr>
      <vt:lpstr>Example 4.2.3 – Solution</vt:lpstr>
      <vt:lpstr>Example 4.2.3 –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hgarud</cp:lastModifiedBy>
  <cp:revision>2283</cp:revision>
  <dcterms:created xsi:type="dcterms:W3CDTF">2008-12-01T05:36:35Z</dcterms:created>
  <dcterms:modified xsi:type="dcterms:W3CDTF">2019-02-13T13:58:10Z</dcterms:modified>
</cp:coreProperties>
</file>