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717" r:id="rId2"/>
    <p:sldId id="601" r:id="rId3"/>
    <p:sldId id="646" r:id="rId4"/>
    <p:sldId id="649" r:id="rId5"/>
    <p:sldId id="716" r:id="rId6"/>
    <p:sldId id="650" r:id="rId7"/>
    <p:sldId id="699" r:id="rId8"/>
    <p:sldId id="700" r:id="rId9"/>
    <p:sldId id="701" r:id="rId10"/>
    <p:sldId id="718" r:id="rId11"/>
    <p:sldId id="658" r:id="rId12"/>
    <p:sldId id="719" r:id="rId13"/>
    <p:sldId id="703" r:id="rId14"/>
    <p:sldId id="704" r:id="rId15"/>
    <p:sldId id="705" r:id="rId16"/>
    <p:sldId id="706" r:id="rId17"/>
    <p:sldId id="707" r:id="rId18"/>
    <p:sldId id="708" r:id="rId19"/>
    <p:sldId id="720" r:id="rId20"/>
    <p:sldId id="710" r:id="rId21"/>
    <p:sldId id="711" r:id="rId22"/>
    <p:sldId id="712" r:id="rId23"/>
    <p:sldId id="713" r:id="rId24"/>
    <p:sldId id="714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8" autoAdjust="0"/>
    <p:restoredTop sz="94434" autoAdjust="0"/>
  </p:normalViewPr>
  <p:slideViewPr>
    <p:cSldViewPr>
      <p:cViewPr>
        <p:scale>
          <a:sx n="60" d="100"/>
          <a:sy n="60" d="100"/>
        </p:scale>
        <p:origin x="-522" y="-30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3083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35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000" b="1" dirty="0"/>
              <a:t>ELEMENTARY NUMBER THEORY AND METHODS OF PROOF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More on Generalizing from the Generic Particular</a:t>
            </a:r>
          </a:p>
        </p:txBody>
      </p:sp>
    </p:spTree>
    <p:extLst>
      <p:ext uri="{BB962C8B-B14F-4D97-AF65-F5344CB8AC3E}">
        <p14:creationId xmlns:p14="http://schemas.microsoft.com/office/powerpoint/2010/main" val="31063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900" dirty="0"/>
              <a:t>More on Generalizing from the Generic Particular</a:t>
            </a:r>
            <a:endParaRPr lang="en-I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125841" cy="4876800"/>
          </a:xfrm>
        </p:spPr>
        <p:txBody>
          <a:bodyPr/>
          <a:lstStyle/>
          <a:p>
            <a:pPr marL="0" indent="0"/>
            <a:r>
              <a:rPr lang="en-IN" dirty="0"/>
              <a:t>Most problems are stated in informal language, but solving them often requires </a:t>
            </a:r>
            <a:r>
              <a:rPr lang="en-IN" dirty="0" smtClean="0"/>
              <a:t>translating them </a:t>
            </a:r>
            <a:r>
              <a:rPr lang="en-IN" dirty="0"/>
              <a:t>into more formal terms.</a:t>
            </a:r>
          </a:p>
        </p:txBody>
      </p:sp>
      <p:pic>
        <p:nvPicPr>
          <p:cNvPr id="8194" name="Picture 2" descr="The text box has the heading, Theorem 4.3.1. The text reads, Every integer is a rational numb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7967"/>
            <a:ext cx="8007870" cy="11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Proving Properties of Rational Numbers</a:t>
            </a:r>
          </a:p>
        </p:txBody>
      </p:sp>
    </p:spTree>
    <p:extLst>
      <p:ext uri="{BB962C8B-B14F-4D97-AF65-F5344CB8AC3E}">
        <p14:creationId xmlns:p14="http://schemas.microsoft.com/office/powerpoint/2010/main" val="17195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sz="2400" dirty="0" smtClean="0"/>
              <a:t>4.3.2</a:t>
            </a:r>
            <a:r>
              <a:rPr lang="en-IN" altLang="en-US" sz="2400" dirty="0" smtClean="0"/>
              <a:t> </a:t>
            </a:r>
            <a:r>
              <a:rPr lang="en-US" altLang="en-US" sz="2400" dirty="0"/>
              <a:t>– </a:t>
            </a:r>
            <a:r>
              <a:rPr lang="en-IN" sz="2400" i="1" dirty="0"/>
              <a:t>Any Sum of Rational Numbers Is Rational</a:t>
            </a:r>
            <a:endParaRPr lang="en-IN" alt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09600"/>
          </a:xfrm>
        </p:spPr>
        <p:txBody>
          <a:bodyPr/>
          <a:lstStyle/>
          <a:p>
            <a:r>
              <a:rPr lang="en-IN" dirty="0"/>
              <a:t>Prove that the sum of any two rational numbers is rational.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69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4.3.2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Begin by mentally or explicitly rewriting the statement to be proved in the form</a:t>
            </a:r>
            <a:endParaRPr lang="en-US" altLang="en-US" dirty="0"/>
          </a:p>
        </p:txBody>
      </p:sp>
      <p:pic>
        <p:nvPicPr>
          <p:cNvPr id="9218" name="Picture 2" descr="&quot; for all blank, if blank then blank 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4495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14600"/>
            <a:ext cx="8226425" cy="2590800"/>
          </a:xfrm>
        </p:spPr>
        <p:txBody>
          <a:bodyPr/>
          <a:lstStyle/>
          <a:p>
            <a:r>
              <a:rPr lang="en-IN" b="1" i="1" dirty="0"/>
              <a:t>Formal Restatement: </a:t>
            </a:r>
            <a:r>
              <a:rPr lang="en-IN" dirty="0" smtClean="0">
                <a:latin typeface="+mj-lt"/>
                <a:ea typeface="Arial Unicode MS"/>
                <a:cs typeface="Arial Unicode MS"/>
              </a:rPr>
              <a:t>∀</a:t>
            </a:r>
            <a:r>
              <a:rPr lang="en-IN" dirty="0" smtClean="0"/>
              <a:t> </a:t>
            </a:r>
            <a:r>
              <a:rPr lang="en-IN" dirty="0"/>
              <a:t>real numbers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</a:t>
            </a:r>
            <a:r>
              <a:rPr lang="en-IN" dirty="0"/>
              <a:t>, if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i="1" dirty="0" smtClean="0"/>
              <a:t>			    </a:t>
            </a:r>
            <a:r>
              <a:rPr lang="en-IN" dirty="0" smtClean="0"/>
              <a:t>are </a:t>
            </a:r>
            <a:r>
              <a:rPr lang="en-IN" dirty="0"/>
              <a:t>rational then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is </a:t>
            </a:r>
            <a:r>
              <a:rPr lang="en-IN" dirty="0" smtClean="0"/>
              <a:t>rational. </a:t>
            </a:r>
          </a:p>
          <a:p>
            <a:endParaRPr lang="en-IN" dirty="0"/>
          </a:p>
          <a:p>
            <a:pPr marL="0" indent="0"/>
            <a:r>
              <a:rPr lang="en-IN" dirty="0" smtClean="0"/>
              <a:t>Next </a:t>
            </a:r>
            <a:r>
              <a:rPr lang="en-IN" dirty="0"/>
              <a:t>ask yourself, “</a:t>
            </a:r>
            <a:r>
              <a:rPr lang="en-IN" dirty="0" smtClean="0"/>
              <a:t>Where am </a:t>
            </a:r>
            <a:r>
              <a:rPr lang="en-IN" dirty="0"/>
              <a:t>I starting from?” or “What am I supposing?” </a:t>
            </a:r>
            <a:r>
              <a:rPr lang="en-IN" dirty="0" smtClean="0"/>
              <a:t>The answer gives </a:t>
            </a:r>
            <a:r>
              <a:rPr lang="en-IN" dirty="0"/>
              <a:t>you the starting point, or first sentence, of the proof.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5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4.3.2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r>
              <a:rPr lang="en-IN" b="1" i="1" dirty="0"/>
              <a:t>Starting Point: </a:t>
            </a:r>
            <a:r>
              <a:rPr lang="en-IN" dirty="0"/>
              <a:t>Suppose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are any particular but </a:t>
            </a:r>
            <a:r>
              <a:rPr lang="en-IN" dirty="0" smtClean="0"/>
              <a:t>		    arbitrarily </a:t>
            </a:r>
            <a:r>
              <a:rPr lang="en-IN" dirty="0"/>
              <a:t>chosen real numbers </a:t>
            </a:r>
            <a:r>
              <a:rPr lang="en-IN" dirty="0" smtClean="0"/>
              <a:t>such that </a:t>
            </a:r>
            <a:r>
              <a:rPr lang="en-IN" i="1" dirty="0"/>
              <a:t>r </a:t>
            </a:r>
            <a:r>
              <a:rPr lang="en-IN" i="1" dirty="0" smtClean="0"/>
              <a:t>		    </a:t>
            </a:r>
            <a:r>
              <a:rPr lang="en-IN" dirty="0" smtClean="0"/>
              <a:t>and </a:t>
            </a:r>
            <a:r>
              <a:rPr lang="en-IN" i="1" dirty="0"/>
              <a:t>s </a:t>
            </a:r>
            <a:r>
              <a:rPr lang="en-IN" dirty="0"/>
              <a:t>are rational; </a:t>
            </a:r>
            <a:r>
              <a:rPr lang="en-IN" i="1" dirty="0"/>
              <a:t>or, more </a:t>
            </a:r>
            <a:r>
              <a:rPr lang="en-IN" i="1" dirty="0" smtClean="0"/>
              <a:t>simply, </a:t>
            </a:r>
            <a:endParaRPr lang="en-IN" sz="600" i="1" dirty="0"/>
          </a:p>
          <a:p>
            <a:r>
              <a:rPr lang="en-IN" i="1" dirty="0" smtClean="0"/>
              <a:t>			    </a:t>
            </a:r>
            <a:r>
              <a:rPr lang="en-IN" dirty="0" smtClean="0"/>
              <a:t>Suppose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are any rational numbers</a:t>
            </a:r>
            <a:r>
              <a:rPr lang="en-IN" dirty="0" smtClean="0"/>
              <a:t>.</a:t>
            </a:r>
          </a:p>
          <a:p>
            <a:pPr marL="0" indent="0"/>
            <a:r>
              <a:rPr lang="en-IN" dirty="0" smtClean="0"/>
              <a:t>Then </a:t>
            </a:r>
            <a:r>
              <a:rPr lang="en-IN" dirty="0"/>
              <a:t>ask yourself, “What must I show to complete </a:t>
            </a:r>
            <a:r>
              <a:rPr lang="en-IN" dirty="0" smtClean="0"/>
              <a:t>the proof?”</a:t>
            </a:r>
          </a:p>
          <a:p>
            <a:pPr marL="0" indent="0"/>
            <a:endParaRPr lang="en-US" altLang="en-US" sz="400" dirty="0"/>
          </a:p>
          <a:p>
            <a:r>
              <a:rPr lang="en-IN" b="1" i="1" dirty="0"/>
              <a:t>To Show: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is </a:t>
            </a:r>
            <a:r>
              <a:rPr lang="en-IN" dirty="0" smtClean="0"/>
              <a:t>rational.</a:t>
            </a:r>
          </a:p>
          <a:p>
            <a:endParaRPr lang="en-IN" sz="400" dirty="0"/>
          </a:p>
          <a:p>
            <a:pPr marL="0" indent="0"/>
            <a:r>
              <a:rPr lang="en-IN" dirty="0" smtClean="0"/>
              <a:t>Finally </a:t>
            </a:r>
            <a:r>
              <a:rPr lang="en-IN" dirty="0"/>
              <a:t>ask, “How do I get from the starting point to the conclusion?” or “Why must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 smtClean="0"/>
              <a:t>be </a:t>
            </a:r>
            <a:r>
              <a:rPr lang="en-IN" dirty="0"/>
              <a:t>rational if both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are rational?” The answer depends in an essential </a:t>
            </a:r>
            <a:r>
              <a:rPr lang="en-IN" dirty="0" smtClean="0"/>
              <a:t>way on the definition </a:t>
            </a:r>
            <a:r>
              <a:rPr lang="en-IN" dirty="0"/>
              <a:t>of rational.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2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4.3.2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Rational numbers are quotients of integers, so to say that </a:t>
            </a:r>
            <a:r>
              <a:rPr lang="en-IN" i="1" dirty="0" smtClean="0"/>
              <a:t>r </a:t>
            </a:r>
            <a:r>
              <a:rPr lang="en-IN" dirty="0" smtClean="0"/>
              <a:t>and </a:t>
            </a:r>
            <a:r>
              <a:rPr lang="en-IN" i="1" dirty="0"/>
              <a:t>s </a:t>
            </a:r>
            <a:r>
              <a:rPr lang="en-IN" dirty="0"/>
              <a:t>are rational means that</a:t>
            </a:r>
            <a:endParaRPr lang="en-US" altLang="en-US" dirty="0"/>
          </a:p>
        </p:txBody>
      </p:sp>
      <p:pic>
        <p:nvPicPr>
          <p:cNvPr id="10242" name="Picture 2" descr="r = a∕b and s = c∕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2498190" cy="65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191000" y="2590800"/>
            <a:ext cx="4267199" cy="838200"/>
          </a:xfrm>
        </p:spPr>
        <p:txBody>
          <a:bodyPr/>
          <a:lstStyle/>
          <a:p>
            <a:pPr marL="0" indent="0"/>
            <a:r>
              <a:rPr lang="en-IN" dirty="0"/>
              <a:t>for some integers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and </a:t>
            </a:r>
            <a:r>
              <a:rPr lang="en-IN" i="1" dirty="0" smtClean="0"/>
              <a:t>d </a:t>
            </a:r>
            <a:r>
              <a:rPr lang="en-IN" dirty="0" smtClean="0"/>
              <a:t>where </a:t>
            </a:r>
            <a:r>
              <a:rPr lang="en-IN" i="1" dirty="0"/>
              <a:t>b </a:t>
            </a:r>
            <a:r>
              <a:rPr lang="en-IN" dirty="0"/>
              <a:t>≠ 0 and </a:t>
            </a:r>
            <a:r>
              <a:rPr lang="en-IN" i="1" dirty="0"/>
              <a:t>d </a:t>
            </a:r>
            <a:r>
              <a:rPr lang="en-IN" dirty="0"/>
              <a:t>≠ 0.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957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It follows by substitution that</a:t>
            </a:r>
            <a:endParaRPr lang="en-US" altLang="en-US" dirty="0"/>
          </a:p>
        </p:txBody>
      </p:sp>
      <p:pic>
        <p:nvPicPr>
          <p:cNvPr id="10243" name="Picture 3" descr="r + s = (a∕b) + (c∕d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1781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257800" y="4572000"/>
            <a:ext cx="987425" cy="437322"/>
          </a:xfrm>
        </p:spPr>
        <p:txBody>
          <a:bodyPr/>
          <a:lstStyle/>
          <a:p>
            <a:pPr marL="0" indent="0"/>
            <a:r>
              <a:rPr lang="en-IN" sz="1800" dirty="0">
                <a:solidFill>
                  <a:srgbClr val="00AEEF"/>
                </a:solidFill>
              </a:rPr>
              <a:t>(4.3.1)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4.3.2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133600"/>
          </a:xfrm>
        </p:spPr>
        <p:txBody>
          <a:bodyPr/>
          <a:lstStyle/>
          <a:p>
            <a:pPr marL="0" indent="0"/>
            <a:r>
              <a:rPr lang="en-IN" dirty="0"/>
              <a:t>You need to show that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is rational, which means that </a:t>
            </a:r>
            <a:r>
              <a:rPr lang="en-IN" dirty="0" smtClean="0"/>
              <a:t>  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can be written as a </a:t>
            </a:r>
            <a:r>
              <a:rPr lang="en-IN" dirty="0" smtClean="0"/>
              <a:t>single fraction </a:t>
            </a:r>
            <a:r>
              <a:rPr lang="en-IN" dirty="0"/>
              <a:t>or ratio of </a:t>
            </a:r>
            <a:r>
              <a:rPr lang="en-IN" dirty="0" smtClean="0"/>
              <a:t>two integers </a:t>
            </a:r>
            <a:r>
              <a:rPr lang="en-IN" dirty="0"/>
              <a:t>with a nonzero denominator.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But </a:t>
            </a:r>
            <a:r>
              <a:rPr lang="en-IN" dirty="0"/>
              <a:t>the </a:t>
            </a:r>
            <a:r>
              <a:rPr lang="en-IN" dirty="0" smtClean="0"/>
              <a:t>right-hand side of equation </a:t>
            </a:r>
            <a:r>
              <a:rPr lang="en-IN" dirty="0"/>
              <a:t>(4.3.1) is</a:t>
            </a:r>
            <a:endParaRPr lang="en-US" altLang="en-US" dirty="0"/>
          </a:p>
        </p:txBody>
      </p:sp>
      <p:pic>
        <p:nvPicPr>
          <p:cNvPr id="11266" name="Picture 2" descr="(a∕b) + (c∕d)= ((a d)∕(b d))+((b c)∕(b d)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2140376" cy="67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962400" y="3581400"/>
            <a:ext cx="4260424" cy="720042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rewriting the fraction with a common </a:t>
            </a:r>
            <a:endParaRPr lang="en-IN" sz="1800" dirty="0" smtClean="0">
              <a:solidFill>
                <a:srgbClr val="00AEEF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IN" sz="1800" dirty="0" smtClean="0">
                <a:solidFill>
                  <a:srgbClr val="00AEEF"/>
                </a:solidFill>
              </a:rPr>
              <a:t>denominator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  <p:pic>
        <p:nvPicPr>
          <p:cNvPr id="11268" name="Picture 4" descr=" = ((a b)+ (b c))∕(b d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24400"/>
            <a:ext cx="1171026" cy="62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942522" y="4612105"/>
            <a:ext cx="4260424" cy="720042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sz="1800" dirty="0" smtClean="0">
                <a:solidFill>
                  <a:srgbClr val="00AEEF"/>
                </a:solidFill>
              </a:rPr>
              <a:t>by adding fractions </a:t>
            </a:r>
            <a:r>
              <a:rPr lang="en-IN" sz="1800" dirty="0">
                <a:solidFill>
                  <a:srgbClr val="00AEEF"/>
                </a:solidFill>
              </a:rPr>
              <a:t>with a </a:t>
            </a:r>
            <a:endParaRPr lang="en-IN" sz="1800" dirty="0" smtClean="0">
              <a:solidFill>
                <a:srgbClr val="00AEEF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IN" sz="1800" dirty="0" smtClean="0">
                <a:solidFill>
                  <a:srgbClr val="00AEEF"/>
                </a:solidFill>
              </a:rPr>
              <a:t>common denominator.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4.3.2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/>
              <a:t>Is this fraction a ratio of integers? Yes. Because products and sums of integers are </a:t>
            </a:r>
            <a:r>
              <a:rPr lang="en-IN" dirty="0" smtClean="0"/>
              <a:t>integers, </a:t>
            </a:r>
            <a:r>
              <a:rPr lang="en-IN" i="1" dirty="0" smtClean="0"/>
              <a:t>ad</a:t>
            </a:r>
            <a:r>
              <a:rPr lang="en-IN" dirty="0" smtClean="0"/>
              <a:t> + </a:t>
            </a:r>
            <a:r>
              <a:rPr lang="en-IN" i="1" dirty="0" err="1" smtClean="0"/>
              <a:t>bc</a:t>
            </a:r>
            <a:r>
              <a:rPr lang="en-IN" i="1" dirty="0" smtClean="0"/>
              <a:t> </a:t>
            </a:r>
            <a:r>
              <a:rPr lang="en-IN" dirty="0"/>
              <a:t>and </a:t>
            </a:r>
            <a:r>
              <a:rPr lang="en-IN" i="1" dirty="0" err="1"/>
              <a:t>bd</a:t>
            </a:r>
            <a:r>
              <a:rPr lang="en-IN" i="1" dirty="0"/>
              <a:t> </a:t>
            </a:r>
            <a:r>
              <a:rPr lang="en-IN" dirty="0"/>
              <a:t>are both integers. </a:t>
            </a:r>
            <a:endParaRPr lang="en-IN" dirty="0" smtClean="0"/>
          </a:p>
          <a:p>
            <a:pPr marL="0" indent="0"/>
            <a:endParaRPr lang="en-IN" sz="1200" dirty="0"/>
          </a:p>
          <a:p>
            <a:pPr marL="0" indent="0"/>
            <a:r>
              <a:rPr lang="en-IN" dirty="0" smtClean="0"/>
              <a:t>Is </a:t>
            </a:r>
            <a:r>
              <a:rPr lang="en-IN" dirty="0"/>
              <a:t>the denominator </a:t>
            </a:r>
            <a:r>
              <a:rPr lang="en-IN" i="1" dirty="0" err="1"/>
              <a:t>bd</a:t>
            </a:r>
            <a:r>
              <a:rPr lang="en-IN" i="1" dirty="0"/>
              <a:t> </a:t>
            </a:r>
            <a:r>
              <a:rPr lang="en-IN" dirty="0"/>
              <a:t>≠ 0? Yes, by the zero </a:t>
            </a:r>
            <a:r>
              <a:rPr lang="en-IN" dirty="0" smtClean="0"/>
              <a:t>product property </a:t>
            </a:r>
            <a:r>
              <a:rPr lang="en-IN" dirty="0"/>
              <a:t>(since </a:t>
            </a:r>
            <a:r>
              <a:rPr lang="en-IN" i="1" dirty="0"/>
              <a:t>b </a:t>
            </a:r>
            <a:r>
              <a:rPr lang="en-IN" dirty="0"/>
              <a:t>≠ 0 and </a:t>
            </a:r>
            <a:r>
              <a:rPr lang="en-IN" i="1" dirty="0"/>
              <a:t>d </a:t>
            </a:r>
            <a:r>
              <a:rPr lang="en-IN" dirty="0"/>
              <a:t>≠ 0). Thus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s </a:t>
            </a:r>
            <a:r>
              <a:rPr lang="en-IN" dirty="0"/>
              <a:t>is a rational number.</a:t>
            </a:r>
            <a:endParaRPr lang="en-US" altLang="en-US" dirty="0"/>
          </a:p>
        </p:txBody>
      </p:sp>
      <p:pic>
        <p:nvPicPr>
          <p:cNvPr id="12290" name="Picture 2" descr="The text box has the heading, Theorem 4.3.2. The text reads, The sum of any two rational numbers is rationa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162678" cy="10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7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Deriving New Mathematics from Old</a:t>
            </a:r>
          </a:p>
        </p:txBody>
      </p:sp>
    </p:spTree>
    <p:extLst>
      <p:ext uri="{BB962C8B-B14F-4D97-AF65-F5344CB8AC3E}">
        <p14:creationId xmlns:p14="http://schemas.microsoft.com/office/powerpoint/2010/main" val="1239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4400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48552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4.3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119952"/>
            <a:ext cx="8029575" cy="121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sz="3500" dirty="0"/>
              <a:t>Direct Proof and Counterexample </a:t>
            </a:r>
            <a:r>
              <a:rPr lang="en-IN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r>
              <a:rPr lang="en-IN" sz="3500" dirty="0" smtClean="0"/>
              <a:t>: Rational </a:t>
            </a:r>
            <a:r>
              <a:rPr lang="en-IN" sz="3500" dirty="0"/>
              <a:t>Numbers</a:t>
            </a:r>
            <a:endParaRPr lang="en-US" altLang="en-US" sz="35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dirty="0"/>
              <a:t>Example </a:t>
            </a:r>
            <a:r>
              <a:rPr lang="en-IN" sz="1800" dirty="0" smtClean="0"/>
              <a:t>4.3.3</a:t>
            </a:r>
            <a:r>
              <a:rPr lang="en-IN" altLang="en-US" sz="1800" dirty="0" smtClean="0"/>
              <a:t> </a:t>
            </a:r>
            <a:r>
              <a:rPr lang="en-US" altLang="en-US" sz="1800" dirty="0"/>
              <a:t>– </a:t>
            </a:r>
            <a:r>
              <a:rPr lang="en-IN" sz="1800" i="1" dirty="0"/>
              <a:t>Deriving Additional Results about Even and Odd Integers</a:t>
            </a:r>
            <a:endParaRPr lang="en-IN" alt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0" indent="0"/>
            <a:r>
              <a:rPr lang="en-IN" dirty="0"/>
              <a:t>Suppose that you have already proved the </a:t>
            </a:r>
            <a:r>
              <a:rPr lang="en-IN" dirty="0" smtClean="0"/>
              <a:t>following properties </a:t>
            </a:r>
            <a:r>
              <a:rPr lang="en-IN" dirty="0"/>
              <a:t>of even and odd </a:t>
            </a:r>
            <a:r>
              <a:rPr lang="en-IN" dirty="0" smtClean="0"/>
              <a:t>integers: </a:t>
            </a:r>
          </a:p>
          <a:p>
            <a:pPr marL="0" indent="0"/>
            <a:endParaRPr lang="en-IN" sz="800" dirty="0"/>
          </a:p>
          <a:p>
            <a:pPr marL="341313" indent="-341313"/>
            <a:r>
              <a:rPr lang="en-IN" dirty="0" smtClean="0"/>
              <a:t>1</a:t>
            </a:r>
            <a:r>
              <a:rPr lang="en-IN" dirty="0"/>
              <a:t>. The sum, product, and difference of any two </a:t>
            </a:r>
            <a:r>
              <a:rPr lang="en-IN" dirty="0" smtClean="0"/>
              <a:t>even integers </a:t>
            </a:r>
            <a:r>
              <a:rPr lang="en-IN" dirty="0"/>
              <a:t>are </a:t>
            </a:r>
            <a:r>
              <a:rPr lang="en-IN" dirty="0" smtClean="0"/>
              <a:t>even. </a:t>
            </a:r>
          </a:p>
          <a:p>
            <a:pPr marL="0" indent="0"/>
            <a:endParaRPr lang="en-IN" sz="800" dirty="0"/>
          </a:p>
          <a:p>
            <a:pPr marL="341313" indent="-341313"/>
            <a:r>
              <a:rPr lang="en-IN" dirty="0" smtClean="0"/>
              <a:t>2</a:t>
            </a:r>
            <a:r>
              <a:rPr lang="en-IN" dirty="0"/>
              <a:t>. The sum and difference of any two odd integers </a:t>
            </a:r>
            <a:r>
              <a:rPr lang="en-IN" dirty="0" smtClean="0"/>
              <a:t>are even.</a:t>
            </a:r>
          </a:p>
          <a:p>
            <a:pPr marL="0" indent="0"/>
            <a:endParaRPr lang="en-US" altLang="en-US" sz="800" dirty="0"/>
          </a:p>
          <a:p>
            <a:r>
              <a:rPr lang="en-IN" dirty="0"/>
              <a:t>3. The product of any two odd integers is </a:t>
            </a:r>
            <a:r>
              <a:rPr lang="en-IN" dirty="0" smtClean="0"/>
              <a:t>odd.</a:t>
            </a:r>
          </a:p>
          <a:p>
            <a:endParaRPr lang="en-IN" sz="800" dirty="0"/>
          </a:p>
          <a:p>
            <a:r>
              <a:rPr lang="en-IN" dirty="0" smtClean="0"/>
              <a:t>4</a:t>
            </a:r>
            <a:r>
              <a:rPr lang="en-IN" dirty="0"/>
              <a:t>. The product of any even integer and any odd integer is even.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3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dirty="0"/>
              <a:t>Example </a:t>
            </a:r>
            <a:r>
              <a:rPr lang="en-IN" sz="1800" dirty="0" smtClean="0"/>
              <a:t>4.3.3</a:t>
            </a:r>
            <a:r>
              <a:rPr lang="en-IN" altLang="en-US" sz="1800" dirty="0" smtClean="0"/>
              <a:t> </a:t>
            </a:r>
            <a:r>
              <a:rPr lang="en-US" altLang="en-US" sz="1800" dirty="0"/>
              <a:t>– </a:t>
            </a:r>
            <a:r>
              <a:rPr lang="en-IN" sz="1800" i="1" dirty="0"/>
              <a:t>Deriving Additional Results about Even and Odd Integers</a:t>
            </a:r>
            <a:endParaRPr lang="en-IN" altLang="en-US" sz="1800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353038"/>
          </a:xfrm>
        </p:spPr>
        <p:txBody>
          <a:bodyPr/>
          <a:lstStyle/>
          <a:p>
            <a:r>
              <a:rPr lang="en-IN" dirty="0"/>
              <a:t>5. The sum of any odd integer and any even integer is </a:t>
            </a:r>
            <a:r>
              <a:rPr lang="en-IN" dirty="0" smtClean="0"/>
              <a:t>odd. </a:t>
            </a:r>
          </a:p>
          <a:p>
            <a:endParaRPr lang="en-IN" sz="800" dirty="0"/>
          </a:p>
          <a:p>
            <a:r>
              <a:rPr lang="en-IN" dirty="0" smtClean="0"/>
              <a:t>6</a:t>
            </a:r>
            <a:r>
              <a:rPr lang="en-IN" dirty="0"/>
              <a:t>. The difference of any odd integer minus any </a:t>
            </a:r>
            <a:r>
              <a:rPr lang="en-IN" dirty="0" smtClean="0"/>
              <a:t>even integer </a:t>
            </a:r>
            <a:r>
              <a:rPr lang="en-IN" dirty="0"/>
              <a:t>is </a:t>
            </a:r>
            <a:r>
              <a:rPr lang="en-IN" dirty="0" smtClean="0"/>
              <a:t>odd. </a:t>
            </a:r>
          </a:p>
          <a:p>
            <a:endParaRPr lang="en-IN" sz="800" dirty="0"/>
          </a:p>
          <a:p>
            <a:r>
              <a:rPr lang="en-IN" dirty="0" smtClean="0"/>
              <a:t>7</a:t>
            </a:r>
            <a:r>
              <a:rPr lang="en-IN" dirty="0"/>
              <a:t>. The difference of any even integer minus any </a:t>
            </a:r>
            <a:r>
              <a:rPr lang="en-IN" dirty="0" smtClean="0"/>
              <a:t>odd integer </a:t>
            </a:r>
            <a:r>
              <a:rPr lang="en-IN" dirty="0"/>
              <a:t>is </a:t>
            </a:r>
            <a:r>
              <a:rPr lang="en-IN" dirty="0" smtClean="0"/>
              <a:t>odd.</a:t>
            </a:r>
          </a:p>
          <a:p>
            <a:endParaRPr lang="en-IN" sz="800" dirty="0"/>
          </a:p>
          <a:p>
            <a:pPr marL="0" indent="0">
              <a:lnSpc>
                <a:spcPct val="120000"/>
              </a:lnSpc>
            </a:pPr>
            <a:r>
              <a:rPr lang="en-IN" dirty="0" smtClean="0"/>
              <a:t>Use </a:t>
            </a:r>
            <a:r>
              <a:rPr lang="en-IN" dirty="0"/>
              <a:t>the properties listed above to prove that if </a:t>
            </a:r>
            <a:r>
              <a:rPr lang="en-IN" i="1" dirty="0"/>
              <a:t>a </a:t>
            </a:r>
            <a:r>
              <a:rPr lang="en-IN" dirty="0"/>
              <a:t>is </a:t>
            </a:r>
            <a:r>
              <a:rPr lang="en-IN" dirty="0" smtClean="0"/>
              <a:t>any even </a:t>
            </a:r>
            <a:r>
              <a:rPr lang="en-IN" dirty="0"/>
              <a:t>integer and </a:t>
            </a:r>
            <a:r>
              <a:rPr lang="en-IN" i="1" dirty="0"/>
              <a:t>b </a:t>
            </a:r>
            <a:r>
              <a:rPr lang="en-IN" dirty="0"/>
              <a:t>is any odd </a:t>
            </a:r>
            <a:r>
              <a:rPr lang="en-IN" dirty="0" smtClean="0"/>
              <a:t>integer, then</a:t>
            </a:r>
            <a:endParaRPr lang="en-US" altLang="en-US" dirty="0"/>
          </a:p>
        </p:txBody>
      </p:sp>
      <p:pic>
        <p:nvPicPr>
          <p:cNvPr id="13314" name="Picture 2" descr="(a^2 + b^2 +1)∕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78656"/>
            <a:ext cx="1247375" cy="5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808560"/>
            <a:ext cx="8226425" cy="457200"/>
          </a:xfrm>
        </p:spPr>
        <p:txBody>
          <a:bodyPr/>
          <a:lstStyle/>
          <a:p>
            <a:r>
              <a:rPr lang="en-IN" dirty="0"/>
              <a:t>is an integer.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9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4.3.3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is any even integer and </a:t>
            </a:r>
            <a:r>
              <a:rPr lang="en-IN" i="1" dirty="0"/>
              <a:t>b </a:t>
            </a:r>
            <a:r>
              <a:rPr lang="en-IN" dirty="0"/>
              <a:t>is any odd integer. </a:t>
            </a:r>
            <a:r>
              <a:rPr lang="en-IN" dirty="0" smtClean="0"/>
              <a:t>By property </a:t>
            </a:r>
            <a:r>
              <a:rPr lang="en-IN" dirty="0"/>
              <a:t>3,</a:t>
            </a:r>
            <a:endParaRPr lang="en-US" altLang="en-US" dirty="0"/>
          </a:p>
        </p:txBody>
      </p:sp>
      <p:pic>
        <p:nvPicPr>
          <p:cNvPr id="14339" name="Picture 3" descr="b^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342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457200"/>
          </a:xfrm>
        </p:spPr>
        <p:txBody>
          <a:bodyPr/>
          <a:lstStyle/>
          <a:p>
            <a:r>
              <a:rPr lang="en-IN" dirty="0" smtClean="0"/>
              <a:t>                       is odd</a:t>
            </a:r>
            <a:r>
              <a:rPr lang="en-IN" dirty="0"/>
              <a:t>, and by property 1,</a:t>
            </a:r>
            <a:endParaRPr lang="en-US" altLang="en-US" dirty="0"/>
          </a:p>
        </p:txBody>
      </p:sp>
      <p:pic>
        <p:nvPicPr>
          <p:cNvPr id="14340" name="Picture 4" descr="a^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400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is </a:t>
            </a:r>
            <a:r>
              <a:rPr lang="en-IN" dirty="0"/>
              <a:t>even. Then by </a:t>
            </a:r>
            <a:r>
              <a:rPr lang="en-IN" dirty="0" smtClean="0"/>
              <a:t>property 5,</a:t>
            </a:r>
            <a:endParaRPr lang="en-US" altLang="en-US" dirty="0"/>
          </a:p>
        </p:txBody>
      </p:sp>
      <p:pic>
        <p:nvPicPr>
          <p:cNvPr id="14341" name="Picture 5" descr="a^2 + b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247900"/>
            <a:ext cx="942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09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is </a:t>
            </a:r>
            <a:r>
              <a:rPr lang="en-IN" dirty="0"/>
              <a:t>odd, and because 1 </a:t>
            </a:r>
            <a:r>
              <a:rPr lang="en-IN" dirty="0" smtClean="0"/>
              <a:t>is also </a:t>
            </a:r>
            <a:r>
              <a:rPr lang="en-IN" dirty="0"/>
              <a:t>odd, the sum</a:t>
            </a:r>
            <a:endParaRPr lang="en-US" altLang="en-US" dirty="0"/>
          </a:p>
        </p:txBody>
      </p:sp>
      <p:pic>
        <p:nvPicPr>
          <p:cNvPr id="14342" name="Picture 6" descr="(a^2 + b^2) + 1 = a^2 + b^2 +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15184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799"/>
            <a:ext cx="8226425" cy="1657731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is </a:t>
            </a:r>
            <a:r>
              <a:rPr lang="en-IN" dirty="0"/>
              <a:t>even by property </a:t>
            </a:r>
            <a:r>
              <a:rPr lang="en-IN" dirty="0" smtClean="0"/>
              <a:t>2.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Hence</a:t>
            </a:r>
            <a:r>
              <a:rPr lang="en-IN" dirty="0"/>
              <a:t>, by </a:t>
            </a:r>
            <a:r>
              <a:rPr lang="en-IN" dirty="0" smtClean="0"/>
              <a:t>definition of </a:t>
            </a:r>
            <a:r>
              <a:rPr lang="en-IN" dirty="0"/>
              <a:t>even, there exists an integer </a:t>
            </a:r>
            <a:r>
              <a:rPr lang="en-IN" i="1" dirty="0"/>
              <a:t>k </a:t>
            </a:r>
            <a:r>
              <a:rPr lang="en-IN" dirty="0" smtClean="0"/>
              <a:t>such that</a:t>
            </a:r>
            <a:endParaRPr lang="en-US" altLang="en-US" dirty="0"/>
          </a:p>
        </p:txBody>
      </p:sp>
      <p:pic>
        <p:nvPicPr>
          <p:cNvPr id="14344" name="Picture 8" descr="a^2 + b^2 +1 = 2k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7056"/>
            <a:ext cx="2324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45720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Dividing both sides by 2 gives</a:t>
            </a:r>
            <a:endParaRPr lang="en-US" altLang="en-US" dirty="0"/>
          </a:p>
        </p:txBody>
      </p:sp>
      <p:pic>
        <p:nvPicPr>
          <p:cNvPr id="14345" name="Picture 9" descr="(a^2 + b^2 +1)∕2 = k,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552950"/>
            <a:ext cx="1838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0"/>
            <a:ext cx="8226425" cy="100965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en-IN" dirty="0" smtClean="0"/>
              <a:t>                                                                        which </a:t>
            </a:r>
            <a:r>
              <a:rPr lang="en-IN" dirty="0"/>
              <a:t>is an integer. Thus</a:t>
            </a:r>
            <a:endParaRPr lang="en-US" altLang="en-US" dirty="0"/>
          </a:p>
        </p:txBody>
      </p:sp>
      <p:pic>
        <p:nvPicPr>
          <p:cNvPr id="14346" name="Picture 10" descr="(a^2 + b^2 +1)∕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029200"/>
            <a:ext cx="1238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5010150"/>
            <a:ext cx="8226425" cy="57150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en-IN" dirty="0" smtClean="0"/>
              <a:t>                                      is </a:t>
            </a:r>
            <a:r>
              <a:rPr lang="en-IN" dirty="0"/>
              <a:t>an </a:t>
            </a:r>
            <a:r>
              <a:rPr lang="en-IN" dirty="0" smtClean="0"/>
              <a:t>integer.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3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/>
              <a:t>Example </a:t>
            </a:r>
            <a:r>
              <a:rPr lang="en-IN" sz="2800" dirty="0" smtClean="0"/>
              <a:t>4.3.4</a:t>
            </a:r>
            <a:r>
              <a:rPr lang="en-IN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en-IN" sz="2800" i="1" dirty="0"/>
              <a:t>The Double of a Rational Number</a:t>
            </a:r>
            <a:endParaRPr lang="en-IN" alt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09600"/>
          </a:xfrm>
        </p:spPr>
        <p:txBody>
          <a:bodyPr/>
          <a:lstStyle/>
          <a:p>
            <a:pPr marL="0" indent="0"/>
            <a:r>
              <a:rPr lang="en-IN" dirty="0"/>
              <a:t>Derive the following as a corollary of Theorem 4.3.2.</a:t>
            </a:r>
            <a:endParaRPr lang="en-US" altLang="en-US" dirty="0"/>
          </a:p>
        </p:txBody>
      </p:sp>
      <p:pic>
        <p:nvPicPr>
          <p:cNvPr id="15362" name="Picture 2" descr="The text box has the heading, Corollary 4.3.2. The text reads, The double of a rational number is rationa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936307" cy="107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0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dirty="0" smtClean="0"/>
              <a:t>4.3.4</a:t>
            </a:r>
            <a:r>
              <a:rPr lang="en-IN" altLang="en-US" dirty="0" smtClean="0"/>
              <a:t> </a:t>
            </a:r>
            <a:r>
              <a:rPr lang="en-US" altLang="en-US" dirty="0"/>
              <a:t>– </a:t>
            </a:r>
            <a:r>
              <a:rPr lang="en-IN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pPr marL="0" indent="0"/>
            <a:r>
              <a:rPr lang="en-IN" dirty="0"/>
              <a:t>The double of a number is just its sum with itself. But </a:t>
            </a:r>
            <a:r>
              <a:rPr lang="en-IN" dirty="0" smtClean="0"/>
              <a:t>since the </a:t>
            </a:r>
            <a:r>
              <a:rPr lang="en-IN" dirty="0"/>
              <a:t>sum of </a:t>
            </a:r>
            <a:r>
              <a:rPr lang="en-IN" dirty="0" smtClean="0"/>
              <a:t>any two </a:t>
            </a:r>
            <a:r>
              <a:rPr lang="en-IN" dirty="0"/>
              <a:t>rational numbers is rational (Theorem 4.3.2), the sum of a rational number with </a:t>
            </a:r>
            <a:r>
              <a:rPr lang="en-IN" dirty="0" smtClean="0"/>
              <a:t>itself is </a:t>
            </a:r>
            <a:r>
              <a:rPr lang="en-IN" dirty="0"/>
              <a:t>rational.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Hence </a:t>
            </a:r>
            <a:r>
              <a:rPr lang="en-IN" dirty="0"/>
              <a:t>the double of a rational number </a:t>
            </a:r>
            <a:r>
              <a:rPr lang="en-IN" dirty="0" smtClean="0"/>
              <a:t>is rational</a:t>
            </a:r>
            <a:r>
              <a:rPr lang="en-IN" dirty="0"/>
              <a:t>. Here is a formal version </a:t>
            </a:r>
            <a:r>
              <a:rPr lang="en-IN" dirty="0" smtClean="0"/>
              <a:t>of this </a:t>
            </a:r>
            <a:r>
              <a:rPr lang="en-IN" dirty="0"/>
              <a:t>argument</a:t>
            </a:r>
            <a:r>
              <a:rPr lang="en-IN" dirty="0" smtClean="0"/>
              <a:t>:</a:t>
            </a:r>
          </a:p>
          <a:p>
            <a:pPr marL="0" indent="0"/>
            <a:endParaRPr lang="en-US" altLang="en-US" dirty="0"/>
          </a:p>
          <a:p>
            <a:pPr marL="968375" indent="-968375"/>
            <a:r>
              <a:rPr lang="en-IN" b="1" dirty="0"/>
              <a:t>Proof: </a:t>
            </a:r>
            <a:r>
              <a:rPr lang="en-IN" dirty="0"/>
              <a:t>Suppose </a:t>
            </a:r>
            <a:r>
              <a:rPr lang="en-IN" i="1" dirty="0"/>
              <a:t>r </a:t>
            </a:r>
            <a:r>
              <a:rPr lang="en-IN" dirty="0"/>
              <a:t>is any rational number. Then 2</a:t>
            </a:r>
            <a:r>
              <a:rPr lang="en-IN" i="1" dirty="0"/>
              <a:t>r </a:t>
            </a:r>
            <a:r>
              <a:rPr lang="en-IN" dirty="0" smtClean="0"/>
              <a:t>= </a:t>
            </a:r>
            <a:r>
              <a:rPr lang="en-IN" i="1" dirty="0" smtClean="0"/>
              <a:t>r</a:t>
            </a:r>
            <a:r>
              <a:rPr lang="en-IN" dirty="0" smtClean="0"/>
              <a:t> + </a:t>
            </a:r>
            <a:r>
              <a:rPr lang="en-IN" i="1" dirty="0" smtClean="0"/>
              <a:t>r </a:t>
            </a:r>
            <a:r>
              <a:rPr lang="en-IN" dirty="0"/>
              <a:t>is </a:t>
            </a:r>
            <a:r>
              <a:rPr lang="en-IN" dirty="0" smtClean="0"/>
              <a:t>a sum </a:t>
            </a:r>
            <a:r>
              <a:rPr lang="en-IN" dirty="0"/>
              <a:t>of two rational </a:t>
            </a:r>
            <a:r>
              <a:rPr lang="en-IN" dirty="0" smtClean="0"/>
              <a:t>numbers. So</a:t>
            </a:r>
            <a:r>
              <a:rPr lang="en-IN" dirty="0"/>
              <a:t>, by Theorem 4.3.2, 2</a:t>
            </a:r>
            <a:r>
              <a:rPr lang="en-IN" i="1" dirty="0"/>
              <a:t>r </a:t>
            </a:r>
            <a:r>
              <a:rPr lang="en-IN" dirty="0"/>
              <a:t>is rational.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5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2500" dirty="0"/>
              <a:t>Direct Proof and Counterexample </a:t>
            </a:r>
            <a:r>
              <a:rPr lang="en-IN" sz="2500" dirty="0" smtClean="0"/>
              <a:t>Ⅲ: </a:t>
            </a:r>
            <a:r>
              <a:rPr lang="en-IN" sz="2500" dirty="0"/>
              <a:t>Rational Numbers</a:t>
            </a:r>
            <a:endParaRPr lang="en-US" altLang="en-US" sz="2500" dirty="0"/>
          </a:p>
        </p:txBody>
      </p:sp>
      <p:pic>
        <p:nvPicPr>
          <p:cNvPr id="3075" name="Picture 3" descr="The text box has the heading, Definition. The text reads, A real number r is rational if, and only if, it can be expressed as a quotient of two integers with a nonzero denominator. A real number that is not rational is irrational. More formally, if r is a real number, then r is rational if and only if there exist integers a and b such that r = a∕b and b is not equal to 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63523" cy="19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4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dirty="0"/>
              <a:t>Example </a:t>
            </a:r>
            <a:r>
              <a:rPr lang="en-IN" sz="1800" dirty="0"/>
              <a:t>4.3.1</a:t>
            </a:r>
            <a:r>
              <a:rPr lang="en-IN" altLang="en-US" sz="1800" dirty="0" smtClean="0"/>
              <a:t> </a:t>
            </a:r>
            <a:r>
              <a:rPr lang="en-US" altLang="en-US" sz="1800" dirty="0"/>
              <a:t>– </a:t>
            </a:r>
            <a:r>
              <a:rPr lang="en-IN" sz="1800" i="1" dirty="0"/>
              <a:t>Determining Whether Numbers Are Rational or Irrational</a:t>
            </a:r>
            <a:endParaRPr lang="en-IN" alt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r>
              <a:rPr lang="en-IN" dirty="0" smtClean="0"/>
              <a:t>a. </a:t>
            </a:r>
            <a:r>
              <a:rPr lang="en-IN" dirty="0"/>
              <a:t>Is </a:t>
            </a:r>
            <a:r>
              <a:rPr lang="en-IN" dirty="0" smtClean="0"/>
              <a:t>10</a:t>
            </a:r>
            <a:r>
              <a:rPr lang="en-IN" sz="1200" dirty="0" smtClean="0"/>
              <a:t> </a:t>
            </a:r>
            <a:r>
              <a:rPr lang="en-IN" b="1" dirty="0" smtClean="0"/>
              <a:t>∕</a:t>
            </a:r>
            <a:r>
              <a:rPr lang="en-IN" sz="1200" dirty="0" smtClean="0"/>
              <a:t> </a:t>
            </a:r>
            <a:r>
              <a:rPr lang="en-IN" dirty="0" smtClean="0"/>
              <a:t>3 </a:t>
            </a:r>
            <a:r>
              <a:rPr lang="en-IN" dirty="0"/>
              <a:t>a rational </a:t>
            </a:r>
            <a:r>
              <a:rPr lang="en-IN" dirty="0" smtClean="0"/>
              <a:t>number?</a:t>
            </a:r>
          </a:p>
          <a:p>
            <a:r>
              <a:rPr lang="en-IN" dirty="0" smtClean="0"/>
              <a:t>b</a:t>
            </a:r>
            <a:r>
              <a:rPr lang="en-IN" dirty="0"/>
              <a:t>. Is</a:t>
            </a:r>
            <a:endParaRPr lang="en-US" altLang="en-US" dirty="0"/>
          </a:p>
        </p:txBody>
      </p:sp>
      <p:pic>
        <p:nvPicPr>
          <p:cNvPr id="4098" name="Picture 2" descr="negative (5∕3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56816"/>
            <a:ext cx="467227" cy="37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05000"/>
            <a:ext cx="8226425" cy="4267200"/>
          </a:xfrm>
        </p:spPr>
        <p:txBody>
          <a:bodyPr/>
          <a:lstStyle/>
          <a:p>
            <a:r>
              <a:rPr lang="en-IN" dirty="0" smtClean="0"/>
              <a:t>               a </a:t>
            </a:r>
            <a:r>
              <a:rPr lang="en-IN" dirty="0"/>
              <a:t>rational </a:t>
            </a:r>
            <a:r>
              <a:rPr lang="en-IN" dirty="0" smtClean="0"/>
              <a:t>number?</a:t>
            </a:r>
          </a:p>
          <a:p>
            <a:r>
              <a:rPr lang="en-IN" dirty="0" smtClean="0"/>
              <a:t>c</a:t>
            </a:r>
            <a:r>
              <a:rPr lang="en-IN" dirty="0"/>
              <a:t>. Is 0.281 a rational </a:t>
            </a:r>
            <a:r>
              <a:rPr lang="en-IN" dirty="0" smtClean="0"/>
              <a:t>number?</a:t>
            </a:r>
          </a:p>
          <a:p>
            <a:r>
              <a:rPr lang="en-IN" dirty="0" smtClean="0"/>
              <a:t>d</a:t>
            </a:r>
            <a:r>
              <a:rPr lang="en-IN" dirty="0"/>
              <a:t>. Is 7 a rational </a:t>
            </a:r>
            <a:r>
              <a:rPr lang="en-IN" dirty="0" smtClean="0"/>
              <a:t>number?</a:t>
            </a:r>
          </a:p>
          <a:p>
            <a:r>
              <a:rPr lang="en-IN" dirty="0" smtClean="0"/>
              <a:t>e</a:t>
            </a:r>
            <a:r>
              <a:rPr lang="en-IN" dirty="0"/>
              <a:t>. Is 0 a rational </a:t>
            </a:r>
            <a:r>
              <a:rPr lang="en-IN" dirty="0" smtClean="0"/>
              <a:t>number?</a:t>
            </a:r>
          </a:p>
          <a:p>
            <a:r>
              <a:rPr lang="en-IN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Is 2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0 </a:t>
            </a:r>
            <a:r>
              <a:rPr lang="en-IN" dirty="0"/>
              <a:t>a rational number</a:t>
            </a:r>
            <a:r>
              <a:rPr lang="en-IN" dirty="0" smtClean="0"/>
              <a:t>?</a:t>
            </a:r>
          </a:p>
          <a:p>
            <a:r>
              <a:rPr lang="en-IN" dirty="0"/>
              <a:t>g. Is 2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/>
              <a:t>0</a:t>
            </a:r>
            <a:r>
              <a:rPr lang="en-IN" dirty="0" smtClean="0"/>
              <a:t> </a:t>
            </a:r>
            <a:r>
              <a:rPr lang="en-IN" dirty="0"/>
              <a:t>an irrational </a:t>
            </a:r>
            <a:r>
              <a:rPr lang="en-IN" dirty="0" smtClean="0"/>
              <a:t>number?</a:t>
            </a:r>
          </a:p>
        </p:txBody>
      </p:sp>
    </p:spTree>
    <p:extLst>
      <p:ext uri="{BB962C8B-B14F-4D97-AF65-F5344CB8AC3E}">
        <p14:creationId xmlns:p14="http://schemas.microsoft.com/office/powerpoint/2010/main" val="1802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dirty="0"/>
              <a:t>Example </a:t>
            </a:r>
            <a:r>
              <a:rPr lang="en-IN" sz="1800" dirty="0"/>
              <a:t>4.3.1</a:t>
            </a:r>
            <a:r>
              <a:rPr lang="en-IN" altLang="en-US" sz="1800" dirty="0" smtClean="0"/>
              <a:t> </a:t>
            </a:r>
            <a:r>
              <a:rPr lang="en-US" altLang="en-US" sz="1800" dirty="0"/>
              <a:t>– </a:t>
            </a:r>
            <a:r>
              <a:rPr lang="en-IN" sz="1800" i="1" dirty="0"/>
              <a:t>Determining Whether Numbers Are Rational or Irrational</a:t>
            </a:r>
            <a:endParaRPr lang="en-IN" altLang="en-US" sz="1800" i="1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19400"/>
          </a:xfrm>
        </p:spPr>
        <p:txBody>
          <a:bodyPr/>
          <a:lstStyle/>
          <a:p>
            <a:r>
              <a:rPr lang="en-IN" dirty="0"/>
              <a:t>h. Is 0.12121212… a rational number (where the digits 12 are assumed to repeat forever)?</a:t>
            </a:r>
          </a:p>
          <a:p>
            <a:pPr marL="341313" indent="-341313"/>
            <a:r>
              <a:rPr lang="en-IN" dirty="0" err="1"/>
              <a:t>i</a:t>
            </a:r>
            <a:r>
              <a:rPr lang="en-IN" dirty="0"/>
              <a:t>.  If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integers and neither </a:t>
            </a:r>
            <a:r>
              <a:rPr lang="en-IN" i="1" dirty="0"/>
              <a:t>m </a:t>
            </a:r>
            <a:r>
              <a:rPr lang="en-IN" dirty="0"/>
              <a:t>nor </a:t>
            </a:r>
            <a:r>
              <a:rPr lang="en-IN" i="1" dirty="0"/>
              <a:t>n </a:t>
            </a:r>
            <a:r>
              <a:rPr lang="en-IN" dirty="0"/>
              <a:t>is zero, is    (</a:t>
            </a:r>
            <a:r>
              <a:rPr lang="en-IN" i="1" dirty="0"/>
              <a:t>m</a:t>
            </a:r>
            <a:r>
              <a:rPr lang="en-IN" dirty="0"/>
              <a:t> + </a:t>
            </a:r>
            <a:r>
              <a:rPr lang="en-IN" i="1" dirty="0"/>
              <a:t>n</a:t>
            </a:r>
            <a:r>
              <a:rPr lang="en-IN" dirty="0"/>
              <a:t>)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a rational number?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9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752600"/>
          </a:xfrm>
        </p:spPr>
        <p:txBody>
          <a:bodyPr/>
          <a:lstStyle/>
          <a:p>
            <a:r>
              <a:rPr lang="en-IN" dirty="0" smtClean="0"/>
              <a:t>a. Yes</a:t>
            </a:r>
            <a:r>
              <a:rPr lang="en-IN" dirty="0"/>
              <a:t>, 10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/>
              <a:t>3</a:t>
            </a:r>
            <a:r>
              <a:rPr lang="en-IN" dirty="0" smtClean="0"/>
              <a:t> </a:t>
            </a:r>
            <a:r>
              <a:rPr lang="en-IN" dirty="0"/>
              <a:t>is a quotient of the integers 10 and 3 </a:t>
            </a:r>
            <a:r>
              <a:rPr lang="en-IN" dirty="0" smtClean="0"/>
              <a:t>and hence </a:t>
            </a:r>
            <a:r>
              <a:rPr lang="en-IN" dirty="0"/>
              <a:t>is </a:t>
            </a:r>
            <a:r>
              <a:rPr lang="en-IN" dirty="0" smtClean="0"/>
              <a:t>rational. </a:t>
            </a:r>
          </a:p>
          <a:p>
            <a:endParaRPr lang="en-IN" sz="600" dirty="0" smtClean="0"/>
          </a:p>
          <a:p>
            <a:r>
              <a:rPr lang="en-IN" dirty="0" smtClean="0"/>
              <a:t>b</a:t>
            </a:r>
            <a:r>
              <a:rPr lang="en-IN" dirty="0"/>
              <a:t>. Yes,</a:t>
            </a:r>
            <a:endParaRPr lang="en-US" altLang="en-US" dirty="0"/>
          </a:p>
        </p:txBody>
      </p:sp>
      <p:pic>
        <p:nvPicPr>
          <p:cNvPr id="5122" name="Picture 2" descr="negative (5∕39) = negative 5∕39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24752"/>
            <a:ext cx="1053816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48552"/>
            <a:ext cx="8226425" cy="3886200"/>
          </a:xfrm>
        </p:spPr>
        <p:txBody>
          <a:bodyPr/>
          <a:lstStyle/>
          <a:p>
            <a:r>
              <a:rPr lang="en-IN" dirty="0" smtClean="0"/>
              <a:t>                           which </a:t>
            </a:r>
            <a:r>
              <a:rPr lang="en-IN" dirty="0"/>
              <a:t>is a quotient of the integers −5 </a:t>
            </a:r>
            <a:r>
              <a:rPr lang="en-IN" dirty="0" smtClean="0"/>
              <a:t>and 39 </a:t>
            </a:r>
            <a:r>
              <a:rPr lang="en-IN" dirty="0"/>
              <a:t>and hence is rational</a:t>
            </a:r>
            <a:r>
              <a:rPr lang="en-IN" dirty="0" smtClean="0"/>
              <a:t>.</a:t>
            </a:r>
          </a:p>
          <a:p>
            <a:endParaRPr lang="en-US" altLang="en-US" sz="600" dirty="0"/>
          </a:p>
          <a:p>
            <a:r>
              <a:rPr lang="en-IN" dirty="0"/>
              <a:t>c. Yes, 0.281 </a:t>
            </a:r>
            <a:r>
              <a:rPr lang="en-IN" dirty="0" smtClean="0"/>
              <a:t>= 281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1000</a:t>
            </a:r>
            <a:r>
              <a:rPr lang="en-IN" dirty="0"/>
              <a:t>. Note that the numbers shown </a:t>
            </a:r>
            <a:r>
              <a:rPr lang="en-IN" dirty="0" smtClean="0"/>
              <a:t>on a </a:t>
            </a:r>
            <a:r>
              <a:rPr lang="en-IN" dirty="0"/>
              <a:t>typical calculator </a:t>
            </a:r>
            <a:r>
              <a:rPr lang="en-IN" dirty="0" smtClean="0"/>
              <a:t>display are </a:t>
            </a:r>
            <a:r>
              <a:rPr lang="en-IN" dirty="0"/>
              <a:t>all finite decimals. </a:t>
            </a:r>
            <a:r>
              <a:rPr lang="en-IN" dirty="0" smtClean="0"/>
              <a:t>An explanation </a:t>
            </a:r>
            <a:r>
              <a:rPr lang="en-IN" dirty="0"/>
              <a:t>similar to the one in this example shows </a:t>
            </a:r>
            <a:r>
              <a:rPr lang="en-IN" dirty="0" smtClean="0"/>
              <a:t>that any </a:t>
            </a:r>
            <a:r>
              <a:rPr lang="en-IN" dirty="0"/>
              <a:t>such number is rational. </a:t>
            </a:r>
            <a:endParaRPr lang="en-IN" dirty="0" smtClean="0"/>
          </a:p>
          <a:p>
            <a:endParaRPr lang="en-IN" sz="600" dirty="0"/>
          </a:p>
          <a:p>
            <a:r>
              <a:rPr lang="en-IN" dirty="0" smtClean="0"/>
              <a:t>	It </a:t>
            </a:r>
            <a:r>
              <a:rPr lang="en-IN" dirty="0"/>
              <a:t>follows that a </a:t>
            </a:r>
            <a:r>
              <a:rPr lang="en-IN" dirty="0" smtClean="0"/>
              <a:t>calculator with </a:t>
            </a:r>
            <a:r>
              <a:rPr lang="en-IN" dirty="0"/>
              <a:t>such a display can </a:t>
            </a:r>
            <a:r>
              <a:rPr lang="en-IN" dirty="0" smtClean="0"/>
              <a:t>accurately represent </a:t>
            </a:r>
            <a:r>
              <a:rPr lang="en-IN" dirty="0"/>
              <a:t>only rational numbers.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s-ES" dirty="0"/>
              <a:t>d. Yes, 7 </a:t>
            </a:r>
            <a:r>
              <a:rPr lang="es-ES" dirty="0" smtClean="0"/>
              <a:t>= 7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s-ES" dirty="0" smtClean="0"/>
              <a:t>1.</a:t>
            </a:r>
          </a:p>
          <a:p>
            <a:endParaRPr lang="es-ES" sz="1200" dirty="0"/>
          </a:p>
          <a:p>
            <a:r>
              <a:rPr lang="es-ES" dirty="0" smtClean="0"/>
              <a:t>e</a:t>
            </a:r>
            <a:r>
              <a:rPr lang="es-ES" dirty="0"/>
              <a:t>. Yes, 0 </a:t>
            </a:r>
            <a:r>
              <a:rPr lang="es-ES" dirty="0" smtClean="0"/>
              <a:t>= 0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s-ES" dirty="0" smtClean="0"/>
              <a:t>1. </a:t>
            </a:r>
          </a:p>
          <a:p>
            <a:endParaRPr lang="es-ES" sz="1200" dirty="0"/>
          </a:p>
          <a:p>
            <a:r>
              <a:rPr lang="en-IN" dirty="0" smtClean="0"/>
              <a:t>f.  No</a:t>
            </a:r>
            <a:r>
              <a:rPr lang="en-IN" dirty="0"/>
              <a:t>, </a:t>
            </a:r>
            <a:r>
              <a:rPr lang="en-IN" dirty="0" smtClean="0"/>
              <a:t>2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0 </a:t>
            </a:r>
            <a:r>
              <a:rPr lang="en-IN" dirty="0"/>
              <a:t>is not a real number (division by 0 is </a:t>
            </a:r>
            <a:r>
              <a:rPr lang="en-IN" dirty="0" smtClean="0"/>
              <a:t>not allowed).</a:t>
            </a:r>
          </a:p>
          <a:p>
            <a:endParaRPr lang="en-US" altLang="en-US" sz="1200" dirty="0" smtClean="0"/>
          </a:p>
          <a:p>
            <a:r>
              <a:rPr lang="en-IN" dirty="0"/>
              <a:t>g. No, because every irrational number is a real number, and 2</a:t>
            </a:r>
            <a:r>
              <a:rPr lang="en-IN" sz="1200" dirty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/>
              <a:t>0</a:t>
            </a:r>
            <a:r>
              <a:rPr lang="en-IN" dirty="0" smtClean="0"/>
              <a:t> </a:t>
            </a:r>
            <a:r>
              <a:rPr lang="en-IN" dirty="0"/>
              <a:t>is not a real number.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2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r>
              <a:rPr lang="en-IN" dirty="0"/>
              <a:t>h. Yes. Let </a:t>
            </a:r>
            <a:r>
              <a:rPr lang="en-IN" i="1" dirty="0"/>
              <a:t>x </a:t>
            </a:r>
            <a:r>
              <a:rPr lang="en-IN" dirty="0" smtClean="0"/>
              <a:t>= 0.12121212… </a:t>
            </a:r>
            <a:r>
              <a:rPr lang="en-IN" dirty="0"/>
              <a:t>Then 100</a:t>
            </a:r>
            <a:r>
              <a:rPr lang="en-IN" i="1" dirty="0"/>
              <a:t>x </a:t>
            </a:r>
            <a:r>
              <a:rPr lang="en-IN" dirty="0" smtClean="0"/>
              <a:t>= 12.12121212… </a:t>
            </a:r>
          </a:p>
          <a:p>
            <a:endParaRPr lang="en-IN" sz="400" dirty="0"/>
          </a:p>
          <a:p>
            <a:r>
              <a:rPr lang="en-IN" dirty="0" smtClean="0"/>
              <a:t>	Thus</a:t>
            </a:r>
          </a:p>
          <a:p>
            <a:r>
              <a:rPr lang="en-IN" dirty="0"/>
              <a:t>	</a:t>
            </a:r>
            <a:r>
              <a:rPr lang="en-IN" dirty="0" smtClean="0"/>
              <a:t>	      </a:t>
            </a:r>
            <a:r>
              <a:rPr lang="pt-BR" dirty="0" smtClean="0"/>
              <a:t>100</a:t>
            </a:r>
            <a:r>
              <a:rPr lang="pt-BR" i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− </a:t>
            </a:r>
            <a:r>
              <a:rPr lang="pt-BR" i="1" dirty="0" smtClean="0"/>
              <a:t>x </a:t>
            </a:r>
            <a:r>
              <a:rPr lang="pt-BR" dirty="0" smtClean="0"/>
              <a:t>= 12.12121212</a:t>
            </a:r>
            <a:r>
              <a:rPr lang="en-IN" dirty="0" smtClean="0"/>
              <a:t>…</a:t>
            </a:r>
            <a:r>
              <a:rPr lang="pt-BR" dirty="0" smtClean="0"/>
              <a:t>− 0.12121212</a:t>
            </a:r>
            <a:r>
              <a:rPr lang="en-IN" dirty="0" smtClean="0"/>
              <a:t>…</a:t>
            </a:r>
            <a:r>
              <a:rPr lang="pt-BR" dirty="0" smtClean="0"/>
              <a:t> = 12. </a:t>
            </a:r>
          </a:p>
          <a:p>
            <a:endParaRPr lang="pt-BR" sz="400" dirty="0"/>
          </a:p>
          <a:p>
            <a:r>
              <a:rPr lang="pt-BR" dirty="0" smtClean="0"/>
              <a:t>	</a:t>
            </a:r>
            <a:r>
              <a:rPr lang="en-IN" dirty="0" smtClean="0"/>
              <a:t>But </a:t>
            </a:r>
            <a:r>
              <a:rPr lang="en-IN" dirty="0"/>
              <a:t>also </a:t>
            </a:r>
            <a:r>
              <a:rPr lang="en-IN" dirty="0" smtClean="0"/>
              <a:t>100</a:t>
            </a:r>
            <a:r>
              <a:rPr lang="en-IN" i="1" dirty="0" smtClean="0"/>
              <a:t>x</a:t>
            </a:r>
            <a:r>
              <a:rPr lang="en-IN" dirty="0"/>
              <a:t> − </a:t>
            </a:r>
            <a:r>
              <a:rPr lang="en-IN" i="1" dirty="0" smtClean="0"/>
              <a:t>x </a:t>
            </a:r>
            <a:r>
              <a:rPr lang="en-IN" dirty="0" smtClean="0"/>
              <a:t>= </a:t>
            </a:r>
            <a:r>
              <a:rPr lang="en-IN" dirty="0"/>
              <a:t>99</a:t>
            </a:r>
            <a:r>
              <a:rPr lang="en-IN" i="1" dirty="0"/>
              <a:t>x </a:t>
            </a:r>
            <a:r>
              <a:rPr lang="en-IN" i="1" dirty="0" smtClean="0"/>
              <a:t>		</a:t>
            </a:r>
            <a:r>
              <a:rPr lang="en-IN" sz="1800" dirty="0" smtClean="0">
                <a:solidFill>
                  <a:srgbClr val="00AEEF"/>
                </a:solidFill>
              </a:rPr>
              <a:t>by </a:t>
            </a:r>
            <a:r>
              <a:rPr lang="en-IN" sz="1800" dirty="0">
                <a:solidFill>
                  <a:srgbClr val="00AEEF"/>
                </a:solidFill>
              </a:rPr>
              <a:t>basic </a:t>
            </a:r>
            <a:r>
              <a:rPr lang="en-IN" sz="1800" dirty="0" smtClean="0">
                <a:solidFill>
                  <a:srgbClr val="00AEEF"/>
                </a:solidFill>
              </a:rPr>
              <a:t>algebra. </a:t>
            </a:r>
          </a:p>
          <a:p>
            <a:endParaRPr lang="en-IN" sz="400" dirty="0"/>
          </a:p>
          <a:p>
            <a:r>
              <a:rPr lang="en-IN" dirty="0" smtClean="0"/>
              <a:t>	Hence	    </a:t>
            </a:r>
            <a:r>
              <a:rPr lang="en-IN" sz="900" dirty="0" smtClean="0"/>
              <a:t> </a:t>
            </a:r>
            <a:r>
              <a:rPr lang="en-IN" dirty="0"/>
              <a:t>99</a:t>
            </a:r>
            <a:r>
              <a:rPr lang="en-IN" i="1" dirty="0"/>
              <a:t>x </a:t>
            </a:r>
            <a:r>
              <a:rPr lang="en-IN" dirty="0" smtClean="0"/>
              <a:t>= 12, </a:t>
            </a:r>
          </a:p>
          <a:p>
            <a:endParaRPr lang="en-IN" sz="900" dirty="0"/>
          </a:p>
          <a:p>
            <a:r>
              <a:rPr lang="en-IN" dirty="0" smtClean="0"/>
              <a:t>	and </a:t>
            </a:r>
            <a:r>
              <a:rPr lang="en-IN" dirty="0"/>
              <a:t>so</a:t>
            </a:r>
            <a:endParaRPr lang="en-US" altLang="en-US" dirty="0"/>
          </a:p>
        </p:txBody>
      </p:sp>
      <p:pic>
        <p:nvPicPr>
          <p:cNvPr id="6146" name="Picture 2" descr="x = 12∕99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72552"/>
            <a:ext cx="10477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14874"/>
            <a:ext cx="8226425" cy="923926"/>
          </a:xfrm>
        </p:spPr>
        <p:txBody>
          <a:bodyPr/>
          <a:lstStyle/>
          <a:p>
            <a:pPr marL="341313" indent="0"/>
            <a:r>
              <a:rPr lang="en-IN" dirty="0" smtClean="0"/>
              <a:t>Therefore</a:t>
            </a:r>
            <a:r>
              <a:rPr lang="en-IN" dirty="0"/>
              <a:t>, </a:t>
            </a:r>
            <a:r>
              <a:rPr lang="en-IN" dirty="0" smtClean="0"/>
              <a:t>0.12121212… = 12</a:t>
            </a:r>
            <a:r>
              <a:rPr lang="en-IN" sz="1200" dirty="0" smtClean="0"/>
              <a:t> </a:t>
            </a:r>
            <a:r>
              <a:rPr lang="en-IN" b="1" dirty="0"/>
              <a:t>∕</a:t>
            </a:r>
            <a:r>
              <a:rPr lang="en-IN" sz="1200" dirty="0"/>
              <a:t> </a:t>
            </a:r>
            <a:r>
              <a:rPr lang="en-IN" dirty="0" smtClean="0"/>
              <a:t>99, </a:t>
            </a:r>
            <a:r>
              <a:rPr lang="en-IN" dirty="0"/>
              <a:t>which is a ratio of </a:t>
            </a:r>
            <a:r>
              <a:rPr lang="en-IN" dirty="0" smtClean="0"/>
              <a:t>two nonzero </a:t>
            </a:r>
            <a:r>
              <a:rPr lang="en-IN" dirty="0"/>
              <a:t>integers and </a:t>
            </a:r>
            <a:r>
              <a:rPr lang="en-IN" dirty="0" smtClean="0"/>
              <a:t>thus is </a:t>
            </a:r>
            <a:r>
              <a:rPr lang="en-IN" dirty="0"/>
              <a:t>a rational number.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92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743200"/>
          </a:xfrm>
        </p:spPr>
        <p:txBody>
          <a:bodyPr/>
          <a:lstStyle/>
          <a:p>
            <a:r>
              <a:rPr lang="en-IN" dirty="0" smtClean="0"/>
              <a:t>	Note </a:t>
            </a:r>
            <a:r>
              <a:rPr lang="en-IN" dirty="0"/>
              <a:t>that you can use an argument similar to this one to show that any </a:t>
            </a:r>
            <a:r>
              <a:rPr lang="en-IN" dirty="0" smtClean="0"/>
              <a:t>repeating decimal </a:t>
            </a:r>
            <a:r>
              <a:rPr lang="en-IN" dirty="0"/>
              <a:t>is a rational number</a:t>
            </a:r>
            <a:r>
              <a:rPr lang="en-IN" dirty="0" smtClean="0"/>
              <a:t>.</a:t>
            </a:r>
          </a:p>
          <a:p>
            <a:endParaRPr lang="en-US" altLang="en-US" sz="800" dirty="0"/>
          </a:p>
          <a:p>
            <a:r>
              <a:rPr lang="en-IN" dirty="0" smtClean="0"/>
              <a:t>i.  Yes</a:t>
            </a:r>
            <a:r>
              <a:rPr lang="en-IN" dirty="0"/>
              <a:t>, since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 </a:t>
            </a:r>
            <a:r>
              <a:rPr lang="en-IN" dirty="0"/>
              <a:t>are integers, so are </a:t>
            </a:r>
            <a:r>
              <a:rPr lang="en-IN" i="1" dirty="0" smtClean="0"/>
              <a:t>m</a:t>
            </a:r>
            <a:r>
              <a:rPr lang="en-IN" dirty="0" smtClean="0"/>
              <a:t> + </a:t>
            </a:r>
            <a:r>
              <a:rPr lang="en-IN" i="1" dirty="0" smtClean="0"/>
              <a:t>n </a:t>
            </a:r>
            <a:r>
              <a:rPr lang="en-IN" dirty="0"/>
              <a:t>and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(because sums and products </a:t>
            </a:r>
            <a:r>
              <a:rPr lang="en-IN" dirty="0" smtClean="0"/>
              <a:t>of integers </a:t>
            </a:r>
            <a:r>
              <a:rPr lang="en-IN" dirty="0"/>
              <a:t>are integers). Also </a:t>
            </a:r>
            <a:r>
              <a:rPr lang="en-IN" i="1" dirty="0" err="1"/>
              <a:t>mn</a:t>
            </a:r>
            <a:r>
              <a:rPr lang="en-IN" i="1" dirty="0"/>
              <a:t> </a:t>
            </a:r>
            <a:r>
              <a:rPr lang="en-IN" dirty="0"/>
              <a:t>≠ 0 by the </a:t>
            </a:r>
            <a:r>
              <a:rPr lang="en-IN" i="1" dirty="0"/>
              <a:t>zero product property</a:t>
            </a:r>
            <a:r>
              <a:rPr lang="en-IN" dirty="0"/>
              <a:t>. </a:t>
            </a:r>
            <a:endParaRPr lang="en-IN" dirty="0" smtClean="0"/>
          </a:p>
          <a:p>
            <a:endParaRPr lang="en-IN" sz="800" dirty="0" smtClean="0"/>
          </a:p>
          <a:p>
            <a:r>
              <a:rPr lang="en-IN" dirty="0"/>
              <a:t>	</a:t>
            </a:r>
            <a:r>
              <a:rPr lang="en-IN" dirty="0" smtClean="0"/>
              <a:t>One </a:t>
            </a:r>
            <a:r>
              <a:rPr lang="en-IN" dirty="0"/>
              <a:t>version </a:t>
            </a:r>
            <a:r>
              <a:rPr lang="en-IN" dirty="0" smtClean="0"/>
              <a:t>of this property </a:t>
            </a:r>
            <a:r>
              <a:rPr lang="en-IN" dirty="0"/>
              <a:t>says the following:</a:t>
            </a:r>
            <a:endParaRPr lang="en-US" altLang="en-US" dirty="0"/>
          </a:p>
        </p:txBody>
      </p:sp>
      <p:pic>
        <p:nvPicPr>
          <p:cNvPr id="7170" name="Picture 2" descr="The text box has the heading, Zero Product Property. The text reads, If neither of two real numbers is zero, then their product is also not zer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6263"/>
            <a:ext cx="7604256" cy="121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6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7861</TotalTime>
  <Words>1065</Words>
  <Application>Microsoft Office PowerPoint</Application>
  <PresentationFormat>On-screen Show (4:3)</PresentationFormat>
  <Paragraphs>158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sample</vt:lpstr>
      <vt:lpstr>CHAPTER 4</vt:lpstr>
      <vt:lpstr>4.3</vt:lpstr>
      <vt:lpstr>Direct Proof and Counterexample Ⅲ: Rational Numbers</vt:lpstr>
      <vt:lpstr>Example 4.3.1 – Determining Whether Numbers Are Rational or Irrational</vt:lpstr>
      <vt:lpstr>Example 4.3.1 – Determining Whether Numbers Are Rational or Irrational</vt:lpstr>
      <vt:lpstr>Example 4.3.1 – Solution</vt:lpstr>
      <vt:lpstr>Example 4.3.1 – Solution</vt:lpstr>
      <vt:lpstr>Example 4.3.1 – Solution</vt:lpstr>
      <vt:lpstr>Example 4.3.1 – Solution</vt:lpstr>
      <vt:lpstr>More on Generalizing from the Generic Particular</vt:lpstr>
      <vt:lpstr>More on Generalizing from the Generic Particular</vt:lpstr>
      <vt:lpstr>Proving Properties of Rational Numbers</vt:lpstr>
      <vt:lpstr>Example 4.3.2 – Any Sum of Rational Numbers Is Rational</vt:lpstr>
      <vt:lpstr>Example 4.3.2 – Solution</vt:lpstr>
      <vt:lpstr>Example 4.3.2 – Solution</vt:lpstr>
      <vt:lpstr>Example 4.3.2 – Solution</vt:lpstr>
      <vt:lpstr>Example 4.3.2 – Solution</vt:lpstr>
      <vt:lpstr>Example 4.3.2 – Solution</vt:lpstr>
      <vt:lpstr>Deriving New Mathematics from Old</vt:lpstr>
      <vt:lpstr>Example 4.3.3 – Deriving Additional Results about Even and Odd Integers</vt:lpstr>
      <vt:lpstr>Example 4.3.3 – Deriving Additional Results about Even and Odd Integers</vt:lpstr>
      <vt:lpstr>Example 4.3.3 – Solution</vt:lpstr>
      <vt:lpstr>Example 4.3.4 – The Double of a Rational Number</vt:lpstr>
      <vt:lpstr>Example 4.3.4 –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2650</cp:revision>
  <dcterms:created xsi:type="dcterms:W3CDTF">2008-12-01T05:36:35Z</dcterms:created>
  <dcterms:modified xsi:type="dcterms:W3CDTF">2019-02-13T13:59:50Z</dcterms:modified>
</cp:coreProperties>
</file>