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746" r:id="rId2"/>
    <p:sldId id="601" r:id="rId3"/>
    <p:sldId id="649" r:id="rId4"/>
    <p:sldId id="715" r:id="rId5"/>
    <p:sldId id="650" r:id="rId6"/>
    <p:sldId id="699" r:id="rId7"/>
    <p:sldId id="716" r:id="rId8"/>
    <p:sldId id="717" r:id="rId9"/>
    <p:sldId id="718" r:id="rId10"/>
    <p:sldId id="719" r:id="rId11"/>
    <p:sldId id="720" r:id="rId12"/>
    <p:sldId id="721" r:id="rId13"/>
    <p:sldId id="722" r:id="rId14"/>
    <p:sldId id="723" r:id="rId15"/>
    <p:sldId id="724" r:id="rId16"/>
    <p:sldId id="747" r:id="rId17"/>
    <p:sldId id="725" r:id="rId18"/>
    <p:sldId id="726" r:id="rId19"/>
    <p:sldId id="705" r:id="rId20"/>
    <p:sldId id="727" r:id="rId21"/>
    <p:sldId id="729" r:id="rId22"/>
    <p:sldId id="748" r:id="rId23"/>
    <p:sldId id="731" r:id="rId24"/>
    <p:sldId id="732" r:id="rId25"/>
    <p:sldId id="733" r:id="rId26"/>
    <p:sldId id="734" r:id="rId27"/>
    <p:sldId id="735" r:id="rId28"/>
    <p:sldId id="749" r:id="rId29"/>
    <p:sldId id="737" r:id="rId30"/>
    <p:sldId id="738" r:id="rId31"/>
    <p:sldId id="739" r:id="rId32"/>
    <p:sldId id="745" r:id="rId33"/>
    <p:sldId id="740" r:id="rId34"/>
    <p:sldId id="742" r:id="rId35"/>
    <p:sldId id="743" r:id="rId36"/>
    <p:sldId id="741" r:id="rId37"/>
  </p:sldIdLst>
  <p:sldSz cx="9144000" cy="6858000" type="screen4x3"/>
  <p:notesSz cx="6858000" cy="9144000"/>
  <p:custDataLst>
    <p:tags r:id="rId4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12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EF"/>
    <a:srgbClr val="3FCDFF"/>
    <a:srgbClr val="008EC0"/>
    <a:srgbClr val="A62B4D"/>
    <a:srgbClr val="00707E"/>
    <a:srgbClr val="93278F"/>
    <a:srgbClr val="20409A"/>
    <a:srgbClr val="0084B6"/>
    <a:srgbClr val="174788"/>
    <a:srgbClr val="2269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9574" autoAdjust="0"/>
    <p:restoredTop sz="94494" autoAdjust="0"/>
  </p:normalViewPr>
  <p:slideViewPr>
    <p:cSldViewPr>
      <p:cViewPr>
        <p:scale>
          <a:sx n="60" d="100"/>
          <a:sy n="60" d="100"/>
        </p:scale>
        <p:origin x="-288" y="-300"/>
      </p:cViewPr>
      <p:guideLst>
        <p:guide orient="horz" pos="912"/>
        <p:guide pos="768"/>
      </p:guideLst>
    </p:cSldViewPr>
  </p:slideViewPr>
  <p:outlineViewPr>
    <p:cViewPr>
      <p:scale>
        <a:sx n="33" d="100"/>
        <a:sy n="33" d="100"/>
      </p:scale>
      <p:origin x="0" y="-341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169D7-30F9-42E6-9952-4309237F31D9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703B0-1DEE-4BA8-8AFE-52552D0DD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924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DB145F-E5FC-4D0D-91C6-32716D25EA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0599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27195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7698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6170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7698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7698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7698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7698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7698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6170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7698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7698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61709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76986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76986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76986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76986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76986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76986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76986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76986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76986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7698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61709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76986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76986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7698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7698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7698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7698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7698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6170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7698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2A17A8-E0C0-4ADB-8B7E-ED53CF178B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91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BDD4A-4EFC-4781-8C0D-F8A8406112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35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57D291-A0CF-4AA7-B750-3CA2B1EDDB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92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CE24FC-BE95-49D2-9D02-06ACC705CA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814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976936-66BF-481E-AA0F-1CF0A1199E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4880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4775"/>
            <a:ext cx="2057400" cy="6521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4775"/>
            <a:ext cx="6021387" cy="652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7A1A7-1A87-4750-A547-A06BA5B380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334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5613" y="104775"/>
            <a:ext cx="8231187" cy="6521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D90C38-DB98-4955-A86E-25645FD903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76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Accessib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228600"/>
            <a:ext cx="8226425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46304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457200" y="2514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457200" y="3657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457200" y="4800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3810000" y="582771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8"/>
          </p:nvPr>
        </p:nvSpPr>
        <p:spPr>
          <a:xfrm>
            <a:off x="4313583" y="5831094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9"/>
          </p:nvPr>
        </p:nvSpPr>
        <p:spPr>
          <a:xfrm>
            <a:off x="4800600" y="586740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20"/>
          </p:nvPr>
        </p:nvSpPr>
        <p:spPr>
          <a:xfrm>
            <a:off x="5304183" y="587078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21"/>
          </p:nvPr>
        </p:nvSpPr>
        <p:spPr>
          <a:xfrm>
            <a:off x="5287616" y="582433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22"/>
          </p:nvPr>
        </p:nvSpPr>
        <p:spPr>
          <a:xfrm>
            <a:off x="5791199" y="582771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3"/>
          </p:nvPr>
        </p:nvSpPr>
        <p:spPr>
          <a:xfrm>
            <a:off x="6278216" y="5864018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24"/>
          </p:nvPr>
        </p:nvSpPr>
        <p:spPr>
          <a:xfrm>
            <a:off x="6781799" y="586740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699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le_Section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463040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371061" y="2389187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3399010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371061" y="4488829"/>
            <a:ext cx="8226425" cy="8382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404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le_Title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3048000" cy="68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962400" y="1524000"/>
            <a:ext cx="4572000" cy="91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286000" y="5562600"/>
            <a:ext cx="5257800" cy="45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063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228600"/>
            <a:ext cx="8226425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C5F048-990D-4618-9432-82758FF4BB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272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2B7A3-5784-49B5-AFBA-13208B39DA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19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0013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4418E-7AAC-42C5-84FD-636C701C7F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34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CAED62-D7B6-4AD6-9B5A-E5F9017248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45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7E2165-ACBC-420A-973E-CFBE1C5237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165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3040"/>
            <a:ext cx="82296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4DB9EF2-1910-4E3A-A13D-D94C13F1959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849630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/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/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04775"/>
            <a:ext cx="82264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pic>
        <p:nvPicPr>
          <p:cNvPr id="3074" name="Picture 2" descr="D:\New folder\PPT\Images\Template\Epp Discrete Math 5e\3_3.jp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686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4" r:id="rId2"/>
    <p:sldLayoutId id="2147483663" r:id="rId3"/>
    <p:sldLayoutId id="2147483662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344168"/>
            <a:ext cx="7772400" cy="9144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CHAPTER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  <a:endParaRPr lang="en-IN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04800" y="2770496"/>
            <a:ext cx="8610600" cy="148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IN" altLang="en-US" sz="4000" b="1" dirty="0"/>
              <a:t>ELEMENTARY NUMBER THEORY AND METHODS OF PROOF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905000" y="6300216"/>
            <a:ext cx="5943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kern="1200" dirty="0" smtClean="0">
                <a:latin typeface="Arial" panose="020B0604020202020204" pitchFamily="34" charset="0"/>
              </a:rPr>
              <a:t>Copyright © Cengage Learning. All rights reserved. </a:t>
            </a:r>
            <a:endParaRPr lang="en-US" altLang="en-US" sz="1400" kern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920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600" dirty="0"/>
              <a:t>Example </a:t>
            </a:r>
            <a:r>
              <a:rPr lang="en-IN" altLang="en-US" sz="2600" dirty="0" smtClean="0"/>
              <a:t>4.4.3 </a:t>
            </a:r>
            <a:r>
              <a:rPr lang="en-US" altLang="en-US" sz="2600" dirty="0" smtClean="0"/>
              <a:t>– </a:t>
            </a:r>
            <a:r>
              <a:rPr lang="en-US" altLang="en-US" sz="2600" i="1" dirty="0"/>
              <a:t>Divisibility and Algebraic Expressions</a:t>
            </a:r>
            <a:endParaRPr lang="en-IN" alt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447800"/>
          </a:xfrm>
        </p:spPr>
        <p:txBody>
          <a:bodyPr/>
          <a:lstStyle/>
          <a:p>
            <a:r>
              <a:rPr lang="en-IN" dirty="0" smtClean="0"/>
              <a:t>a. If </a:t>
            </a:r>
            <a:r>
              <a:rPr lang="en-IN" i="1" dirty="0"/>
              <a:t>a </a:t>
            </a:r>
            <a:r>
              <a:rPr lang="en-IN" dirty="0"/>
              <a:t>and </a:t>
            </a:r>
            <a:r>
              <a:rPr lang="en-IN" i="1" dirty="0"/>
              <a:t>b </a:t>
            </a:r>
            <a:r>
              <a:rPr lang="en-IN" dirty="0"/>
              <a:t>are integers, is </a:t>
            </a:r>
            <a:r>
              <a:rPr lang="en-IN" dirty="0" smtClean="0"/>
              <a:t>3</a:t>
            </a:r>
            <a:r>
              <a:rPr lang="en-IN" i="1" dirty="0" smtClean="0"/>
              <a:t>a</a:t>
            </a:r>
            <a:r>
              <a:rPr lang="en-IN" dirty="0" smtClean="0"/>
              <a:t> + 3</a:t>
            </a:r>
            <a:r>
              <a:rPr lang="en-IN" i="1" dirty="0" smtClean="0"/>
              <a:t>b </a:t>
            </a:r>
            <a:r>
              <a:rPr lang="en-IN" dirty="0"/>
              <a:t>divisible by </a:t>
            </a:r>
            <a:r>
              <a:rPr lang="en-IN" dirty="0" smtClean="0"/>
              <a:t>3? </a:t>
            </a:r>
          </a:p>
          <a:p>
            <a:endParaRPr lang="en-IN" dirty="0" smtClean="0"/>
          </a:p>
          <a:p>
            <a:r>
              <a:rPr lang="en-IN" dirty="0" smtClean="0"/>
              <a:t>b</a:t>
            </a:r>
            <a:r>
              <a:rPr lang="en-IN" dirty="0"/>
              <a:t>. If </a:t>
            </a:r>
            <a:r>
              <a:rPr lang="en-IN" i="1" dirty="0"/>
              <a:t>k </a:t>
            </a:r>
            <a:r>
              <a:rPr lang="en-IN" dirty="0"/>
              <a:t>and </a:t>
            </a:r>
            <a:r>
              <a:rPr lang="en-IN" i="1" dirty="0"/>
              <a:t>m </a:t>
            </a:r>
            <a:r>
              <a:rPr lang="en-IN" dirty="0"/>
              <a:t>are integers, is 10</a:t>
            </a:r>
            <a:r>
              <a:rPr lang="en-IN" i="1" dirty="0"/>
              <a:t>km </a:t>
            </a:r>
            <a:r>
              <a:rPr lang="en-IN" dirty="0"/>
              <a:t>divisible by 5?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448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4.4.3 </a:t>
            </a:r>
            <a:r>
              <a:rPr lang="en-US" altLang="en-US" dirty="0" smtClean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2590800"/>
          </a:xfrm>
        </p:spPr>
        <p:txBody>
          <a:bodyPr/>
          <a:lstStyle/>
          <a:p>
            <a:r>
              <a:rPr lang="en-IN" dirty="0" smtClean="0"/>
              <a:t>a. Yes</a:t>
            </a:r>
            <a:r>
              <a:rPr lang="en-IN" dirty="0"/>
              <a:t>. By the distributive law of algebra, </a:t>
            </a:r>
            <a:r>
              <a:rPr lang="en-IN" dirty="0" smtClean="0"/>
              <a:t>3</a:t>
            </a:r>
            <a:r>
              <a:rPr lang="en-IN" i="1" dirty="0" smtClean="0"/>
              <a:t>a</a:t>
            </a:r>
            <a:r>
              <a:rPr lang="en-IN" dirty="0" smtClean="0"/>
              <a:t> + 3</a:t>
            </a:r>
            <a:r>
              <a:rPr lang="en-IN" i="1" dirty="0" smtClean="0"/>
              <a:t>b </a:t>
            </a:r>
            <a:r>
              <a:rPr lang="en-IN" dirty="0" smtClean="0"/>
              <a:t>= 3(</a:t>
            </a:r>
            <a:r>
              <a:rPr lang="en-IN" i="1" dirty="0" smtClean="0"/>
              <a:t>a</a:t>
            </a:r>
            <a:r>
              <a:rPr lang="en-IN" dirty="0" smtClean="0"/>
              <a:t> + </a:t>
            </a:r>
            <a:r>
              <a:rPr lang="en-IN" i="1" dirty="0" smtClean="0"/>
              <a:t>b</a:t>
            </a:r>
            <a:r>
              <a:rPr lang="en-IN" dirty="0"/>
              <a:t>) and </a:t>
            </a:r>
            <a:r>
              <a:rPr lang="en-IN" i="1" dirty="0" smtClean="0"/>
              <a:t>a </a:t>
            </a:r>
            <a:r>
              <a:rPr lang="en-IN" dirty="0" smtClean="0"/>
              <a:t>+ </a:t>
            </a:r>
            <a:r>
              <a:rPr lang="en-IN" i="1" dirty="0" smtClean="0"/>
              <a:t>b </a:t>
            </a:r>
            <a:r>
              <a:rPr lang="en-IN" dirty="0"/>
              <a:t>is an </a:t>
            </a:r>
            <a:r>
              <a:rPr lang="en-IN" dirty="0" smtClean="0"/>
              <a:t>integer because </a:t>
            </a:r>
            <a:r>
              <a:rPr lang="en-IN" dirty="0"/>
              <a:t>it is a sum of two </a:t>
            </a:r>
            <a:r>
              <a:rPr lang="en-IN" dirty="0" smtClean="0"/>
              <a:t>integers.</a:t>
            </a:r>
          </a:p>
          <a:p>
            <a:endParaRPr lang="en-IN" dirty="0" smtClean="0"/>
          </a:p>
          <a:p>
            <a:r>
              <a:rPr lang="en-IN" dirty="0" smtClean="0"/>
              <a:t>b</a:t>
            </a:r>
            <a:r>
              <a:rPr lang="en-IN" dirty="0"/>
              <a:t>. Yes. By the associative law of algebra, 10</a:t>
            </a:r>
            <a:r>
              <a:rPr lang="en-IN" i="1" dirty="0"/>
              <a:t>km </a:t>
            </a:r>
            <a:r>
              <a:rPr lang="en-IN" dirty="0"/>
              <a:t>= 5 </a:t>
            </a:r>
            <a:r>
              <a:rPr lang="en-IN" b="1" dirty="0"/>
              <a:t>·</a:t>
            </a:r>
            <a:r>
              <a:rPr lang="en-IN" dirty="0"/>
              <a:t> (</a:t>
            </a:r>
            <a:r>
              <a:rPr lang="en-IN" dirty="0" smtClean="0"/>
              <a:t>2</a:t>
            </a:r>
            <a:r>
              <a:rPr lang="en-IN" i="1" dirty="0" smtClean="0"/>
              <a:t>km</a:t>
            </a:r>
            <a:r>
              <a:rPr lang="en-IN" dirty="0" smtClean="0"/>
              <a:t>) and </a:t>
            </a:r>
            <a:r>
              <a:rPr lang="en-IN" dirty="0"/>
              <a:t>2</a:t>
            </a:r>
            <a:r>
              <a:rPr lang="en-IN" i="1" dirty="0"/>
              <a:t>km </a:t>
            </a:r>
            <a:r>
              <a:rPr lang="en-IN" dirty="0"/>
              <a:t>is an integer </a:t>
            </a:r>
            <a:r>
              <a:rPr lang="en-IN" dirty="0" smtClean="0"/>
              <a:t>because it </a:t>
            </a:r>
            <a:r>
              <a:rPr lang="en-IN" dirty="0"/>
              <a:t>is a product of three integers.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408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000" dirty="0"/>
              <a:t>Direct Proof and Counterexample </a:t>
            </a:r>
            <a:r>
              <a:rPr lang="en-IN" altLang="en-US" sz="3000" dirty="0" smtClean="0"/>
              <a:t>Ⅳ: </a:t>
            </a:r>
            <a:r>
              <a:rPr lang="en-IN" altLang="en-US" sz="3000" dirty="0"/>
              <a:t>Divisibility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914400"/>
          </a:xfrm>
        </p:spPr>
        <p:txBody>
          <a:bodyPr/>
          <a:lstStyle/>
          <a:p>
            <a:pPr marL="0" indent="0"/>
            <a:r>
              <a:rPr lang="en-IN" dirty="0"/>
              <a:t>When the definition of divides is rewritten formally using the existential quantifier, </a:t>
            </a:r>
            <a:r>
              <a:rPr lang="en-IN" dirty="0" smtClean="0"/>
              <a:t>the result </a:t>
            </a:r>
            <a:r>
              <a:rPr lang="en-IN" dirty="0"/>
              <a:t>is</a:t>
            </a:r>
            <a:endParaRPr lang="en-US" altLang="en-US" dirty="0"/>
          </a:p>
        </p:txBody>
      </p:sp>
      <p:pic>
        <p:nvPicPr>
          <p:cNvPr id="1026" name="Picture 2" descr="d divides n if and only if there exist an integer k such that n = d k and d is not equal to 0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09800"/>
            <a:ext cx="63627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667000"/>
            <a:ext cx="8226425" cy="914400"/>
          </a:xfrm>
        </p:spPr>
        <p:txBody>
          <a:bodyPr/>
          <a:lstStyle/>
          <a:p>
            <a:pPr marL="0" indent="0"/>
            <a:r>
              <a:rPr lang="en-IN" dirty="0"/>
              <a:t>Since the negation of an existential statement is universal, it follows that </a:t>
            </a:r>
            <a:r>
              <a:rPr lang="en-IN" i="1" dirty="0"/>
              <a:t>d </a:t>
            </a:r>
            <a:r>
              <a:rPr lang="en-IN" dirty="0"/>
              <a:t>does not </a:t>
            </a:r>
            <a:r>
              <a:rPr lang="en-IN" dirty="0" smtClean="0"/>
              <a:t>divide </a:t>
            </a:r>
            <a:r>
              <a:rPr lang="en-IN" i="1" dirty="0" smtClean="0"/>
              <a:t>n </a:t>
            </a:r>
            <a:r>
              <a:rPr lang="en-IN" dirty="0"/>
              <a:t>(</a:t>
            </a:r>
            <a:r>
              <a:rPr lang="en-IN" dirty="0" smtClean="0"/>
              <a:t>denoted</a:t>
            </a:r>
            <a:endParaRPr lang="en-US" altLang="en-US" dirty="0"/>
          </a:p>
        </p:txBody>
      </p:sp>
      <p:pic>
        <p:nvPicPr>
          <p:cNvPr id="1027" name="Picture 3" descr="d does not divide by 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093720"/>
            <a:ext cx="455399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038856"/>
            <a:ext cx="8226425" cy="1228344"/>
          </a:xfrm>
        </p:spPr>
        <p:txBody>
          <a:bodyPr/>
          <a:lstStyle/>
          <a:p>
            <a:pPr marL="0" indent="0"/>
            <a:r>
              <a:rPr lang="en-IN" dirty="0" smtClean="0"/>
              <a:t>                                                                         </a:t>
            </a:r>
            <a:r>
              <a:rPr lang="en-IN" sz="100" dirty="0" smtClean="0"/>
              <a:t> </a:t>
            </a:r>
            <a:r>
              <a:rPr lang="en-IN" dirty="0" smtClean="0"/>
              <a:t>) </a:t>
            </a:r>
            <a:r>
              <a:rPr lang="en-IN" dirty="0"/>
              <a:t>if, and only if, </a:t>
            </a:r>
            <a:r>
              <a:rPr lang="en-IN" dirty="0" smtClean="0">
                <a:latin typeface="+mj-lt"/>
                <a:ea typeface="Arial Unicode MS"/>
                <a:cs typeface="Arial Unicode MS"/>
              </a:rPr>
              <a:t>∀</a:t>
            </a:r>
            <a:r>
              <a:rPr lang="en-IN" dirty="0" smtClean="0"/>
              <a:t> </a:t>
            </a:r>
            <a:r>
              <a:rPr lang="en-IN" dirty="0"/>
              <a:t>integer </a:t>
            </a:r>
            <a:r>
              <a:rPr lang="en-IN" i="1" dirty="0"/>
              <a:t>k</a:t>
            </a:r>
            <a:r>
              <a:rPr lang="en-IN" dirty="0"/>
              <a:t>, </a:t>
            </a:r>
            <a:r>
              <a:rPr lang="en-IN" i="1" dirty="0"/>
              <a:t>n </a:t>
            </a:r>
            <a:r>
              <a:rPr lang="en-IN" dirty="0"/>
              <a:t>≠ </a:t>
            </a:r>
            <a:r>
              <a:rPr lang="en-IN" i="1" dirty="0" err="1"/>
              <a:t>dk</a:t>
            </a:r>
            <a:r>
              <a:rPr lang="en-IN" i="1" dirty="0"/>
              <a:t> </a:t>
            </a:r>
            <a:r>
              <a:rPr lang="en-IN" dirty="0"/>
              <a:t>or </a:t>
            </a:r>
            <a:r>
              <a:rPr lang="en-IN" i="1" dirty="0"/>
              <a:t>d </a:t>
            </a:r>
            <a:r>
              <a:rPr lang="en-IN" dirty="0" smtClean="0"/>
              <a:t>= </a:t>
            </a:r>
            <a:r>
              <a:rPr lang="en-IN" dirty="0"/>
              <a:t>0; in other words, the </a:t>
            </a:r>
            <a:r>
              <a:rPr lang="en-IN" dirty="0" smtClean="0"/>
              <a:t>quotient  </a:t>
            </a:r>
            <a:r>
              <a:rPr lang="en-IN" i="1" dirty="0" smtClean="0"/>
              <a:t>n</a:t>
            </a:r>
            <a:r>
              <a:rPr lang="en-IN" sz="1200" i="1" dirty="0" smtClean="0"/>
              <a:t> </a:t>
            </a:r>
            <a:r>
              <a:rPr lang="en-IN" dirty="0" smtClean="0"/>
              <a:t>∕</a:t>
            </a:r>
            <a:r>
              <a:rPr lang="en-IN" sz="1200" dirty="0" smtClean="0"/>
              <a:t> </a:t>
            </a:r>
            <a:r>
              <a:rPr lang="en-IN" i="1" dirty="0" smtClean="0"/>
              <a:t>d </a:t>
            </a:r>
            <a:r>
              <a:rPr lang="en-IN" dirty="0"/>
              <a:t>is not an integer.</a:t>
            </a:r>
            <a:endParaRPr lang="en-US" altLang="en-US" dirty="0"/>
          </a:p>
        </p:txBody>
      </p:sp>
      <p:pic>
        <p:nvPicPr>
          <p:cNvPr id="1028" name="Picture 4" descr="The text reads, For all integers n and d, d does not divide n if and only if n∕d is not an integer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4343400"/>
            <a:ext cx="78105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71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500" dirty="0"/>
              <a:t>Example </a:t>
            </a:r>
            <a:r>
              <a:rPr lang="en-IN" altLang="en-US" sz="3500" dirty="0" smtClean="0"/>
              <a:t>4.4.4 </a:t>
            </a:r>
            <a:r>
              <a:rPr lang="en-US" altLang="en-US" sz="3500" dirty="0" smtClean="0"/>
              <a:t>– </a:t>
            </a:r>
            <a:r>
              <a:rPr lang="en-US" altLang="en-US" sz="3500" i="1" dirty="0"/>
              <a:t>Checking </a:t>
            </a:r>
            <a:r>
              <a:rPr lang="en-US" altLang="en-US" sz="3500" i="1" dirty="0" err="1"/>
              <a:t>Nondivisibility</a:t>
            </a:r>
            <a:endParaRPr lang="en-IN" alt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57200"/>
          </a:xfrm>
        </p:spPr>
        <p:txBody>
          <a:bodyPr/>
          <a:lstStyle/>
          <a:p>
            <a:r>
              <a:rPr lang="en-IN" dirty="0"/>
              <a:t>Does</a:t>
            </a:r>
            <a:endParaRPr lang="en-US" altLang="en-US" dirty="0"/>
          </a:p>
        </p:txBody>
      </p:sp>
      <p:pic>
        <p:nvPicPr>
          <p:cNvPr id="2050" name="Picture 2" descr="4 divides 15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304" y="1510352"/>
            <a:ext cx="71004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77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4.4.4 </a:t>
            </a:r>
            <a:r>
              <a:rPr lang="en-US" altLang="en-US" dirty="0" smtClean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57200"/>
          </a:xfrm>
        </p:spPr>
        <p:txBody>
          <a:bodyPr/>
          <a:lstStyle/>
          <a:p>
            <a:r>
              <a:rPr lang="en-IN" dirty="0"/>
              <a:t>No,</a:t>
            </a:r>
            <a:endParaRPr lang="en-US" altLang="en-US" dirty="0"/>
          </a:p>
        </p:txBody>
      </p:sp>
      <p:pic>
        <p:nvPicPr>
          <p:cNvPr id="3074" name="Picture 2" descr="15∕4 = 3.75,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13144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57200"/>
          </a:xfrm>
        </p:spPr>
        <p:txBody>
          <a:bodyPr/>
          <a:lstStyle/>
          <a:p>
            <a:r>
              <a:rPr lang="en-IN" dirty="0" smtClean="0"/>
              <a:t>                       which </a:t>
            </a:r>
            <a:r>
              <a:rPr lang="en-IN" dirty="0"/>
              <a:t>is not an integer.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8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000" dirty="0"/>
              <a:t>Example </a:t>
            </a:r>
            <a:r>
              <a:rPr lang="en-IN" altLang="en-US" sz="3000" dirty="0" smtClean="0"/>
              <a:t>4.4.5 </a:t>
            </a:r>
            <a:r>
              <a:rPr lang="en-US" altLang="en-US" sz="3000" dirty="0" smtClean="0"/>
              <a:t>– </a:t>
            </a:r>
            <a:r>
              <a:rPr lang="en-US" altLang="en-US" sz="3000" i="1" dirty="0"/>
              <a:t>Prime Numbers and Divisibility</a:t>
            </a:r>
            <a:endParaRPr lang="en-IN" alt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295400"/>
          </a:xfrm>
        </p:spPr>
        <p:txBody>
          <a:bodyPr/>
          <a:lstStyle/>
          <a:p>
            <a:pPr marL="0" indent="0"/>
            <a:r>
              <a:rPr lang="en-IN" dirty="0"/>
              <a:t>An alternative way to define a prime number is to say </a:t>
            </a:r>
            <a:r>
              <a:rPr lang="en-IN" dirty="0" smtClean="0"/>
              <a:t>that an </a:t>
            </a:r>
            <a:r>
              <a:rPr lang="en-IN" dirty="0"/>
              <a:t>integer </a:t>
            </a:r>
            <a:r>
              <a:rPr lang="en-IN" i="1" dirty="0"/>
              <a:t>n </a:t>
            </a:r>
            <a:r>
              <a:rPr lang="en-IN" dirty="0" smtClean="0"/>
              <a:t>&gt; </a:t>
            </a:r>
            <a:r>
              <a:rPr lang="en-IN" dirty="0"/>
              <a:t>1 is prime if, </a:t>
            </a:r>
            <a:r>
              <a:rPr lang="en-IN" dirty="0" smtClean="0"/>
              <a:t>and only </a:t>
            </a:r>
            <a:r>
              <a:rPr lang="en-IN" dirty="0"/>
              <a:t>if, its only positive integer divisors are 1 and itself.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925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975" y="2438400"/>
            <a:ext cx="8226425" cy="1143000"/>
          </a:xfrm>
        </p:spPr>
        <p:txBody>
          <a:bodyPr/>
          <a:lstStyle/>
          <a:p>
            <a:pPr algn="ctr" eaLnBrk="1" hangingPunct="1"/>
            <a:r>
              <a:rPr lang="en-IN" altLang="en-US" dirty="0"/>
              <a:t>Proving Properties of Divisibility</a:t>
            </a:r>
          </a:p>
        </p:txBody>
      </p:sp>
    </p:spTree>
    <p:extLst>
      <p:ext uri="{BB962C8B-B14F-4D97-AF65-F5344CB8AC3E}">
        <p14:creationId xmlns:p14="http://schemas.microsoft.com/office/powerpoint/2010/main" val="79433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500" dirty="0" smtClean="0"/>
              <a:t>Example 4.4.6 </a:t>
            </a:r>
            <a:r>
              <a:rPr lang="en-US" altLang="en-US" sz="3500" dirty="0" smtClean="0"/>
              <a:t>– </a:t>
            </a:r>
            <a:r>
              <a:rPr lang="en-US" altLang="en-US" sz="3500" i="1" dirty="0"/>
              <a:t>Transitivity of Divisibility</a:t>
            </a:r>
            <a:endParaRPr lang="en-IN" alt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533400"/>
          </a:xfrm>
        </p:spPr>
        <p:txBody>
          <a:bodyPr/>
          <a:lstStyle/>
          <a:p>
            <a:pPr marL="0" indent="0"/>
            <a:r>
              <a:rPr lang="en-IN" dirty="0"/>
              <a:t>Prove that for all integers </a:t>
            </a:r>
            <a:r>
              <a:rPr lang="en-IN" i="1" dirty="0"/>
              <a:t>a</a:t>
            </a:r>
            <a:r>
              <a:rPr lang="en-IN" dirty="0"/>
              <a:t>, </a:t>
            </a:r>
            <a:r>
              <a:rPr lang="en-IN" i="1" dirty="0"/>
              <a:t>b</a:t>
            </a:r>
            <a:r>
              <a:rPr lang="en-IN" dirty="0"/>
              <a:t>, and </a:t>
            </a:r>
            <a:r>
              <a:rPr lang="en-IN" i="1" dirty="0"/>
              <a:t>c</a:t>
            </a:r>
            <a:r>
              <a:rPr lang="en-IN" dirty="0"/>
              <a:t>, if</a:t>
            </a:r>
            <a:endParaRPr lang="en-US" altLang="en-US" dirty="0"/>
          </a:p>
        </p:txBody>
      </p:sp>
      <p:pic>
        <p:nvPicPr>
          <p:cNvPr id="4098" name="Picture 2" descr="a divide b and b divides c, then a divides c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31393"/>
            <a:ext cx="2667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73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Example 4.4.6 </a:t>
            </a:r>
            <a:r>
              <a:rPr lang="en-US" altLang="en-US" dirty="0" smtClean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2819400"/>
          </a:xfrm>
        </p:spPr>
        <p:txBody>
          <a:bodyPr/>
          <a:lstStyle/>
          <a:p>
            <a:pPr marL="0" indent="0"/>
            <a:r>
              <a:rPr lang="en-IN" dirty="0"/>
              <a:t>Since the statement to be proved is already </a:t>
            </a:r>
            <a:r>
              <a:rPr lang="en-IN" dirty="0" smtClean="0"/>
              <a:t>written formally</a:t>
            </a:r>
            <a:r>
              <a:rPr lang="en-IN" dirty="0"/>
              <a:t>, you can </a:t>
            </a:r>
            <a:r>
              <a:rPr lang="en-IN" dirty="0" smtClean="0"/>
              <a:t>immediately pick </a:t>
            </a:r>
            <a:r>
              <a:rPr lang="en-IN" dirty="0"/>
              <a:t>out the starting point, or first sentence of the proof, and the conclusion </a:t>
            </a:r>
            <a:r>
              <a:rPr lang="en-IN" dirty="0" smtClean="0"/>
              <a:t>that must be </a:t>
            </a:r>
            <a:r>
              <a:rPr lang="en-IN" dirty="0"/>
              <a:t>shown</a:t>
            </a:r>
            <a:r>
              <a:rPr lang="en-IN" dirty="0" smtClean="0"/>
              <a:t>.</a:t>
            </a:r>
          </a:p>
          <a:p>
            <a:pPr marL="0" indent="0"/>
            <a:endParaRPr lang="en-US" altLang="en-US" sz="600" dirty="0"/>
          </a:p>
          <a:p>
            <a:pPr marL="0" indent="0"/>
            <a:r>
              <a:rPr lang="en-IN" b="1" i="1" dirty="0"/>
              <a:t>Starting Point: </a:t>
            </a:r>
            <a:r>
              <a:rPr lang="en-IN" dirty="0"/>
              <a:t>Suppose </a:t>
            </a:r>
            <a:r>
              <a:rPr lang="en-IN" i="1" dirty="0"/>
              <a:t>a</a:t>
            </a:r>
            <a:r>
              <a:rPr lang="en-IN" dirty="0"/>
              <a:t>, </a:t>
            </a:r>
            <a:r>
              <a:rPr lang="en-IN" i="1" dirty="0"/>
              <a:t>b</a:t>
            </a:r>
            <a:r>
              <a:rPr lang="en-IN" dirty="0"/>
              <a:t>, and </a:t>
            </a:r>
            <a:r>
              <a:rPr lang="en-IN" i="1" dirty="0"/>
              <a:t>c </a:t>
            </a:r>
            <a:r>
              <a:rPr lang="en-IN" dirty="0"/>
              <a:t>are particular </a:t>
            </a:r>
            <a:r>
              <a:rPr lang="en-IN" dirty="0" smtClean="0"/>
              <a:t>but arbitrarily </a:t>
            </a:r>
            <a:r>
              <a:rPr lang="en-IN" dirty="0"/>
              <a:t>chosen integers such that</a:t>
            </a:r>
            <a:endParaRPr lang="en-US" altLang="en-US" dirty="0"/>
          </a:p>
        </p:txBody>
      </p:sp>
      <p:pic>
        <p:nvPicPr>
          <p:cNvPr id="5122" name="Picture 2" descr="a divides b and b divides c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518848"/>
            <a:ext cx="152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969312"/>
            <a:ext cx="8226425" cy="457200"/>
          </a:xfrm>
        </p:spPr>
        <p:txBody>
          <a:bodyPr/>
          <a:lstStyle/>
          <a:p>
            <a:pPr marL="0" indent="0"/>
            <a:r>
              <a:rPr lang="en-IN" b="1" i="1" dirty="0"/>
              <a:t>To Show:</a:t>
            </a:r>
            <a:endParaRPr lang="en-US" altLang="en-US" dirty="0"/>
          </a:p>
        </p:txBody>
      </p:sp>
      <p:pic>
        <p:nvPicPr>
          <p:cNvPr id="5123" name="Picture 3" descr="a divides c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045512"/>
            <a:ext cx="5143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460375" y="4454856"/>
            <a:ext cx="8226425" cy="457200"/>
          </a:xfrm>
        </p:spPr>
        <p:txBody>
          <a:bodyPr/>
          <a:lstStyle/>
          <a:p>
            <a:pPr marL="0" indent="0"/>
            <a:r>
              <a:rPr lang="en-IN" dirty="0"/>
              <a:t>You need to show that</a:t>
            </a:r>
            <a:endParaRPr lang="en-US" altLang="en-US" dirty="0"/>
          </a:p>
        </p:txBody>
      </p:sp>
      <p:pic>
        <p:nvPicPr>
          <p:cNvPr id="5124" name="Picture 4" descr="a divides c,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4531056"/>
            <a:ext cx="5048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454856"/>
            <a:ext cx="8226425" cy="1143000"/>
          </a:xfrm>
        </p:spPr>
        <p:txBody>
          <a:bodyPr/>
          <a:lstStyle/>
          <a:p>
            <a:r>
              <a:rPr lang="en-IN" dirty="0" smtClean="0"/>
              <a:t>                                            or</a:t>
            </a:r>
            <a:r>
              <a:rPr lang="en-IN" dirty="0"/>
              <a:t>, in other words, </a:t>
            </a:r>
            <a:r>
              <a:rPr lang="en-IN" dirty="0" smtClean="0"/>
              <a:t>that </a:t>
            </a:r>
          </a:p>
          <a:p>
            <a:r>
              <a:rPr lang="en-IN" i="1" dirty="0"/>
              <a:t>	</a:t>
            </a:r>
            <a:r>
              <a:rPr lang="en-IN" i="1" dirty="0" smtClean="0"/>
              <a:t>			c </a:t>
            </a:r>
            <a:r>
              <a:rPr lang="en-IN" dirty="0" smtClean="0"/>
              <a:t>= </a:t>
            </a:r>
            <a:r>
              <a:rPr lang="en-IN" i="1" dirty="0" smtClean="0"/>
              <a:t>a</a:t>
            </a:r>
            <a:r>
              <a:rPr lang="en-IN" dirty="0"/>
              <a:t> </a:t>
            </a:r>
            <a:r>
              <a:rPr lang="en-IN" b="1" dirty="0"/>
              <a:t>·</a:t>
            </a:r>
            <a:r>
              <a:rPr lang="en-IN" dirty="0"/>
              <a:t> (some integer).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721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dirty="0" smtClean="0"/>
              <a:t>4.4.6</a:t>
            </a:r>
            <a:r>
              <a:rPr lang="en-IN" altLang="en-US" dirty="0" smtClean="0"/>
              <a:t> </a:t>
            </a:r>
            <a:r>
              <a:rPr lang="en-US" altLang="en-US" dirty="0"/>
              <a:t>– </a:t>
            </a:r>
            <a:r>
              <a:rPr lang="en-IN" i="1" dirty="0"/>
              <a:t>Solution</a:t>
            </a:r>
            <a:endParaRPr lang="en-IN" altLang="en-US" i="1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pic>
        <p:nvPicPr>
          <p:cNvPr id="6146" name="Picture 2" descr="But since a divides b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60" y="1600200"/>
            <a:ext cx="1695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905000"/>
            <a:ext cx="8226425" cy="1524000"/>
          </a:xfrm>
        </p:spPr>
        <p:txBody>
          <a:bodyPr/>
          <a:lstStyle/>
          <a:p>
            <a:pPr marL="0" indent="0"/>
            <a:r>
              <a:rPr lang="en-IN" i="1" dirty="0" smtClean="0"/>
              <a:t>		   b </a:t>
            </a:r>
            <a:r>
              <a:rPr lang="en-IN" dirty="0" smtClean="0"/>
              <a:t>= </a:t>
            </a:r>
            <a:r>
              <a:rPr lang="en-IN" i="1" dirty="0" err="1"/>
              <a:t>ar</a:t>
            </a:r>
            <a:r>
              <a:rPr lang="en-IN" i="1" dirty="0"/>
              <a:t> </a:t>
            </a:r>
            <a:r>
              <a:rPr lang="en-IN" i="1" dirty="0" smtClean="0"/>
              <a:t>    </a:t>
            </a:r>
            <a:r>
              <a:rPr lang="en-IN" dirty="0" smtClean="0"/>
              <a:t>for </a:t>
            </a:r>
            <a:r>
              <a:rPr lang="en-IN" dirty="0"/>
              <a:t>some integer </a:t>
            </a:r>
            <a:r>
              <a:rPr lang="en-IN" i="1" dirty="0"/>
              <a:t>r</a:t>
            </a:r>
            <a:r>
              <a:rPr lang="en-IN" dirty="0"/>
              <a:t>. </a:t>
            </a:r>
            <a:r>
              <a:rPr lang="en-IN" dirty="0" smtClean="0"/>
              <a:t>	          </a:t>
            </a:r>
            <a:r>
              <a:rPr lang="en-IN" dirty="0" smtClean="0">
                <a:solidFill>
                  <a:srgbClr val="00AEEF"/>
                </a:solidFill>
              </a:rPr>
              <a:t>4.4.1</a:t>
            </a:r>
          </a:p>
          <a:p>
            <a:pPr marL="0" indent="0"/>
            <a:endParaRPr lang="en-IN" sz="400" dirty="0" smtClean="0"/>
          </a:p>
          <a:p>
            <a:pPr marL="0" indent="0"/>
            <a:r>
              <a:rPr lang="en-IN" dirty="0" smtClean="0"/>
              <a:t>And </a:t>
            </a:r>
            <a:r>
              <a:rPr lang="en-IN" dirty="0"/>
              <a:t>since</a:t>
            </a:r>
            <a:endParaRPr lang="en-US" altLang="en-US" dirty="0"/>
          </a:p>
        </p:txBody>
      </p:sp>
      <p:pic>
        <p:nvPicPr>
          <p:cNvPr id="7" name="Picture 2" descr="b divides c,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8" r="43429"/>
          <a:stretch/>
        </p:blipFill>
        <p:spPr bwMode="auto">
          <a:xfrm>
            <a:off x="1981200" y="2528248"/>
            <a:ext cx="51054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985448"/>
            <a:ext cx="8226425" cy="2438400"/>
          </a:xfrm>
        </p:spPr>
        <p:txBody>
          <a:bodyPr/>
          <a:lstStyle/>
          <a:p>
            <a:pPr marL="0" indent="0"/>
            <a:r>
              <a:rPr lang="en-IN" i="1" dirty="0" smtClean="0"/>
              <a:t>		   c </a:t>
            </a:r>
            <a:r>
              <a:rPr lang="en-IN" dirty="0" smtClean="0"/>
              <a:t>= </a:t>
            </a:r>
            <a:r>
              <a:rPr lang="en-IN" i="1" dirty="0" err="1"/>
              <a:t>bs</a:t>
            </a:r>
            <a:r>
              <a:rPr lang="en-IN" i="1" dirty="0"/>
              <a:t> </a:t>
            </a:r>
            <a:r>
              <a:rPr lang="en-IN" i="1" dirty="0" smtClean="0"/>
              <a:t>    </a:t>
            </a:r>
            <a:r>
              <a:rPr lang="en-IN" dirty="0" smtClean="0"/>
              <a:t>for some </a:t>
            </a:r>
            <a:r>
              <a:rPr lang="en-IN" dirty="0"/>
              <a:t>integer </a:t>
            </a:r>
            <a:r>
              <a:rPr lang="en-IN" i="1" dirty="0"/>
              <a:t>s</a:t>
            </a:r>
            <a:r>
              <a:rPr lang="en-IN" dirty="0"/>
              <a:t>. </a:t>
            </a:r>
            <a:r>
              <a:rPr lang="en-IN" dirty="0" smtClean="0"/>
              <a:t>                </a:t>
            </a:r>
            <a:r>
              <a:rPr lang="en-IN" dirty="0" smtClean="0">
                <a:solidFill>
                  <a:srgbClr val="00AEEF"/>
                </a:solidFill>
              </a:rPr>
              <a:t>4.4.2</a:t>
            </a:r>
            <a:r>
              <a:rPr lang="en-IN" dirty="0" smtClean="0"/>
              <a:t> </a:t>
            </a:r>
          </a:p>
          <a:p>
            <a:pPr marL="0" indent="0"/>
            <a:endParaRPr lang="en-IN" sz="900" dirty="0"/>
          </a:p>
          <a:p>
            <a:pPr marL="0" indent="0"/>
            <a:r>
              <a:rPr lang="en-IN" dirty="0" smtClean="0"/>
              <a:t>Equation </a:t>
            </a:r>
            <a:r>
              <a:rPr lang="en-IN" dirty="0"/>
              <a:t>4.4.2 expresses </a:t>
            </a:r>
            <a:r>
              <a:rPr lang="en-IN" i="1" dirty="0" smtClean="0"/>
              <a:t>c </a:t>
            </a:r>
            <a:r>
              <a:rPr lang="en-IN" dirty="0" smtClean="0"/>
              <a:t>in </a:t>
            </a:r>
            <a:r>
              <a:rPr lang="en-IN" dirty="0"/>
              <a:t>terms of </a:t>
            </a:r>
            <a:r>
              <a:rPr lang="en-IN" i="1" dirty="0"/>
              <a:t>b</a:t>
            </a:r>
            <a:r>
              <a:rPr lang="en-IN" dirty="0"/>
              <a:t>, and equation 4.4.1 expresses </a:t>
            </a:r>
            <a:r>
              <a:rPr lang="en-IN" i="1" dirty="0"/>
              <a:t>b </a:t>
            </a:r>
            <a:r>
              <a:rPr lang="en-IN" dirty="0"/>
              <a:t>in terms </a:t>
            </a:r>
            <a:r>
              <a:rPr lang="en-IN" dirty="0" smtClean="0"/>
              <a:t>of </a:t>
            </a:r>
            <a:r>
              <a:rPr lang="en-IN" i="1" dirty="0" smtClean="0"/>
              <a:t>a</a:t>
            </a:r>
            <a:r>
              <a:rPr lang="en-IN" dirty="0"/>
              <a:t>. </a:t>
            </a:r>
            <a:r>
              <a:rPr lang="en-IN" dirty="0" smtClean="0"/>
              <a:t>Thus if </a:t>
            </a:r>
            <a:r>
              <a:rPr lang="en-IN" dirty="0"/>
              <a:t>you substitute 4.4.1 into 4.4.2, you will have an equation that expresses </a:t>
            </a:r>
            <a:r>
              <a:rPr lang="en-IN" i="1" dirty="0"/>
              <a:t>c </a:t>
            </a:r>
            <a:r>
              <a:rPr lang="en-IN" dirty="0"/>
              <a:t>in terms of </a:t>
            </a:r>
            <a:r>
              <a:rPr lang="en-IN" i="1" dirty="0"/>
              <a:t>a</a:t>
            </a:r>
            <a:r>
              <a:rPr lang="en-IN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127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814400"/>
            <a:ext cx="88963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4" y="2348552"/>
            <a:ext cx="1095376" cy="533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Font typeface="Wingdings" panose="05000000000000000000" pitchFamily="2" charset="2"/>
            </a:pPr>
            <a:r>
              <a:rPr lang="en-US" sz="36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4.4</a:t>
            </a:r>
            <a:endParaRPr lang="en-IN" sz="36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1038225" y="2119952"/>
            <a:ext cx="8029575" cy="12192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IN" sz="3500" dirty="0"/>
              <a:t>Direct Proof and Counterexample </a:t>
            </a:r>
            <a:r>
              <a:rPr lang="en-IN" sz="3500" dirty="0" smtClean="0"/>
              <a:t>Ⅳ: Divisibility</a:t>
            </a:r>
            <a:endParaRPr lang="en-US" altLang="en-US" sz="3500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5"/>
          </p:nvPr>
        </p:nvSpPr>
        <p:spPr>
          <a:xfrm>
            <a:off x="1905000" y="6300216"/>
            <a:ext cx="5943600" cy="30777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kern="1200" dirty="0">
                <a:latin typeface="Arial" panose="020B0604020202020204" pitchFamily="34" charset="0"/>
              </a:rPr>
              <a:t>Copyright © Cengage Learning.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78540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Example 4.4.6 </a:t>
            </a:r>
            <a:r>
              <a:rPr lang="en-US" altLang="en-US" dirty="0" smtClean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953000"/>
          </a:xfrm>
        </p:spPr>
        <p:txBody>
          <a:bodyPr/>
          <a:lstStyle/>
          <a:p>
            <a:pPr marL="0" indent="0"/>
            <a:r>
              <a:rPr lang="en-IN" i="1" dirty="0" smtClean="0"/>
              <a:t>		c </a:t>
            </a:r>
            <a:r>
              <a:rPr lang="en-IN" dirty="0" smtClean="0"/>
              <a:t>= </a:t>
            </a:r>
            <a:r>
              <a:rPr lang="en-IN" i="1" dirty="0" err="1"/>
              <a:t>bs</a:t>
            </a:r>
            <a:r>
              <a:rPr lang="en-IN" i="1" dirty="0"/>
              <a:t> </a:t>
            </a:r>
            <a:r>
              <a:rPr lang="en-IN" i="1" dirty="0" smtClean="0"/>
              <a:t>			</a:t>
            </a:r>
            <a:r>
              <a:rPr lang="en-IN" sz="1800" dirty="0" smtClean="0">
                <a:solidFill>
                  <a:srgbClr val="00AEEF"/>
                </a:solidFill>
              </a:rPr>
              <a:t>by </a:t>
            </a:r>
            <a:r>
              <a:rPr lang="en-IN" sz="1800" dirty="0">
                <a:solidFill>
                  <a:srgbClr val="00AEEF"/>
                </a:solidFill>
              </a:rPr>
              <a:t>equation </a:t>
            </a:r>
            <a:r>
              <a:rPr lang="en-IN" sz="1800" dirty="0" smtClean="0">
                <a:solidFill>
                  <a:srgbClr val="00AEEF"/>
                </a:solidFill>
              </a:rPr>
              <a:t>4.4.2 </a:t>
            </a:r>
          </a:p>
          <a:p>
            <a:pPr marL="0" indent="0"/>
            <a:endParaRPr lang="en-IN" sz="800" dirty="0"/>
          </a:p>
          <a:p>
            <a:pPr marL="0" indent="0"/>
            <a:r>
              <a:rPr lang="en-IN" dirty="0" smtClean="0"/>
              <a:t>		   = </a:t>
            </a:r>
            <a:r>
              <a:rPr lang="en-IN" dirty="0"/>
              <a:t>(</a:t>
            </a:r>
            <a:r>
              <a:rPr lang="en-IN" i="1" dirty="0" err="1"/>
              <a:t>ar</a:t>
            </a:r>
            <a:r>
              <a:rPr lang="en-IN" dirty="0"/>
              <a:t>)</a:t>
            </a:r>
            <a:r>
              <a:rPr lang="en-IN" i="1" dirty="0"/>
              <a:t>s </a:t>
            </a:r>
            <a:r>
              <a:rPr lang="en-IN" i="1" dirty="0" smtClean="0"/>
              <a:t>		</a:t>
            </a:r>
            <a:r>
              <a:rPr lang="en-IN" sz="1800" dirty="0" smtClean="0">
                <a:solidFill>
                  <a:srgbClr val="00AEEF"/>
                </a:solidFill>
              </a:rPr>
              <a:t>by </a:t>
            </a:r>
            <a:r>
              <a:rPr lang="en-IN" sz="1800" dirty="0">
                <a:solidFill>
                  <a:srgbClr val="00AEEF"/>
                </a:solidFill>
              </a:rPr>
              <a:t>equation </a:t>
            </a:r>
            <a:r>
              <a:rPr lang="en-IN" sz="1800" dirty="0" smtClean="0">
                <a:solidFill>
                  <a:srgbClr val="00AEEF"/>
                </a:solidFill>
              </a:rPr>
              <a:t>4.4.1. </a:t>
            </a:r>
          </a:p>
          <a:p>
            <a:pPr marL="0" indent="0"/>
            <a:endParaRPr lang="en-IN" sz="800" dirty="0"/>
          </a:p>
          <a:p>
            <a:pPr marL="0" indent="0"/>
            <a:r>
              <a:rPr lang="en-IN" dirty="0" smtClean="0"/>
              <a:t>But </a:t>
            </a:r>
            <a:r>
              <a:rPr lang="en-IN" dirty="0"/>
              <a:t>(</a:t>
            </a:r>
            <a:r>
              <a:rPr lang="en-IN" i="1" dirty="0" err="1"/>
              <a:t>ar</a:t>
            </a:r>
            <a:r>
              <a:rPr lang="en-IN" dirty="0"/>
              <a:t>)</a:t>
            </a:r>
            <a:r>
              <a:rPr lang="en-IN" i="1" dirty="0"/>
              <a:t>s </a:t>
            </a:r>
            <a:r>
              <a:rPr lang="en-IN" dirty="0" smtClean="0"/>
              <a:t>= </a:t>
            </a:r>
            <a:r>
              <a:rPr lang="en-IN" i="1" dirty="0"/>
              <a:t>a</a:t>
            </a:r>
            <a:r>
              <a:rPr lang="en-IN" dirty="0"/>
              <a:t>(</a:t>
            </a:r>
            <a:r>
              <a:rPr lang="en-IN" i="1" dirty="0" err="1"/>
              <a:t>rs</a:t>
            </a:r>
            <a:r>
              <a:rPr lang="en-IN" dirty="0"/>
              <a:t>) by the associative law for </a:t>
            </a:r>
            <a:r>
              <a:rPr lang="en-IN" dirty="0" smtClean="0"/>
              <a:t>multiplication. Hence </a:t>
            </a:r>
          </a:p>
          <a:p>
            <a:pPr marL="0" indent="0"/>
            <a:endParaRPr lang="en-IN" sz="300" i="1" dirty="0"/>
          </a:p>
          <a:p>
            <a:pPr marL="0" indent="0"/>
            <a:r>
              <a:rPr lang="en-IN" i="1" dirty="0" smtClean="0"/>
              <a:t>			c </a:t>
            </a:r>
            <a:r>
              <a:rPr lang="en-IN" dirty="0" smtClean="0"/>
              <a:t>= </a:t>
            </a:r>
            <a:r>
              <a:rPr lang="en-IN" i="1" dirty="0"/>
              <a:t>a</a:t>
            </a:r>
            <a:r>
              <a:rPr lang="en-IN" dirty="0"/>
              <a:t>(</a:t>
            </a:r>
            <a:r>
              <a:rPr lang="en-IN" i="1" dirty="0" err="1"/>
              <a:t>rs</a:t>
            </a:r>
            <a:r>
              <a:rPr lang="en-IN" dirty="0" smtClean="0"/>
              <a:t>).</a:t>
            </a:r>
          </a:p>
          <a:p>
            <a:pPr marL="0" indent="0"/>
            <a:endParaRPr lang="en-US" altLang="en-US" sz="800" dirty="0"/>
          </a:p>
          <a:p>
            <a:pPr marL="0" indent="0"/>
            <a:r>
              <a:rPr lang="en-IN" dirty="0"/>
              <a:t>Now you are almost finished. You have expressed </a:t>
            </a:r>
            <a:r>
              <a:rPr lang="en-IN" i="1" dirty="0"/>
              <a:t>c </a:t>
            </a:r>
            <a:r>
              <a:rPr lang="en-IN" dirty="0"/>
              <a:t>as </a:t>
            </a:r>
            <a:r>
              <a:rPr lang="en-IN" dirty="0" smtClean="0"/>
              <a:t>     </a:t>
            </a:r>
            <a:r>
              <a:rPr lang="en-IN" i="1" dirty="0" smtClean="0"/>
              <a:t>a</a:t>
            </a:r>
            <a:r>
              <a:rPr lang="en-IN" dirty="0" smtClean="0"/>
              <a:t> </a:t>
            </a:r>
            <a:r>
              <a:rPr lang="en-IN" b="1" dirty="0" smtClean="0"/>
              <a:t>· </a:t>
            </a:r>
            <a:r>
              <a:rPr lang="en-IN" dirty="0" smtClean="0"/>
              <a:t>(</a:t>
            </a:r>
            <a:r>
              <a:rPr lang="en-IN" dirty="0"/>
              <a:t>something). It remains only </a:t>
            </a:r>
            <a:r>
              <a:rPr lang="en-IN" dirty="0" smtClean="0"/>
              <a:t>to verify </a:t>
            </a:r>
            <a:r>
              <a:rPr lang="en-IN" dirty="0"/>
              <a:t>that </a:t>
            </a:r>
            <a:r>
              <a:rPr lang="en-IN" dirty="0" smtClean="0"/>
              <a:t>that something </a:t>
            </a:r>
            <a:r>
              <a:rPr lang="en-IN" dirty="0"/>
              <a:t>is an integer. But of course it is, because it is a product of </a:t>
            </a:r>
            <a:r>
              <a:rPr lang="en-IN" dirty="0" smtClean="0"/>
              <a:t>two integers</a:t>
            </a:r>
            <a:r>
              <a:rPr lang="en-IN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922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Proving Properties of Divisibility</a:t>
            </a:r>
          </a:p>
        </p:txBody>
      </p:sp>
      <p:pic>
        <p:nvPicPr>
          <p:cNvPr id="4" name="Picture 2" descr="The text box has the heading, Theorem 4.4.3 Transitivity of Divisibility. The text reads, For all integers a, b, and c, if a divides b and b divides c, then a divides c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8162678" cy="1041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 descr="The text box has the heading, Theorem 4.4.4 Divisibility by a Prime. The text reads, Any integer n greater than 1 is divisible by a prime number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63" y="3657600"/>
            <a:ext cx="7907682" cy="1009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840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975" y="2438400"/>
            <a:ext cx="8226425" cy="1143000"/>
          </a:xfrm>
        </p:spPr>
        <p:txBody>
          <a:bodyPr/>
          <a:lstStyle/>
          <a:p>
            <a:pPr algn="ctr" eaLnBrk="1" hangingPunct="1"/>
            <a:r>
              <a:rPr lang="en-IN" altLang="en-US" dirty="0"/>
              <a:t>Counterexamples and Divisibility</a:t>
            </a:r>
          </a:p>
        </p:txBody>
      </p:sp>
    </p:spTree>
    <p:extLst>
      <p:ext uri="{BB962C8B-B14F-4D97-AF65-F5344CB8AC3E}">
        <p14:creationId xmlns:p14="http://schemas.microsoft.com/office/powerpoint/2010/main" val="318539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400" dirty="0" smtClean="0"/>
              <a:t>Example 4.4.7 </a:t>
            </a:r>
            <a:r>
              <a:rPr lang="en-US" altLang="en-US" sz="2400" dirty="0" smtClean="0"/>
              <a:t>– </a:t>
            </a:r>
            <a:r>
              <a:rPr lang="en-IN" altLang="en-US" sz="2400" i="1" dirty="0"/>
              <a:t>Checking a Proposed Divisibility Property</a:t>
            </a:r>
            <a:endParaRPr lang="en-IN" alt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762000"/>
          </a:xfrm>
        </p:spPr>
        <p:txBody>
          <a:bodyPr/>
          <a:lstStyle/>
          <a:p>
            <a:pPr marL="0" indent="0"/>
            <a:r>
              <a:rPr lang="en-IN" dirty="0"/>
              <a:t>Is the following statement true or false? For all integers </a:t>
            </a:r>
            <a:r>
              <a:rPr lang="en-IN" i="1" dirty="0"/>
              <a:t>a </a:t>
            </a:r>
            <a:r>
              <a:rPr lang="en-IN" dirty="0"/>
              <a:t>and </a:t>
            </a:r>
            <a:r>
              <a:rPr lang="en-IN" i="1" dirty="0"/>
              <a:t>b</a:t>
            </a:r>
            <a:r>
              <a:rPr lang="en-IN" dirty="0" smtClean="0"/>
              <a:t>, if</a:t>
            </a:r>
            <a:endParaRPr lang="en-US" altLang="en-US" dirty="0"/>
          </a:p>
        </p:txBody>
      </p:sp>
      <p:pic>
        <p:nvPicPr>
          <p:cNvPr id="9218" name="Picture 2" descr="a divides b and b divides a then a = b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721" y="1883664"/>
            <a:ext cx="2800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618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Example 4.4.7 </a:t>
            </a:r>
            <a:r>
              <a:rPr lang="en-US" altLang="en-US" dirty="0" smtClean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572000"/>
          </a:xfrm>
        </p:spPr>
        <p:txBody>
          <a:bodyPr/>
          <a:lstStyle/>
          <a:p>
            <a:pPr marL="0" indent="0"/>
            <a:r>
              <a:rPr lang="en-IN" dirty="0"/>
              <a:t>This statement is false. Can you think of a counterexample just by </a:t>
            </a:r>
            <a:r>
              <a:rPr lang="en-IN" dirty="0" smtClean="0"/>
              <a:t>concentrating for </a:t>
            </a:r>
            <a:r>
              <a:rPr lang="en-IN" dirty="0"/>
              <a:t>a minute or </a:t>
            </a:r>
            <a:r>
              <a:rPr lang="en-IN" dirty="0" smtClean="0"/>
              <a:t>so? </a:t>
            </a:r>
          </a:p>
          <a:p>
            <a:pPr marL="0" indent="0"/>
            <a:endParaRPr lang="en-IN" sz="1600" dirty="0"/>
          </a:p>
          <a:p>
            <a:pPr marL="0" indent="0"/>
            <a:r>
              <a:rPr lang="en-IN" dirty="0" smtClean="0"/>
              <a:t>The </a:t>
            </a:r>
            <a:r>
              <a:rPr lang="en-IN" dirty="0"/>
              <a:t>following discussion describes a mental process that may take just a few seconds. </a:t>
            </a:r>
            <a:r>
              <a:rPr lang="en-IN" dirty="0" smtClean="0"/>
              <a:t>It is </a:t>
            </a:r>
            <a:r>
              <a:rPr lang="en-IN" dirty="0"/>
              <a:t>helpful to be able to use it consciously, however, to solve more difficult </a:t>
            </a:r>
            <a:r>
              <a:rPr lang="en-IN" dirty="0" smtClean="0"/>
              <a:t>problems. </a:t>
            </a:r>
          </a:p>
          <a:p>
            <a:pPr marL="0" indent="0"/>
            <a:endParaRPr lang="en-IN" sz="1600" dirty="0"/>
          </a:p>
          <a:p>
            <a:pPr marL="0" indent="0"/>
            <a:r>
              <a:rPr lang="en-IN" dirty="0" smtClean="0"/>
              <a:t>To </a:t>
            </a:r>
            <a:r>
              <a:rPr lang="en-IN" dirty="0"/>
              <a:t>discover the truth or falsity of a statement such as the one given above, start off </a:t>
            </a:r>
            <a:r>
              <a:rPr lang="en-IN" dirty="0" smtClean="0"/>
              <a:t>much as </a:t>
            </a:r>
            <a:r>
              <a:rPr lang="en-IN" dirty="0"/>
              <a:t>you would if you were trying to prove it.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996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Example 4.4.7 </a:t>
            </a:r>
            <a:r>
              <a:rPr lang="en-US" altLang="en-US" dirty="0" smtClean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533400"/>
          </a:xfrm>
        </p:spPr>
        <p:txBody>
          <a:bodyPr/>
          <a:lstStyle/>
          <a:p>
            <a:pPr marL="0" indent="0"/>
            <a:r>
              <a:rPr lang="en-IN" b="1" i="1" dirty="0"/>
              <a:t>Starting Point: </a:t>
            </a:r>
            <a:r>
              <a:rPr lang="en-IN" dirty="0"/>
              <a:t>Suppose </a:t>
            </a:r>
            <a:r>
              <a:rPr lang="en-IN" i="1" dirty="0"/>
              <a:t>a </a:t>
            </a:r>
            <a:r>
              <a:rPr lang="en-IN" dirty="0"/>
              <a:t>and </a:t>
            </a:r>
            <a:r>
              <a:rPr lang="en-IN" i="1" dirty="0"/>
              <a:t>b </a:t>
            </a:r>
            <a:r>
              <a:rPr lang="en-IN" dirty="0"/>
              <a:t>are integers such that</a:t>
            </a:r>
            <a:endParaRPr lang="en-US" altLang="en-US" dirty="0"/>
          </a:p>
        </p:txBody>
      </p:sp>
      <p:pic>
        <p:nvPicPr>
          <p:cNvPr id="10242" name="Picture 2" descr="a divides b and b divides 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77704"/>
            <a:ext cx="15240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291688"/>
            <a:ext cx="8226425" cy="1524000"/>
          </a:xfrm>
        </p:spPr>
        <p:txBody>
          <a:bodyPr/>
          <a:lstStyle/>
          <a:p>
            <a:pPr marL="0" indent="0"/>
            <a:r>
              <a:rPr lang="en-IN" dirty="0"/>
              <a:t>Ask yourself, “</a:t>
            </a:r>
            <a:r>
              <a:rPr lang="en-IN" i="1" dirty="0"/>
              <a:t>Must </a:t>
            </a:r>
            <a:r>
              <a:rPr lang="en-IN" dirty="0"/>
              <a:t>it follow that </a:t>
            </a:r>
            <a:r>
              <a:rPr lang="en-IN" i="1" dirty="0"/>
              <a:t>a </a:t>
            </a:r>
            <a:r>
              <a:rPr lang="en-IN" dirty="0" smtClean="0"/>
              <a:t>= </a:t>
            </a:r>
            <a:r>
              <a:rPr lang="en-IN" i="1" dirty="0"/>
              <a:t>b</a:t>
            </a:r>
            <a:r>
              <a:rPr lang="en-IN" dirty="0"/>
              <a:t>, or </a:t>
            </a:r>
            <a:r>
              <a:rPr lang="en-IN" i="1" dirty="0"/>
              <a:t>could </a:t>
            </a:r>
            <a:r>
              <a:rPr lang="en-IN" dirty="0"/>
              <a:t>it happen that </a:t>
            </a:r>
            <a:r>
              <a:rPr lang="en-IN" i="1" dirty="0"/>
              <a:t>a </a:t>
            </a:r>
            <a:r>
              <a:rPr lang="en-IN" dirty="0"/>
              <a:t>≠ </a:t>
            </a:r>
            <a:r>
              <a:rPr lang="en-IN" i="1" dirty="0"/>
              <a:t>b </a:t>
            </a:r>
            <a:r>
              <a:rPr lang="en-IN" dirty="0"/>
              <a:t>for some </a:t>
            </a:r>
            <a:r>
              <a:rPr lang="en-IN" i="1" dirty="0"/>
              <a:t>a </a:t>
            </a:r>
            <a:r>
              <a:rPr lang="en-IN" dirty="0"/>
              <a:t>and </a:t>
            </a:r>
            <a:r>
              <a:rPr lang="en-IN" i="1" dirty="0"/>
              <a:t>b</a:t>
            </a:r>
            <a:r>
              <a:rPr lang="en-IN" dirty="0" smtClean="0"/>
              <a:t>?” Focus </a:t>
            </a:r>
            <a:r>
              <a:rPr lang="en-IN" dirty="0"/>
              <a:t>on the supposition. What does it mean? By definition of divisibility, </a:t>
            </a:r>
            <a:r>
              <a:rPr lang="en-IN" dirty="0" smtClean="0"/>
              <a:t>the conditions</a:t>
            </a:r>
            <a:endParaRPr lang="en-US" altLang="en-US" dirty="0"/>
          </a:p>
        </p:txBody>
      </p:sp>
      <p:pic>
        <p:nvPicPr>
          <p:cNvPr id="10243" name="Picture 3" descr="a divides b and b divides a mean that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491838"/>
            <a:ext cx="26765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907808"/>
            <a:ext cx="8226425" cy="1828800"/>
          </a:xfrm>
        </p:spPr>
        <p:txBody>
          <a:bodyPr/>
          <a:lstStyle/>
          <a:p>
            <a:pPr marL="0" indent="0"/>
            <a:r>
              <a:rPr lang="en-IN" i="1" dirty="0" smtClean="0"/>
              <a:t>	b </a:t>
            </a:r>
            <a:r>
              <a:rPr lang="en-IN" dirty="0" smtClean="0"/>
              <a:t>= </a:t>
            </a:r>
            <a:r>
              <a:rPr lang="en-IN" i="1" dirty="0"/>
              <a:t>ha </a:t>
            </a:r>
            <a:r>
              <a:rPr lang="en-IN" i="1" dirty="0" smtClean="0"/>
              <a:t>    </a:t>
            </a:r>
            <a:r>
              <a:rPr lang="en-IN" dirty="0" smtClean="0"/>
              <a:t>and     </a:t>
            </a:r>
            <a:r>
              <a:rPr lang="en-IN" i="1" dirty="0" smtClean="0"/>
              <a:t>a </a:t>
            </a:r>
            <a:r>
              <a:rPr lang="en-IN" dirty="0" smtClean="0"/>
              <a:t>= </a:t>
            </a:r>
            <a:r>
              <a:rPr lang="en-IN" i="1" dirty="0"/>
              <a:t>kb </a:t>
            </a:r>
            <a:r>
              <a:rPr lang="en-IN" i="1" dirty="0" smtClean="0"/>
              <a:t>    </a:t>
            </a:r>
            <a:r>
              <a:rPr lang="en-IN" dirty="0" smtClean="0"/>
              <a:t>for </a:t>
            </a:r>
            <a:r>
              <a:rPr lang="en-IN" dirty="0"/>
              <a:t>some integers </a:t>
            </a:r>
            <a:r>
              <a:rPr lang="en-IN" i="1" dirty="0"/>
              <a:t>h </a:t>
            </a:r>
            <a:r>
              <a:rPr lang="en-IN" dirty="0"/>
              <a:t>and </a:t>
            </a:r>
            <a:r>
              <a:rPr lang="en-IN" i="1" dirty="0" smtClean="0"/>
              <a:t>k</a:t>
            </a:r>
            <a:r>
              <a:rPr lang="en-IN" dirty="0" smtClean="0"/>
              <a:t>. </a:t>
            </a:r>
          </a:p>
          <a:p>
            <a:pPr marL="0" indent="0"/>
            <a:endParaRPr lang="en-IN" sz="800" dirty="0"/>
          </a:p>
          <a:p>
            <a:pPr marL="0" indent="0"/>
            <a:r>
              <a:rPr lang="en-IN" dirty="0" smtClean="0"/>
              <a:t>Must </a:t>
            </a:r>
            <a:r>
              <a:rPr lang="en-IN" dirty="0"/>
              <a:t>it follow that </a:t>
            </a:r>
            <a:r>
              <a:rPr lang="en-IN" i="1" dirty="0"/>
              <a:t>a </a:t>
            </a:r>
            <a:r>
              <a:rPr lang="en-IN" dirty="0" smtClean="0"/>
              <a:t>= </a:t>
            </a:r>
            <a:r>
              <a:rPr lang="en-IN" i="1" dirty="0"/>
              <a:t>b</a:t>
            </a:r>
            <a:r>
              <a:rPr lang="en-IN" dirty="0"/>
              <a:t>, or can you find integers </a:t>
            </a:r>
            <a:r>
              <a:rPr lang="en-IN" i="1" dirty="0"/>
              <a:t>a </a:t>
            </a:r>
            <a:r>
              <a:rPr lang="en-IN" dirty="0"/>
              <a:t>and </a:t>
            </a:r>
            <a:r>
              <a:rPr lang="en-IN" i="1" dirty="0"/>
              <a:t>b </a:t>
            </a:r>
            <a:r>
              <a:rPr lang="en-IN" dirty="0"/>
              <a:t>that </a:t>
            </a:r>
            <a:r>
              <a:rPr lang="en-IN" dirty="0" smtClean="0"/>
              <a:t>satisfy these </a:t>
            </a:r>
            <a:r>
              <a:rPr lang="en-IN" dirty="0"/>
              <a:t>equations </a:t>
            </a:r>
            <a:r>
              <a:rPr lang="en-IN" dirty="0" smtClean="0"/>
              <a:t>for which </a:t>
            </a:r>
            <a:r>
              <a:rPr lang="en-IN" i="1" dirty="0"/>
              <a:t>a </a:t>
            </a:r>
            <a:r>
              <a:rPr lang="en-IN" dirty="0"/>
              <a:t>≠</a:t>
            </a:r>
            <a:r>
              <a:rPr lang="en-IN" dirty="0" smtClean="0"/>
              <a:t> </a:t>
            </a:r>
            <a:r>
              <a:rPr lang="en-IN" i="1" dirty="0"/>
              <a:t>b</a:t>
            </a:r>
            <a:r>
              <a:rPr lang="en-IN" dirty="0"/>
              <a:t>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823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Example 4.4.7 </a:t>
            </a:r>
            <a:r>
              <a:rPr lang="en-US" altLang="en-US" dirty="0" smtClean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952625"/>
          </a:xfrm>
        </p:spPr>
        <p:txBody>
          <a:bodyPr/>
          <a:lstStyle/>
          <a:p>
            <a:r>
              <a:rPr lang="en-IN" dirty="0"/>
              <a:t>The equations imply </a:t>
            </a:r>
            <a:r>
              <a:rPr lang="en-IN" dirty="0" smtClean="0"/>
              <a:t>that </a:t>
            </a:r>
          </a:p>
          <a:p>
            <a:endParaRPr lang="en-IN" sz="800" i="1" dirty="0"/>
          </a:p>
          <a:p>
            <a:r>
              <a:rPr lang="sv-SE" i="1" dirty="0" smtClean="0"/>
              <a:t>			    b </a:t>
            </a:r>
            <a:r>
              <a:rPr lang="sv-SE" dirty="0" smtClean="0"/>
              <a:t>= </a:t>
            </a:r>
            <a:r>
              <a:rPr lang="sv-SE" i="1" dirty="0"/>
              <a:t>ha </a:t>
            </a:r>
            <a:r>
              <a:rPr lang="sv-SE" dirty="0" smtClean="0"/>
              <a:t>= </a:t>
            </a:r>
            <a:r>
              <a:rPr lang="sv-SE" i="1" dirty="0"/>
              <a:t>h</a:t>
            </a:r>
            <a:r>
              <a:rPr lang="sv-SE" dirty="0"/>
              <a:t>(</a:t>
            </a:r>
            <a:r>
              <a:rPr lang="sv-SE" i="1" dirty="0"/>
              <a:t>kb</a:t>
            </a:r>
            <a:r>
              <a:rPr lang="sv-SE" dirty="0"/>
              <a:t>) </a:t>
            </a:r>
            <a:r>
              <a:rPr lang="sv-SE" dirty="0" smtClean="0"/>
              <a:t>= </a:t>
            </a:r>
            <a:r>
              <a:rPr lang="sv-SE" dirty="0"/>
              <a:t>(</a:t>
            </a:r>
            <a:r>
              <a:rPr lang="sv-SE" i="1" dirty="0" smtClean="0"/>
              <a:t>hk</a:t>
            </a:r>
            <a:r>
              <a:rPr lang="sv-SE" dirty="0" smtClean="0"/>
              <a:t>)</a:t>
            </a:r>
            <a:r>
              <a:rPr lang="sv-SE" i="1" dirty="0" smtClean="0"/>
              <a:t>b</a:t>
            </a:r>
            <a:r>
              <a:rPr lang="sv-SE" dirty="0" smtClean="0"/>
              <a:t>. </a:t>
            </a:r>
          </a:p>
          <a:p>
            <a:endParaRPr lang="sv-SE" sz="800" dirty="0"/>
          </a:p>
          <a:p>
            <a:r>
              <a:rPr lang="en-IN" dirty="0" smtClean="0"/>
              <a:t>Since</a:t>
            </a:r>
            <a:endParaRPr lang="en-US" altLang="en-US" dirty="0"/>
          </a:p>
        </p:txBody>
      </p:sp>
      <p:pic>
        <p:nvPicPr>
          <p:cNvPr id="11266" name="Picture 2" descr="b divides a, b is not equal to 0,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856" y="2694296"/>
            <a:ext cx="13525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604448"/>
            <a:ext cx="8226425" cy="3048000"/>
          </a:xfrm>
        </p:spPr>
        <p:txBody>
          <a:bodyPr/>
          <a:lstStyle/>
          <a:p>
            <a:pPr marL="0" indent="0"/>
            <a:r>
              <a:rPr lang="en-IN" i="1" dirty="0" smtClean="0"/>
              <a:t>                            b </a:t>
            </a:r>
            <a:r>
              <a:rPr lang="en-IN" dirty="0"/>
              <a:t>≠</a:t>
            </a:r>
            <a:r>
              <a:rPr lang="en-IN" dirty="0" smtClean="0"/>
              <a:t> </a:t>
            </a:r>
            <a:r>
              <a:rPr lang="en-IN" dirty="0"/>
              <a:t>0, and so you can cancel </a:t>
            </a:r>
            <a:r>
              <a:rPr lang="en-IN" i="1" dirty="0"/>
              <a:t>b </a:t>
            </a:r>
            <a:r>
              <a:rPr lang="en-IN" dirty="0"/>
              <a:t>from the extreme left and right sides to </a:t>
            </a:r>
            <a:r>
              <a:rPr lang="en-IN" dirty="0" smtClean="0"/>
              <a:t>obtain </a:t>
            </a:r>
          </a:p>
          <a:p>
            <a:pPr marL="0" indent="0"/>
            <a:endParaRPr lang="en-IN" sz="800" dirty="0"/>
          </a:p>
          <a:p>
            <a:pPr marL="0" indent="0"/>
            <a:r>
              <a:rPr lang="en-IN" dirty="0" smtClean="0"/>
              <a:t>			    1 = </a:t>
            </a:r>
            <a:r>
              <a:rPr lang="en-IN" i="1" dirty="0" err="1" smtClean="0"/>
              <a:t>hk</a:t>
            </a:r>
            <a:r>
              <a:rPr lang="en-IN" dirty="0" smtClean="0"/>
              <a:t>. </a:t>
            </a:r>
          </a:p>
          <a:p>
            <a:pPr marL="0" indent="0"/>
            <a:endParaRPr lang="en-IN" sz="800" dirty="0"/>
          </a:p>
          <a:p>
            <a:pPr marL="0" indent="0"/>
            <a:r>
              <a:rPr lang="en-IN" dirty="0" smtClean="0"/>
              <a:t>In </a:t>
            </a:r>
            <a:r>
              <a:rPr lang="en-IN" dirty="0"/>
              <a:t>other words, </a:t>
            </a:r>
            <a:r>
              <a:rPr lang="en-IN" i="1" dirty="0"/>
              <a:t>h </a:t>
            </a:r>
            <a:r>
              <a:rPr lang="en-IN" dirty="0"/>
              <a:t>and </a:t>
            </a:r>
            <a:r>
              <a:rPr lang="en-IN" i="1" dirty="0"/>
              <a:t>k </a:t>
            </a:r>
            <a:r>
              <a:rPr lang="en-IN" dirty="0"/>
              <a:t>are divisors of 1</a:t>
            </a:r>
            <a:r>
              <a:rPr lang="en-IN" dirty="0" smtClean="0"/>
              <a:t>. </a:t>
            </a:r>
            <a:r>
              <a:rPr lang="en-IN" dirty="0"/>
              <a:t>But, by Theorem 4.4.2, the only divisors of </a:t>
            </a:r>
            <a:r>
              <a:rPr lang="en-IN" dirty="0" smtClean="0"/>
              <a:t>1 are </a:t>
            </a:r>
            <a:r>
              <a:rPr lang="en-IN" dirty="0"/>
              <a:t>1 and </a:t>
            </a:r>
            <a:r>
              <a:rPr lang="en-IN" dirty="0" smtClean="0"/>
              <a:t>−1</a:t>
            </a:r>
            <a:r>
              <a:rPr lang="en-IN" dirty="0"/>
              <a:t>. Thus </a:t>
            </a:r>
            <a:r>
              <a:rPr lang="en-IN" i="1" dirty="0"/>
              <a:t>h </a:t>
            </a:r>
            <a:r>
              <a:rPr lang="en-IN" dirty="0"/>
              <a:t>and </a:t>
            </a:r>
            <a:r>
              <a:rPr lang="en-IN" i="1" dirty="0"/>
              <a:t>k </a:t>
            </a:r>
            <a:r>
              <a:rPr lang="en-IN" dirty="0"/>
              <a:t>are both 1 or are both </a:t>
            </a:r>
            <a:r>
              <a:rPr lang="en-IN" dirty="0" smtClean="0"/>
              <a:t>−1</a:t>
            </a:r>
            <a:r>
              <a:rPr lang="en-IN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531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Example 4.4.7 </a:t>
            </a:r>
            <a:r>
              <a:rPr lang="en-US" altLang="en-US" dirty="0" smtClean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2286000"/>
          </a:xfrm>
        </p:spPr>
        <p:txBody>
          <a:bodyPr/>
          <a:lstStyle/>
          <a:p>
            <a:pPr marL="0" indent="0"/>
            <a:r>
              <a:rPr lang="en-IN" dirty="0"/>
              <a:t>If </a:t>
            </a:r>
            <a:r>
              <a:rPr lang="en-IN" i="1" dirty="0"/>
              <a:t>h </a:t>
            </a:r>
            <a:r>
              <a:rPr lang="en-IN" dirty="0" smtClean="0"/>
              <a:t>= </a:t>
            </a:r>
            <a:r>
              <a:rPr lang="en-IN" i="1" dirty="0"/>
              <a:t>k </a:t>
            </a:r>
            <a:r>
              <a:rPr lang="en-IN" dirty="0" smtClean="0"/>
              <a:t>= </a:t>
            </a:r>
            <a:r>
              <a:rPr lang="en-IN" dirty="0"/>
              <a:t>1, then </a:t>
            </a:r>
            <a:r>
              <a:rPr lang="en-IN" i="1" dirty="0"/>
              <a:t>b </a:t>
            </a:r>
            <a:r>
              <a:rPr lang="en-IN" dirty="0" smtClean="0"/>
              <a:t>= </a:t>
            </a:r>
            <a:r>
              <a:rPr lang="en-IN" i="1" dirty="0"/>
              <a:t>a</a:t>
            </a:r>
            <a:r>
              <a:rPr lang="en-IN" dirty="0"/>
              <a:t>. But </a:t>
            </a:r>
            <a:r>
              <a:rPr lang="en-IN" dirty="0" smtClean="0"/>
              <a:t>if </a:t>
            </a:r>
            <a:r>
              <a:rPr lang="en-IN" i="1" dirty="0" smtClean="0"/>
              <a:t>h </a:t>
            </a:r>
            <a:r>
              <a:rPr lang="en-IN" dirty="0" smtClean="0"/>
              <a:t>= </a:t>
            </a:r>
            <a:r>
              <a:rPr lang="en-IN" i="1" dirty="0"/>
              <a:t>k </a:t>
            </a:r>
            <a:r>
              <a:rPr lang="en-IN" dirty="0"/>
              <a:t>= </a:t>
            </a:r>
            <a:r>
              <a:rPr lang="en-IN" dirty="0" smtClean="0"/>
              <a:t>−1</a:t>
            </a:r>
            <a:r>
              <a:rPr lang="en-IN" dirty="0"/>
              <a:t>, then </a:t>
            </a:r>
            <a:r>
              <a:rPr lang="en-IN" i="1" dirty="0"/>
              <a:t>b </a:t>
            </a:r>
            <a:r>
              <a:rPr lang="en-IN" dirty="0" smtClean="0"/>
              <a:t>= −</a:t>
            </a:r>
            <a:r>
              <a:rPr lang="en-IN" i="1" dirty="0" smtClean="0"/>
              <a:t>a </a:t>
            </a:r>
            <a:r>
              <a:rPr lang="en-IN" dirty="0"/>
              <a:t>and so </a:t>
            </a:r>
            <a:r>
              <a:rPr lang="en-IN" i="1" dirty="0"/>
              <a:t>a </a:t>
            </a:r>
            <a:r>
              <a:rPr lang="en-IN" dirty="0"/>
              <a:t>≠</a:t>
            </a:r>
            <a:r>
              <a:rPr lang="en-IN" dirty="0" smtClean="0"/>
              <a:t> </a:t>
            </a:r>
            <a:r>
              <a:rPr lang="en-IN" i="1" dirty="0"/>
              <a:t>b</a:t>
            </a:r>
            <a:r>
              <a:rPr lang="en-IN" dirty="0"/>
              <a:t>. </a:t>
            </a:r>
            <a:endParaRPr lang="en-IN" dirty="0" smtClean="0"/>
          </a:p>
          <a:p>
            <a:pPr marL="0" indent="0"/>
            <a:endParaRPr lang="en-IN" sz="800" dirty="0"/>
          </a:p>
          <a:p>
            <a:pPr marL="0" indent="0"/>
            <a:r>
              <a:rPr lang="en-IN" dirty="0" smtClean="0"/>
              <a:t>This </a:t>
            </a:r>
            <a:r>
              <a:rPr lang="en-IN" dirty="0"/>
              <a:t>analysis suggests that you can find </a:t>
            </a:r>
            <a:r>
              <a:rPr lang="en-IN" dirty="0" smtClean="0"/>
              <a:t>a counterexample by </a:t>
            </a:r>
            <a:r>
              <a:rPr lang="en-IN" dirty="0"/>
              <a:t>taking </a:t>
            </a:r>
            <a:r>
              <a:rPr lang="en-IN" i="1" dirty="0"/>
              <a:t>b </a:t>
            </a:r>
            <a:r>
              <a:rPr lang="en-IN" dirty="0"/>
              <a:t>= </a:t>
            </a:r>
            <a:r>
              <a:rPr lang="en-IN" dirty="0" smtClean="0"/>
              <a:t>−</a:t>
            </a:r>
            <a:r>
              <a:rPr lang="en-IN" i="1" dirty="0" smtClean="0"/>
              <a:t>a</a:t>
            </a:r>
            <a:r>
              <a:rPr lang="en-IN" dirty="0"/>
              <a:t>. Here is a formal answer:</a:t>
            </a:r>
            <a:endParaRPr lang="en-US" altLang="en-US" dirty="0"/>
          </a:p>
        </p:txBody>
      </p:sp>
      <p:pic>
        <p:nvPicPr>
          <p:cNvPr id="12290" name="Picture 2" descr="The text box has the first heading, Proposed Divisibility Property. The text following this reads, For all integers a and b, if a divides b and b divides a then a = b.&#10;The text box has the second heading, Counterexample. The text following this reads, Let a = 2 and b = negative 2. Then negative 2 = negative 1*2 and 2 = (negative 1)*(negative 2), and thus a divides b and b divides a, but a is not equal to b because 2 is not equal to negative 2. Therefore, the statement is fals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7950620" cy="2497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62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975" y="2438400"/>
            <a:ext cx="8226425" cy="1143000"/>
          </a:xfrm>
        </p:spPr>
        <p:txBody>
          <a:bodyPr/>
          <a:lstStyle/>
          <a:p>
            <a:pPr algn="ctr" eaLnBrk="1" hangingPunct="1"/>
            <a:r>
              <a:rPr lang="en-IN" altLang="en-US" dirty="0"/>
              <a:t>The Unique Factorization of Integers Theorem</a:t>
            </a:r>
          </a:p>
        </p:txBody>
      </p:sp>
    </p:spTree>
    <p:extLst>
      <p:ext uri="{BB962C8B-B14F-4D97-AF65-F5344CB8AC3E}">
        <p14:creationId xmlns:p14="http://schemas.microsoft.com/office/powerpoint/2010/main" val="8794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000" dirty="0"/>
              <a:t>The Unique Factorization of Integers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800600"/>
          </a:xfrm>
        </p:spPr>
        <p:txBody>
          <a:bodyPr/>
          <a:lstStyle/>
          <a:p>
            <a:pPr marL="0" indent="0"/>
            <a:r>
              <a:rPr lang="en-IN" dirty="0"/>
              <a:t>The most comprehensive statement about divisibility of integers is contained in the </a:t>
            </a:r>
            <a:r>
              <a:rPr lang="en-IN" i="1" dirty="0" smtClean="0"/>
              <a:t>unique factorization of integers </a:t>
            </a:r>
            <a:r>
              <a:rPr lang="en-IN" i="1" dirty="0"/>
              <a:t>theorem</a:t>
            </a:r>
            <a:r>
              <a:rPr lang="en-IN" dirty="0"/>
              <a:t>. </a:t>
            </a:r>
            <a:endParaRPr lang="en-IN" dirty="0" smtClean="0"/>
          </a:p>
          <a:p>
            <a:pPr marL="0" indent="0"/>
            <a:endParaRPr lang="en-IN" sz="800" dirty="0"/>
          </a:p>
          <a:p>
            <a:pPr marL="0" indent="0"/>
            <a:r>
              <a:rPr lang="en-IN" dirty="0" smtClean="0"/>
              <a:t>Because </a:t>
            </a:r>
            <a:r>
              <a:rPr lang="en-IN" dirty="0"/>
              <a:t>of its importance, </a:t>
            </a:r>
            <a:r>
              <a:rPr lang="en-IN" dirty="0" smtClean="0"/>
              <a:t>this theorem </a:t>
            </a:r>
            <a:r>
              <a:rPr lang="en-IN" dirty="0"/>
              <a:t>is also called </a:t>
            </a:r>
            <a:r>
              <a:rPr lang="en-IN" dirty="0" smtClean="0"/>
              <a:t>the </a:t>
            </a:r>
            <a:r>
              <a:rPr lang="en-IN" i="1" dirty="0"/>
              <a:t>fundamental theorem of </a:t>
            </a:r>
            <a:r>
              <a:rPr lang="en-IN" i="1" dirty="0" smtClean="0"/>
              <a:t>arithmetic</a:t>
            </a:r>
            <a:r>
              <a:rPr lang="en-IN" dirty="0" smtClean="0"/>
              <a:t>.</a:t>
            </a:r>
          </a:p>
          <a:p>
            <a:pPr marL="0" indent="0"/>
            <a:endParaRPr lang="en-US" altLang="en-US" sz="800" dirty="0"/>
          </a:p>
          <a:p>
            <a:pPr marL="0" indent="0"/>
            <a:r>
              <a:rPr lang="en-IN" dirty="0"/>
              <a:t>The unique factorization of integers theorem says that any integer greater than 1 </a:t>
            </a:r>
            <a:r>
              <a:rPr lang="en-IN" dirty="0" smtClean="0"/>
              <a:t>either is </a:t>
            </a:r>
            <a:r>
              <a:rPr lang="en-IN" dirty="0"/>
              <a:t>prime or can be written as a product of prime numbers in a way that is </a:t>
            </a:r>
            <a:r>
              <a:rPr lang="en-IN" dirty="0" smtClean="0"/>
              <a:t>unique except, perhaps</a:t>
            </a:r>
            <a:r>
              <a:rPr lang="en-IN" dirty="0"/>
              <a:t>, for the order in which the primes are written.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873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000" dirty="0"/>
              <a:t>Direct Proof and Counterexample </a:t>
            </a:r>
            <a:r>
              <a:rPr lang="en-IN" altLang="en-US" sz="3000" dirty="0" smtClean="0"/>
              <a:t>Ⅳ: </a:t>
            </a:r>
            <a:r>
              <a:rPr lang="en-IN" altLang="en-US" sz="3000" dirty="0"/>
              <a:t>Divisibility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600200"/>
          </a:xfrm>
        </p:spPr>
        <p:txBody>
          <a:bodyPr/>
          <a:lstStyle/>
          <a:p>
            <a:pPr marL="0" indent="0"/>
            <a:r>
              <a:rPr lang="en-IN" dirty="0"/>
              <a:t>When you were first introduced to the concept of division </a:t>
            </a:r>
            <a:r>
              <a:rPr lang="en-IN" dirty="0" smtClean="0"/>
              <a:t>in elementary </a:t>
            </a:r>
            <a:r>
              <a:rPr lang="en-IN" dirty="0"/>
              <a:t>school, you </a:t>
            </a:r>
            <a:r>
              <a:rPr lang="en-IN" dirty="0" smtClean="0"/>
              <a:t>were probably </a:t>
            </a:r>
            <a:r>
              <a:rPr lang="en-IN" dirty="0"/>
              <a:t>taught that 12 divided by 3 is 4 because if you separate 12 objects </a:t>
            </a:r>
            <a:r>
              <a:rPr lang="en-IN" dirty="0" smtClean="0"/>
              <a:t>into groups of 3</a:t>
            </a:r>
            <a:r>
              <a:rPr lang="en-IN" dirty="0"/>
              <a:t>, you get 4 groups with nothing left over.</a:t>
            </a:r>
            <a:endParaRPr lang="en-US" altLang="en-US" dirty="0"/>
          </a:p>
        </p:txBody>
      </p:sp>
      <p:pic>
        <p:nvPicPr>
          <p:cNvPr id="1026" name="Picture 2" descr="Four boxes are aligned horizontally, and each box consists of 3 object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952" y="3183707"/>
            <a:ext cx="4368070" cy="633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267200"/>
            <a:ext cx="8226425" cy="1219200"/>
          </a:xfrm>
        </p:spPr>
        <p:txBody>
          <a:bodyPr/>
          <a:lstStyle/>
          <a:p>
            <a:pPr marL="0" indent="0"/>
            <a:r>
              <a:rPr lang="en-IN" dirty="0"/>
              <a:t>You may also have been taught to describe this fact </a:t>
            </a:r>
            <a:r>
              <a:rPr lang="en-IN" dirty="0" smtClean="0"/>
              <a:t>by saying </a:t>
            </a:r>
            <a:r>
              <a:rPr lang="en-IN" dirty="0"/>
              <a:t>that “12 is evenly </a:t>
            </a:r>
            <a:r>
              <a:rPr lang="en-IN" dirty="0" smtClean="0"/>
              <a:t>divisible by </a:t>
            </a:r>
            <a:r>
              <a:rPr lang="en-IN" dirty="0"/>
              <a:t>3” or “3 divides 12 evenly.”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242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000" dirty="0"/>
              <a:t>The Unique Factorization of Integers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724400"/>
          </a:xfrm>
        </p:spPr>
        <p:txBody>
          <a:bodyPr/>
          <a:lstStyle/>
          <a:p>
            <a:pPr marL="0" indent="0"/>
            <a:r>
              <a:rPr lang="en-IN" dirty="0" smtClean="0"/>
              <a:t>For example,</a:t>
            </a:r>
          </a:p>
          <a:p>
            <a:pPr marL="0" indent="0"/>
            <a:endParaRPr lang="en-IN" sz="1800" dirty="0" smtClean="0"/>
          </a:p>
          <a:p>
            <a:pPr marL="0" indent="0"/>
            <a:r>
              <a:rPr lang="en-IN" dirty="0" smtClean="0"/>
              <a:t>    72 = 2 </a:t>
            </a:r>
            <a:r>
              <a:rPr lang="en-IN" b="1" dirty="0" smtClean="0"/>
              <a:t>· </a:t>
            </a:r>
            <a:r>
              <a:rPr lang="en-IN" dirty="0" smtClean="0"/>
              <a:t>2 </a:t>
            </a:r>
            <a:r>
              <a:rPr lang="en-IN" b="1" dirty="0" smtClean="0"/>
              <a:t>· </a:t>
            </a:r>
            <a:r>
              <a:rPr lang="en-IN" dirty="0" smtClean="0"/>
              <a:t>2 </a:t>
            </a:r>
            <a:r>
              <a:rPr lang="en-IN" b="1" dirty="0" smtClean="0"/>
              <a:t>· </a:t>
            </a:r>
            <a:r>
              <a:rPr lang="en-IN" dirty="0" smtClean="0"/>
              <a:t>3 </a:t>
            </a:r>
            <a:r>
              <a:rPr lang="en-IN" b="1" dirty="0" smtClean="0"/>
              <a:t>· </a:t>
            </a:r>
            <a:r>
              <a:rPr lang="en-IN" dirty="0" smtClean="0"/>
              <a:t>3 = 2 </a:t>
            </a:r>
            <a:r>
              <a:rPr lang="en-IN" b="1" dirty="0" smtClean="0"/>
              <a:t>· </a:t>
            </a:r>
            <a:r>
              <a:rPr lang="en-IN" dirty="0" smtClean="0"/>
              <a:t>3 </a:t>
            </a:r>
            <a:r>
              <a:rPr lang="en-IN" b="1" dirty="0" smtClean="0"/>
              <a:t>· </a:t>
            </a:r>
            <a:r>
              <a:rPr lang="en-IN" dirty="0" smtClean="0"/>
              <a:t>3 </a:t>
            </a:r>
            <a:r>
              <a:rPr lang="en-IN" b="1" dirty="0" smtClean="0"/>
              <a:t>· </a:t>
            </a:r>
            <a:r>
              <a:rPr lang="en-IN" dirty="0" smtClean="0"/>
              <a:t>2 </a:t>
            </a:r>
            <a:r>
              <a:rPr lang="en-IN" b="1" dirty="0" smtClean="0"/>
              <a:t>· </a:t>
            </a:r>
            <a:r>
              <a:rPr lang="en-IN" dirty="0" smtClean="0"/>
              <a:t>2 = 3 </a:t>
            </a:r>
            <a:r>
              <a:rPr lang="en-IN" b="1" dirty="0" smtClean="0"/>
              <a:t>· </a:t>
            </a:r>
            <a:r>
              <a:rPr lang="en-IN" dirty="0" smtClean="0"/>
              <a:t>2 </a:t>
            </a:r>
            <a:r>
              <a:rPr lang="en-IN" b="1" dirty="0" smtClean="0"/>
              <a:t>· </a:t>
            </a:r>
            <a:r>
              <a:rPr lang="en-IN" dirty="0" smtClean="0"/>
              <a:t>2 </a:t>
            </a:r>
            <a:r>
              <a:rPr lang="en-IN" b="1" dirty="0" smtClean="0"/>
              <a:t>· </a:t>
            </a:r>
            <a:r>
              <a:rPr lang="en-IN" dirty="0" smtClean="0"/>
              <a:t>3 </a:t>
            </a:r>
            <a:r>
              <a:rPr lang="en-IN" b="1" dirty="0" smtClean="0"/>
              <a:t>· </a:t>
            </a:r>
            <a:r>
              <a:rPr lang="en-IN" dirty="0" smtClean="0"/>
              <a:t>2,</a:t>
            </a:r>
          </a:p>
          <a:p>
            <a:pPr marL="0" indent="0"/>
            <a:endParaRPr lang="en-IN" sz="1200" dirty="0" smtClean="0"/>
          </a:p>
          <a:p>
            <a:pPr marL="0" indent="0"/>
            <a:r>
              <a:rPr lang="en-IN" dirty="0" smtClean="0"/>
              <a:t>and so forth.</a:t>
            </a:r>
          </a:p>
          <a:p>
            <a:pPr marL="0" indent="0"/>
            <a:endParaRPr lang="en-US" altLang="en-US" dirty="0"/>
          </a:p>
          <a:p>
            <a:pPr marL="0" indent="0"/>
            <a:r>
              <a:rPr lang="en-IN" dirty="0"/>
              <a:t>The three 2’s and two 3’s may be written in any order, but any factorization of 72 as a product of primes must contain exactly three 2’s and two 3’s—no other collection of prime numbers besides three 2’s and two 3’s multiplies out to 72</a:t>
            </a:r>
            <a:r>
              <a:rPr lang="en-IN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404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000" dirty="0"/>
              <a:t>The Unique Factorization of Integers Theorem</a:t>
            </a:r>
          </a:p>
        </p:txBody>
      </p:sp>
      <p:pic>
        <p:nvPicPr>
          <p:cNvPr id="5" name="Picture 2" descr="The text box has the heading, Theorem 4.4.5 Unique Factorization of integers Theorem (Fundamental Theorem of Arithmetic). The text reads, Given any integer n greater than 1, there exist a positive integer k, distinct prime numbers p_1, p_2,…,p_k, and positive integers e_1, e_2,...,e_k such that n = (p_1)^(e_1) (p_2)^(e_2) (p_3)^(e_3)...(p_k)^(e_k), and any other expression for n as a product of prime numbers is identical to this except, perhaps, for the order in which the factors are written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066047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803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000" dirty="0"/>
              <a:t>The Unique Factorization of Integers Theorem</a:t>
            </a:r>
          </a:p>
        </p:txBody>
      </p:sp>
      <p:pic>
        <p:nvPicPr>
          <p:cNvPr id="14338" name="Picture 2" descr="The text box has the heading, Definition. The text reads, Given any integer n greater than 1, the standard factored form of n is an expression of the form, n = (p_1)^(e_1) (p_2)^(e_2) (p_3)^(e_3)...(p_k)^(e_k), where k is a positive integer, p_1, p_2,...,p_k are prime numbers, e_1, e_2,..., e_k are positive integers, and p_1 less than p_2 less than ...less than p_k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45608"/>
            <a:ext cx="839710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542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300" dirty="0" smtClean="0"/>
              <a:t>Example 4.4.8 </a:t>
            </a:r>
            <a:r>
              <a:rPr lang="en-US" altLang="en-US" sz="2300" dirty="0" smtClean="0"/>
              <a:t>– </a:t>
            </a:r>
            <a:r>
              <a:rPr lang="en-IN" altLang="en-US" sz="2300" i="1" dirty="0"/>
              <a:t>Writing Integers in Standard Factored Form</a:t>
            </a:r>
            <a:endParaRPr lang="en-IN" altLang="en-US" sz="23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762000"/>
          </a:xfrm>
        </p:spPr>
        <p:txBody>
          <a:bodyPr/>
          <a:lstStyle/>
          <a:p>
            <a:pPr marL="0" indent="0"/>
            <a:r>
              <a:rPr lang="en-IN" dirty="0"/>
              <a:t>Write 3,300 in standard factored form.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4968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Example 4.4.8 </a:t>
            </a:r>
            <a:r>
              <a:rPr lang="en-US" altLang="en-US" dirty="0" smtClean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2667000"/>
          </a:xfrm>
        </p:spPr>
        <p:txBody>
          <a:bodyPr/>
          <a:lstStyle/>
          <a:p>
            <a:pPr marL="0" indent="0"/>
            <a:r>
              <a:rPr lang="en-IN" dirty="0"/>
              <a:t>First find all the factors of 3,300. Then write them </a:t>
            </a:r>
            <a:r>
              <a:rPr lang="en-IN" dirty="0" smtClean="0"/>
              <a:t>in ascending order: </a:t>
            </a:r>
          </a:p>
          <a:p>
            <a:pPr marL="0" indent="0"/>
            <a:endParaRPr lang="en-IN" sz="1800" dirty="0"/>
          </a:p>
          <a:p>
            <a:pPr marL="0" indent="0"/>
            <a:r>
              <a:rPr lang="en-IN" dirty="0" smtClean="0"/>
              <a:t>		3,300 = 100 </a:t>
            </a:r>
            <a:r>
              <a:rPr lang="en-IN" b="1" dirty="0" smtClean="0"/>
              <a:t>· </a:t>
            </a:r>
            <a:r>
              <a:rPr lang="en-IN" dirty="0" smtClean="0"/>
              <a:t>33 = 4 </a:t>
            </a:r>
            <a:r>
              <a:rPr lang="en-IN" b="1" dirty="0" smtClean="0"/>
              <a:t>· </a:t>
            </a:r>
            <a:r>
              <a:rPr lang="en-IN" dirty="0" smtClean="0"/>
              <a:t>25 </a:t>
            </a:r>
            <a:r>
              <a:rPr lang="en-IN" b="1" dirty="0" smtClean="0"/>
              <a:t>· </a:t>
            </a:r>
            <a:r>
              <a:rPr lang="en-IN" dirty="0" smtClean="0"/>
              <a:t>3 </a:t>
            </a:r>
            <a:r>
              <a:rPr lang="en-IN" b="1" dirty="0" smtClean="0"/>
              <a:t>· </a:t>
            </a:r>
            <a:r>
              <a:rPr lang="en-IN" dirty="0" smtClean="0"/>
              <a:t>11</a:t>
            </a:r>
            <a:endParaRPr lang="en-US" altLang="en-US" dirty="0"/>
          </a:p>
        </p:txBody>
      </p:sp>
      <p:pic>
        <p:nvPicPr>
          <p:cNvPr id="1026" name="Picture 2" descr=" =  2*2*5*5*3*11 = 2^2*3^1*5^2*11^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145" y="3186752"/>
            <a:ext cx="406241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63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200" dirty="0" smtClean="0"/>
              <a:t>Example 4.4.9 </a:t>
            </a:r>
            <a:r>
              <a:rPr lang="en-US" altLang="en-US" sz="2200" dirty="0" smtClean="0"/>
              <a:t>– </a:t>
            </a:r>
            <a:r>
              <a:rPr lang="en-IN" altLang="en-US" sz="2200" i="1" dirty="0"/>
              <a:t>Using Unique Factorization to Solve a Problem</a:t>
            </a:r>
            <a:endParaRPr lang="en-IN" alt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2895600"/>
          </a:xfrm>
        </p:spPr>
        <p:txBody>
          <a:bodyPr/>
          <a:lstStyle/>
          <a:p>
            <a:r>
              <a:rPr lang="en-IN" dirty="0"/>
              <a:t>Suppose </a:t>
            </a:r>
            <a:r>
              <a:rPr lang="en-IN" i="1" dirty="0"/>
              <a:t>m </a:t>
            </a:r>
            <a:r>
              <a:rPr lang="en-IN" dirty="0"/>
              <a:t>is an integer such </a:t>
            </a:r>
            <a:r>
              <a:rPr lang="en-IN" dirty="0" smtClean="0"/>
              <a:t>that </a:t>
            </a:r>
          </a:p>
          <a:p>
            <a:pPr marL="0" indent="0"/>
            <a:endParaRPr lang="en-IN" dirty="0" smtClean="0"/>
          </a:p>
          <a:p>
            <a:pPr marL="0" indent="0"/>
            <a:r>
              <a:rPr lang="en-IN" dirty="0" smtClean="0"/>
              <a:t>8</a:t>
            </a:r>
            <a:r>
              <a:rPr lang="en-IN" sz="2000" b="1" dirty="0" smtClean="0"/>
              <a:t> </a:t>
            </a:r>
            <a:r>
              <a:rPr lang="en-IN" b="1" dirty="0"/>
              <a:t>·</a:t>
            </a:r>
            <a:r>
              <a:rPr lang="en-IN" sz="2000" b="1" dirty="0"/>
              <a:t> </a:t>
            </a:r>
            <a:r>
              <a:rPr lang="en-IN" dirty="0" smtClean="0"/>
              <a:t>7</a:t>
            </a:r>
            <a:r>
              <a:rPr lang="en-IN" sz="2000" b="1" dirty="0"/>
              <a:t> </a:t>
            </a:r>
            <a:r>
              <a:rPr lang="en-IN" b="1" dirty="0"/>
              <a:t>·</a:t>
            </a:r>
            <a:r>
              <a:rPr lang="en-IN" sz="2000" b="1" dirty="0"/>
              <a:t> </a:t>
            </a:r>
            <a:r>
              <a:rPr lang="en-IN" dirty="0" smtClean="0"/>
              <a:t>6</a:t>
            </a:r>
            <a:r>
              <a:rPr lang="en-IN" sz="2000" b="1" dirty="0"/>
              <a:t> </a:t>
            </a:r>
            <a:r>
              <a:rPr lang="en-IN" b="1" dirty="0"/>
              <a:t>·</a:t>
            </a:r>
            <a:r>
              <a:rPr lang="en-IN" sz="2000" b="1" dirty="0"/>
              <a:t> </a:t>
            </a:r>
            <a:r>
              <a:rPr lang="en-IN" dirty="0" smtClean="0"/>
              <a:t>5</a:t>
            </a:r>
            <a:r>
              <a:rPr lang="en-IN" sz="2000" b="1" dirty="0"/>
              <a:t> </a:t>
            </a:r>
            <a:r>
              <a:rPr lang="en-IN" b="1" dirty="0"/>
              <a:t>·</a:t>
            </a:r>
            <a:r>
              <a:rPr lang="en-IN" sz="2000" b="1" dirty="0"/>
              <a:t> </a:t>
            </a:r>
            <a:r>
              <a:rPr lang="en-IN" dirty="0" smtClean="0"/>
              <a:t>4</a:t>
            </a:r>
            <a:r>
              <a:rPr lang="en-IN" sz="2000" b="1" dirty="0"/>
              <a:t> </a:t>
            </a:r>
            <a:r>
              <a:rPr lang="en-IN" b="1" dirty="0"/>
              <a:t>·</a:t>
            </a:r>
            <a:r>
              <a:rPr lang="en-IN" sz="2000" b="1" dirty="0"/>
              <a:t> </a:t>
            </a:r>
            <a:r>
              <a:rPr lang="en-IN" dirty="0" smtClean="0"/>
              <a:t>3</a:t>
            </a:r>
            <a:r>
              <a:rPr lang="en-IN" sz="2000" b="1" dirty="0"/>
              <a:t> </a:t>
            </a:r>
            <a:r>
              <a:rPr lang="en-IN" b="1" dirty="0"/>
              <a:t>·</a:t>
            </a:r>
            <a:r>
              <a:rPr lang="en-IN" sz="2000" b="1" dirty="0"/>
              <a:t> </a:t>
            </a:r>
            <a:r>
              <a:rPr lang="en-IN" dirty="0" smtClean="0"/>
              <a:t>2</a:t>
            </a:r>
            <a:r>
              <a:rPr lang="en-IN" sz="2000" b="1" dirty="0"/>
              <a:t> </a:t>
            </a:r>
            <a:r>
              <a:rPr lang="en-IN" b="1" dirty="0"/>
              <a:t>·</a:t>
            </a:r>
            <a:r>
              <a:rPr lang="en-IN" sz="2000" b="1" dirty="0"/>
              <a:t> </a:t>
            </a:r>
            <a:r>
              <a:rPr lang="en-IN" i="1" dirty="0" smtClean="0"/>
              <a:t>m</a:t>
            </a:r>
            <a:r>
              <a:rPr lang="en-IN" sz="2000" i="1" dirty="0" smtClean="0"/>
              <a:t> </a:t>
            </a:r>
            <a:r>
              <a:rPr lang="en-IN" sz="2000" dirty="0" smtClean="0"/>
              <a:t> </a:t>
            </a:r>
            <a:r>
              <a:rPr lang="en-IN" dirty="0" smtClean="0"/>
              <a:t>=</a:t>
            </a:r>
            <a:r>
              <a:rPr lang="en-IN" sz="2000" dirty="0" smtClean="0"/>
              <a:t> </a:t>
            </a:r>
            <a:r>
              <a:rPr lang="en-IN" dirty="0" smtClean="0"/>
              <a:t>17</a:t>
            </a:r>
            <a:r>
              <a:rPr lang="en-IN" sz="2000" b="1" dirty="0"/>
              <a:t> </a:t>
            </a:r>
            <a:r>
              <a:rPr lang="en-IN" b="1" dirty="0"/>
              <a:t>·</a:t>
            </a:r>
            <a:r>
              <a:rPr lang="en-IN" sz="2000" b="1" dirty="0"/>
              <a:t> </a:t>
            </a:r>
            <a:r>
              <a:rPr lang="en-IN" dirty="0" smtClean="0"/>
              <a:t>16</a:t>
            </a:r>
            <a:r>
              <a:rPr lang="en-IN" sz="2000" b="1" dirty="0"/>
              <a:t> </a:t>
            </a:r>
            <a:r>
              <a:rPr lang="en-IN" b="1" dirty="0"/>
              <a:t>·</a:t>
            </a:r>
            <a:r>
              <a:rPr lang="en-IN" sz="2000" b="1" dirty="0"/>
              <a:t> </a:t>
            </a:r>
            <a:r>
              <a:rPr lang="en-IN" dirty="0" smtClean="0"/>
              <a:t>15</a:t>
            </a:r>
            <a:r>
              <a:rPr lang="en-IN" sz="2000" b="1" dirty="0"/>
              <a:t> </a:t>
            </a:r>
            <a:r>
              <a:rPr lang="en-IN" b="1" dirty="0"/>
              <a:t>·</a:t>
            </a:r>
            <a:r>
              <a:rPr lang="en-IN" sz="2000" b="1" dirty="0"/>
              <a:t> </a:t>
            </a:r>
            <a:r>
              <a:rPr lang="en-IN" dirty="0" smtClean="0"/>
              <a:t>14</a:t>
            </a:r>
            <a:r>
              <a:rPr lang="en-IN" sz="2000" b="1" dirty="0"/>
              <a:t> </a:t>
            </a:r>
            <a:r>
              <a:rPr lang="en-IN" b="1" dirty="0"/>
              <a:t>·</a:t>
            </a:r>
            <a:r>
              <a:rPr lang="en-IN" sz="2000" b="1" dirty="0"/>
              <a:t> </a:t>
            </a:r>
            <a:r>
              <a:rPr lang="en-IN" dirty="0" smtClean="0"/>
              <a:t>13</a:t>
            </a:r>
            <a:r>
              <a:rPr lang="en-IN" sz="2000" b="1" dirty="0"/>
              <a:t> </a:t>
            </a:r>
            <a:r>
              <a:rPr lang="en-IN" b="1" dirty="0"/>
              <a:t>·</a:t>
            </a:r>
            <a:r>
              <a:rPr lang="en-IN" sz="2000" b="1" dirty="0"/>
              <a:t> </a:t>
            </a:r>
            <a:r>
              <a:rPr lang="en-IN" dirty="0" smtClean="0"/>
              <a:t>12</a:t>
            </a:r>
            <a:r>
              <a:rPr lang="en-IN" sz="2000" b="1" dirty="0"/>
              <a:t> </a:t>
            </a:r>
            <a:r>
              <a:rPr lang="en-IN" b="1" dirty="0"/>
              <a:t>·</a:t>
            </a:r>
            <a:r>
              <a:rPr lang="en-IN" sz="2000" b="1" dirty="0"/>
              <a:t> </a:t>
            </a:r>
            <a:r>
              <a:rPr lang="en-IN" dirty="0" smtClean="0"/>
              <a:t>11</a:t>
            </a:r>
            <a:r>
              <a:rPr lang="en-IN" sz="2000" b="1" dirty="0"/>
              <a:t> </a:t>
            </a:r>
            <a:r>
              <a:rPr lang="en-IN" b="1" dirty="0"/>
              <a:t>·</a:t>
            </a:r>
            <a:r>
              <a:rPr lang="en-IN" sz="1800" b="1" dirty="0"/>
              <a:t> </a:t>
            </a:r>
            <a:r>
              <a:rPr lang="en-IN" dirty="0" smtClean="0"/>
              <a:t>10.</a:t>
            </a:r>
          </a:p>
          <a:p>
            <a:endParaRPr lang="en-IN" dirty="0"/>
          </a:p>
          <a:p>
            <a:r>
              <a:rPr lang="en-IN" dirty="0" smtClean="0"/>
              <a:t>Does</a:t>
            </a:r>
            <a:endParaRPr lang="en-US" altLang="en-US" dirty="0"/>
          </a:p>
        </p:txBody>
      </p:sp>
      <p:pic>
        <p:nvPicPr>
          <p:cNvPr id="16386" name="Picture 2" descr="17 divides m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76600"/>
            <a:ext cx="7810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83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Example 4.4.9 </a:t>
            </a:r>
            <a:r>
              <a:rPr lang="en-US" altLang="en-US" dirty="0" smtClean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3733800"/>
          </a:xfrm>
        </p:spPr>
        <p:txBody>
          <a:bodyPr/>
          <a:lstStyle/>
          <a:p>
            <a:pPr marL="0" indent="0"/>
            <a:r>
              <a:rPr lang="en-IN" dirty="0"/>
              <a:t>Since 17 is one of the prime factors of the right-hand side of the equation, it </a:t>
            </a:r>
            <a:r>
              <a:rPr lang="en-IN" dirty="0" smtClean="0"/>
              <a:t>is also </a:t>
            </a:r>
            <a:r>
              <a:rPr lang="en-IN" dirty="0"/>
              <a:t>a prime factor of the left-hand side (by the unique factorization of integers theorem</a:t>
            </a:r>
            <a:r>
              <a:rPr lang="en-IN" dirty="0" smtClean="0"/>
              <a:t>). </a:t>
            </a:r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But </a:t>
            </a:r>
            <a:r>
              <a:rPr lang="en-IN" dirty="0"/>
              <a:t>17 does not equal any prime factor of 8, 7, 6, 5, 4, </a:t>
            </a:r>
            <a:r>
              <a:rPr lang="en-IN" dirty="0" smtClean="0"/>
              <a:t>3, or </a:t>
            </a:r>
            <a:r>
              <a:rPr lang="en-IN" dirty="0"/>
              <a:t>2 (because it is too large). </a:t>
            </a:r>
            <a:endParaRPr lang="en-IN" dirty="0" smtClean="0"/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Hence 17 </a:t>
            </a:r>
            <a:r>
              <a:rPr lang="en-IN" dirty="0"/>
              <a:t>must occur as one of the prime factors of </a:t>
            </a:r>
            <a:r>
              <a:rPr lang="en-IN" i="1" dirty="0"/>
              <a:t>m</a:t>
            </a:r>
            <a:r>
              <a:rPr lang="en-IN" dirty="0"/>
              <a:t>, and so</a:t>
            </a:r>
            <a:endParaRPr lang="en-US" altLang="en-US" dirty="0"/>
          </a:p>
        </p:txBody>
      </p:sp>
      <p:pic>
        <p:nvPicPr>
          <p:cNvPr id="17410" name="Picture 2" descr="17 divides m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19" y="4734575"/>
            <a:ext cx="709122" cy="37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89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000" dirty="0"/>
              <a:t>Direct Proof and Counterexample </a:t>
            </a:r>
            <a:r>
              <a:rPr lang="en-IN" altLang="en-US" sz="3000" dirty="0" smtClean="0"/>
              <a:t>Ⅳ: </a:t>
            </a:r>
            <a:r>
              <a:rPr lang="en-IN" altLang="en-US" sz="3000" dirty="0"/>
              <a:t>Divisibility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295400"/>
          </a:xfrm>
        </p:spPr>
        <p:txBody>
          <a:bodyPr/>
          <a:lstStyle/>
          <a:p>
            <a:pPr marL="0" indent="0"/>
            <a:r>
              <a:rPr lang="en-IN" dirty="0"/>
              <a:t>The notion of divisibility is the central concept of one of </a:t>
            </a:r>
            <a:r>
              <a:rPr lang="en-IN" dirty="0" smtClean="0"/>
              <a:t>the most </a:t>
            </a:r>
            <a:r>
              <a:rPr lang="en-IN" dirty="0"/>
              <a:t>beautiful subjects </a:t>
            </a:r>
            <a:r>
              <a:rPr lang="en-IN" dirty="0" smtClean="0"/>
              <a:t>in advanced mathematics: </a:t>
            </a:r>
            <a:r>
              <a:rPr lang="en-IN" b="1" dirty="0" smtClean="0"/>
              <a:t>number </a:t>
            </a:r>
            <a:r>
              <a:rPr lang="en-IN" b="1" dirty="0"/>
              <a:t>theory</a:t>
            </a:r>
            <a:r>
              <a:rPr lang="en-IN" dirty="0"/>
              <a:t>, the study of properties of integers.</a:t>
            </a:r>
            <a:endParaRPr lang="en-US" altLang="en-US" dirty="0"/>
          </a:p>
        </p:txBody>
      </p:sp>
      <p:pic>
        <p:nvPicPr>
          <p:cNvPr id="2050" name="Picture 2" descr="The text box has the heading, Definition. The text reads, If n and d are integers then n is divisible by d if, and only if, n equals d times some integer and d is not equal to 0. Instead of &quot;n is divisible by d,&quot; we can say that &#10;n is a multiple of d, or &#10;d is a factor of n, or&#10;d is a divisor of n, or&#10;d divides n.&#10;The notation d vertical line n is read &quot;d divides n.&quot; Symbolically, if n and d are integers, d divides n if and only if there exist an integer, say k, such that n = d k and d is not equal to 0.&#10;The notation d vertical line with slash n is read &quot;d does not divide n.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7000"/>
            <a:ext cx="7447277" cy="381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654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4.4.1 </a:t>
            </a:r>
            <a:r>
              <a:rPr lang="en-US" altLang="en-US" dirty="0" smtClean="0"/>
              <a:t>– </a:t>
            </a:r>
            <a:r>
              <a:rPr lang="en-US" altLang="en-US" i="1" dirty="0"/>
              <a:t>Divisibility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828800"/>
          </a:xfrm>
        </p:spPr>
        <p:txBody>
          <a:bodyPr/>
          <a:lstStyle/>
          <a:p>
            <a:r>
              <a:rPr lang="en-IN" dirty="0" smtClean="0"/>
              <a:t>a. Is </a:t>
            </a:r>
            <a:r>
              <a:rPr lang="en-IN" dirty="0"/>
              <a:t>21 divisible by 3</a:t>
            </a:r>
            <a:r>
              <a:rPr lang="en-IN" dirty="0" smtClean="0"/>
              <a:t>?</a:t>
            </a:r>
          </a:p>
          <a:p>
            <a:r>
              <a:rPr lang="en-IN" sz="1600" dirty="0" smtClean="0"/>
              <a:t> </a:t>
            </a:r>
          </a:p>
          <a:p>
            <a:r>
              <a:rPr lang="en-IN" dirty="0" smtClean="0"/>
              <a:t>b</a:t>
            </a:r>
            <a:r>
              <a:rPr lang="en-IN" dirty="0"/>
              <a:t>. Does 5 divide 40</a:t>
            </a:r>
            <a:r>
              <a:rPr lang="en-IN" dirty="0" smtClean="0"/>
              <a:t>?</a:t>
            </a:r>
          </a:p>
          <a:p>
            <a:r>
              <a:rPr lang="en-IN" sz="1600" dirty="0" smtClean="0"/>
              <a:t> </a:t>
            </a:r>
          </a:p>
          <a:p>
            <a:r>
              <a:rPr lang="en-IN" dirty="0" smtClean="0"/>
              <a:t>c</a:t>
            </a:r>
            <a:r>
              <a:rPr lang="en-IN" dirty="0"/>
              <a:t>. </a:t>
            </a:r>
            <a:r>
              <a:rPr lang="en-IN" dirty="0" smtClean="0"/>
              <a:t>Does</a:t>
            </a:r>
            <a:endParaRPr lang="en-US" altLang="en-US" dirty="0"/>
          </a:p>
        </p:txBody>
      </p:sp>
      <p:pic>
        <p:nvPicPr>
          <p:cNvPr id="3074" name="Picture 2" descr="7 divides 42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74833"/>
            <a:ext cx="73514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276600"/>
            <a:ext cx="8226425" cy="2895600"/>
          </a:xfrm>
        </p:spPr>
        <p:txBody>
          <a:bodyPr/>
          <a:lstStyle/>
          <a:p>
            <a:endParaRPr lang="en-IN" sz="1600" dirty="0" smtClean="0"/>
          </a:p>
          <a:p>
            <a:r>
              <a:rPr lang="en-IN" dirty="0" smtClean="0"/>
              <a:t>d</a:t>
            </a:r>
            <a:r>
              <a:rPr lang="en-IN" dirty="0"/>
              <a:t>. Is 32 a multiple of </a:t>
            </a:r>
            <a:r>
              <a:rPr lang="en-IN" dirty="0" smtClean="0"/>
              <a:t>−16</a:t>
            </a:r>
            <a:r>
              <a:rPr lang="en-IN" dirty="0"/>
              <a:t>? </a:t>
            </a:r>
            <a:endParaRPr lang="en-IN" dirty="0" smtClean="0"/>
          </a:p>
          <a:p>
            <a:endParaRPr lang="en-IN" sz="1600" dirty="0" smtClean="0"/>
          </a:p>
          <a:p>
            <a:r>
              <a:rPr lang="en-IN" dirty="0" smtClean="0"/>
              <a:t>e</a:t>
            </a:r>
            <a:r>
              <a:rPr lang="en-IN" dirty="0"/>
              <a:t>. Is 6 a factor of 54? </a:t>
            </a:r>
            <a:endParaRPr lang="en-IN" dirty="0" smtClean="0"/>
          </a:p>
          <a:p>
            <a:endParaRPr lang="en-IN" sz="1600" dirty="0" smtClean="0"/>
          </a:p>
          <a:p>
            <a:r>
              <a:rPr lang="en-IN" dirty="0" smtClean="0"/>
              <a:t>f</a:t>
            </a:r>
            <a:r>
              <a:rPr lang="en-IN" dirty="0"/>
              <a:t>. </a:t>
            </a:r>
            <a:r>
              <a:rPr lang="en-IN" dirty="0" smtClean="0"/>
              <a:t> Is </a:t>
            </a:r>
            <a:r>
              <a:rPr lang="en-IN" dirty="0"/>
              <a:t>7 a factor of </a:t>
            </a:r>
            <a:r>
              <a:rPr lang="en-IN" dirty="0" smtClean="0"/>
              <a:t>−7?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73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4.4.1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572000"/>
          </a:xfrm>
        </p:spPr>
        <p:txBody>
          <a:bodyPr/>
          <a:lstStyle/>
          <a:p>
            <a:r>
              <a:rPr lang="en-IN" dirty="0" smtClean="0"/>
              <a:t>a. Yes</a:t>
            </a:r>
            <a:r>
              <a:rPr lang="en-IN" dirty="0"/>
              <a:t>, 2</a:t>
            </a:r>
            <a:r>
              <a:rPr lang="en-IN" dirty="0" smtClean="0"/>
              <a:t>1 </a:t>
            </a:r>
            <a:r>
              <a:rPr lang="en-IN" dirty="0"/>
              <a:t>= </a:t>
            </a:r>
            <a:r>
              <a:rPr lang="en-IN" dirty="0" smtClean="0"/>
              <a:t>3 </a:t>
            </a:r>
            <a:r>
              <a:rPr lang="en-IN" b="1" dirty="0" smtClean="0"/>
              <a:t>·</a:t>
            </a:r>
            <a:r>
              <a:rPr lang="en-IN" dirty="0" smtClean="0"/>
              <a:t> 7</a:t>
            </a:r>
            <a:r>
              <a:rPr lang="en-IN" dirty="0"/>
              <a:t>. </a:t>
            </a:r>
            <a:endParaRPr lang="en-IN" dirty="0" smtClean="0"/>
          </a:p>
          <a:p>
            <a:endParaRPr lang="en-IN" sz="1600" dirty="0" smtClean="0"/>
          </a:p>
          <a:p>
            <a:r>
              <a:rPr lang="en-IN" dirty="0" smtClean="0"/>
              <a:t>b</a:t>
            </a:r>
            <a:r>
              <a:rPr lang="en-IN" dirty="0"/>
              <a:t>. Yes, 40 </a:t>
            </a:r>
            <a:r>
              <a:rPr lang="en-IN" dirty="0" smtClean="0"/>
              <a:t>= 5 </a:t>
            </a:r>
            <a:r>
              <a:rPr lang="en-IN" b="1" dirty="0"/>
              <a:t>· </a:t>
            </a:r>
            <a:r>
              <a:rPr lang="en-IN" dirty="0" smtClean="0"/>
              <a:t>8</a:t>
            </a:r>
            <a:r>
              <a:rPr lang="en-IN" dirty="0"/>
              <a:t>. </a:t>
            </a:r>
            <a:endParaRPr lang="en-IN" dirty="0" smtClean="0"/>
          </a:p>
          <a:p>
            <a:endParaRPr lang="en-IN" sz="1600" dirty="0"/>
          </a:p>
          <a:p>
            <a:r>
              <a:rPr lang="en-IN" dirty="0" smtClean="0"/>
              <a:t>c</a:t>
            </a:r>
            <a:r>
              <a:rPr lang="en-IN" dirty="0"/>
              <a:t>. Yes, 42 </a:t>
            </a:r>
            <a:r>
              <a:rPr lang="en-IN" dirty="0" smtClean="0"/>
              <a:t>= 7 </a:t>
            </a:r>
            <a:r>
              <a:rPr lang="en-IN" b="1" dirty="0"/>
              <a:t>· </a:t>
            </a:r>
            <a:r>
              <a:rPr lang="en-IN" dirty="0" smtClean="0"/>
              <a:t>6.</a:t>
            </a:r>
          </a:p>
          <a:p>
            <a:endParaRPr lang="en-US" altLang="en-US" sz="1600" dirty="0"/>
          </a:p>
          <a:p>
            <a:r>
              <a:rPr lang="en-IN" dirty="0"/>
              <a:t>d. Yes, 32 = </a:t>
            </a:r>
            <a:r>
              <a:rPr lang="en-IN" dirty="0" smtClean="0"/>
              <a:t>(−16) </a:t>
            </a:r>
            <a:r>
              <a:rPr lang="en-IN" b="1" dirty="0" smtClean="0"/>
              <a:t>· </a:t>
            </a:r>
            <a:r>
              <a:rPr lang="en-IN" dirty="0" smtClean="0"/>
              <a:t>(−2).</a:t>
            </a:r>
          </a:p>
          <a:p>
            <a:endParaRPr lang="en-US" altLang="en-US" sz="1600" dirty="0"/>
          </a:p>
          <a:p>
            <a:r>
              <a:rPr lang="en-IN" dirty="0"/>
              <a:t>e. Yes, 54 </a:t>
            </a:r>
            <a:r>
              <a:rPr lang="en-IN" dirty="0" smtClean="0"/>
              <a:t>= 6 </a:t>
            </a:r>
            <a:r>
              <a:rPr lang="en-IN" b="1" dirty="0"/>
              <a:t>· </a:t>
            </a:r>
            <a:r>
              <a:rPr lang="en-IN" dirty="0" smtClean="0"/>
              <a:t>9.</a:t>
            </a:r>
          </a:p>
          <a:p>
            <a:endParaRPr lang="en-US" altLang="en-US" sz="1600" dirty="0"/>
          </a:p>
          <a:p>
            <a:r>
              <a:rPr lang="en-IN" dirty="0"/>
              <a:t>f. </a:t>
            </a:r>
            <a:r>
              <a:rPr lang="en-IN" dirty="0" smtClean="0"/>
              <a:t> Yes</a:t>
            </a:r>
            <a:r>
              <a:rPr lang="en-IN" dirty="0"/>
              <a:t>, </a:t>
            </a:r>
            <a:r>
              <a:rPr lang="en-IN" dirty="0" smtClean="0"/>
              <a:t>−7 = 7 </a:t>
            </a:r>
            <a:r>
              <a:rPr lang="en-IN" b="1" dirty="0" smtClean="0"/>
              <a:t>· </a:t>
            </a:r>
            <a:r>
              <a:rPr lang="en-IN" dirty="0" smtClean="0"/>
              <a:t>(−1).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8286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4.4.2 </a:t>
            </a:r>
            <a:r>
              <a:rPr lang="en-US" altLang="en-US" dirty="0" smtClean="0"/>
              <a:t>– </a:t>
            </a:r>
            <a:r>
              <a:rPr lang="en-US" altLang="en-US" i="1" dirty="0"/>
              <a:t>Divisors of Zero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685800"/>
          </a:xfrm>
        </p:spPr>
        <p:txBody>
          <a:bodyPr/>
          <a:lstStyle/>
          <a:p>
            <a:r>
              <a:rPr lang="en-IN" dirty="0"/>
              <a:t>If </a:t>
            </a:r>
            <a:r>
              <a:rPr lang="en-IN" i="1" dirty="0"/>
              <a:t>k </a:t>
            </a:r>
            <a:r>
              <a:rPr lang="en-IN" dirty="0"/>
              <a:t>is any nonzero integer, does </a:t>
            </a:r>
            <a:r>
              <a:rPr lang="en-IN" i="1" dirty="0"/>
              <a:t>k </a:t>
            </a:r>
            <a:r>
              <a:rPr lang="en-IN" dirty="0"/>
              <a:t>divide 0?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112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4.4.2 </a:t>
            </a:r>
            <a:r>
              <a:rPr lang="en-US" altLang="en-US" dirty="0" smtClean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685800"/>
          </a:xfrm>
        </p:spPr>
        <p:txBody>
          <a:bodyPr/>
          <a:lstStyle/>
          <a:p>
            <a:r>
              <a:rPr lang="en-IN" dirty="0"/>
              <a:t>Yes, because 0 </a:t>
            </a:r>
            <a:r>
              <a:rPr lang="en-IN" dirty="0" smtClean="0"/>
              <a:t>= </a:t>
            </a:r>
            <a:r>
              <a:rPr lang="en-IN" i="1" dirty="0" smtClean="0"/>
              <a:t>k</a:t>
            </a:r>
            <a:r>
              <a:rPr lang="en-IN" dirty="0"/>
              <a:t> </a:t>
            </a:r>
            <a:r>
              <a:rPr lang="en-IN" b="1" dirty="0"/>
              <a:t>·</a:t>
            </a:r>
            <a:r>
              <a:rPr lang="en-IN" dirty="0"/>
              <a:t> 0.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355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000" dirty="0"/>
              <a:t>Direct Proof and Counterexample </a:t>
            </a:r>
            <a:r>
              <a:rPr lang="en-IN" altLang="en-US" sz="3000" dirty="0" smtClean="0"/>
              <a:t>Ⅳ: </a:t>
            </a:r>
            <a:r>
              <a:rPr lang="en-IN" altLang="en-US" sz="3000" dirty="0"/>
              <a:t>Divisibility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828800"/>
          </a:xfrm>
        </p:spPr>
        <p:txBody>
          <a:bodyPr/>
          <a:lstStyle/>
          <a:p>
            <a:pPr marL="0" indent="0"/>
            <a:r>
              <a:rPr lang="en-IN" dirty="0"/>
              <a:t>Two useful properties of divisibility are (1) that if </a:t>
            </a:r>
            <a:r>
              <a:rPr lang="en-IN" dirty="0" smtClean="0"/>
              <a:t>one positive </a:t>
            </a:r>
            <a:r>
              <a:rPr lang="en-IN" dirty="0"/>
              <a:t>integer divides a </a:t>
            </a:r>
            <a:r>
              <a:rPr lang="en-IN" dirty="0" smtClean="0"/>
              <a:t>second positive </a:t>
            </a:r>
            <a:r>
              <a:rPr lang="en-IN" dirty="0"/>
              <a:t>integer, then the first is less than or equal to the second, and (2) </a:t>
            </a:r>
            <a:r>
              <a:rPr lang="en-IN" dirty="0" smtClean="0"/>
              <a:t>that the </a:t>
            </a:r>
            <a:r>
              <a:rPr lang="en-IN" dirty="0"/>
              <a:t>only </a:t>
            </a:r>
            <a:r>
              <a:rPr lang="en-IN" dirty="0" smtClean="0"/>
              <a:t>divisors of </a:t>
            </a:r>
            <a:r>
              <a:rPr lang="en-IN" dirty="0"/>
              <a:t>1 are 1 and </a:t>
            </a:r>
            <a:r>
              <a:rPr lang="en-IN" dirty="0" smtClean="0"/>
              <a:t>−1</a:t>
            </a:r>
            <a:r>
              <a:rPr lang="en-IN" dirty="0"/>
              <a:t>.</a:t>
            </a:r>
            <a:endParaRPr lang="en-US" altLang="en-US" dirty="0"/>
          </a:p>
        </p:txBody>
      </p:sp>
      <p:pic>
        <p:nvPicPr>
          <p:cNvPr id="4098" name="Picture 2" descr="The text box has the heading, Theorem 4.4.1 A positive Divisor of a Positive Integer. The text reads, For all integers a and b, if a and b are positive and a divides b the a is less than or equal to b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24200"/>
            <a:ext cx="8162678" cy="105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The text box has the heading, Theorem 4.4.2 Divisor of 1. The text reads, The only divisors of 1 are 1 and negative 1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0"/>
            <a:ext cx="7964933" cy="1030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26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ample">
  <a:themeElements>
    <a:clrScheme name="samp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a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</Template>
  <TotalTime>7751</TotalTime>
  <Words>1380</Words>
  <Application>Microsoft Office PowerPoint</Application>
  <PresentationFormat>On-screen Show (4:3)</PresentationFormat>
  <Paragraphs>191</Paragraphs>
  <Slides>36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sample</vt:lpstr>
      <vt:lpstr>CHAPTER 4</vt:lpstr>
      <vt:lpstr>4.4</vt:lpstr>
      <vt:lpstr>Direct Proof and Counterexample Ⅳ: Divisibility</vt:lpstr>
      <vt:lpstr>Direct Proof and Counterexample Ⅳ: Divisibility</vt:lpstr>
      <vt:lpstr>Example 4.4.1 – Divisibility</vt:lpstr>
      <vt:lpstr>Example 4.4.1 – Solution</vt:lpstr>
      <vt:lpstr>Example 4.4.2 – Divisors of Zero</vt:lpstr>
      <vt:lpstr>Example 4.4.2 – Solution</vt:lpstr>
      <vt:lpstr>Direct Proof and Counterexample Ⅳ: Divisibility</vt:lpstr>
      <vt:lpstr>Example 4.4.3 – Divisibility and Algebraic Expressions</vt:lpstr>
      <vt:lpstr>Example 4.4.3 – Solution</vt:lpstr>
      <vt:lpstr>Direct Proof and Counterexample Ⅳ: Divisibility</vt:lpstr>
      <vt:lpstr>Example 4.4.4 – Checking Nondivisibility</vt:lpstr>
      <vt:lpstr>Example 4.4.4 – Solution</vt:lpstr>
      <vt:lpstr>Example 4.4.5 – Prime Numbers and Divisibility</vt:lpstr>
      <vt:lpstr>Proving Properties of Divisibility</vt:lpstr>
      <vt:lpstr>Example 4.4.6 – Transitivity of Divisibility</vt:lpstr>
      <vt:lpstr>Example 4.4.6 – Solution</vt:lpstr>
      <vt:lpstr>Example 4.4.6 – Solution</vt:lpstr>
      <vt:lpstr>Example 4.4.6 – Solution</vt:lpstr>
      <vt:lpstr>Proving Properties of Divisibility</vt:lpstr>
      <vt:lpstr>Counterexamples and Divisibility</vt:lpstr>
      <vt:lpstr>Example 4.4.7 – Checking a Proposed Divisibility Property</vt:lpstr>
      <vt:lpstr>Example 4.4.7 – Solution</vt:lpstr>
      <vt:lpstr>Example 4.4.7 – Solution</vt:lpstr>
      <vt:lpstr>Example 4.4.7 – Solution</vt:lpstr>
      <vt:lpstr>Example 4.4.7 – Solution</vt:lpstr>
      <vt:lpstr>The Unique Factorization of Integers Theorem</vt:lpstr>
      <vt:lpstr>The Unique Factorization of Integers Theorem</vt:lpstr>
      <vt:lpstr>The Unique Factorization of Integers Theorem</vt:lpstr>
      <vt:lpstr>The Unique Factorization of Integers Theorem</vt:lpstr>
      <vt:lpstr>The Unique Factorization of Integers Theorem</vt:lpstr>
      <vt:lpstr>Example 4.4.8 – Writing Integers in Standard Factored Form</vt:lpstr>
      <vt:lpstr>Example 4.4.8 – Solution</vt:lpstr>
      <vt:lpstr>Example 4.4.9 – Using Unique Factorization to Solve a Problem</vt:lpstr>
      <vt:lpstr>Example 4.4.9 – Solution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ssharma</dc:creator>
  <cp:lastModifiedBy>hgarud</cp:lastModifiedBy>
  <cp:revision>2870</cp:revision>
  <dcterms:created xsi:type="dcterms:W3CDTF">2008-12-01T05:36:35Z</dcterms:created>
  <dcterms:modified xsi:type="dcterms:W3CDTF">2019-02-13T14:02:39Z</dcterms:modified>
</cp:coreProperties>
</file>