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634" r:id="rId2"/>
    <p:sldId id="601" r:id="rId3"/>
    <p:sldId id="596" r:id="rId4"/>
    <p:sldId id="604" r:id="rId5"/>
    <p:sldId id="605" r:id="rId6"/>
    <p:sldId id="606" r:id="rId7"/>
    <p:sldId id="635" r:id="rId8"/>
    <p:sldId id="608" r:id="rId9"/>
    <p:sldId id="609" r:id="rId10"/>
    <p:sldId id="610" r:id="rId11"/>
    <p:sldId id="611" r:id="rId12"/>
    <p:sldId id="612" r:id="rId13"/>
    <p:sldId id="613" r:id="rId14"/>
    <p:sldId id="614" r:id="rId15"/>
    <p:sldId id="636" r:id="rId16"/>
    <p:sldId id="616" r:id="rId17"/>
    <p:sldId id="617" r:id="rId18"/>
    <p:sldId id="618" r:id="rId19"/>
    <p:sldId id="620" r:id="rId20"/>
    <p:sldId id="619" r:id="rId21"/>
    <p:sldId id="632" r:id="rId22"/>
    <p:sldId id="621" r:id="rId23"/>
    <p:sldId id="622" r:id="rId24"/>
    <p:sldId id="623" r:id="rId25"/>
    <p:sldId id="624" r:id="rId26"/>
    <p:sldId id="625" r:id="rId27"/>
    <p:sldId id="626" r:id="rId28"/>
    <p:sldId id="633" r:id="rId29"/>
    <p:sldId id="627" r:id="rId30"/>
    <p:sldId id="637" r:id="rId31"/>
    <p:sldId id="629" r:id="rId32"/>
    <p:sldId id="630" r:id="rId33"/>
  </p:sldIdLst>
  <p:sldSz cx="9144000" cy="6858000" type="screen4x3"/>
  <p:notesSz cx="6858000" cy="9144000"/>
  <p:custDataLst>
    <p:tags r:id="rId36"/>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912">
          <p15:clr>
            <a:srgbClr val="A4A3A4"/>
          </p15:clr>
        </p15:guide>
        <p15:guide id="2" pos="768">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CDFF"/>
    <a:srgbClr val="008EC0"/>
    <a:srgbClr val="00AEEF"/>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029" autoAdjust="0"/>
    <p:restoredTop sz="99822" autoAdjust="0"/>
  </p:normalViewPr>
  <p:slideViewPr>
    <p:cSldViewPr>
      <p:cViewPr>
        <p:scale>
          <a:sx n="66" d="100"/>
          <a:sy n="66" d="100"/>
        </p:scale>
        <p:origin x="-138" y="-186"/>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13-02-2019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62719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302335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2737838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3510042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4253702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2690178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1439739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974614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1932055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21</a:t>
            </a:fld>
            <a:endParaRPr lang="en-US" altLang="en-US" dirty="0"/>
          </a:p>
        </p:txBody>
      </p:sp>
    </p:spTree>
    <p:extLst>
      <p:ext uri="{BB962C8B-B14F-4D97-AF65-F5344CB8AC3E}">
        <p14:creationId xmlns:p14="http://schemas.microsoft.com/office/powerpoint/2010/main" val="1932055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1522409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2479582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4037985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1889276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470853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3508299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3508299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3449176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2873272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279086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86826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148046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919532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2050075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1767940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510268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63283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a:solidFill>
                  <a:schemeClr val="tx1"/>
                </a:solidFill>
                <a:latin typeface="Arial" panose="020B0604020202020204" pitchFamily="34" charset="0"/>
              </a:rPr>
              <a:t>4</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000" b="1" dirty="0"/>
              <a:t>ELEMENTARY NUMBER THEORY AND METHODS OF PROOF</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117856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4.5.2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Performing the division by hand gives the following results:</a:t>
            </a:r>
            <a:endParaRPr lang="en-US" altLang="en-US" dirty="0"/>
          </a:p>
        </p:txBody>
      </p:sp>
      <p:pic>
        <p:nvPicPr>
          <p:cNvPr id="6" name="Picture 5" descr="An image shows the long division of 32 divided by 9. In the long division, the number 32 is below the horizontal bar, the number 9 is to the left of the vertical line, and the number 3, aligned vertically with 2 of 32, is above the horizontal bar. The number 27 is shown below the 32 aligned vertically. A horizontal line is shown below the number 27. The number 5 is shown below the horizontal line. The number 3 above the horizontal bar is labeled as 32 div 9. The number 5 is labeled as 32 mod 9."/>
          <p:cNvPicPr>
            <a:picLocks noChangeAspect="1"/>
          </p:cNvPicPr>
          <p:nvPr/>
        </p:nvPicPr>
        <p:blipFill>
          <a:blip r:embed="rId3"/>
          <a:stretch>
            <a:fillRect/>
          </a:stretch>
        </p:blipFill>
        <p:spPr>
          <a:xfrm>
            <a:off x="3521117" y="2057400"/>
            <a:ext cx="2101767" cy="1544555"/>
          </a:xfrm>
          <a:prstGeom prst="rect">
            <a:avLst/>
          </a:prstGeom>
        </p:spPr>
      </p:pic>
      <p:sp>
        <p:nvSpPr>
          <p:cNvPr id="7" name="Content Placeholder 2"/>
          <p:cNvSpPr>
            <a:spLocks noGrp="1"/>
          </p:cNvSpPr>
          <p:nvPr>
            <p:ph sz="quarter" idx="13"/>
          </p:nvPr>
        </p:nvSpPr>
        <p:spPr>
          <a:xfrm>
            <a:off x="457200" y="3810000"/>
            <a:ext cx="8226425" cy="1828800"/>
          </a:xfrm>
        </p:spPr>
        <p:txBody>
          <a:bodyPr/>
          <a:lstStyle/>
          <a:p>
            <a:pPr marL="0" indent="0"/>
            <a:r>
              <a:rPr lang="en-IN" dirty="0"/>
              <a:t>To use a four-function calculator to compute </a:t>
            </a:r>
            <a:r>
              <a:rPr lang="en-IN" i="1" dirty="0"/>
              <a:t>n div d</a:t>
            </a:r>
            <a:r>
              <a:rPr lang="en-IN" dirty="0"/>
              <a:t> for </a:t>
            </a:r>
            <a:r>
              <a:rPr lang="en-IN" dirty="0" smtClean="0"/>
              <a:t>a nonnegative </a:t>
            </a:r>
            <a:r>
              <a:rPr lang="en-IN" dirty="0"/>
              <a:t>integer </a:t>
            </a:r>
            <a:r>
              <a:rPr lang="en-IN" i="1" dirty="0"/>
              <a:t>n</a:t>
            </a:r>
            <a:r>
              <a:rPr lang="en-IN" dirty="0"/>
              <a:t> and a </a:t>
            </a:r>
            <a:r>
              <a:rPr lang="en-IN" dirty="0" smtClean="0"/>
              <a:t>positive integer </a:t>
            </a:r>
            <a:r>
              <a:rPr lang="en-IN" i="1" dirty="0"/>
              <a:t>d</a:t>
            </a:r>
            <a:r>
              <a:rPr lang="en-IN" dirty="0"/>
              <a:t>, just divide </a:t>
            </a:r>
            <a:r>
              <a:rPr lang="en-IN" i="1" dirty="0" smtClean="0"/>
              <a:t>n</a:t>
            </a:r>
            <a:r>
              <a:rPr lang="en-IN" dirty="0" smtClean="0"/>
              <a:t> by </a:t>
            </a:r>
            <a:r>
              <a:rPr lang="en-IN" i="1" dirty="0"/>
              <a:t>d</a:t>
            </a:r>
            <a:r>
              <a:rPr lang="en-IN" dirty="0"/>
              <a:t> and ignore the part of the answer to the right of </a:t>
            </a:r>
            <a:r>
              <a:rPr lang="en-IN" dirty="0" smtClean="0"/>
              <a:t>the decimal point</a:t>
            </a:r>
            <a:r>
              <a:rPr lang="en-IN" dirty="0"/>
              <a:t>.</a:t>
            </a:r>
            <a:endParaRPr lang="en-US" altLang="en-US" dirty="0"/>
          </a:p>
        </p:txBody>
      </p:sp>
    </p:spTree>
    <p:extLst>
      <p:ext uri="{BB962C8B-B14F-4D97-AF65-F5344CB8AC3E}">
        <p14:creationId xmlns:p14="http://schemas.microsoft.com/office/powerpoint/2010/main" val="2974018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4.5.2 </a:t>
            </a:r>
            <a:r>
              <a:rPr lang="en-US" altLang="en-US" dirty="0"/>
              <a:t>– </a:t>
            </a:r>
            <a:r>
              <a:rPr lang="en-US" altLang="en-US" i="1" dirty="0"/>
              <a:t>Solution</a:t>
            </a:r>
            <a:endParaRPr lang="en-IN" altLang="en-US" dirty="0"/>
          </a:p>
        </p:txBody>
      </p:sp>
      <p:sp>
        <p:nvSpPr>
          <p:cNvPr id="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105400"/>
          </a:xfrm>
        </p:spPr>
        <p:txBody>
          <a:bodyPr/>
          <a:lstStyle/>
          <a:p>
            <a:pPr marL="0" indent="0"/>
            <a:r>
              <a:rPr lang="en-IN" dirty="0"/>
              <a:t>To compute </a:t>
            </a:r>
            <a:r>
              <a:rPr lang="en-IN" i="1" dirty="0"/>
              <a:t>n mod d</a:t>
            </a:r>
            <a:r>
              <a:rPr lang="en-IN" dirty="0"/>
              <a:t>, substitute </a:t>
            </a:r>
            <a:r>
              <a:rPr lang="en-IN" i="1" dirty="0"/>
              <a:t>n div d</a:t>
            </a:r>
            <a:r>
              <a:rPr lang="en-IN" dirty="0"/>
              <a:t> in place of </a:t>
            </a:r>
            <a:r>
              <a:rPr lang="en-IN" i="1" dirty="0"/>
              <a:t>q</a:t>
            </a:r>
            <a:r>
              <a:rPr lang="en-IN" dirty="0"/>
              <a:t> and </a:t>
            </a:r>
            <a:r>
              <a:rPr lang="en-IN" i="1" dirty="0" smtClean="0"/>
              <a:t>n</a:t>
            </a:r>
            <a:r>
              <a:rPr lang="en-IN" dirty="0" smtClean="0"/>
              <a:t> </a:t>
            </a:r>
            <a:r>
              <a:rPr lang="en-IN" i="1" dirty="0" smtClean="0"/>
              <a:t>mod </a:t>
            </a:r>
            <a:r>
              <a:rPr lang="en-IN" i="1" dirty="0"/>
              <a:t>d </a:t>
            </a:r>
            <a:r>
              <a:rPr lang="en-IN" dirty="0"/>
              <a:t>in place of </a:t>
            </a:r>
            <a:r>
              <a:rPr lang="en-IN" i="1" dirty="0"/>
              <a:t>r</a:t>
            </a:r>
            <a:r>
              <a:rPr lang="en-IN" dirty="0"/>
              <a:t> in </a:t>
            </a:r>
            <a:r>
              <a:rPr lang="en-IN" dirty="0" smtClean="0"/>
              <a:t>the equation </a:t>
            </a:r>
            <a:r>
              <a:rPr lang="en-IN" i="1" dirty="0"/>
              <a:t>n</a:t>
            </a:r>
            <a:r>
              <a:rPr lang="en-IN" dirty="0"/>
              <a:t> </a:t>
            </a:r>
            <a:r>
              <a:rPr lang="en-IN" dirty="0" smtClean="0"/>
              <a:t>= </a:t>
            </a:r>
            <a:r>
              <a:rPr lang="en-IN" i="1" dirty="0" err="1" smtClean="0"/>
              <a:t>dq</a:t>
            </a:r>
            <a:r>
              <a:rPr lang="en-IN" dirty="0" smtClean="0"/>
              <a:t> + </a:t>
            </a:r>
            <a:r>
              <a:rPr lang="en-IN" i="1" dirty="0" smtClean="0"/>
              <a:t>r</a:t>
            </a:r>
            <a:r>
              <a:rPr lang="en-IN" dirty="0"/>
              <a:t>. The result </a:t>
            </a:r>
            <a:r>
              <a:rPr lang="en-IN" dirty="0" smtClean="0"/>
              <a:t>is</a:t>
            </a:r>
          </a:p>
          <a:p>
            <a:pPr marL="0" indent="0"/>
            <a:endParaRPr lang="en-IN" altLang="en-US" sz="800" dirty="0"/>
          </a:p>
          <a:p>
            <a:pPr marL="0" indent="0"/>
            <a:r>
              <a:rPr lang="pt-BR" altLang="en-US" i="1" dirty="0" smtClean="0"/>
              <a:t>		n</a:t>
            </a:r>
            <a:r>
              <a:rPr lang="pt-BR" altLang="en-US" dirty="0" smtClean="0"/>
              <a:t> </a:t>
            </a:r>
            <a:r>
              <a:rPr lang="pt-BR" altLang="en-US" dirty="0"/>
              <a:t>= </a:t>
            </a:r>
            <a:r>
              <a:rPr lang="pt-BR" altLang="en-US" i="1" dirty="0"/>
              <a:t>d</a:t>
            </a:r>
            <a:r>
              <a:rPr lang="pt-BR" altLang="en-US" dirty="0"/>
              <a:t> </a:t>
            </a:r>
            <a:r>
              <a:rPr lang="pt-BR" altLang="en-US" b="1" dirty="0" smtClean="0"/>
              <a:t>·</a:t>
            </a:r>
            <a:r>
              <a:rPr lang="pt-BR" altLang="en-US" dirty="0" smtClean="0"/>
              <a:t>(</a:t>
            </a:r>
            <a:r>
              <a:rPr lang="pt-BR" altLang="en-US" i="1" dirty="0"/>
              <a:t>n div </a:t>
            </a:r>
            <a:r>
              <a:rPr lang="pt-BR" altLang="en-US" i="1" dirty="0" smtClean="0"/>
              <a:t>d</a:t>
            </a:r>
            <a:r>
              <a:rPr lang="pt-BR" altLang="en-US" dirty="0" smtClean="0"/>
              <a:t>) + </a:t>
            </a:r>
            <a:r>
              <a:rPr lang="pt-BR" altLang="en-US" i="1" dirty="0" smtClean="0"/>
              <a:t>n </a:t>
            </a:r>
            <a:r>
              <a:rPr lang="pt-BR" altLang="en-US" i="1" dirty="0"/>
              <a:t>mod d</a:t>
            </a:r>
            <a:r>
              <a:rPr lang="pt-BR" altLang="en-US" dirty="0" smtClean="0"/>
              <a:t>.</a:t>
            </a:r>
          </a:p>
          <a:p>
            <a:pPr marL="0" indent="0"/>
            <a:endParaRPr lang="pt-BR" altLang="en-US" sz="800" dirty="0"/>
          </a:p>
          <a:p>
            <a:pPr marL="0" indent="0"/>
            <a:r>
              <a:rPr lang="da-DK" altLang="en-US" dirty="0"/>
              <a:t>Solving for </a:t>
            </a:r>
            <a:r>
              <a:rPr lang="da-DK" altLang="en-US" i="1" dirty="0"/>
              <a:t>n mod d</a:t>
            </a:r>
            <a:r>
              <a:rPr lang="da-DK" altLang="en-US" dirty="0"/>
              <a:t> </a:t>
            </a:r>
            <a:r>
              <a:rPr lang="da-DK" altLang="en-US" dirty="0" smtClean="0"/>
              <a:t>gives</a:t>
            </a:r>
          </a:p>
          <a:p>
            <a:pPr marL="0" indent="0"/>
            <a:endParaRPr lang="da-DK" altLang="en-US" sz="600" dirty="0"/>
          </a:p>
          <a:p>
            <a:pPr marL="0" indent="0"/>
            <a:r>
              <a:rPr lang="pt-BR" altLang="en-US" i="1" dirty="0" smtClean="0"/>
              <a:t>		n </a:t>
            </a:r>
            <a:r>
              <a:rPr lang="pt-BR" altLang="en-US" i="1" dirty="0"/>
              <a:t>mod d</a:t>
            </a:r>
            <a:r>
              <a:rPr lang="pt-BR" altLang="en-US" dirty="0"/>
              <a:t> = </a:t>
            </a:r>
            <a:r>
              <a:rPr lang="pt-BR" altLang="en-US" i="1" dirty="0"/>
              <a:t>n</a:t>
            </a:r>
            <a:r>
              <a:rPr lang="pt-BR" altLang="en-US" dirty="0"/>
              <a:t> </a:t>
            </a:r>
            <a:r>
              <a:rPr lang="pt-BR" altLang="en-US" dirty="0" smtClean="0"/>
              <a:t>− </a:t>
            </a:r>
            <a:r>
              <a:rPr lang="pt-BR" altLang="en-US" i="1" dirty="0" smtClean="0"/>
              <a:t>d</a:t>
            </a:r>
            <a:r>
              <a:rPr lang="pt-BR" altLang="en-US" dirty="0" smtClean="0"/>
              <a:t> </a:t>
            </a:r>
            <a:r>
              <a:rPr lang="pt-BR" altLang="en-US" b="1" dirty="0" smtClean="0"/>
              <a:t>·</a:t>
            </a:r>
            <a:r>
              <a:rPr lang="pt-BR" altLang="en-US" dirty="0" smtClean="0"/>
              <a:t>(</a:t>
            </a:r>
            <a:r>
              <a:rPr lang="pt-BR" altLang="en-US" i="1" dirty="0" smtClean="0"/>
              <a:t>n </a:t>
            </a:r>
            <a:r>
              <a:rPr lang="pt-BR" altLang="en-US" i="1" dirty="0"/>
              <a:t>div d</a:t>
            </a:r>
            <a:r>
              <a:rPr lang="pt-BR" altLang="en-US" dirty="0" smtClean="0"/>
              <a:t>).</a:t>
            </a:r>
          </a:p>
          <a:p>
            <a:pPr marL="0" indent="0"/>
            <a:endParaRPr lang="pt-BR" altLang="en-US" sz="800" dirty="0"/>
          </a:p>
          <a:p>
            <a:pPr marL="0" indent="0"/>
            <a:r>
              <a:rPr lang="en-IN" altLang="en-US" dirty="0"/>
              <a:t>Thus when you use a four-function calculator to divide </a:t>
            </a:r>
            <a:r>
              <a:rPr lang="en-IN" altLang="en-US" dirty="0" smtClean="0"/>
              <a:t>32 by </a:t>
            </a:r>
            <a:r>
              <a:rPr lang="en-IN" altLang="en-US" dirty="0"/>
              <a:t>9, you obtain an </a:t>
            </a:r>
            <a:r>
              <a:rPr lang="en-IN" altLang="en-US" dirty="0" smtClean="0"/>
              <a:t>expression like 3.555555556. Discarding </a:t>
            </a:r>
            <a:r>
              <a:rPr lang="en-IN" altLang="en-US" dirty="0"/>
              <a:t>the fractional part gives 32 </a:t>
            </a:r>
            <a:r>
              <a:rPr lang="en-IN" altLang="en-US" i="1" dirty="0"/>
              <a:t>div</a:t>
            </a:r>
            <a:r>
              <a:rPr lang="en-IN" altLang="en-US" dirty="0"/>
              <a:t> 9 </a:t>
            </a:r>
            <a:r>
              <a:rPr lang="en-IN" altLang="en-US" dirty="0" smtClean="0"/>
              <a:t>= </a:t>
            </a:r>
            <a:r>
              <a:rPr lang="en-IN" altLang="en-US" dirty="0"/>
              <a:t>3, and </a:t>
            </a:r>
            <a:r>
              <a:rPr lang="en-IN" altLang="en-US" dirty="0" smtClean="0"/>
              <a:t>so</a:t>
            </a:r>
          </a:p>
          <a:p>
            <a:pPr marL="0" indent="0"/>
            <a:endParaRPr lang="en-IN" altLang="en-US" sz="800" dirty="0"/>
          </a:p>
          <a:p>
            <a:pPr marL="0" indent="0"/>
            <a:r>
              <a:rPr lang="da-DK" altLang="en-US" dirty="0" smtClean="0"/>
              <a:t>	32 </a:t>
            </a:r>
            <a:r>
              <a:rPr lang="da-DK" altLang="en-US" i="1" dirty="0"/>
              <a:t>mod</a:t>
            </a:r>
            <a:r>
              <a:rPr lang="da-DK" altLang="en-US" dirty="0"/>
              <a:t> 9 = 32 </a:t>
            </a:r>
            <a:r>
              <a:rPr lang="da-DK" altLang="en-US" dirty="0" smtClean="0"/>
              <a:t>− 9 </a:t>
            </a:r>
            <a:r>
              <a:rPr lang="pt-BR" altLang="en-US" b="1" dirty="0" smtClean="0"/>
              <a:t>·</a:t>
            </a:r>
            <a:r>
              <a:rPr lang="da-DK" altLang="en-US" dirty="0" smtClean="0"/>
              <a:t>(32 </a:t>
            </a:r>
            <a:r>
              <a:rPr lang="da-DK" altLang="en-US" i="1" dirty="0"/>
              <a:t>div</a:t>
            </a:r>
            <a:r>
              <a:rPr lang="da-DK" altLang="en-US" dirty="0"/>
              <a:t> 9) </a:t>
            </a:r>
            <a:r>
              <a:rPr lang="da-DK" altLang="en-US" dirty="0" smtClean="0"/>
              <a:t>= 32 </a:t>
            </a:r>
            <a:r>
              <a:rPr lang="da-DK" altLang="en-US" dirty="0"/>
              <a:t>− </a:t>
            </a:r>
            <a:r>
              <a:rPr lang="da-DK" altLang="en-US" dirty="0" smtClean="0"/>
              <a:t> 27 = </a:t>
            </a:r>
            <a:r>
              <a:rPr lang="da-DK" altLang="en-US" dirty="0"/>
              <a:t>5.</a:t>
            </a:r>
            <a:r>
              <a:rPr lang="en-IN" altLang="en-US" dirty="0" smtClean="0"/>
              <a:t> </a:t>
            </a:r>
            <a:endParaRPr lang="en-US" altLang="en-US" dirty="0"/>
          </a:p>
        </p:txBody>
      </p:sp>
    </p:spTree>
    <p:extLst>
      <p:ext uri="{BB962C8B-B14F-4D97-AF65-F5344CB8AC3E}">
        <p14:creationId xmlns:p14="http://schemas.microsoft.com/office/powerpoint/2010/main" val="447931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100" dirty="0"/>
              <a:t>Example </a:t>
            </a:r>
            <a:r>
              <a:rPr lang="en-IN" altLang="en-US" sz="3100" dirty="0" smtClean="0"/>
              <a:t>4.5.4 </a:t>
            </a:r>
            <a:r>
              <a:rPr lang="en-US" altLang="en-US" sz="3100" dirty="0"/>
              <a:t>– </a:t>
            </a:r>
            <a:r>
              <a:rPr lang="en-IN" altLang="en-US" sz="3100" i="1" dirty="0"/>
              <a:t>Solving Problems about mod</a:t>
            </a:r>
            <a:endParaRPr lang="en-IN" altLang="en-US" sz="3100" dirty="0"/>
          </a:p>
        </p:txBody>
      </p:sp>
      <p:sp>
        <p:nvSpPr>
          <p:cNvPr id="3" name="Content Placeholder 2"/>
          <p:cNvSpPr>
            <a:spLocks noGrp="1"/>
          </p:cNvSpPr>
          <p:nvPr>
            <p:ph sz="quarter" idx="13"/>
          </p:nvPr>
        </p:nvSpPr>
        <p:spPr>
          <a:xfrm>
            <a:off x="457200" y="1447800"/>
            <a:ext cx="8226425" cy="3124200"/>
          </a:xfrm>
        </p:spPr>
        <p:txBody>
          <a:bodyPr/>
          <a:lstStyle/>
          <a:p>
            <a:r>
              <a:rPr lang="en-IN" dirty="0" smtClean="0"/>
              <a:t>a. Prove </a:t>
            </a:r>
            <a:r>
              <a:rPr lang="en-IN" dirty="0"/>
              <a:t>that if </a:t>
            </a:r>
            <a:r>
              <a:rPr lang="en-IN" i="1" dirty="0"/>
              <a:t>n </a:t>
            </a:r>
            <a:r>
              <a:rPr lang="en-IN" dirty="0"/>
              <a:t>is a positive integer, then </a:t>
            </a:r>
            <a:r>
              <a:rPr lang="en-IN" i="1" dirty="0"/>
              <a:t>n mod </a:t>
            </a:r>
            <a:r>
              <a:rPr lang="en-IN" dirty="0"/>
              <a:t>10 is </a:t>
            </a:r>
            <a:r>
              <a:rPr lang="en-IN" dirty="0" smtClean="0"/>
              <a:t>the digit </a:t>
            </a:r>
            <a:r>
              <a:rPr lang="en-IN" dirty="0"/>
              <a:t>in the ones place in </a:t>
            </a:r>
            <a:r>
              <a:rPr lang="en-IN" dirty="0" smtClean="0"/>
              <a:t>the decimal </a:t>
            </a:r>
            <a:r>
              <a:rPr lang="en-IN" dirty="0"/>
              <a:t>representation </a:t>
            </a:r>
            <a:r>
              <a:rPr lang="en-IN" dirty="0" smtClean="0"/>
              <a:t>for </a:t>
            </a:r>
            <a:r>
              <a:rPr lang="en-IN" i="1" dirty="0" smtClean="0"/>
              <a:t>n</a:t>
            </a:r>
            <a:r>
              <a:rPr lang="en-IN" dirty="0" smtClean="0"/>
              <a:t>.</a:t>
            </a:r>
          </a:p>
          <a:p>
            <a:endParaRPr lang="en-US" altLang="en-US" dirty="0" smtClean="0"/>
          </a:p>
          <a:p>
            <a:r>
              <a:rPr lang="en-IN" dirty="0"/>
              <a:t>b. Suppose </a:t>
            </a:r>
            <a:r>
              <a:rPr lang="en-IN" i="1" dirty="0"/>
              <a:t>m </a:t>
            </a:r>
            <a:r>
              <a:rPr lang="en-IN" dirty="0"/>
              <a:t>is an integer. If </a:t>
            </a:r>
            <a:r>
              <a:rPr lang="en-IN" i="1" dirty="0"/>
              <a:t>m mod </a:t>
            </a:r>
            <a:r>
              <a:rPr lang="en-IN" dirty="0"/>
              <a:t>11 </a:t>
            </a:r>
            <a:r>
              <a:rPr lang="en-IN" dirty="0" smtClean="0"/>
              <a:t>= </a:t>
            </a:r>
            <a:r>
              <a:rPr lang="en-IN" dirty="0"/>
              <a:t>6, what is </a:t>
            </a:r>
            <a:r>
              <a:rPr lang="en-IN" dirty="0" smtClean="0"/>
              <a:t>4</a:t>
            </a:r>
            <a:r>
              <a:rPr lang="en-IN" i="1" dirty="0" smtClean="0"/>
              <a:t>m mod </a:t>
            </a:r>
            <a:r>
              <a:rPr lang="en-IN" dirty="0"/>
              <a:t>11?</a:t>
            </a:r>
            <a:endParaRPr lang="en-US" altLang="en-US" dirty="0"/>
          </a:p>
        </p:txBody>
      </p:sp>
    </p:spTree>
    <p:extLst>
      <p:ext uri="{BB962C8B-B14F-4D97-AF65-F5344CB8AC3E}">
        <p14:creationId xmlns:p14="http://schemas.microsoft.com/office/powerpoint/2010/main" val="291312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4.5.4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1600200"/>
          </a:xfrm>
        </p:spPr>
        <p:txBody>
          <a:bodyPr/>
          <a:lstStyle/>
          <a:p>
            <a:r>
              <a:rPr lang="en-IN" dirty="0" smtClean="0"/>
              <a:t>a. </a:t>
            </a:r>
            <a:r>
              <a:rPr lang="en-IN" b="1" dirty="0" smtClean="0"/>
              <a:t>Proof:</a:t>
            </a:r>
            <a:r>
              <a:rPr lang="en-IN" dirty="0" smtClean="0"/>
              <a:t> Suppose </a:t>
            </a:r>
            <a:r>
              <a:rPr lang="en-IN" i="1" dirty="0" smtClean="0"/>
              <a:t>n</a:t>
            </a:r>
            <a:r>
              <a:rPr lang="en-IN" dirty="0" smtClean="0"/>
              <a:t> is any positive integer. The decimal representation for </a:t>
            </a:r>
            <a:r>
              <a:rPr lang="en-IN" i="1" dirty="0" smtClean="0"/>
              <a:t>n</a:t>
            </a:r>
            <a:r>
              <a:rPr lang="en-IN" dirty="0" smtClean="0"/>
              <a:t> is </a:t>
            </a:r>
            <a:r>
              <a:rPr lang="en-IN" i="1" dirty="0" err="1"/>
              <a:t>d</a:t>
            </a:r>
            <a:r>
              <a:rPr lang="en-IN" i="1" baseline="-25000" dirty="0" err="1"/>
              <a:t>k</a:t>
            </a:r>
            <a:r>
              <a:rPr lang="en-IN" i="1" dirty="0"/>
              <a:t> </a:t>
            </a:r>
            <a:r>
              <a:rPr lang="en-IN" i="1" dirty="0" err="1" smtClean="0"/>
              <a:t>d</a:t>
            </a:r>
            <a:r>
              <a:rPr lang="en-IN" i="1" baseline="-25000" dirty="0" err="1" smtClean="0"/>
              <a:t>k</a:t>
            </a:r>
            <a:r>
              <a:rPr lang="en-IN" baseline="-25000" dirty="0"/>
              <a:t> </a:t>
            </a:r>
            <a:r>
              <a:rPr lang="en-IN" baseline="-25000" dirty="0" smtClean="0"/>
              <a:t>− 1</a:t>
            </a:r>
            <a:r>
              <a:rPr lang="en-IN" dirty="0" smtClean="0"/>
              <a:t> </a:t>
            </a:r>
            <a:r>
              <a:rPr lang="en-IN"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IN" i="1" dirty="0" smtClean="0"/>
              <a:t>d</a:t>
            </a:r>
            <a:r>
              <a:rPr lang="en-IN" baseline="-25000" dirty="0" smtClean="0"/>
              <a:t>2</a:t>
            </a:r>
            <a:r>
              <a:rPr lang="en-IN" dirty="0" smtClean="0"/>
              <a:t> </a:t>
            </a:r>
            <a:r>
              <a:rPr lang="en-IN" i="1" dirty="0"/>
              <a:t>d</a:t>
            </a:r>
            <a:r>
              <a:rPr lang="en-IN" baseline="-25000" dirty="0"/>
              <a:t>1</a:t>
            </a:r>
            <a:r>
              <a:rPr lang="en-IN" dirty="0"/>
              <a:t> </a:t>
            </a:r>
            <a:r>
              <a:rPr lang="en-IN" i="1" dirty="0"/>
              <a:t>d</a:t>
            </a:r>
            <a:r>
              <a:rPr lang="en-IN" baseline="-25000" dirty="0"/>
              <a:t>0</a:t>
            </a:r>
            <a:r>
              <a:rPr lang="en-IN" dirty="0"/>
              <a:t>, where </a:t>
            </a:r>
            <a:r>
              <a:rPr lang="en-IN" i="1" dirty="0"/>
              <a:t>d</a:t>
            </a:r>
            <a:r>
              <a:rPr lang="en-IN" baseline="-25000" dirty="0"/>
              <a:t>0</a:t>
            </a:r>
            <a:r>
              <a:rPr lang="en-IN" dirty="0"/>
              <a:t>, </a:t>
            </a:r>
            <a:r>
              <a:rPr lang="en-IN" i="1" dirty="0" smtClean="0"/>
              <a:t>d</a:t>
            </a:r>
            <a:r>
              <a:rPr lang="en-IN" baseline="-25000" dirty="0" smtClean="0"/>
              <a:t>1</a:t>
            </a:r>
            <a:r>
              <a:rPr lang="en-IN" dirty="0" smtClean="0"/>
              <a:t>, </a:t>
            </a:r>
            <a:r>
              <a:rPr lang="en-IN" i="1" dirty="0" smtClean="0"/>
              <a:t>d</a:t>
            </a:r>
            <a:r>
              <a:rPr lang="en-IN" baseline="-25000" dirty="0" smtClean="0"/>
              <a:t>2</a:t>
            </a:r>
            <a:r>
              <a:rPr lang="en-IN" dirty="0" smtClean="0"/>
              <a:t>, … , </a:t>
            </a:r>
            <a:r>
              <a:rPr lang="en-IN" i="1" dirty="0" err="1"/>
              <a:t>d</a:t>
            </a:r>
            <a:r>
              <a:rPr lang="en-IN" i="1" baseline="-25000" dirty="0" err="1"/>
              <a:t>k</a:t>
            </a:r>
            <a:r>
              <a:rPr lang="en-IN" i="1" dirty="0"/>
              <a:t> </a:t>
            </a:r>
            <a:r>
              <a:rPr lang="en-IN" dirty="0"/>
              <a:t>are integers from 0 to 9 inclusive, </a:t>
            </a:r>
            <a:r>
              <a:rPr lang="en-IN" i="1" dirty="0" err="1"/>
              <a:t>d</a:t>
            </a:r>
            <a:r>
              <a:rPr lang="en-IN" i="1" baseline="-25000" dirty="0" err="1"/>
              <a:t>k</a:t>
            </a:r>
            <a:r>
              <a:rPr lang="en-IN" i="1" dirty="0"/>
              <a:t> </a:t>
            </a:r>
            <a:r>
              <a:rPr lang="en-IN" dirty="0"/>
              <a:t>≠ </a:t>
            </a:r>
            <a:r>
              <a:rPr lang="en-IN" dirty="0" smtClean="0"/>
              <a:t>0 unless </a:t>
            </a:r>
            <a:r>
              <a:rPr lang="en-IN" i="1" dirty="0"/>
              <a:t>n </a:t>
            </a:r>
            <a:r>
              <a:rPr lang="en-IN" dirty="0"/>
              <a:t>=</a:t>
            </a:r>
            <a:r>
              <a:rPr lang="en-IN" dirty="0" smtClean="0"/>
              <a:t> </a:t>
            </a:r>
            <a:r>
              <a:rPr lang="en-IN" dirty="0"/>
              <a:t>0 and </a:t>
            </a:r>
            <a:r>
              <a:rPr lang="en-IN" i="1" dirty="0"/>
              <a:t>k </a:t>
            </a:r>
            <a:r>
              <a:rPr lang="en-IN" dirty="0" smtClean="0"/>
              <a:t>= </a:t>
            </a:r>
            <a:r>
              <a:rPr lang="en-IN" dirty="0"/>
              <a:t>0,</a:t>
            </a:r>
            <a:endParaRPr lang="en-US" altLang="en-US" dirty="0"/>
          </a:p>
        </p:txBody>
      </p:sp>
      <p:pic>
        <p:nvPicPr>
          <p:cNvPr id="4" name="Picture 3" descr="n = d_k *10^k + d_(k minus 1) * 10^(k minus 1) + … + d_2 * 10^2 + d_1*10 + d_0,"/>
          <p:cNvPicPr>
            <a:picLocks noChangeAspect="1"/>
          </p:cNvPicPr>
          <p:nvPr/>
        </p:nvPicPr>
        <p:blipFill>
          <a:blip r:embed="rId3"/>
          <a:stretch>
            <a:fillRect/>
          </a:stretch>
        </p:blipFill>
        <p:spPr>
          <a:xfrm>
            <a:off x="1531474" y="2971800"/>
            <a:ext cx="6245475" cy="413857"/>
          </a:xfrm>
          <a:prstGeom prst="rect">
            <a:avLst/>
          </a:prstGeom>
        </p:spPr>
      </p:pic>
      <p:sp>
        <p:nvSpPr>
          <p:cNvPr id="7" name="Content Placeholder 2"/>
          <p:cNvSpPr>
            <a:spLocks noGrp="1"/>
          </p:cNvSpPr>
          <p:nvPr>
            <p:ph sz="quarter" idx="13"/>
          </p:nvPr>
        </p:nvSpPr>
        <p:spPr>
          <a:xfrm>
            <a:off x="457200" y="3429000"/>
            <a:ext cx="8226425" cy="914400"/>
          </a:xfrm>
        </p:spPr>
        <p:txBody>
          <a:bodyPr/>
          <a:lstStyle/>
          <a:p>
            <a:pPr indent="0"/>
            <a:r>
              <a:rPr lang="en-IN" dirty="0"/>
              <a:t>and </a:t>
            </a:r>
            <a:r>
              <a:rPr lang="en-IN" i="1" dirty="0"/>
              <a:t>d</a:t>
            </a:r>
            <a:r>
              <a:rPr lang="en-IN" baseline="-25000" dirty="0"/>
              <a:t>0</a:t>
            </a:r>
            <a:r>
              <a:rPr lang="en-IN" dirty="0"/>
              <a:t> is the digit in the ones place. Factoring out 10 from all but the final term gives</a:t>
            </a:r>
            <a:endParaRPr lang="en-US" altLang="en-US" dirty="0"/>
          </a:p>
        </p:txBody>
      </p:sp>
      <p:pic>
        <p:nvPicPr>
          <p:cNvPr id="5" name="Picture 4" descr="n = 10 * (d_k * 10^(k minus 1) + d_(k minus 1)*10^(k minus 2) + … + d_2*10^1 + d_1) + d_0."/>
          <p:cNvPicPr>
            <a:picLocks noChangeAspect="1"/>
          </p:cNvPicPr>
          <p:nvPr/>
        </p:nvPicPr>
        <p:blipFill>
          <a:blip r:embed="rId4"/>
          <a:stretch>
            <a:fillRect/>
          </a:stretch>
        </p:blipFill>
        <p:spPr>
          <a:xfrm>
            <a:off x="1320875" y="4343400"/>
            <a:ext cx="6870024" cy="463474"/>
          </a:xfrm>
          <a:prstGeom prst="rect">
            <a:avLst/>
          </a:prstGeom>
        </p:spPr>
      </p:pic>
      <p:sp>
        <p:nvSpPr>
          <p:cNvPr id="8" name="Content Placeholder 2"/>
          <p:cNvSpPr>
            <a:spLocks noGrp="1"/>
          </p:cNvSpPr>
          <p:nvPr>
            <p:ph sz="quarter" idx="13"/>
          </p:nvPr>
        </p:nvSpPr>
        <p:spPr>
          <a:xfrm>
            <a:off x="457200" y="4876800"/>
            <a:ext cx="8226425" cy="1295400"/>
          </a:xfrm>
        </p:spPr>
        <p:txBody>
          <a:bodyPr/>
          <a:lstStyle/>
          <a:p>
            <a:pPr indent="0"/>
            <a:r>
              <a:rPr lang="en-IN" dirty="0"/>
              <a:t>Thus </a:t>
            </a:r>
            <a:r>
              <a:rPr lang="en-IN" i="1" dirty="0"/>
              <a:t>n</a:t>
            </a:r>
            <a:r>
              <a:rPr lang="en-IN" dirty="0"/>
              <a:t> = 10 </a:t>
            </a:r>
            <a:r>
              <a:rPr lang="en-IN" b="1" dirty="0" smtClean="0"/>
              <a:t>·</a:t>
            </a:r>
            <a:r>
              <a:rPr lang="en-IN" dirty="0" smtClean="0"/>
              <a:t>(</a:t>
            </a:r>
            <a:r>
              <a:rPr lang="en-IN" dirty="0"/>
              <a:t>an </a:t>
            </a:r>
            <a:r>
              <a:rPr lang="en-IN" dirty="0" smtClean="0"/>
              <a:t>integer) + </a:t>
            </a:r>
            <a:r>
              <a:rPr lang="en-IN" i="1" dirty="0" smtClean="0"/>
              <a:t>d</a:t>
            </a:r>
            <a:r>
              <a:rPr lang="en-IN" baseline="-25000" dirty="0" smtClean="0"/>
              <a:t>0</a:t>
            </a:r>
            <a:r>
              <a:rPr lang="en-IN" dirty="0"/>
              <a:t>, and so </a:t>
            </a:r>
            <a:r>
              <a:rPr lang="en-IN" i="1" dirty="0"/>
              <a:t>n mod</a:t>
            </a:r>
            <a:r>
              <a:rPr lang="en-IN" dirty="0"/>
              <a:t> 10 </a:t>
            </a:r>
            <a:r>
              <a:rPr lang="en-IN" dirty="0" smtClean="0"/>
              <a:t>= </a:t>
            </a:r>
            <a:r>
              <a:rPr lang="en-IN" i="1" dirty="0"/>
              <a:t>d</a:t>
            </a:r>
            <a:r>
              <a:rPr lang="en-IN" baseline="-25000" dirty="0"/>
              <a:t>0</a:t>
            </a:r>
            <a:r>
              <a:rPr lang="en-IN" dirty="0"/>
              <a:t>, </a:t>
            </a:r>
            <a:r>
              <a:rPr lang="en-IN" dirty="0" smtClean="0"/>
              <a:t>which is </a:t>
            </a:r>
            <a:r>
              <a:rPr lang="en-IN" dirty="0"/>
              <a:t>the digit in the </a:t>
            </a:r>
            <a:r>
              <a:rPr lang="en-IN" dirty="0" smtClean="0"/>
              <a:t>ones place </a:t>
            </a:r>
            <a:r>
              <a:rPr lang="en-IN" dirty="0"/>
              <a:t>in the decimal </a:t>
            </a:r>
            <a:r>
              <a:rPr lang="en-IN" dirty="0" smtClean="0"/>
              <a:t>representation for </a:t>
            </a:r>
            <a:r>
              <a:rPr lang="en-IN" i="1" dirty="0"/>
              <a:t>n</a:t>
            </a:r>
            <a:r>
              <a:rPr lang="en-IN" dirty="0"/>
              <a:t>.</a:t>
            </a:r>
            <a:endParaRPr lang="en-US" altLang="en-US" dirty="0"/>
          </a:p>
        </p:txBody>
      </p:sp>
    </p:spTree>
    <p:extLst>
      <p:ext uri="{BB962C8B-B14F-4D97-AF65-F5344CB8AC3E}">
        <p14:creationId xmlns:p14="http://schemas.microsoft.com/office/powerpoint/2010/main" val="1692113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4.5.4 </a:t>
            </a:r>
            <a:r>
              <a:rPr lang="en-US" altLang="en-US" dirty="0"/>
              <a:t>– </a:t>
            </a:r>
            <a:r>
              <a:rPr lang="en-US" altLang="en-US" i="1" dirty="0"/>
              <a:t>Solution</a:t>
            </a:r>
            <a:endParaRPr lang="en-IN" altLang="en-US" dirty="0"/>
          </a:p>
        </p:txBody>
      </p:sp>
      <p:sp>
        <p:nvSpPr>
          <p:cNvPr id="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105400"/>
          </a:xfrm>
        </p:spPr>
        <p:txBody>
          <a:bodyPr/>
          <a:lstStyle/>
          <a:p>
            <a:r>
              <a:rPr lang="en-IN" dirty="0" smtClean="0"/>
              <a:t>b. Because </a:t>
            </a:r>
            <a:r>
              <a:rPr lang="en-IN" i="1" dirty="0"/>
              <a:t>m mod</a:t>
            </a:r>
            <a:r>
              <a:rPr lang="en-IN" dirty="0"/>
              <a:t> 11 </a:t>
            </a:r>
            <a:r>
              <a:rPr lang="en-IN" dirty="0" smtClean="0"/>
              <a:t>= </a:t>
            </a:r>
            <a:r>
              <a:rPr lang="en-IN" dirty="0"/>
              <a:t>6, the remainder obtained when </a:t>
            </a:r>
            <a:r>
              <a:rPr lang="en-IN" i="1" dirty="0"/>
              <a:t>m</a:t>
            </a:r>
            <a:r>
              <a:rPr lang="en-IN" dirty="0"/>
              <a:t> </a:t>
            </a:r>
            <a:r>
              <a:rPr lang="en-IN" dirty="0" smtClean="0"/>
              <a:t>is divided </a:t>
            </a:r>
            <a:r>
              <a:rPr lang="en-IN" dirty="0"/>
              <a:t>by 11 is 6. </a:t>
            </a:r>
            <a:r>
              <a:rPr lang="en-IN" dirty="0" smtClean="0"/>
              <a:t>This means </a:t>
            </a:r>
            <a:r>
              <a:rPr lang="en-IN" dirty="0"/>
              <a:t>that there is some integer </a:t>
            </a:r>
            <a:r>
              <a:rPr lang="en-IN" i="1" dirty="0" smtClean="0"/>
              <a:t>q</a:t>
            </a:r>
            <a:r>
              <a:rPr lang="en-IN" dirty="0" smtClean="0"/>
              <a:t> so that</a:t>
            </a:r>
          </a:p>
          <a:p>
            <a:endParaRPr lang="en-IN" altLang="en-US" sz="100" dirty="0"/>
          </a:p>
          <a:p>
            <a:r>
              <a:rPr lang="en-IN" altLang="en-US" dirty="0" smtClean="0"/>
              <a:t>				</a:t>
            </a:r>
            <a:r>
              <a:rPr lang="en-IN" i="1" dirty="0" smtClean="0"/>
              <a:t>m </a:t>
            </a:r>
            <a:r>
              <a:rPr lang="en-IN" dirty="0" smtClean="0"/>
              <a:t>= 11</a:t>
            </a:r>
            <a:r>
              <a:rPr lang="en-IN" i="1" dirty="0" smtClean="0"/>
              <a:t>q</a:t>
            </a:r>
            <a:r>
              <a:rPr lang="en-IN" dirty="0"/>
              <a:t> </a:t>
            </a:r>
            <a:r>
              <a:rPr lang="en-IN" dirty="0" smtClean="0"/>
              <a:t>+ 6.</a:t>
            </a:r>
          </a:p>
          <a:p>
            <a:endParaRPr lang="en-IN" altLang="en-US" sz="100" dirty="0"/>
          </a:p>
          <a:p>
            <a:r>
              <a:rPr lang="en-IN" dirty="0" smtClean="0"/>
              <a:t>	Thus</a:t>
            </a:r>
          </a:p>
          <a:p>
            <a:endParaRPr lang="en-IN" sz="600" dirty="0" smtClean="0"/>
          </a:p>
          <a:p>
            <a:r>
              <a:rPr lang="en-IN" altLang="en-US" dirty="0"/>
              <a:t>	</a:t>
            </a:r>
            <a:r>
              <a:rPr lang="en-IN" altLang="en-US" dirty="0" smtClean="0"/>
              <a:t>	</a:t>
            </a:r>
            <a:r>
              <a:rPr lang="fr-FR" dirty="0" smtClean="0"/>
              <a:t>4</a:t>
            </a:r>
            <a:r>
              <a:rPr lang="fr-FR" i="1" dirty="0" smtClean="0"/>
              <a:t>m </a:t>
            </a:r>
            <a:r>
              <a:rPr lang="fr-FR" dirty="0"/>
              <a:t>=</a:t>
            </a:r>
            <a:r>
              <a:rPr lang="fr-FR" dirty="0" smtClean="0"/>
              <a:t> 44</a:t>
            </a:r>
            <a:r>
              <a:rPr lang="fr-FR" i="1" dirty="0" smtClean="0"/>
              <a:t>q</a:t>
            </a:r>
            <a:r>
              <a:rPr lang="fr-FR" dirty="0"/>
              <a:t> </a:t>
            </a:r>
            <a:r>
              <a:rPr lang="fr-FR" dirty="0" smtClean="0"/>
              <a:t>+ 24 </a:t>
            </a:r>
            <a:r>
              <a:rPr lang="fr-FR" dirty="0"/>
              <a:t>=</a:t>
            </a:r>
            <a:r>
              <a:rPr lang="fr-FR" dirty="0" smtClean="0"/>
              <a:t> 44</a:t>
            </a:r>
            <a:r>
              <a:rPr lang="fr-FR" i="1" dirty="0" smtClean="0"/>
              <a:t>q</a:t>
            </a:r>
            <a:r>
              <a:rPr lang="fr-FR" dirty="0"/>
              <a:t> </a:t>
            </a:r>
            <a:r>
              <a:rPr lang="fr-FR" dirty="0" smtClean="0"/>
              <a:t>+ 22 + 2 </a:t>
            </a:r>
            <a:r>
              <a:rPr lang="fr-FR" dirty="0"/>
              <a:t>=</a:t>
            </a:r>
            <a:r>
              <a:rPr lang="fr-FR" dirty="0" smtClean="0"/>
              <a:t> 11(4</a:t>
            </a:r>
            <a:r>
              <a:rPr lang="fr-FR" i="1" dirty="0" smtClean="0"/>
              <a:t>q</a:t>
            </a:r>
            <a:r>
              <a:rPr lang="fr-FR" dirty="0"/>
              <a:t> </a:t>
            </a:r>
            <a:r>
              <a:rPr lang="fr-FR" dirty="0" smtClean="0"/>
              <a:t>+ 2) + 2.</a:t>
            </a:r>
          </a:p>
          <a:p>
            <a:endParaRPr lang="fr-FR" altLang="en-US" sz="600" dirty="0"/>
          </a:p>
          <a:p>
            <a:r>
              <a:rPr lang="en-IN" altLang="en-US" dirty="0" smtClean="0"/>
              <a:t>	Since 4</a:t>
            </a:r>
            <a:r>
              <a:rPr lang="en-IN" altLang="en-US" i="1" dirty="0" smtClean="0"/>
              <a:t>q</a:t>
            </a:r>
            <a:r>
              <a:rPr lang="en-IN" altLang="en-US" dirty="0" smtClean="0"/>
              <a:t> + 2 </a:t>
            </a:r>
            <a:r>
              <a:rPr lang="en-IN" altLang="en-US" dirty="0"/>
              <a:t>is an integer (because products and sums </a:t>
            </a:r>
            <a:r>
              <a:rPr lang="en-IN" altLang="en-US" dirty="0" smtClean="0"/>
              <a:t>of integers </a:t>
            </a:r>
            <a:r>
              <a:rPr lang="en-IN" altLang="en-US" dirty="0"/>
              <a:t>are integers) and </a:t>
            </a:r>
            <a:r>
              <a:rPr lang="en-IN" altLang="en-US" dirty="0" smtClean="0"/>
              <a:t>since 2 &lt; </a:t>
            </a:r>
            <a:r>
              <a:rPr lang="en-IN" altLang="en-US" dirty="0"/>
              <a:t>11, the </a:t>
            </a:r>
            <a:r>
              <a:rPr lang="en-IN" altLang="en-US" dirty="0" smtClean="0"/>
              <a:t>remainder obtained </a:t>
            </a:r>
            <a:r>
              <a:rPr lang="en-IN" altLang="en-US" dirty="0"/>
              <a:t>when 4</a:t>
            </a:r>
            <a:r>
              <a:rPr lang="en-IN" altLang="en-US" i="1" dirty="0"/>
              <a:t>m</a:t>
            </a:r>
            <a:r>
              <a:rPr lang="en-IN" altLang="en-US" dirty="0"/>
              <a:t> is divided by 11 is 2. Therefore</a:t>
            </a:r>
            <a:r>
              <a:rPr lang="en-IN" altLang="en-US" dirty="0" smtClean="0"/>
              <a:t>,</a:t>
            </a:r>
          </a:p>
          <a:p>
            <a:endParaRPr lang="en-IN" altLang="en-US" sz="600" dirty="0"/>
          </a:p>
          <a:p>
            <a:r>
              <a:rPr lang="da-DK" dirty="0" smtClean="0"/>
              <a:t>				4</a:t>
            </a:r>
            <a:r>
              <a:rPr lang="da-DK" i="1" dirty="0" smtClean="0"/>
              <a:t>m </a:t>
            </a:r>
            <a:r>
              <a:rPr lang="da-DK" i="1" dirty="0"/>
              <a:t>mod </a:t>
            </a:r>
            <a:r>
              <a:rPr lang="da-DK" dirty="0"/>
              <a:t>11 </a:t>
            </a:r>
            <a:r>
              <a:rPr lang="da-DK" dirty="0" smtClean="0"/>
              <a:t>= </a:t>
            </a:r>
            <a:r>
              <a:rPr lang="da-DK" dirty="0"/>
              <a:t>2.</a:t>
            </a:r>
            <a:endParaRPr lang="en-US" altLang="en-US" dirty="0"/>
          </a:p>
        </p:txBody>
      </p:sp>
    </p:spTree>
    <p:extLst>
      <p:ext uri="{BB962C8B-B14F-4D97-AF65-F5344CB8AC3E}">
        <p14:creationId xmlns:p14="http://schemas.microsoft.com/office/powerpoint/2010/main" val="2128601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Representations of Integers</a:t>
            </a:r>
          </a:p>
        </p:txBody>
      </p:sp>
    </p:spTree>
    <p:extLst>
      <p:ext uri="{BB962C8B-B14F-4D97-AF65-F5344CB8AC3E}">
        <p14:creationId xmlns:p14="http://schemas.microsoft.com/office/powerpoint/2010/main" val="2542902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Representations </a:t>
            </a:r>
            <a:r>
              <a:rPr lang="en-IN" altLang="en-US" dirty="0"/>
              <a:t>of </a:t>
            </a:r>
            <a:r>
              <a:rPr lang="en-IN" altLang="en-US" dirty="0" smtClean="0"/>
              <a:t>Integers</a:t>
            </a:r>
            <a:endParaRPr lang="en-IN" altLang="en-US" dirty="0"/>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smtClean="0"/>
              <a:t>We </a:t>
            </a:r>
            <a:r>
              <a:rPr lang="en-IN" dirty="0"/>
              <a:t>defined an even integer to have the form twice </a:t>
            </a:r>
            <a:r>
              <a:rPr lang="en-IN" dirty="0" smtClean="0"/>
              <a:t>some integer</a:t>
            </a:r>
            <a:r>
              <a:rPr lang="en-IN" dirty="0"/>
              <a:t>. At that </a:t>
            </a:r>
            <a:r>
              <a:rPr lang="en-IN" dirty="0" smtClean="0"/>
              <a:t>time we </a:t>
            </a:r>
            <a:r>
              <a:rPr lang="en-IN" dirty="0"/>
              <a:t>could have defined an odd </a:t>
            </a:r>
            <a:r>
              <a:rPr lang="en-IN" dirty="0" smtClean="0"/>
              <a:t>integer to </a:t>
            </a:r>
            <a:r>
              <a:rPr lang="en-IN" dirty="0"/>
              <a:t>be one that was not even</a:t>
            </a:r>
            <a:r>
              <a:rPr lang="en-IN" dirty="0" smtClean="0"/>
              <a:t>.</a:t>
            </a:r>
          </a:p>
          <a:p>
            <a:pPr marL="0" indent="0"/>
            <a:endParaRPr lang="en-IN" altLang="en-US" dirty="0"/>
          </a:p>
          <a:p>
            <a:pPr marL="0" indent="0"/>
            <a:r>
              <a:rPr lang="en-IN" b="1" dirty="0"/>
              <a:t>Note </a:t>
            </a:r>
            <a:r>
              <a:rPr lang="en-IN" dirty="0"/>
              <a:t>The fact that </a:t>
            </a:r>
            <a:r>
              <a:rPr lang="en-IN" dirty="0" smtClean="0"/>
              <a:t>any integer </a:t>
            </a:r>
            <a:r>
              <a:rPr lang="en-IN" dirty="0"/>
              <a:t>is either even </a:t>
            </a:r>
            <a:r>
              <a:rPr lang="en-IN" dirty="0" smtClean="0"/>
              <a:t>or odd is called </a:t>
            </a:r>
            <a:r>
              <a:rPr lang="en-IN" dirty="0"/>
              <a:t>the </a:t>
            </a:r>
            <a:r>
              <a:rPr lang="en-IN" b="1" dirty="0" smtClean="0"/>
              <a:t>parity property</a:t>
            </a:r>
            <a:r>
              <a:rPr lang="en-IN" dirty="0"/>
              <a:t>.</a:t>
            </a:r>
            <a:endParaRPr lang="en-US" altLang="en-US" dirty="0"/>
          </a:p>
        </p:txBody>
      </p:sp>
    </p:spTree>
    <p:extLst>
      <p:ext uri="{BB962C8B-B14F-4D97-AF65-F5344CB8AC3E}">
        <p14:creationId xmlns:p14="http://schemas.microsoft.com/office/powerpoint/2010/main" val="3871796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4.5.5 </a:t>
            </a:r>
            <a:r>
              <a:rPr lang="en-US" altLang="en-US" sz="2300" dirty="0"/>
              <a:t>– </a:t>
            </a:r>
            <a:r>
              <a:rPr lang="en-IN" altLang="en-US" sz="2300" i="1" dirty="0" smtClean="0"/>
              <a:t>Consecutive </a:t>
            </a:r>
            <a:r>
              <a:rPr lang="en-IN" altLang="en-US" sz="2300" i="1" dirty="0"/>
              <a:t>Integers Have Opposite </a:t>
            </a:r>
            <a:r>
              <a:rPr lang="en-IN" altLang="en-US" sz="2300" i="1" dirty="0" smtClean="0"/>
              <a:t>Parity</a:t>
            </a:r>
            <a:endParaRPr lang="en-IN" altLang="en-US" sz="2300" dirty="0"/>
          </a:p>
        </p:txBody>
      </p:sp>
      <p:sp>
        <p:nvSpPr>
          <p:cNvPr id="3" name="Content Placeholder 2"/>
          <p:cNvSpPr>
            <a:spLocks noGrp="1"/>
          </p:cNvSpPr>
          <p:nvPr>
            <p:ph sz="quarter" idx="13"/>
          </p:nvPr>
        </p:nvSpPr>
        <p:spPr>
          <a:xfrm>
            <a:off x="457200" y="1447800"/>
            <a:ext cx="8226425" cy="4019550"/>
          </a:xfrm>
        </p:spPr>
        <p:txBody>
          <a:bodyPr/>
          <a:lstStyle/>
          <a:p>
            <a:pPr marL="0" indent="0"/>
            <a:r>
              <a:rPr lang="en-IN" dirty="0"/>
              <a:t>Prove that given any two consecutive integers, one is </a:t>
            </a:r>
            <a:r>
              <a:rPr lang="en-IN" dirty="0" smtClean="0"/>
              <a:t>even and </a:t>
            </a:r>
            <a:r>
              <a:rPr lang="en-IN" dirty="0"/>
              <a:t>the other is odd.</a:t>
            </a:r>
            <a:endParaRPr lang="en-US" altLang="en-US" dirty="0"/>
          </a:p>
        </p:txBody>
      </p:sp>
    </p:spTree>
    <p:extLst>
      <p:ext uri="{BB962C8B-B14F-4D97-AF65-F5344CB8AC3E}">
        <p14:creationId xmlns:p14="http://schemas.microsoft.com/office/powerpoint/2010/main" val="3792995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4.5.5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5257800"/>
          </a:xfrm>
        </p:spPr>
        <p:txBody>
          <a:bodyPr/>
          <a:lstStyle/>
          <a:p>
            <a:pPr marL="0" indent="0"/>
            <a:r>
              <a:rPr lang="en-IN" dirty="0"/>
              <a:t>Two integers are called </a:t>
            </a:r>
            <a:r>
              <a:rPr lang="en-IN" i="1" dirty="0"/>
              <a:t>consecutive</a:t>
            </a:r>
            <a:r>
              <a:rPr lang="en-IN" dirty="0"/>
              <a:t> if, and only if, one </a:t>
            </a:r>
            <a:r>
              <a:rPr lang="en-IN" dirty="0" smtClean="0"/>
              <a:t>is one </a:t>
            </a:r>
            <a:r>
              <a:rPr lang="en-IN" dirty="0"/>
              <a:t>more than </a:t>
            </a:r>
            <a:r>
              <a:rPr lang="en-IN" dirty="0" smtClean="0"/>
              <a:t>the other</a:t>
            </a:r>
            <a:r>
              <a:rPr lang="en-IN" dirty="0"/>
              <a:t>. So if one integer is </a:t>
            </a:r>
            <a:r>
              <a:rPr lang="en-IN" i="1" dirty="0"/>
              <a:t>m</a:t>
            </a:r>
            <a:r>
              <a:rPr lang="en-IN" dirty="0"/>
              <a:t>, the </a:t>
            </a:r>
            <a:r>
              <a:rPr lang="en-IN" dirty="0" smtClean="0"/>
              <a:t>next consecutive </a:t>
            </a:r>
            <a:r>
              <a:rPr lang="en-IN" dirty="0"/>
              <a:t>integer is </a:t>
            </a:r>
            <a:r>
              <a:rPr lang="en-IN" i="1" dirty="0" smtClean="0"/>
              <a:t>m</a:t>
            </a:r>
            <a:r>
              <a:rPr lang="en-IN" dirty="0" smtClean="0"/>
              <a:t> + 1.</a:t>
            </a:r>
          </a:p>
          <a:p>
            <a:pPr marL="0" indent="0"/>
            <a:endParaRPr lang="en-IN" sz="800" dirty="0"/>
          </a:p>
          <a:p>
            <a:pPr marL="0" indent="0"/>
            <a:r>
              <a:rPr lang="en-IN" dirty="0" smtClean="0"/>
              <a:t>To </a:t>
            </a:r>
            <a:r>
              <a:rPr lang="en-IN" dirty="0"/>
              <a:t>prove the given statement, you can divide the </a:t>
            </a:r>
            <a:r>
              <a:rPr lang="en-IN" dirty="0" smtClean="0"/>
              <a:t>analysis into </a:t>
            </a:r>
            <a:r>
              <a:rPr lang="en-IN" dirty="0"/>
              <a:t>two cases: case 1, </a:t>
            </a:r>
            <a:r>
              <a:rPr lang="en-IN" dirty="0" smtClean="0"/>
              <a:t>where the </a:t>
            </a:r>
            <a:r>
              <a:rPr lang="en-IN" dirty="0"/>
              <a:t>smaller of the </a:t>
            </a:r>
            <a:r>
              <a:rPr lang="en-IN" dirty="0" smtClean="0"/>
              <a:t>two integers </a:t>
            </a:r>
            <a:r>
              <a:rPr lang="en-IN" dirty="0"/>
              <a:t>is even, and case 2, where the smaller of the </a:t>
            </a:r>
            <a:r>
              <a:rPr lang="en-IN" dirty="0" smtClean="0"/>
              <a:t>two integers is </a:t>
            </a:r>
            <a:r>
              <a:rPr lang="en-IN" dirty="0"/>
              <a:t>odd</a:t>
            </a:r>
            <a:r>
              <a:rPr lang="en-IN" dirty="0" smtClean="0"/>
              <a:t>.</a:t>
            </a:r>
          </a:p>
          <a:p>
            <a:pPr marL="0" indent="0"/>
            <a:endParaRPr lang="en-IN" altLang="en-US" sz="800" dirty="0"/>
          </a:p>
          <a:p>
            <a:pPr marL="0" indent="0"/>
            <a:r>
              <a:rPr lang="en-IN" altLang="en-US" b="1" i="1" dirty="0"/>
              <a:t>Case 1 (m is even):</a:t>
            </a:r>
            <a:r>
              <a:rPr lang="en-IN" altLang="en-US" dirty="0"/>
              <a:t> In this case, </a:t>
            </a:r>
            <a:r>
              <a:rPr lang="en-IN" altLang="en-US" i="1" dirty="0"/>
              <a:t>m</a:t>
            </a:r>
            <a:r>
              <a:rPr lang="en-IN" altLang="en-US" dirty="0"/>
              <a:t> </a:t>
            </a:r>
            <a:r>
              <a:rPr lang="en-IN" altLang="en-US" dirty="0" smtClean="0"/>
              <a:t>= </a:t>
            </a:r>
            <a:r>
              <a:rPr lang="en-IN" altLang="en-US" dirty="0"/>
              <a:t>2</a:t>
            </a:r>
            <a:r>
              <a:rPr lang="en-IN" altLang="en-US" i="1" dirty="0"/>
              <a:t>k</a:t>
            </a:r>
            <a:r>
              <a:rPr lang="en-IN" altLang="en-US" dirty="0"/>
              <a:t> for some integer </a:t>
            </a:r>
            <a:r>
              <a:rPr lang="en-IN" altLang="en-US" i="1" dirty="0" smtClean="0"/>
              <a:t>k</a:t>
            </a:r>
            <a:r>
              <a:rPr lang="en-IN" altLang="en-US" dirty="0" smtClean="0"/>
              <a:t>, and </a:t>
            </a:r>
            <a:r>
              <a:rPr lang="en-IN" altLang="en-US" dirty="0"/>
              <a:t>so </a:t>
            </a:r>
            <a:r>
              <a:rPr lang="en-IN" altLang="en-US" i="1" dirty="0" smtClean="0"/>
              <a:t>m</a:t>
            </a:r>
            <a:r>
              <a:rPr lang="en-IN" altLang="en-US" dirty="0" smtClean="0"/>
              <a:t> + 1 = 2</a:t>
            </a:r>
            <a:r>
              <a:rPr lang="en-IN" altLang="en-US" i="1" dirty="0" smtClean="0"/>
              <a:t>k</a:t>
            </a:r>
            <a:r>
              <a:rPr lang="en-IN" altLang="en-US" dirty="0" smtClean="0"/>
              <a:t> + 1, which </a:t>
            </a:r>
            <a:r>
              <a:rPr lang="en-IN" altLang="en-US" dirty="0"/>
              <a:t>is odd [</a:t>
            </a:r>
            <a:r>
              <a:rPr lang="en-IN" altLang="en-US" i="1" dirty="0"/>
              <a:t>by definition of odd</a:t>
            </a:r>
            <a:r>
              <a:rPr lang="en-IN" altLang="en-US" dirty="0" smtClean="0"/>
              <a:t>]. Hence </a:t>
            </a:r>
            <a:r>
              <a:rPr lang="en-IN" altLang="en-US" dirty="0"/>
              <a:t>in this case, one of </a:t>
            </a:r>
            <a:r>
              <a:rPr lang="en-IN" altLang="en-US" i="1" dirty="0"/>
              <a:t>m</a:t>
            </a:r>
            <a:r>
              <a:rPr lang="en-IN" altLang="en-US" dirty="0"/>
              <a:t> and </a:t>
            </a:r>
            <a:r>
              <a:rPr lang="en-IN" altLang="en-US" i="1" dirty="0" smtClean="0"/>
              <a:t>m</a:t>
            </a:r>
            <a:r>
              <a:rPr lang="en-IN" altLang="en-US" dirty="0" smtClean="0"/>
              <a:t> + 1 </a:t>
            </a:r>
            <a:r>
              <a:rPr lang="en-IN" altLang="en-US" dirty="0"/>
              <a:t>is </a:t>
            </a:r>
            <a:r>
              <a:rPr lang="en-IN" altLang="en-US" dirty="0" smtClean="0"/>
              <a:t>even and the other </a:t>
            </a:r>
            <a:r>
              <a:rPr lang="en-IN" altLang="en-US" dirty="0"/>
              <a:t>is odd.</a:t>
            </a:r>
            <a:endParaRPr lang="en-US" altLang="en-US" dirty="0"/>
          </a:p>
        </p:txBody>
      </p:sp>
    </p:spTree>
    <p:extLst>
      <p:ext uri="{BB962C8B-B14F-4D97-AF65-F5344CB8AC3E}">
        <p14:creationId xmlns:p14="http://schemas.microsoft.com/office/powerpoint/2010/main" val="3689280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4.5.5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1" y="1447800"/>
            <a:ext cx="7924800" cy="4724400"/>
          </a:xfrm>
        </p:spPr>
        <p:txBody>
          <a:bodyPr/>
          <a:lstStyle/>
          <a:p>
            <a:pPr marL="0" indent="0"/>
            <a:r>
              <a:rPr lang="en-IN" b="1" i="1" dirty="0"/>
              <a:t>Case 2 (m is odd): </a:t>
            </a:r>
            <a:r>
              <a:rPr lang="en-IN" dirty="0"/>
              <a:t>In this case, </a:t>
            </a:r>
            <a:r>
              <a:rPr lang="en-IN" i="1" dirty="0"/>
              <a:t>m </a:t>
            </a:r>
            <a:r>
              <a:rPr lang="en-IN" dirty="0"/>
              <a:t>=</a:t>
            </a:r>
            <a:r>
              <a:rPr lang="en-IN" dirty="0" smtClean="0"/>
              <a:t> 2</a:t>
            </a:r>
            <a:r>
              <a:rPr lang="en-IN" i="1" dirty="0" smtClean="0"/>
              <a:t>k</a:t>
            </a:r>
            <a:r>
              <a:rPr lang="en-IN" dirty="0"/>
              <a:t> </a:t>
            </a:r>
            <a:r>
              <a:rPr lang="en-IN" dirty="0" smtClean="0"/>
              <a:t>+ 1 </a:t>
            </a:r>
            <a:r>
              <a:rPr lang="en-IN" dirty="0"/>
              <a:t>for some </a:t>
            </a:r>
            <a:r>
              <a:rPr lang="en-IN" dirty="0" smtClean="0"/>
              <a:t>integer </a:t>
            </a:r>
            <a:r>
              <a:rPr lang="en-IN" i="1" dirty="0" smtClean="0"/>
              <a:t>k</a:t>
            </a:r>
            <a:r>
              <a:rPr lang="en-IN" dirty="0"/>
              <a:t>, and </a:t>
            </a:r>
            <a:r>
              <a:rPr lang="en-IN" dirty="0" smtClean="0"/>
              <a:t>so </a:t>
            </a:r>
            <a:r>
              <a:rPr lang="en-IN" i="1" dirty="0" smtClean="0"/>
              <a:t>m</a:t>
            </a:r>
            <a:r>
              <a:rPr lang="en-IN" dirty="0"/>
              <a:t> </a:t>
            </a:r>
            <a:r>
              <a:rPr lang="en-IN" dirty="0" smtClean="0"/>
              <a:t>+ 1 = </a:t>
            </a:r>
            <a:r>
              <a:rPr lang="en-IN" dirty="0"/>
              <a:t>(</a:t>
            </a:r>
            <a:r>
              <a:rPr lang="en-IN" dirty="0" smtClean="0"/>
              <a:t>2</a:t>
            </a:r>
            <a:r>
              <a:rPr lang="en-IN" i="1" dirty="0" smtClean="0"/>
              <a:t>k</a:t>
            </a:r>
            <a:r>
              <a:rPr lang="en-IN" dirty="0"/>
              <a:t> </a:t>
            </a:r>
            <a:r>
              <a:rPr lang="en-IN" dirty="0" smtClean="0"/>
              <a:t>+ 1) + 1 </a:t>
            </a:r>
            <a:r>
              <a:rPr lang="en-IN" dirty="0"/>
              <a:t>=</a:t>
            </a:r>
            <a:r>
              <a:rPr lang="en-IN" dirty="0" smtClean="0"/>
              <a:t> 2</a:t>
            </a:r>
            <a:r>
              <a:rPr lang="en-IN" i="1" dirty="0" smtClean="0"/>
              <a:t>k</a:t>
            </a:r>
            <a:r>
              <a:rPr lang="en-IN" dirty="0"/>
              <a:t> </a:t>
            </a:r>
            <a:r>
              <a:rPr lang="en-IN" dirty="0" smtClean="0"/>
              <a:t>+ 2 </a:t>
            </a:r>
            <a:r>
              <a:rPr lang="en-IN" dirty="0"/>
              <a:t>=</a:t>
            </a:r>
            <a:r>
              <a:rPr lang="en-IN" dirty="0" smtClean="0"/>
              <a:t> 2(</a:t>
            </a:r>
            <a:r>
              <a:rPr lang="en-IN" i="1" dirty="0" smtClean="0"/>
              <a:t>k</a:t>
            </a:r>
            <a:r>
              <a:rPr lang="en-IN" dirty="0"/>
              <a:t> </a:t>
            </a:r>
            <a:r>
              <a:rPr lang="en-IN" dirty="0" smtClean="0"/>
              <a:t>+ 1</a:t>
            </a:r>
            <a:r>
              <a:rPr lang="en-IN" dirty="0"/>
              <a:t>). But </a:t>
            </a:r>
            <a:r>
              <a:rPr lang="en-IN" i="1" dirty="0" smtClean="0"/>
              <a:t>k</a:t>
            </a:r>
            <a:r>
              <a:rPr lang="en-IN" dirty="0"/>
              <a:t> </a:t>
            </a:r>
            <a:r>
              <a:rPr lang="en-IN" dirty="0" smtClean="0"/>
              <a:t>+ 1 </a:t>
            </a:r>
            <a:r>
              <a:rPr lang="en-IN" dirty="0"/>
              <a:t>is </a:t>
            </a:r>
            <a:r>
              <a:rPr lang="en-IN" dirty="0" smtClean="0"/>
              <a:t>an integer </a:t>
            </a:r>
            <a:r>
              <a:rPr lang="en-IN" dirty="0"/>
              <a:t>because it is a </a:t>
            </a:r>
            <a:r>
              <a:rPr lang="en-IN" dirty="0" smtClean="0"/>
              <a:t>sum of </a:t>
            </a:r>
            <a:r>
              <a:rPr lang="en-IN" dirty="0"/>
              <a:t>two integers. </a:t>
            </a:r>
            <a:r>
              <a:rPr lang="en-IN" dirty="0" smtClean="0"/>
              <a:t>Therefore, </a:t>
            </a:r>
            <a:r>
              <a:rPr lang="en-IN" i="1" dirty="0" smtClean="0"/>
              <a:t>m</a:t>
            </a:r>
            <a:r>
              <a:rPr lang="en-IN" dirty="0"/>
              <a:t> </a:t>
            </a:r>
            <a:r>
              <a:rPr lang="en-IN" dirty="0" smtClean="0"/>
              <a:t>+ 1 </a:t>
            </a:r>
            <a:r>
              <a:rPr lang="en-IN" dirty="0"/>
              <a:t>equals twice some integer, and thus </a:t>
            </a:r>
            <a:r>
              <a:rPr lang="en-IN" i="1" dirty="0" smtClean="0"/>
              <a:t>m + </a:t>
            </a:r>
            <a:r>
              <a:rPr lang="en-IN" dirty="0" smtClean="0"/>
              <a:t>1 </a:t>
            </a:r>
            <a:r>
              <a:rPr lang="en-IN" dirty="0"/>
              <a:t>is </a:t>
            </a:r>
            <a:r>
              <a:rPr lang="en-IN" dirty="0" smtClean="0"/>
              <a:t>even. Hence </a:t>
            </a:r>
            <a:r>
              <a:rPr lang="en-IN" dirty="0"/>
              <a:t>in this case also, one of </a:t>
            </a:r>
            <a:r>
              <a:rPr lang="en-IN" i="1" dirty="0"/>
              <a:t>m </a:t>
            </a:r>
            <a:r>
              <a:rPr lang="en-IN" dirty="0"/>
              <a:t>and </a:t>
            </a:r>
            <a:r>
              <a:rPr lang="en-IN" i="1" dirty="0" smtClean="0"/>
              <a:t>m</a:t>
            </a:r>
            <a:r>
              <a:rPr lang="en-IN" dirty="0"/>
              <a:t> </a:t>
            </a:r>
            <a:r>
              <a:rPr lang="en-IN" dirty="0" smtClean="0"/>
              <a:t>+ 1 </a:t>
            </a:r>
            <a:r>
              <a:rPr lang="en-IN" dirty="0"/>
              <a:t>is even </a:t>
            </a:r>
            <a:r>
              <a:rPr lang="en-IN" dirty="0" smtClean="0"/>
              <a:t>and the </a:t>
            </a:r>
            <a:r>
              <a:rPr lang="en-IN" dirty="0"/>
              <a:t>other is odd</a:t>
            </a:r>
            <a:r>
              <a:rPr lang="en-IN" dirty="0" smtClean="0"/>
              <a:t>.</a:t>
            </a:r>
          </a:p>
          <a:p>
            <a:pPr marL="0" indent="0"/>
            <a:endParaRPr lang="en-IN" altLang="en-US" sz="800" dirty="0"/>
          </a:p>
          <a:p>
            <a:pPr marL="0" indent="0"/>
            <a:r>
              <a:rPr lang="en-IN" dirty="0"/>
              <a:t>It follows that regardless of which case actually occurs for the particular </a:t>
            </a:r>
            <a:r>
              <a:rPr lang="en-IN" i="1" dirty="0"/>
              <a:t>m</a:t>
            </a:r>
            <a:r>
              <a:rPr lang="en-IN" dirty="0"/>
              <a:t> and </a:t>
            </a:r>
            <a:r>
              <a:rPr lang="en-IN" i="1" dirty="0"/>
              <a:t>m</a:t>
            </a:r>
            <a:r>
              <a:rPr lang="en-IN" dirty="0"/>
              <a:t> + 1 that are chosen, one of </a:t>
            </a:r>
            <a:r>
              <a:rPr lang="en-IN" i="1" dirty="0"/>
              <a:t>m</a:t>
            </a:r>
            <a:r>
              <a:rPr lang="en-IN" dirty="0"/>
              <a:t> and </a:t>
            </a:r>
            <a:r>
              <a:rPr lang="en-IN" i="1" dirty="0"/>
              <a:t>m</a:t>
            </a:r>
            <a:r>
              <a:rPr lang="en-IN" dirty="0"/>
              <a:t> + 1 is even and the other is odd. [</a:t>
            </a:r>
            <a:r>
              <a:rPr lang="en-IN" i="1" dirty="0"/>
              <a:t>This is what was to be shown.</a:t>
            </a:r>
            <a:r>
              <a:rPr lang="en-IN" dirty="0"/>
              <a:t>]</a:t>
            </a:r>
            <a:endParaRPr lang="en-US" altLang="en-US" dirty="0"/>
          </a:p>
        </p:txBody>
      </p:sp>
    </p:spTree>
    <p:extLst>
      <p:ext uri="{BB962C8B-B14F-4D97-AF65-F5344CB8AC3E}">
        <p14:creationId xmlns:p14="http://schemas.microsoft.com/office/powerpoint/2010/main" val="2841029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4400"/>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48552"/>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4.5</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196152"/>
            <a:ext cx="8029575" cy="762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2700" dirty="0" smtClean="0"/>
              <a:t>Direct </a:t>
            </a:r>
            <a:r>
              <a:rPr lang="en-IN" altLang="en-US" sz="2700" dirty="0"/>
              <a:t>Proof and Counterexample </a:t>
            </a:r>
            <a:r>
              <a:rPr lang="en-IN" altLang="en-US" sz="2700" dirty="0" smtClean="0">
                <a:latin typeface="Arial Unicode MS" panose="020B0604020202020204" pitchFamily="34" charset="-128"/>
                <a:ea typeface="Arial Unicode MS" panose="020B0604020202020204" pitchFamily="34" charset="-128"/>
                <a:cs typeface="Arial Unicode MS" panose="020B0604020202020204" pitchFamily="34" charset="-128"/>
              </a:rPr>
              <a:t>Ⅴ</a:t>
            </a:r>
            <a:r>
              <a:rPr lang="en-IN" altLang="en-US" sz="2700" dirty="0" smtClean="0"/>
              <a:t>: Division into Cases </a:t>
            </a:r>
            <a:r>
              <a:rPr lang="en-IN" altLang="en-US" sz="2700" dirty="0"/>
              <a:t>and the Quotient-Remainder </a:t>
            </a:r>
            <a:r>
              <a:rPr lang="en-IN" altLang="en-US" sz="2700" dirty="0" smtClean="0"/>
              <a:t>Theorem</a:t>
            </a:r>
            <a:endParaRPr lang="en-US" altLang="en-US" sz="27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78540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Representations </a:t>
            </a:r>
            <a:r>
              <a:rPr lang="en-IN" altLang="en-US" dirty="0"/>
              <a:t>of </a:t>
            </a:r>
            <a:r>
              <a:rPr lang="en-IN" altLang="en-US" dirty="0" smtClean="0"/>
              <a:t>Integers</a:t>
            </a:r>
            <a:endParaRPr lang="en-IN" altLang="en-US" dirty="0"/>
          </a:p>
        </p:txBody>
      </p:sp>
      <p:pic>
        <p:nvPicPr>
          <p:cNvPr id="4" name="Picture 3" descr="A text box has the heading, Theorem 4.5.2 The parity Property. The text reads, Any two consecutive integers have opposite parity."/>
          <p:cNvPicPr>
            <a:picLocks noChangeAspect="1"/>
          </p:cNvPicPr>
          <p:nvPr/>
        </p:nvPicPr>
        <p:blipFill>
          <a:blip r:embed="rId3"/>
          <a:stretch>
            <a:fillRect/>
          </a:stretch>
        </p:blipFill>
        <p:spPr>
          <a:xfrm>
            <a:off x="457200" y="1524000"/>
            <a:ext cx="8312728" cy="1091608"/>
          </a:xfrm>
          <a:prstGeom prst="rect">
            <a:avLst/>
          </a:prstGeom>
        </p:spPr>
      </p:pic>
    </p:spTree>
    <p:extLst>
      <p:ext uri="{BB962C8B-B14F-4D97-AF65-F5344CB8AC3E}">
        <p14:creationId xmlns:p14="http://schemas.microsoft.com/office/powerpoint/2010/main" val="4265444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Representations </a:t>
            </a:r>
            <a:r>
              <a:rPr lang="en-IN" altLang="en-US" dirty="0"/>
              <a:t>of </a:t>
            </a:r>
            <a:r>
              <a:rPr lang="en-IN" altLang="en-US" dirty="0" smtClean="0"/>
              <a:t>Integers</a:t>
            </a:r>
            <a:endParaRPr lang="en-IN" altLang="en-US" dirty="0"/>
          </a:p>
        </p:txBody>
      </p:sp>
      <p:pic>
        <p:nvPicPr>
          <p:cNvPr id="6" name="Picture 5" descr="A text box has the heading, Method of Proof by Division into Cases. The text reads, To prove a statement of the form &quot;If A_1 or A_2 or … or A_n, then C&quot;, prove all of the following,&#10;If A_1, then C, If A_2, then C, … If A_n, then C. This process shows that C is true regardless of which of A_1, A_2,...,A_n happens to be the case."/>
          <p:cNvPicPr>
            <a:picLocks noChangeAspect="1"/>
          </p:cNvPicPr>
          <p:nvPr/>
        </p:nvPicPr>
        <p:blipFill>
          <a:blip r:embed="rId3"/>
          <a:stretch>
            <a:fillRect/>
          </a:stretch>
        </p:blipFill>
        <p:spPr>
          <a:xfrm>
            <a:off x="457200" y="1614655"/>
            <a:ext cx="8217868" cy="3414545"/>
          </a:xfrm>
          <a:prstGeom prst="rect">
            <a:avLst/>
          </a:prstGeom>
        </p:spPr>
      </p:pic>
    </p:spTree>
    <p:extLst>
      <p:ext uri="{BB962C8B-B14F-4D97-AF65-F5344CB8AC3E}">
        <p14:creationId xmlns:p14="http://schemas.microsoft.com/office/powerpoint/2010/main" val="288980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dirty="0"/>
              <a:t>Example </a:t>
            </a:r>
            <a:r>
              <a:rPr lang="en-IN" altLang="en-US" sz="3000" dirty="0" smtClean="0"/>
              <a:t>4.5.6 </a:t>
            </a:r>
            <a:r>
              <a:rPr lang="en-US" altLang="en-US" sz="3000" dirty="0"/>
              <a:t>– </a:t>
            </a:r>
            <a:r>
              <a:rPr lang="en-US" altLang="en-US" sz="3000" i="1" dirty="0"/>
              <a:t>Representing Integers mod 4</a:t>
            </a:r>
            <a:endParaRPr lang="en-IN" altLang="en-US" sz="3000" dirty="0"/>
          </a:p>
        </p:txBody>
      </p:sp>
      <p:sp>
        <p:nvSpPr>
          <p:cNvPr id="3" name="Content Placeholder 2"/>
          <p:cNvSpPr>
            <a:spLocks noGrp="1"/>
          </p:cNvSpPr>
          <p:nvPr>
            <p:ph sz="quarter" idx="13"/>
          </p:nvPr>
        </p:nvSpPr>
        <p:spPr>
          <a:xfrm>
            <a:off x="457200" y="1447800"/>
            <a:ext cx="8226425" cy="5105400"/>
          </a:xfrm>
        </p:spPr>
        <p:txBody>
          <a:bodyPr/>
          <a:lstStyle/>
          <a:p>
            <a:pPr marL="0" indent="0"/>
            <a:r>
              <a:rPr lang="en-IN" dirty="0"/>
              <a:t>Show that any integer can be written in one of the four </a:t>
            </a:r>
            <a:r>
              <a:rPr lang="en-IN" dirty="0" smtClean="0"/>
              <a:t>forms</a:t>
            </a:r>
          </a:p>
          <a:p>
            <a:pPr marL="0" indent="0"/>
            <a:endParaRPr lang="en-IN" altLang="en-US" dirty="0"/>
          </a:p>
          <a:p>
            <a:pPr marL="0" indent="457200"/>
            <a:r>
              <a:rPr lang="pt-BR" i="1" dirty="0" smtClean="0"/>
              <a:t>n </a:t>
            </a:r>
            <a:r>
              <a:rPr lang="pt-BR" dirty="0" smtClean="0"/>
              <a:t>= </a:t>
            </a:r>
            <a:r>
              <a:rPr lang="pt-BR" dirty="0"/>
              <a:t>4</a:t>
            </a:r>
            <a:r>
              <a:rPr lang="pt-BR" i="1" dirty="0"/>
              <a:t>q </a:t>
            </a:r>
            <a:r>
              <a:rPr lang="pt-BR" i="1" dirty="0" smtClean="0"/>
              <a:t>  </a:t>
            </a:r>
            <a:r>
              <a:rPr lang="pt-BR" dirty="0" smtClean="0"/>
              <a:t>or   </a:t>
            </a:r>
            <a:r>
              <a:rPr lang="pt-BR" i="1" dirty="0" smtClean="0"/>
              <a:t>n </a:t>
            </a:r>
            <a:r>
              <a:rPr lang="pt-BR" dirty="0"/>
              <a:t>=</a:t>
            </a:r>
            <a:r>
              <a:rPr lang="pt-BR" dirty="0" smtClean="0"/>
              <a:t> 4</a:t>
            </a:r>
            <a:r>
              <a:rPr lang="pt-BR" i="1" dirty="0" smtClean="0"/>
              <a:t>q</a:t>
            </a:r>
            <a:r>
              <a:rPr lang="pt-BR" dirty="0"/>
              <a:t> </a:t>
            </a:r>
            <a:r>
              <a:rPr lang="pt-BR" dirty="0" smtClean="0"/>
              <a:t>+ 1   or   </a:t>
            </a:r>
            <a:r>
              <a:rPr lang="pt-BR" i="1" dirty="0"/>
              <a:t>n </a:t>
            </a:r>
            <a:r>
              <a:rPr lang="pt-BR" dirty="0"/>
              <a:t>=</a:t>
            </a:r>
            <a:r>
              <a:rPr lang="pt-BR" dirty="0" smtClean="0"/>
              <a:t> 4</a:t>
            </a:r>
            <a:r>
              <a:rPr lang="pt-BR" i="1" dirty="0" smtClean="0"/>
              <a:t>q</a:t>
            </a:r>
            <a:r>
              <a:rPr lang="pt-BR" dirty="0"/>
              <a:t> </a:t>
            </a:r>
            <a:r>
              <a:rPr lang="pt-BR" dirty="0" smtClean="0"/>
              <a:t>+ 2   or   </a:t>
            </a:r>
            <a:r>
              <a:rPr lang="pt-BR" i="1" dirty="0" smtClean="0"/>
              <a:t>n </a:t>
            </a:r>
            <a:r>
              <a:rPr lang="pt-BR" dirty="0"/>
              <a:t>=</a:t>
            </a:r>
            <a:r>
              <a:rPr lang="pt-BR" dirty="0" smtClean="0"/>
              <a:t> 4</a:t>
            </a:r>
            <a:r>
              <a:rPr lang="pt-BR" i="1" dirty="0" smtClean="0"/>
              <a:t>q</a:t>
            </a:r>
            <a:r>
              <a:rPr lang="pt-BR" dirty="0"/>
              <a:t> </a:t>
            </a:r>
            <a:r>
              <a:rPr lang="pt-BR" dirty="0" smtClean="0"/>
              <a:t>+ 3</a:t>
            </a:r>
          </a:p>
          <a:p>
            <a:pPr marL="0" indent="457200"/>
            <a:endParaRPr lang="pt-BR" altLang="en-US" dirty="0"/>
          </a:p>
          <a:p>
            <a:pPr marL="0" indent="0"/>
            <a:r>
              <a:rPr lang="en-IN" dirty="0"/>
              <a:t>for some integer </a:t>
            </a:r>
            <a:r>
              <a:rPr lang="en-IN" i="1" dirty="0"/>
              <a:t>q</a:t>
            </a:r>
            <a:r>
              <a:rPr lang="en-IN" dirty="0"/>
              <a:t>.</a:t>
            </a:r>
            <a:endParaRPr lang="en-US" altLang="en-US" dirty="0"/>
          </a:p>
        </p:txBody>
      </p:sp>
    </p:spTree>
    <p:extLst>
      <p:ext uri="{BB962C8B-B14F-4D97-AF65-F5344CB8AC3E}">
        <p14:creationId xmlns:p14="http://schemas.microsoft.com/office/powerpoint/2010/main" val="283401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4.5.6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5105400"/>
          </a:xfrm>
        </p:spPr>
        <p:txBody>
          <a:bodyPr/>
          <a:lstStyle/>
          <a:p>
            <a:pPr marL="0" indent="0"/>
            <a:r>
              <a:rPr lang="en-IN" dirty="0"/>
              <a:t>Given any integer </a:t>
            </a:r>
            <a:r>
              <a:rPr lang="en-IN" i="1" dirty="0"/>
              <a:t>n</a:t>
            </a:r>
            <a:r>
              <a:rPr lang="en-IN" dirty="0"/>
              <a:t>, apply the quotient-remainder </a:t>
            </a:r>
            <a:r>
              <a:rPr lang="en-IN" dirty="0" smtClean="0"/>
              <a:t>theorem to </a:t>
            </a:r>
            <a:r>
              <a:rPr lang="en-IN" i="1" dirty="0"/>
              <a:t>n</a:t>
            </a:r>
            <a:r>
              <a:rPr lang="en-IN" dirty="0"/>
              <a:t> with the </a:t>
            </a:r>
            <a:r>
              <a:rPr lang="en-IN" dirty="0" smtClean="0"/>
              <a:t>divisor equal </a:t>
            </a:r>
            <a:r>
              <a:rPr lang="en-IN" dirty="0"/>
              <a:t>to 4. This implies that there </a:t>
            </a:r>
            <a:r>
              <a:rPr lang="en-IN" dirty="0" smtClean="0"/>
              <a:t>exist an </a:t>
            </a:r>
            <a:r>
              <a:rPr lang="en-IN" dirty="0"/>
              <a:t>integer quotient </a:t>
            </a:r>
            <a:r>
              <a:rPr lang="en-IN" i="1" dirty="0"/>
              <a:t>q</a:t>
            </a:r>
            <a:r>
              <a:rPr lang="en-IN" dirty="0"/>
              <a:t> and a remainder </a:t>
            </a:r>
            <a:r>
              <a:rPr lang="en-IN" i="1" dirty="0"/>
              <a:t>r</a:t>
            </a:r>
            <a:r>
              <a:rPr lang="en-IN" dirty="0"/>
              <a:t> </a:t>
            </a:r>
            <a:r>
              <a:rPr lang="en-IN" dirty="0" smtClean="0"/>
              <a:t>such that</a:t>
            </a:r>
          </a:p>
          <a:p>
            <a:pPr marL="0" indent="0"/>
            <a:endParaRPr lang="en-IN" altLang="en-US" sz="400" dirty="0"/>
          </a:p>
          <a:p>
            <a:pPr marL="0" indent="0"/>
            <a:r>
              <a:rPr lang="pt-BR" i="1" dirty="0" smtClean="0"/>
              <a:t>	</a:t>
            </a:r>
            <a:r>
              <a:rPr lang="pt-BR" i="1" dirty="0"/>
              <a:t>	</a:t>
            </a:r>
            <a:r>
              <a:rPr lang="pt-BR" i="1" dirty="0" smtClean="0"/>
              <a:t>n </a:t>
            </a:r>
            <a:r>
              <a:rPr lang="pt-BR" dirty="0"/>
              <a:t>=</a:t>
            </a:r>
            <a:r>
              <a:rPr lang="pt-BR" dirty="0" smtClean="0"/>
              <a:t> 4</a:t>
            </a:r>
            <a:r>
              <a:rPr lang="pt-BR" i="1" dirty="0" smtClean="0"/>
              <a:t>q</a:t>
            </a:r>
            <a:r>
              <a:rPr lang="pt-BR" dirty="0"/>
              <a:t> </a:t>
            </a:r>
            <a:r>
              <a:rPr lang="pt-BR" dirty="0" smtClean="0"/>
              <a:t>+ </a:t>
            </a:r>
            <a:r>
              <a:rPr lang="pt-BR" i="1" dirty="0" smtClean="0"/>
              <a:t>r  	</a:t>
            </a:r>
            <a:r>
              <a:rPr lang="pt-BR" dirty="0" smtClean="0"/>
              <a:t>and 	</a:t>
            </a:r>
            <a:r>
              <a:rPr lang="pt-BR" dirty="0"/>
              <a:t>0 ≤ </a:t>
            </a:r>
            <a:r>
              <a:rPr lang="pt-BR" i="1" dirty="0"/>
              <a:t>r </a:t>
            </a:r>
            <a:r>
              <a:rPr lang="pt-BR" dirty="0" smtClean="0"/>
              <a:t>&lt; </a:t>
            </a:r>
            <a:r>
              <a:rPr lang="pt-BR" dirty="0"/>
              <a:t>4</a:t>
            </a:r>
            <a:r>
              <a:rPr lang="pt-BR" dirty="0" smtClean="0"/>
              <a:t>.</a:t>
            </a:r>
          </a:p>
          <a:p>
            <a:pPr marL="0" indent="0"/>
            <a:endParaRPr lang="pt-BR" altLang="en-US" sz="400" dirty="0"/>
          </a:p>
          <a:p>
            <a:pPr marL="0" indent="0"/>
            <a:r>
              <a:rPr lang="en-IN" dirty="0"/>
              <a:t>But the only nonnegative remainders </a:t>
            </a:r>
            <a:r>
              <a:rPr lang="en-IN" i="1" dirty="0"/>
              <a:t>r </a:t>
            </a:r>
            <a:r>
              <a:rPr lang="en-IN" dirty="0"/>
              <a:t>that are less than </a:t>
            </a:r>
            <a:r>
              <a:rPr lang="en-IN" dirty="0" smtClean="0"/>
              <a:t>4 are </a:t>
            </a:r>
            <a:r>
              <a:rPr lang="en-IN" dirty="0"/>
              <a:t>0, 1, 2, and 3</a:t>
            </a:r>
            <a:r>
              <a:rPr lang="en-IN" dirty="0" smtClean="0"/>
              <a:t>.</a:t>
            </a:r>
          </a:p>
          <a:p>
            <a:pPr marL="0" indent="0"/>
            <a:endParaRPr lang="en-IN" altLang="en-US" sz="800" dirty="0"/>
          </a:p>
          <a:p>
            <a:pPr marL="0" indent="0"/>
            <a:r>
              <a:rPr lang="en-IN" dirty="0" smtClean="0"/>
              <a:t>Hence</a:t>
            </a:r>
          </a:p>
          <a:p>
            <a:pPr marL="0" indent="457200"/>
            <a:r>
              <a:rPr lang="pt-BR" i="1" dirty="0" smtClean="0"/>
              <a:t>n </a:t>
            </a:r>
            <a:r>
              <a:rPr lang="pt-BR" dirty="0"/>
              <a:t>=</a:t>
            </a:r>
            <a:r>
              <a:rPr lang="pt-BR" dirty="0" smtClean="0"/>
              <a:t> </a:t>
            </a:r>
            <a:r>
              <a:rPr lang="pt-BR" dirty="0"/>
              <a:t>4</a:t>
            </a:r>
            <a:r>
              <a:rPr lang="pt-BR" i="1" dirty="0"/>
              <a:t>q  </a:t>
            </a:r>
            <a:r>
              <a:rPr lang="pt-BR" i="1" dirty="0" smtClean="0"/>
              <a:t> </a:t>
            </a:r>
            <a:r>
              <a:rPr lang="pt-BR" dirty="0" smtClean="0"/>
              <a:t>or  </a:t>
            </a:r>
            <a:r>
              <a:rPr lang="pt-BR" i="1" dirty="0" smtClean="0"/>
              <a:t>n </a:t>
            </a:r>
            <a:r>
              <a:rPr lang="pt-BR" dirty="0"/>
              <a:t>=</a:t>
            </a:r>
            <a:r>
              <a:rPr lang="pt-BR" dirty="0" smtClean="0"/>
              <a:t> 4</a:t>
            </a:r>
            <a:r>
              <a:rPr lang="pt-BR" i="1" dirty="0" smtClean="0"/>
              <a:t>q</a:t>
            </a:r>
            <a:r>
              <a:rPr lang="pt-BR" dirty="0"/>
              <a:t> </a:t>
            </a:r>
            <a:r>
              <a:rPr lang="pt-BR" dirty="0" smtClean="0"/>
              <a:t>+ 1   or  </a:t>
            </a:r>
            <a:r>
              <a:rPr lang="pt-BR" i="1" dirty="0" smtClean="0"/>
              <a:t>n </a:t>
            </a:r>
            <a:r>
              <a:rPr lang="pt-BR" dirty="0"/>
              <a:t>=</a:t>
            </a:r>
            <a:r>
              <a:rPr lang="pt-BR" dirty="0" smtClean="0"/>
              <a:t> 4</a:t>
            </a:r>
            <a:r>
              <a:rPr lang="pt-BR" i="1" dirty="0" smtClean="0"/>
              <a:t>q</a:t>
            </a:r>
            <a:r>
              <a:rPr lang="pt-BR" dirty="0"/>
              <a:t> </a:t>
            </a:r>
            <a:r>
              <a:rPr lang="pt-BR" dirty="0" smtClean="0"/>
              <a:t>+ 2  or  </a:t>
            </a:r>
            <a:r>
              <a:rPr lang="pt-BR" i="1" dirty="0" smtClean="0"/>
              <a:t>n </a:t>
            </a:r>
            <a:r>
              <a:rPr lang="pt-BR" dirty="0"/>
              <a:t>=</a:t>
            </a:r>
            <a:r>
              <a:rPr lang="pt-BR" dirty="0" smtClean="0"/>
              <a:t> 4</a:t>
            </a:r>
            <a:r>
              <a:rPr lang="pt-BR" i="1" dirty="0" smtClean="0"/>
              <a:t>q</a:t>
            </a:r>
            <a:r>
              <a:rPr lang="pt-BR" dirty="0"/>
              <a:t> </a:t>
            </a:r>
            <a:r>
              <a:rPr lang="pt-BR" dirty="0" smtClean="0"/>
              <a:t>+ 3</a:t>
            </a:r>
          </a:p>
          <a:p>
            <a:pPr marL="0" indent="457200"/>
            <a:endParaRPr lang="pt-BR" altLang="en-US" sz="800" dirty="0"/>
          </a:p>
          <a:p>
            <a:pPr marL="0" indent="0"/>
            <a:r>
              <a:rPr lang="en-IN" altLang="en-US" dirty="0"/>
              <a:t>for some integer </a:t>
            </a:r>
            <a:r>
              <a:rPr lang="en-IN" altLang="en-US" i="1" dirty="0"/>
              <a:t>q</a:t>
            </a:r>
            <a:r>
              <a:rPr lang="en-IN" altLang="en-US" dirty="0"/>
              <a:t>. In other words, </a:t>
            </a:r>
            <a:r>
              <a:rPr lang="en-IN" altLang="en-US" i="1" dirty="0"/>
              <a:t>n mod</a:t>
            </a:r>
            <a:r>
              <a:rPr lang="en-IN" altLang="en-US" dirty="0"/>
              <a:t> 4 equals 0, 1, </a:t>
            </a:r>
            <a:r>
              <a:rPr lang="en-IN" altLang="en-US" dirty="0" smtClean="0"/>
              <a:t>2, or </a:t>
            </a:r>
            <a:r>
              <a:rPr lang="en-IN" altLang="en-US" dirty="0"/>
              <a:t>3.</a:t>
            </a:r>
            <a:endParaRPr lang="en-US" altLang="en-US" dirty="0"/>
          </a:p>
        </p:txBody>
      </p:sp>
    </p:spTree>
    <p:extLst>
      <p:ext uri="{BB962C8B-B14F-4D97-AF65-F5344CB8AC3E}">
        <p14:creationId xmlns:p14="http://schemas.microsoft.com/office/powerpoint/2010/main" val="896232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dirty="0"/>
              <a:t>Example </a:t>
            </a:r>
            <a:r>
              <a:rPr lang="en-IN" altLang="en-US" sz="3000" dirty="0" smtClean="0"/>
              <a:t>4.5.7 </a:t>
            </a:r>
            <a:r>
              <a:rPr lang="en-US" altLang="en-US" sz="3000" dirty="0"/>
              <a:t>– </a:t>
            </a:r>
            <a:r>
              <a:rPr lang="en-IN" altLang="en-US" sz="3000" i="1" dirty="0" smtClean="0"/>
              <a:t>The </a:t>
            </a:r>
            <a:r>
              <a:rPr lang="en-IN" altLang="en-US" sz="3000" i="1" dirty="0"/>
              <a:t>Square of an Odd </a:t>
            </a:r>
            <a:r>
              <a:rPr lang="en-IN" altLang="en-US" sz="3000" i="1" dirty="0" smtClean="0"/>
              <a:t>Integer</a:t>
            </a:r>
            <a:endParaRPr lang="en-IN" altLang="en-US" sz="3000" dirty="0"/>
          </a:p>
        </p:txBody>
      </p:sp>
      <p:sp>
        <p:nvSpPr>
          <p:cNvPr id="3" name="Content Placeholder 2"/>
          <p:cNvSpPr>
            <a:spLocks noGrp="1"/>
          </p:cNvSpPr>
          <p:nvPr>
            <p:ph sz="quarter" idx="13"/>
          </p:nvPr>
        </p:nvSpPr>
        <p:spPr>
          <a:xfrm>
            <a:off x="457200" y="1447800"/>
            <a:ext cx="8226425" cy="5105400"/>
          </a:xfrm>
        </p:spPr>
        <p:txBody>
          <a:bodyPr/>
          <a:lstStyle/>
          <a:p>
            <a:pPr marL="0" indent="0"/>
            <a:r>
              <a:rPr lang="en-IN" dirty="0"/>
              <a:t>Prove: The square of any odd integer has the form </a:t>
            </a:r>
            <a:r>
              <a:rPr lang="en-IN" dirty="0" smtClean="0"/>
              <a:t>8</a:t>
            </a:r>
            <a:r>
              <a:rPr lang="en-IN" i="1" dirty="0" smtClean="0"/>
              <a:t>m</a:t>
            </a:r>
            <a:r>
              <a:rPr lang="en-IN" dirty="0" smtClean="0"/>
              <a:t> + 1 </a:t>
            </a:r>
            <a:r>
              <a:rPr lang="en-IN" dirty="0"/>
              <a:t>for some integer </a:t>
            </a:r>
            <a:r>
              <a:rPr lang="en-IN" i="1" dirty="0"/>
              <a:t>m</a:t>
            </a:r>
            <a:r>
              <a:rPr lang="en-IN" dirty="0"/>
              <a:t>.</a:t>
            </a:r>
            <a:endParaRPr lang="en-US" altLang="en-US" dirty="0"/>
          </a:p>
        </p:txBody>
      </p:sp>
    </p:spTree>
    <p:extLst>
      <p:ext uri="{BB962C8B-B14F-4D97-AF65-F5344CB8AC3E}">
        <p14:creationId xmlns:p14="http://schemas.microsoft.com/office/powerpoint/2010/main" val="912642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4.5.7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3200400"/>
          </a:xfrm>
        </p:spPr>
        <p:txBody>
          <a:bodyPr/>
          <a:lstStyle/>
          <a:p>
            <a:pPr marL="0" indent="0"/>
            <a:r>
              <a:rPr lang="en-IN" dirty="0"/>
              <a:t>If checking some examples convinces you that </a:t>
            </a:r>
            <a:r>
              <a:rPr lang="en-IN" dirty="0" smtClean="0"/>
              <a:t>the statement </a:t>
            </a:r>
            <a:r>
              <a:rPr lang="en-IN" dirty="0"/>
              <a:t>may be true, </a:t>
            </a:r>
            <a:r>
              <a:rPr lang="en-IN" dirty="0" smtClean="0"/>
              <a:t>begin to </a:t>
            </a:r>
            <a:r>
              <a:rPr lang="en-IN" dirty="0"/>
              <a:t>develop a proof by asking</a:t>
            </a:r>
            <a:r>
              <a:rPr lang="en-IN" dirty="0" smtClean="0"/>
              <a:t>, “</a:t>
            </a:r>
            <a:r>
              <a:rPr lang="en-IN" dirty="0"/>
              <a:t>Where am I starting from?” and “What do I need </a:t>
            </a:r>
            <a:r>
              <a:rPr lang="en-IN" dirty="0" smtClean="0"/>
              <a:t>to show?” To </a:t>
            </a:r>
            <a:r>
              <a:rPr lang="en-IN" dirty="0"/>
              <a:t>help answer these questions, introduce variables </a:t>
            </a:r>
            <a:r>
              <a:rPr lang="en-IN" dirty="0" smtClean="0"/>
              <a:t>to rewrite </a:t>
            </a:r>
            <a:r>
              <a:rPr lang="en-IN" dirty="0"/>
              <a:t>the statement </a:t>
            </a:r>
            <a:r>
              <a:rPr lang="en-IN" dirty="0" smtClean="0"/>
              <a:t>more formally.</a:t>
            </a:r>
          </a:p>
          <a:p>
            <a:pPr marL="0" indent="0"/>
            <a:endParaRPr lang="en-IN" altLang="en-US" sz="1200" dirty="0"/>
          </a:p>
          <a:p>
            <a:pPr marL="0" indent="0"/>
            <a:r>
              <a:rPr lang="en-IN" b="1" i="1" dirty="0"/>
              <a:t>Formal Restatement: </a:t>
            </a:r>
            <a:r>
              <a:rPr lang="en-IN" dirty="0">
                <a:latin typeface="+mj-lt"/>
                <a:ea typeface="Arial Unicode MS" panose="020B0604020202020204" pitchFamily="34" charset="-128"/>
                <a:cs typeface="Arial Unicode MS" panose="020B0604020202020204" pitchFamily="34" charset="-128"/>
              </a:rPr>
              <a:t>∀</a:t>
            </a:r>
            <a:r>
              <a:rPr lang="en-IN" dirty="0" smtClean="0"/>
              <a:t> </a:t>
            </a:r>
            <a:r>
              <a:rPr lang="en-IN" dirty="0"/>
              <a:t>odd integer </a:t>
            </a:r>
            <a:r>
              <a:rPr lang="en-IN" i="1" dirty="0"/>
              <a:t>n</a:t>
            </a:r>
            <a:r>
              <a:rPr lang="en-IN" dirty="0"/>
              <a:t>, </a:t>
            </a:r>
            <a:r>
              <a:rPr lang="en-IN" dirty="0" smtClean="0">
                <a:latin typeface="+mj-lt"/>
                <a:ea typeface="Arial Unicode MS" panose="020B0604020202020204" pitchFamily="34" charset="-128"/>
                <a:cs typeface="Arial Unicode MS" panose="020B0604020202020204" pitchFamily="34" charset="-128"/>
              </a:rPr>
              <a:t>∃</a:t>
            </a:r>
            <a:r>
              <a:rPr lang="en-IN" dirty="0" smtClean="0"/>
              <a:t> </a:t>
            </a:r>
            <a:r>
              <a:rPr lang="en-IN" dirty="0"/>
              <a:t>an integer </a:t>
            </a:r>
            <a:r>
              <a:rPr lang="en-IN" i="1" dirty="0"/>
              <a:t>m </a:t>
            </a:r>
            <a:r>
              <a:rPr lang="en-IN" dirty="0"/>
              <a:t>such </a:t>
            </a:r>
            <a:r>
              <a:rPr lang="en-IN" dirty="0" smtClean="0"/>
              <a:t>that</a:t>
            </a:r>
            <a:endParaRPr lang="en-US" altLang="en-US" dirty="0"/>
          </a:p>
        </p:txBody>
      </p:sp>
      <p:pic>
        <p:nvPicPr>
          <p:cNvPr id="6" name="Picture 5" descr="n^2 = 8m + 1."/>
          <p:cNvPicPr>
            <a:picLocks noChangeAspect="1"/>
          </p:cNvPicPr>
          <p:nvPr/>
        </p:nvPicPr>
        <p:blipFill>
          <a:blip r:embed="rId3"/>
          <a:stretch>
            <a:fillRect/>
          </a:stretch>
        </p:blipFill>
        <p:spPr>
          <a:xfrm>
            <a:off x="1143000" y="3962400"/>
            <a:ext cx="1578769" cy="347036"/>
          </a:xfrm>
          <a:prstGeom prst="rect">
            <a:avLst/>
          </a:prstGeom>
        </p:spPr>
      </p:pic>
      <p:sp>
        <p:nvSpPr>
          <p:cNvPr id="7" name="Content Placeholder 2"/>
          <p:cNvSpPr>
            <a:spLocks noGrp="1"/>
          </p:cNvSpPr>
          <p:nvPr>
            <p:ph sz="quarter" idx="13"/>
          </p:nvPr>
        </p:nvSpPr>
        <p:spPr>
          <a:xfrm>
            <a:off x="457200" y="4572000"/>
            <a:ext cx="8226425" cy="838200"/>
          </a:xfrm>
        </p:spPr>
        <p:txBody>
          <a:bodyPr/>
          <a:lstStyle/>
          <a:p>
            <a:pPr marL="0" indent="0"/>
            <a:r>
              <a:rPr lang="en-IN" altLang="en-US" dirty="0" smtClean="0"/>
              <a:t>From </a:t>
            </a:r>
            <a:r>
              <a:rPr lang="en-IN" altLang="en-US" dirty="0"/>
              <a:t>this, you can immediately identify the starting point and what is to be shown.</a:t>
            </a:r>
            <a:endParaRPr lang="en-US" altLang="en-US" dirty="0"/>
          </a:p>
        </p:txBody>
      </p:sp>
    </p:spTree>
    <p:extLst>
      <p:ext uri="{BB962C8B-B14F-4D97-AF65-F5344CB8AC3E}">
        <p14:creationId xmlns:p14="http://schemas.microsoft.com/office/powerpoint/2010/main" val="4176447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4.5.7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612160"/>
          </a:xfrm>
        </p:spPr>
        <p:txBody>
          <a:bodyPr/>
          <a:lstStyle/>
          <a:p>
            <a:pPr marL="0" indent="0"/>
            <a:r>
              <a:rPr lang="en-IN" b="1" i="1" dirty="0"/>
              <a:t>Starting Point: </a:t>
            </a:r>
            <a:r>
              <a:rPr lang="en-IN" dirty="0"/>
              <a:t>Suppose </a:t>
            </a:r>
            <a:r>
              <a:rPr lang="en-IN" i="1" dirty="0"/>
              <a:t>n </a:t>
            </a:r>
            <a:r>
              <a:rPr lang="en-IN" dirty="0"/>
              <a:t>is a particular but </a:t>
            </a:r>
            <a:r>
              <a:rPr lang="en-IN" dirty="0" smtClean="0"/>
              <a:t>arbitrarily chosen </a:t>
            </a:r>
            <a:r>
              <a:rPr lang="en-IN" dirty="0"/>
              <a:t>odd integer</a:t>
            </a:r>
            <a:r>
              <a:rPr lang="en-IN" dirty="0" smtClean="0"/>
              <a:t>.</a:t>
            </a:r>
          </a:p>
          <a:p>
            <a:pPr marL="0" indent="0"/>
            <a:endParaRPr lang="en-IN" altLang="en-US" sz="1100" dirty="0"/>
          </a:p>
          <a:p>
            <a:pPr marL="0" indent="0"/>
            <a:r>
              <a:rPr lang="en-IN" altLang="en-US" b="1" i="1" dirty="0"/>
              <a:t>To Show:</a:t>
            </a:r>
            <a:r>
              <a:rPr lang="en-IN" altLang="en-US" dirty="0"/>
              <a:t> </a:t>
            </a:r>
            <a:r>
              <a:rPr lang="en-IN" altLang="en-US" dirty="0" smtClean="0">
                <a:latin typeface="+mj-lt"/>
                <a:ea typeface="Arial Unicode MS" panose="020B0604020202020204" pitchFamily="34" charset="-128"/>
                <a:cs typeface="Arial Unicode MS" panose="020B0604020202020204" pitchFamily="34" charset="-128"/>
              </a:rPr>
              <a:t>∃</a:t>
            </a:r>
            <a:r>
              <a:rPr lang="en-IN" altLang="en-US" dirty="0" smtClean="0"/>
              <a:t> </a:t>
            </a:r>
            <a:r>
              <a:rPr lang="en-IN" altLang="en-US" dirty="0"/>
              <a:t>an integer </a:t>
            </a:r>
            <a:r>
              <a:rPr lang="en-IN" altLang="en-US" i="1" dirty="0"/>
              <a:t>m</a:t>
            </a:r>
            <a:r>
              <a:rPr lang="en-IN" altLang="en-US" dirty="0"/>
              <a:t> such that</a:t>
            </a:r>
            <a:endParaRPr lang="en-US" altLang="en-US" dirty="0"/>
          </a:p>
        </p:txBody>
      </p:sp>
      <p:pic>
        <p:nvPicPr>
          <p:cNvPr id="4" name="Picture 3" descr="n^2 = 8m + 1."/>
          <p:cNvPicPr>
            <a:picLocks noChangeAspect="1"/>
          </p:cNvPicPr>
          <p:nvPr/>
        </p:nvPicPr>
        <p:blipFill>
          <a:blip r:embed="rId3"/>
          <a:stretch>
            <a:fillRect/>
          </a:stretch>
        </p:blipFill>
        <p:spPr>
          <a:xfrm>
            <a:off x="5410200" y="2463060"/>
            <a:ext cx="1742023" cy="381740"/>
          </a:xfrm>
          <a:prstGeom prst="rect">
            <a:avLst/>
          </a:prstGeom>
        </p:spPr>
      </p:pic>
      <p:sp>
        <p:nvSpPr>
          <p:cNvPr id="7" name="Content Placeholder 2"/>
          <p:cNvSpPr>
            <a:spLocks noGrp="1"/>
          </p:cNvSpPr>
          <p:nvPr>
            <p:ph sz="quarter" idx="13"/>
          </p:nvPr>
        </p:nvSpPr>
        <p:spPr>
          <a:xfrm>
            <a:off x="457200" y="3200400"/>
            <a:ext cx="8226425" cy="913660"/>
          </a:xfrm>
        </p:spPr>
        <p:txBody>
          <a:bodyPr/>
          <a:lstStyle/>
          <a:p>
            <a:pPr marL="0" indent="0"/>
            <a:r>
              <a:rPr lang="en-IN" dirty="0"/>
              <a:t>This looks tough. Why should there be an integer </a:t>
            </a:r>
            <a:r>
              <a:rPr lang="en-IN" i="1" dirty="0"/>
              <a:t>m</a:t>
            </a:r>
            <a:r>
              <a:rPr lang="en-IN" dirty="0"/>
              <a:t> with the property that</a:t>
            </a:r>
            <a:endParaRPr lang="en-US" altLang="en-US" dirty="0"/>
          </a:p>
        </p:txBody>
      </p:sp>
      <p:pic>
        <p:nvPicPr>
          <p:cNvPr id="8" name="Picture 7" descr="n^2 = 8m + 1?"/>
          <p:cNvPicPr>
            <a:picLocks noChangeAspect="1"/>
          </p:cNvPicPr>
          <p:nvPr/>
        </p:nvPicPr>
        <p:blipFill>
          <a:blip r:embed="rId4"/>
          <a:stretch>
            <a:fillRect/>
          </a:stretch>
        </p:blipFill>
        <p:spPr>
          <a:xfrm>
            <a:off x="2854834" y="3604369"/>
            <a:ext cx="1488566" cy="319931"/>
          </a:xfrm>
          <a:prstGeom prst="rect">
            <a:avLst/>
          </a:prstGeom>
        </p:spPr>
      </p:pic>
      <p:sp>
        <p:nvSpPr>
          <p:cNvPr id="9" name="Content Placeholder 2"/>
          <p:cNvSpPr>
            <a:spLocks noGrp="1"/>
          </p:cNvSpPr>
          <p:nvPr>
            <p:ph sz="quarter" idx="13"/>
          </p:nvPr>
        </p:nvSpPr>
        <p:spPr>
          <a:xfrm>
            <a:off x="4419600" y="3569440"/>
            <a:ext cx="2895600" cy="456460"/>
          </a:xfrm>
        </p:spPr>
        <p:txBody>
          <a:bodyPr/>
          <a:lstStyle/>
          <a:p>
            <a:pPr marL="0" indent="0"/>
            <a:r>
              <a:rPr lang="en-IN" dirty="0"/>
              <a:t>That would say that</a:t>
            </a:r>
            <a:endParaRPr lang="en-US" altLang="en-US" dirty="0"/>
          </a:p>
        </p:txBody>
      </p:sp>
      <p:pic>
        <p:nvPicPr>
          <p:cNvPr id="10" name="Picture 9" descr="(n^2 minus 1)∕8"/>
          <p:cNvPicPr>
            <a:picLocks noChangeAspect="1"/>
          </p:cNvPicPr>
          <p:nvPr/>
        </p:nvPicPr>
        <p:blipFill>
          <a:blip r:embed="rId5"/>
          <a:stretch>
            <a:fillRect/>
          </a:stretch>
        </p:blipFill>
        <p:spPr>
          <a:xfrm>
            <a:off x="7251700" y="3617069"/>
            <a:ext cx="1128645" cy="319931"/>
          </a:xfrm>
          <a:prstGeom prst="rect">
            <a:avLst/>
          </a:prstGeom>
        </p:spPr>
      </p:pic>
      <p:sp>
        <p:nvSpPr>
          <p:cNvPr id="11" name="Content Placeholder 2"/>
          <p:cNvSpPr>
            <a:spLocks noGrp="1"/>
          </p:cNvSpPr>
          <p:nvPr>
            <p:ph sz="quarter" idx="13"/>
          </p:nvPr>
        </p:nvSpPr>
        <p:spPr>
          <a:xfrm>
            <a:off x="457200" y="3963140"/>
            <a:ext cx="4191000" cy="519960"/>
          </a:xfrm>
        </p:spPr>
        <p:txBody>
          <a:bodyPr/>
          <a:lstStyle/>
          <a:p>
            <a:pPr marL="0" indent="0"/>
            <a:r>
              <a:rPr lang="en-IN" dirty="0"/>
              <a:t>is an integer, or that 8 divides</a:t>
            </a:r>
            <a:endParaRPr lang="en-US" altLang="en-US" dirty="0"/>
          </a:p>
        </p:txBody>
      </p:sp>
      <p:pic>
        <p:nvPicPr>
          <p:cNvPr id="12" name="Picture 11" descr="n^2 minus 1."/>
          <p:cNvPicPr>
            <a:picLocks noChangeAspect="1"/>
          </p:cNvPicPr>
          <p:nvPr/>
        </p:nvPicPr>
        <p:blipFill>
          <a:blip r:embed="rId6"/>
          <a:stretch>
            <a:fillRect/>
          </a:stretch>
        </p:blipFill>
        <p:spPr>
          <a:xfrm>
            <a:off x="4648200" y="3990741"/>
            <a:ext cx="811379" cy="312822"/>
          </a:xfrm>
          <a:prstGeom prst="rect">
            <a:avLst/>
          </a:prstGeom>
        </p:spPr>
      </p:pic>
      <p:sp>
        <p:nvSpPr>
          <p:cNvPr id="13" name="Content Placeholder 2"/>
          <p:cNvSpPr>
            <a:spLocks noGrp="1"/>
          </p:cNvSpPr>
          <p:nvPr>
            <p:ph sz="quarter" idx="13"/>
          </p:nvPr>
        </p:nvSpPr>
        <p:spPr>
          <a:xfrm>
            <a:off x="457200" y="3962400"/>
            <a:ext cx="8458200" cy="838200"/>
          </a:xfrm>
        </p:spPr>
        <p:txBody>
          <a:bodyPr/>
          <a:lstStyle/>
          <a:p>
            <a:pPr marL="0" indent="0"/>
            <a:r>
              <a:rPr lang="en-IN" dirty="0" smtClean="0"/>
              <a:t>                                                            Perhaps </a:t>
            </a:r>
            <a:r>
              <a:rPr lang="en-IN" dirty="0"/>
              <a:t>you </a:t>
            </a:r>
            <a:r>
              <a:rPr lang="en-IN" dirty="0" smtClean="0"/>
              <a:t>could make </a:t>
            </a:r>
            <a:r>
              <a:rPr lang="en-IN" dirty="0"/>
              <a:t>use of the fact that</a:t>
            </a:r>
            <a:endParaRPr lang="en-US" altLang="en-US" dirty="0"/>
          </a:p>
        </p:txBody>
      </p:sp>
      <p:pic>
        <p:nvPicPr>
          <p:cNvPr id="14" name="Picture 13" descr="n^2 minus 1 = (n minus 1) (n + 1)."/>
          <p:cNvPicPr>
            <a:picLocks noChangeAspect="1"/>
          </p:cNvPicPr>
          <p:nvPr/>
        </p:nvPicPr>
        <p:blipFill>
          <a:blip r:embed="rId7"/>
          <a:stretch>
            <a:fillRect/>
          </a:stretch>
        </p:blipFill>
        <p:spPr>
          <a:xfrm>
            <a:off x="4000500" y="4394200"/>
            <a:ext cx="2581665" cy="328818"/>
          </a:xfrm>
          <a:prstGeom prst="rect">
            <a:avLst/>
          </a:prstGeom>
        </p:spPr>
      </p:pic>
    </p:spTree>
    <p:extLst>
      <p:ext uri="{BB962C8B-B14F-4D97-AF65-F5344CB8AC3E}">
        <p14:creationId xmlns:p14="http://schemas.microsoft.com/office/powerpoint/2010/main" val="3612808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4.5.7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733800"/>
          </a:xfrm>
        </p:spPr>
        <p:txBody>
          <a:bodyPr/>
          <a:lstStyle/>
          <a:p>
            <a:pPr marL="0" indent="0"/>
            <a:r>
              <a:rPr lang="en-IN" dirty="0"/>
              <a:t>Does 8 divide (</a:t>
            </a:r>
            <a:r>
              <a:rPr lang="en-IN" i="1" dirty="0"/>
              <a:t>n</a:t>
            </a:r>
            <a:r>
              <a:rPr lang="en-IN" dirty="0"/>
              <a:t> + 1)(</a:t>
            </a:r>
            <a:r>
              <a:rPr lang="en-IN" i="1" dirty="0"/>
              <a:t>n</a:t>
            </a:r>
            <a:r>
              <a:rPr lang="en-IN" dirty="0"/>
              <a:t> + 1)? Since </a:t>
            </a:r>
            <a:r>
              <a:rPr lang="en-IN" i="1" dirty="0"/>
              <a:t>n</a:t>
            </a:r>
            <a:r>
              <a:rPr lang="en-IN" dirty="0"/>
              <a:t> is odd, both (</a:t>
            </a:r>
            <a:r>
              <a:rPr lang="en-IN" i="1" dirty="0"/>
              <a:t>n</a:t>
            </a:r>
            <a:r>
              <a:rPr lang="en-IN" dirty="0"/>
              <a:t> − 1) and (</a:t>
            </a:r>
            <a:r>
              <a:rPr lang="en-IN" i="1" dirty="0"/>
              <a:t>n</a:t>
            </a:r>
            <a:r>
              <a:rPr lang="en-IN" dirty="0"/>
              <a:t> + 1) are even. That means that their product is divisible by 4. But that’s not enough. You need to show that the product is divisible by 8</a:t>
            </a:r>
            <a:r>
              <a:rPr lang="en-IN" dirty="0" smtClean="0"/>
              <a:t>.</a:t>
            </a:r>
          </a:p>
          <a:p>
            <a:pPr marL="0" indent="0"/>
            <a:endParaRPr lang="en-US" altLang="en-US" sz="1200" dirty="0"/>
          </a:p>
          <a:p>
            <a:pPr marL="0" indent="0"/>
            <a:r>
              <a:rPr lang="en-IN" dirty="0" smtClean="0"/>
              <a:t>You </a:t>
            </a:r>
            <a:r>
              <a:rPr lang="en-IN" dirty="0"/>
              <a:t>could try another approach by arguing that since </a:t>
            </a:r>
            <a:r>
              <a:rPr lang="en-IN" i="1" dirty="0"/>
              <a:t>n</a:t>
            </a:r>
            <a:r>
              <a:rPr lang="en-IN" dirty="0"/>
              <a:t> </a:t>
            </a:r>
            <a:r>
              <a:rPr lang="en-IN" dirty="0" smtClean="0"/>
              <a:t>is odd</a:t>
            </a:r>
            <a:r>
              <a:rPr lang="en-IN" dirty="0"/>
              <a:t>, you can represent it </a:t>
            </a:r>
            <a:r>
              <a:rPr lang="en-IN" dirty="0" smtClean="0"/>
              <a:t>as 2</a:t>
            </a:r>
            <a:r>
              <a:rPr lang="en-IN" i="1" dirty="0" smtClean="0"/>
              <a:t>q</a:t>
            </a:r>
            <a:r>
              <a:rPr lang="en-IN" dirty="0" smtClean="0"/>
              <a:t> + 1 </a:t>
            </a:r>
            <a:r>
              <a:rPr lang="en-IN" dirty="0"/>
              <a:t>for some integer </a:t>
            </a:r>
            <a:r>
              <a:rPr lang="en-IN" i="1" dirty="0" smtClean="0"/>
              <a:t>q</a:t>
            </a:r>
            <a:r>
              <a:rPr lang="en-IN" dirty="0" smtClean="0"/>
              <a:t>.</a:t>
            </a:r>
          </a:p>
          <a:p>
            <a:pPr marL="0" indent="0"/>
            <a:endParaRPr lang="en-IN" sz="1200" dirty="0"/>
          </a:p>
          <a:p>
            <a:pPr marL="0" indent="0"/>
            <a:r>
              <a:rPr lang="en-IN" dirty="0" smtClean="0"/>
              <a:t>Then</a:t>
            </a:r>
            <a:endParaRPr lang="en-US" altLang="en-US" dirty="0"/>
          </a:p>
        </p:txBody>
      </p:sp>
      <p:pic>
        <p:nvPicPr>
          <p:cNvPr id="4" name="Picture 3" descr="n^2 = (2q +1)^2 = 4q^2 + 4q + 1 = 4(q^2 + q) + 1."/>
          <p:cNvPicPr>
            <a:picLocks noChangeAspect="1"/>
          </p:cNvPicPr>
          <p:nvPr/>
        </p:nvPicPr>
        <p:blipFill>
          <a:blip r:embed="rId3"/>
          <a:stretch>
            <a:fillRect/>
          </a:stretch>
        </p:blipFill>
        <p:spPr>
          <a:xfrm>
            <a:off x="1333500" y="4278004"/>
            <a:ext cx="5677705" cy="369322"/>
          </a:xfrm>
          <a:prstGeom prst="rect">
            <a:avLst/>
          </a:prstGeom>
        </p:spPr>
      </p:pic>
      <p:sp>
        <p:nvSpPr>
          <p:cNvPr id="7" name="Content Placeholder 2"/>
          <p:cNvSpPr>
            <a:spLocks noGrp="1"/>
          </p:cNvSpPr>
          <p:nvPr>
            <p:ph sz="quarter" idx="13"/>
          </p:nvPr>
        </p:nvSpPr>
        <p:spPr>
          <a:xfrm>
            <a:off x="457200" y="4239904"/>
            <a:ext cx="8226425" cy="889000"/>
          </a:xfrm>
        </p:spPr>
        <p:txBody>
          <a:bodyPr/>
          <a:lstStyle/>
          <a:p>
            <a:pPr marL="0" indent="0"/>
            <a:r>
              <a:rPr lang="en-IN" dirty="0" smtClean="0"/>
              <a:t>                                                                              It </a:t>
            </a:r>
            <a:r>
              <a:rPr lang="en-IN" dirty="0"/>
              <a:t>is </a:t>
            </a:r>
            <a:r>
              <a:rPr lang="en-IN" dirty="0" smtClean="0"/>
              <a:t>clear from </a:t>
            </a:r>
            <a:r>
              <a:rPr lang="en-IN" dirty="0"/>
              <a:t>this analysis that</a:t>
            </a:r>
            <a:endParaRPr lang="en-US" altLang="en-US" dirty="0"/>
          </a:p>
        </p:txBody>
      </p:sp>
      <p:pic>
        <p:nvPicPr>
          <p:cNvPr id="8" name="Picture 7" descr="n^2"/>
          <p:cNvPicPr>
            <a:picLocks noChangeAspect="1"/>
          </p:cNvPicPr>
          <p:nvPr/>
        </p:nvPicPr>
        <p:blipFill>
          <a:blip r:embed="rId4"/>
          <a:stretch>
            <a:fillRect/>
          </a:stretch>
        </p:blipFill>
        <p:spPr>
          <a:xfrm>
            <a:off x="3596724" y="4620904"/>
            <a:ext cx="306467" cy="317220"/>
          </a:xfrm>
          <a:prstGeom prst="rect">
            <a:avLst/>
          </a:prstGeom>
        </p:spPr>
      </p:pic>
      <p:sp>
        <p:nvSpPr>
          <p:cNvPr id="9" name="Content Placeholder 2"/>
          <p:cNvSpPr>
            <a:spLocks noGrp="1"/>
          </p:cNvSpPr>
          <p:nvPr>
            <p:ph sz="quarter" idx="13"/>
          </p:nvPr>
        </p:nvSpPr>
        <p:spPr>
          <a:xfrm>
            <a:off x="457200" y="4608204"/>
            <a:ext cx="8226425" cy="825500"/>
          </a:xfrm>
        </p:spPr>
        <p:txBody>
          <a:bodyPr/>
          <a:lstStyle/>
          <a:p>
            <a:pPr marL="0" indent="0"/>
            <a:r>
              <a:rPr lang="en-IN" dirty="0" smtClean="0"/>
              <a:t>                                         can </a:t>
            </a:r>
            <a:r>
              <a:rPr lang="en-IN" dirty="0"/>
              <a:t>be written in the form </a:t>
            </a:r>
            <a:r>
              <a:rPr lang="en-IN" dirty="0" smtClean="0"/>
              <a:t>4</a:t>
            </a:r>
            <a:r>
              <a:rPr lang="en-IN" i="1" dirty="0" smtClean="0"/>
              <a:t>m</a:t>
            </a:r>
            <a:r>
              <a:rPr lang="en-IN" dirty="0" smtClean="0"/>
              <a:t> + 1</a:t>
            </a:r>
            <a:r>
              <a:rPr lang="en-IN" dirty="0"/>
              <a:t>, but it may not be clear </a:t>
            </a:r>
            <a:r>
              <a:rPr lang="en-IN" dirty="0" smtClean="0"/>
              <a:t>that it can </a:t>
            </a:r>
            <a:r>
              <a:rPr lang="en-IN" dirty="0"/>
              <a:t>be written as </a:t>
            </a:r>
            <a:r>
              <a:rPr lang="en-IN" dirty="0" smtClean="0"/>
              <a:t>8</a:t>
            </a:r>
            <a:r>
              <a:rPr lang="en-IN" i="1" dirty="0" smtClean="0"/>
              <a:t>m</a:t>
            </a:r>
            <a:r>
              <a:rPr lang="en-IN" dirty="0" smtClean="0"/>
              <a:t> + 1</a:t>
            </a:r>
            <a:r>
              <a:rPr lang="en-IN" dirty="0"/>
              <a:t>.</a:t>
            </a:r>
            <a:endParaRPr lang="en-US" altLang="en-US" dirty="0"/>
          </a:p>
        </p:txBody>
      </p:sp>
    </p:spTree>
    <p:extLst>
      <p:ext uri="{BB962C8B-B14F-4D97-AF65-F5344CB8AC3E}">
        <p14:creationId xmlns:p14="http://schemas.microsoft.com/office/powerpoint/2010/main" val="708927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4.5.7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10" name="Content Placeholder 2"/>
          <p:cNvSpPr>
            <a:spLocks noGrp="1"/>
          </p:cNvSpPr>
          <p:nvPr>
            <p:ph sz="quarter" idx="13"/>
          </p:nvPr>
        </p:nvSpPr>
        <p:spPr>
          <a:xfrm>
            <a:off x="457200" y="1447800"/>
            <a:ext cx="8226425" cy="2667000"/>
          </a:xfrm>
        </p:spPr>
        <p:txBody>
          <a:bodyPr/>
          <a:lstStyle/>
          <a:p>
            <a:pPr marL="0" indent="0"/>
            <a:r>
              <a:rPr lang="en-IN" dirty="0"/>
              <a:t>Yet another possibility is to use the result of Example </a:t>
            </a:r>
            <a:r>
              <a:rPr lang="en-IN" dirty="0" smtClean="0"/>
              <a:t>4.5.6. That </a:t>
            </a:r>
            <a:r>
              <a:rPr lang="en-IN" dirty="0"/>
              <a:t>example </a:t>
            </a:r>
            <a:r>
              <a:rPr lang="en-IN" dirty="0" smtClean="0"/>
              <a:t>showed that </a:t>
            </a:r>
            <a:r>
              <a:rPr lang="en-IN" dirty="0"/>
              <a:t>any integer can be written </a:t>
            </a:r>
            <a:r>
              <a:rPr lang="en-IN" dirty="0" smtClean="0"/>
              <a:t>in one </a:t>
            </a:r>
            <a:r>
              <a:rPr lang="en-IN" dirty="0"/>
              <a:t>of the four forms 4</a:t>
            </a:r>
            <a:r>
              <a:rPr lang="en-IN" i="1" dirty="0"/>
              <a:t>q</a:t>
            </a:r>
            <a:r>
              <a:rPr lang="en-IN" dirty="0"/>
              <a:t>, </a:t>
            </a:r>
            <a:r>
              <a:rPr lang="en-IN" dirty="0" smtClean="0"/>
              <a:t>4</a:t>
            </a:r>
            <a:r>
              <a:rPr lang="en-IN" i="1" dirty="0" smtClean="0"/>
              <a:t>q</a:t>
            </a:r>
            <a:r>
              <a:rPr lang="en-IN" dirty="0" smtClean="0"/>
              <a:t> + 1</a:t>
            </a:r>
            <a:r>
              <a:rPr lang="en-IN" dirty="0"/>
              <a:t>, </a:t>
            </a:r>
            <a:r>
              <a:rPr lang="en-IN" dirty="0" smtClean="0"/>
              <a:t>4</a:t>
            </a:r>
            <a:r>
              <a:rPr lang="en-IN" i="1" dirty="0" smtClean="0"/>
              <a:t>q</a:t>
            </a:r>
            <a:r>
              <a:rPr lang="en-IN" dirty="0" smtClean="0"/>
              <a:t> + 2</a:t>
            </a:r>
            <a:r>
              <a:rPr lang="en-IN" dirty="0"/>
              <a:t>, or </a:t>
            </a:r>
            <a:r>
              <a:rPr lang="en-IN" dirty="0" smtClean="0"/>
              <a:t>4</a:t>
            </a:r>
            <a:r>
              <a:rPr lang="en-IN" i="1" dirty="0" smtClean="0"/>
              <a:t>q</a:t>
            </a:r>
            <a:r>
              <a:rPr lang="en-IN" dirty="0" smtClean="0"/>
              <a:t> + 3</a:t>
            </a:r>
            <a:r>
              <a:rPr lang="en-IN" dirty="0"/>
              <a:t>. </a:t>
            </a:r>
            <a:r>
              <a:rPr lang="en-IN" dirty="0" smtClean="0"/>
              <a:t>Two of these</a:t>
            </a:r>
            <a:r>
              <a:rPr lang="en-IN" dirty="0"/>
              <a:t>, </a:t>
            </a:r>
            <a:r>
              <a:rPr lang="en-IN" dirty="0" smtClean="0"/>
              <a:t>4</a:t>
            </a:r>
            <a:r>
              <a:rPr lang="en-IN" i="1" dirty="0" smtClean="0"/>
              <a:t>q</a:t>
            </a:r>
            <a:r>
              <a:rPr lang="en-IN" dirty="0" smtClean="0"/>
              <a:t> + 1 </a:t>
            </a:r>
            <a:r>
              <a:rPr lang="en-IN" dirty="0"/>
              <a:t>and </a:t>
            </a:r>
            <a:r>
              <a:rPr lang="en-IN" dirty="0" smtClean="0"/>
              <a:t>4</a:t>
            </a:r>
            <a:r>
              <a:rPr lang="en-IN" i="1" dirty="0" smtClean="0"/>
              <a:t>q</a:t>
            </a:r>
            <a:r>
              <a:rPr lang="en-IN" dirty="0" smtClean="0"/>
              <a:t> + 3</a:t>
            </a:r>
            <a:r>
              <a:rPr lang="en-IN" dirty="0"/>
              <a:t>, are odd. Thus any odd integer </a:t>
            </a:r>
            <a:r>
              <a:rPr lang="en-IN" dirty="0" smtClean="0"/>
              <a:t>can be </a:t>
            </a:r>
            <a:r>
              <a:rPr lang="en-IN" dirty="0"/>
              <a:t>written in the </a:t>
            </a:r>
            <a:r>
              <a:rPr lang="en-IN" dirty="0" smtClean="0"/>
              <a:t>form 4</a:t>
            </a:r>
            <a:r>
              <a:rPr lang="en-IN" i="1" dirty="0" smtClean="0"/>
              <a:t>q</a:t>
            </a:r>
            <a:r>
              <a:rPr lang="en-IN" dirty="0" smtClean="0"/>
              <a:t> + 1 </a:t>
            </a:r>
            <a:r>
              <a:rPr lang="en-IN" dirty="0"/>
              <a:t>or </a:t>
            </a:r>
            <a:r>
              <a:rPr lang="en-IN" dirty="0" smtClean="0"/>
              <a:t>4</a:t>
            </a:r>
            <a:r>
              <a:rPr lang="en-IN" i="1" dirty="0" smtClean="0"/>
              <a:t>q</a:t>
            </a:r>
            <a:r>
              <a:rPr lang="en-IN" dirty="0" smtClean="0"/>
              <a:t> + 3 </a:t>
            </a:r>
            <a:r>
              <a:rPr lang="en-IN" dirty="0"/>
              <a:t>for some integer </a:t>
            </a:r>
            <a:r>
              <a:rPr lang="en-IN" i="1" dirty="0"/>
              <a:t>q</a:t>
            </a:r>
            <a:r>
              <a:rPr lang="en-IN" dirty="0"/>
              <a:t>. </a:t>
            </a:r>
            <a:r>
              <a:rPr lang="en-IN" dirty="0" smtClean="0"/>
              <a:t>You could </a:t>
            </a:r>
            <a:r>
              <a:rPr lang="en-IN" dirty="0"/>
              <a:t>try breaking into cases based on these </a:t>
            </a:r>
            <a:r>
              <a:rPr lang="en-IN" dirty="0" smtClean="0"/>
              <a:t>two different forms</a:t>
            </a:r>
            <a:r>
              <a:rPr lang="en-IN" dirty="0"/>
              <a:t>.</a:t>
            </a:r>
            <a:endParaRPr lang="en-US" altLang="en-US" dirty="0"/>
          </a:p>
        </p:txBody>
      </p:sp>
    </p:spTree>
    <p:extLst>
      <p:ext uri="{BB962C8B-B14F-4D97-AF65-F5344CB8AC3E}">
        <p14:creationId xmlns:p14="http://schemas.microsoft.com/office/powerpoint/2010/main" val="3379932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Representations </a:t>
            </a:r>
            <a:r>
              <a:rPr lang="en-IN" altLang="en-US" dirty="0"/>
              <a:t>of </a:t>
            </a:r>
            <a:r>
              <a:rPr lang="en-IN" altLang="en-US" dirty="0" smtClean="0"/>
              <a:t>Integers</a:t>
            </a:r>
            <a:endParaRPr lang="en-IN" altLang="en-US" dirty="0"/>
          </a:p>
        </p:txBody>
      </p:sp>
      <p:pic>
        <p:nvPicPr>
          <p:cNvPr id="3" name="Picture 2" descr="A text box has the heading, Theorem 4.5.3. The text reads, The square of any odd integer has the form 8m + 1 for some integer m."/>
          <p:cNvPicPr>
            <a:picLocks noChangeAspect="1"/>
          </p:cNvPicPr>
          <p:nvPr/>
        </p:nvPicPr>
        <p:blipFill>
          <a:blip r:embed="rId3"/>
          <a:stretch>
            <a:fillRect/>
          </a:stretch>
        </p:blipFill>
        <p:spPr>
          <a:xfrm>
            <a:off x="415637" y="1676400"/>
            <a:ext cx="8312727" cy="1063037"/>
          </a:xfrm>
          <a:prstGeom prst="rect">
            <a:avLst/>
          </a:prstGeom>
        </p:spPr>
      </p:pic>
    </p:spTree>
    <p:extLst>
      <p:ext uri="{BB962C8B-B14F-4D97-AF65-F5344CB8AC3E}">
        <p14:creationId xmlns:p14="http://schemas.microsoft.com/office/powerpoint/2010/main" val="3327535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smtClean="0"/>
              <a:t>Direct </a:t>
            </a:r>
            <a:r>
              <a:rPr lang="en-IN" altLang="en-US" sz="2400" dirty="0"/>
              <a:t>Proof and Counterexample </a:t>
            </a:r>
            <a:r>
              <a:rPr lang="en-IN" alt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Ⅴ</a:t>
            </a:r>
            <a:r>
              <a:rPr lang="en-IN" altLang="en-US" sz="2400" dirty="0" smtClean="0"/>
              <a:t>: </a:t>
            </a:r>
            <a:r>
              <a:rPr lang="en-IN" altLang="en-US" sz="2400" dirty="0"/>
              <a:t>Division into Cases and the Quotient-Remainder </a:t>
            </a:r>
            <a:r>
              <a:rPr lang="en-IN" altLang="en-US" sz="2400" dirty="0" smtClean="0"/>
              <a:t>Theorem</a:t>
            </a:r>
            <a:endParaRPr lang="en-IN" altLang="en-US" sz="2400" dirty="0">
              <a:solidFill>
                <a:schemeClr val="tx1"/>
              </a:solidFill>
            </a:endParaRPr>
          </a:p>
        </p:txBody>
      </p:sp>
      <p:pic>
        <p:nvPicPr>
          <p:cNvPr id="4" name="Picture 3" descr="A text box has the heading, Theorem 4.5.1 The quotient-Remainder Theorem. The text reads, Given any integer n and positive integer d, there exist unique integers q and r such that n = d q + r and 0 is less than or equal to r less than d."/>
          <p:cNvPicPr>
            <a:picLocks noChangeAspect="1"/>
          </p:cNvPicPr>
          <p:nvPr/>
        </p:nvPicPr>
        <p:blipFill>
          <a:blip r:embed="rId3"/>
          <a:stretch>
            <a:fillRect/>
          </a:stretch>
        </p:blipFill>
        <p:spPr>
          <a:xfrm>
            <a:off x="415636" y="1600200"/>
            <a:ext cx="8312728" cy="1824015"/>
          </a:xfrm>
          <a:prstGeom prst="rect">
            <a:avLst/>
          </a:prstGeom>
        </p:spPr>
      </p:pic>
      <p:sp>
        <p:nvSpPr>
          <p:cNvPr id="3" name="Content Placeholder 2"/>
          <p:cNvSpPr>
            <a:spLocks noGrp="1"/>
          </p:cNvSpPr>
          <p:nvPr>
            <p:ph sz="quarter" idx="13"/>
          </p:nvPr>
        </p:nvSpPr>
        <p:spPr>
          <a:xfrm>
            <a:off x="457200" y="3581400"/>
            <a:ext cx="8226425" cy="914400"/>
          </a:xfrm>
        </p:spPr>
        <p:txBody>
          <a:bodyPr/>
          <a:lstStyle/>
          <a:p>
            <a:pPr marL="0" indent="0"/>
            <a:r>
              <a:rPr lang="en-IN" dirty="0"/>
              <a:t>If </a:t>
            </a:r>
            <a:r>
              <a:rPr lang="en-IN" i="1" dirty="0"/>
              <a:t>n</a:t>
            </a:r>
            <a:r>
              <a:rPr lang="en-IN" dirty="0"/>
              <a:t> is positive, the quotient-remainder theorem can </a:t>
            </a:r>
            <a:r>
              <a:rPr lang="en-IN" dirty="0" smtClean="0"/>
              <a:t>be illustrated </a:t>
            </a:r>
            <a:r>
              <a:rPr lang="en-IN" dirty="0"/>
              <a:t>on the number </a:t>
            </a:r>
            <a:r>
              <a:rPr lang="en-IN" dirty="0" smtClean="0"/>
              <a:t>line as </a:t>
            </a:r>
            <a:r>
              <a:rPr lang="en-IN" dirty="0"/>
              <a:t>follows</a:t>
            </a:r>
            <a:r>
              <a:rPr lang="en-IN" dirty="0" smtClean="0"/>
              <a:t>:</a:t>
            </a:r>
            <a:endParaRPr lang="en-US" altLang="en-US" dirty="0"/>
          </a:p>
        </p:txBody>
      </p:sp>
      <p:pic>
        <p:nvPicPr>
          <p:cNvPr id="5" name="Picture 4" descr="An image shows a number line. Starting from the left, six ticks mark the position of 0, d, 2d, 3d, qd, and n, respectively. On the left side of zero and the right side of the n, ellipses are shown and a dotted line is shown between 3d and q d. The distance between qd and n is marked by a curly parenthesis and has the label r."/>
          <p:cNvPicPr>
            <a:picLocks noChangeAspect="1"/>
          </p:cNvPicPr>
          <p:nvPr/>
        </p:nvPicPr>
        <p:blipFill>
          <a:blip r:embed="rId4"/>
          <a:stretch>
            <a:fillRect/>
          </a:stretch>
        </p:blipFill>
        <p:spPr>
          <a:xfrm>
            <a:off x="1885548" y="4495800"/>
            <a:ext cx="5677705" cy="844549"/>
          </a:xfrm>
          <a:prstGeom prst="rect">
            <a:avLst/>
          </a:prstGeom>
        </p:spPr>
      </p:pic>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Absolute Value and the Triangle Inequality</a:t>
            </a:r>
          </a:p>
        </p:txBody>
      </p:sp>
    </p:spTree>
    <p:extLst>
      <p:ext uri="{BB962C8B-B14F-4D97-AF65-F5344CB8AC3E}">
        <p14:creationId xmlns:p14="http://schemas.microsoft.com/office/powerpoint/2010/main" val="118188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300" dirty="0" smtClean="0"/>
              <a:t>Absolute </a:t>
            </a:r>
            <a:r>
              <a:rPr lang="en-IN" altLang="en-US" sz="3300" dirty="0"/>
              <a:t>Value and the Triangle </a:t>
            </a:r>
            <a:r>
              <a:rPr lang="en-IN" altLang="en-US" sz="3300" dirty="0" smtClean="0"/>
              <a:t>Inequality</a:t>
            </a:r>
            <a:endParaRPr lang="en-IN" altLang="en-US" sz="3300" dirty="0"/>
          </a:p>
        </p:txBody>
      </p:sp>
      <p:sp>
        <p:nvSpPr>
          <p:cNvPr id="3" name="Content Placeholder 2"/>
          <p:cNvSpPr>
            <a:spLocks noGrp="1"/>
          </p:cNvSpPr>
          <p:nvPr>
            <p:ph sz="quarter" idx="13"/>
          </p:nvPr>
        </p:nvSpPr>
        <p:spPr>
          <a:xfrm>
            <a:off x="457200" y="1447800"/>
            <a:ext cx="8226425" cy="1371600"/>
          </a:xfrm>
        </p:spPr>
        <p:txBody>
          <a:bodyPr/>
          <a:lstStyle/>
          <a:p>
            <a:pPr marL="0" indent="0"/>
            <a:r>
              <a:rPr lang="en-IN" dirty="0"/>
              <a:t>The triangle inequality is one of the most important </a:t>
            </a:r>
            <a:r>
              <a:rPr lang="en-IN" dirty="0" smtClean="0"/>
              <a:t>results involving </a:t>
            </a:r>
            <a:r>
              <a:rPr lang="en-IN" dirty="0"/>
              <a:t>absolute value. It </a:t>
            </a:r>
            <a:r>
              <a:rPr lang="en-IN" dirty="0" smtClean="0"/>
              <a:t>has applications </a:t>
            </a:r>
            <a:r>
              <a:rPr lang="en-IN" dirty="0"/>
              <a:t>in many </a:t>
            </a:r>
            <a:r>
              <a:rPr lang="en-IN" dirty="0" smtClean="0"/>
              <a:t>areas of </a:t>
            </a:r>
            <a:r>
              <a:rPr lang="en-IN" dirty="0"/>
              <a:t>mathematics.</a:t>
            </a:r>
            <a:endParaRPr lang="en-US" altLang="en-US" dirty="0"/>
          </a:p>
        </p:txBody>
      </p:sp>
      <p:pic>
        <p:nvPicPr>
          <p:cNvPr id="4" name="Picture 3" descr="A text box has the heading, Definition. The text reads, For any real number x, the absolute value of x, denoted abs(x), is defined as follows,&#10;abs(x) = x if x greater than equal to 0, abs(x) =  negative x if x less than 0."/>
          <p:cNvPicPr>
            <a:picLocks noChangeAspect="1"/>
          </p:cNvPicPr>
          <p:nvPr/>
        </p:nvPicPr>
        <p:blipFill>
          <a:blip r:embed="rId3"/>
          <a:stretch>
            <a:fillRect/>
          </a:stretch>
        </p:blipFill>
        <p:spPr>
          <a:xfrm>
            <a:off x="415637" y="3024936"/>
            <a:ext cx="8312727" cy="1851864"/>
          </a:xfrm>
          <a:prstGeom prst="rect">
            <a:avLst/>
          </a:prstGeom>
        </p:spPr>
      </p:pic>
    </p:spTree>
    <p:extLst>
      <p:ext uri="{BB962C8B-B14F-4D97-AF65-F5344CB8AC3E}">
        <p14:creationId xmlns:p14="http://schemas.microsoft.com/office/powerpoint/2010/main" val="35731888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300" dirty="0" smtClean="0"/>
              <a:t>Absolute </a:t>
            </a:r>
            <a:r>
              <a:rPr lang="en-IN" altLang="en-US" sz="3300" dirty="0"/>
              <a:t>Value and the Triangle </a:t>
            </a:r>
            <a:r>
              <a:rPr lang="en-IN" altLang="en-US" sz="3300" dirty="0" smtClean="0"/>
              <a:t>Inequality</a:t>
            </a:r>
            <a:endParaRPr lang="en-IN" altLang="en-US" sz="3300" dirty="0"/>
          </a:p>
        </p:txBody>
      </p:sp>
      <p:pic>
        <p:nvPicPr>
          <p:cNvPr id="5" name="Picture 4" descr="A text box has the heading, Lemma 4.5.4. The text reads, For every real number r, negative abs( r) less than equal to r less than equal to abs( r)."/>
          <p:cNvPicPr>
            <a:picLocks noChangeAspect="1"/>
          </p:cNvPicPr>
          <p:nvPr/>
        </p:nvPicPr>
        <p:blipFill>
          <a:blip r:embed="rId3"/>
          <a:stretch>
            <a:fillRect/>
          </a:stretch>
        </p:blipFill>
        <p:spPr>
          <a:xfrm>
            <a:off x="415637" y="1524000"/>
            <a:ext cx="8312727" cy="1106857"/>
          </a:xfrm>
          <a:prstGeom prst="rect">
            <a:avLst/>
          </a:prstGeom>
        </p:spPr>
      </p:pic>
      <p:pic>
        <p:nvPicPr>
          <p:cNvPr id="7" name="Picture 6" descr="A text box has the heading, Lemma 4.5.5. The text reads, For every real number r, abs(negative r) = abs( r)."/>
          <p:cNvPicPr>
            <a:picLocks noChangeAspect="1"/>
          </p:cNvPicPr>
          <p:nvPr/>
        </p:nvPicPr>
        <p:blipFill>
          <a:blip r:embed="rId4"/>
          <a:stretch>
            <a:fillRect/>
          </a:stretch>
        </p:blipFill>
        <p:spPr>
          <a:xfrm>
            <a:off x="415637" y="2873497"/>
            <a:ext cx="8312727" cy="1114387"/>
          </a:xfrm>
          <a:prstGeom prst="rect">
            <a:avLst/>
          </a:prstGeom>
        </p:spPr>
      </p:pic>
      <p:pic>
        <p:nvPicPr>
          <p:cNvPr id="8" name="Picture 7" descr="A text box has the heading, Theorem 4.5.6 The triangle inequality. The text reads, For all real numbers x and y, abs(x + y) less than equal to abs(x) + abs(y)."/>
          <p:cNvPicPr>
            <a:picLocks noChangeAspect="1"/>
          </p:cNvPicPr>
          <p:nvPr/>
        </p:nvPicPr>
        <p:blipFill>
          <a:blip r:embed="rId5"/>
          <a:stretch>
            <a:fillRect/>
          </a:stretch>
        </p:blipFill>
        <p:spPr>
          <a:xfrm>
            <a:off x="415637" y="4225761"/>
            <a:ext cx="8312727" cy="1137807"/>
          </a:xfrm>
          <a:prstGeom prst="rect">
            <a:avLst/>
          </a:prstGeom>
        </p:spPr>
      </p:pic>
    </p:spTree>
    <p:extLst>
      <p:ext uri="{BB962C8B-B14F-4D97-AF65-F5344CB8AC3E}">
        <p14:creationId xmlns:p14="http://schemas.microsoft.com/office/powerpoint/2010/main" val="3153165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dirty="0" smtClean="0"/>
              <a:t>Direct </a:t>
            </a:r>
            <a:r>
              <a:rPr lang="en-IN" altLang="en-US" sz="2400" dirty="0"/>
              <a:t>Proof and Counterexample </a:t>
            </a:r>
            <a:r>
              <a:rPr lang="en-IN" alt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Ⅴ</a:t>
            </a:r>
            <a:r>
              <a:rPr lang="en-IN" altLang="en-US" sz="2400" dirty="0" smtClean="0"/>
              <a:t>: </a:t>
            </a:r>
            <a:r>
              <a:rPr lang="en-IN" altLang="en-US" sz="2400" dirty="0"/>
              <a:t>Division into Cases and the Quotient-Remainder </a:t>
            </a:r>
            <a:r>
              <a:rPr lang="en-IN" altLang="en-US" sz="2400" dirty="0" smtClean="0"/>
              <a:t>Theorem</a:t>
            </a:r>
            <a:endParaRPr lang="en-IN" altLang="en-US" sz="2400" dirty="0">
              <a:solidFill>
                <a:schemeClr val="tx1"/>
              </a:solidFill>
            </a:endParaRPr>
          </a:p>
        </p:txBody>
      </p:sp>
      <p:sp>
        <p:nvSpPr>
          <p:cNvPr id="3" name="Content Placeholder 2"/>
          <p:cNvSpPr>
            <a:spLocks noGrp="1"/>
          </p:cNvSpPr>
          <p:nvPr>
            <p:ph sz="quarter" idx="13"/>
          </p:nvPr>
        </p:nvSpPr>
        <p:spPr>
          <a:xfrm>
            <a:off x="457200" y="1371600"/>
            <a:ext cx="8226425" cy="2895600"/>
          </a:xfrm>
        </p:spPr>
        <p:txBody>
          <a:bodyPr/>
          <a:lstStyle/>
          <a:p>
            <a:pPr marL="0" indent="0"/>
            <a:r>
              <a:rPr lang="en-IN" dirty="0"/>
              <a:t>If </a:t>
            </a:r>
            <a:r>
              <a:rPr lang="en-IN" i="1" dirty="0"/>
              <a:t>n</a:t>
            </a:r>
            <a:r>
              <a:rPr lang="en-IN" dirty="0"/>
              <a:t> is negative, the picture changes. Since </a:t>
            </a:r>
            <a:r>
              <a:rPr lang="en-IN" i="1" dirty="0"/>
              <a:t>n</a:t>
            </a:r>
            <a:r>
              <a:rPr lang="en-IN" dirty="0"/>
              <a:t> </a:t>
            </a:r>
            <a:r>
              <a:rPr lang="en-IN" dirty="0" smtClean="0"/>
              <a:t>= </a:t>
            </a:r>
            <a:r>
              <a:rPr lang="en-IN" i="1" dirty="0" err="1" smtClean="0"/>
              <a:t>dq</a:t>
            </a:r>
            <a:r>
              <a:rPr lang="en-IN" dirty="0" smtClean="0"/>
              <a:t> + </a:t>
            </a:r>
            <a:r>
              <a:rPr lang="en-IN" i="1" dirty="0" smtClean="0"/>
              <a:t>r</a:t>
            </a:r>
            <a:r>
              <a:rPr lang="en-IN" dirty="0"/>
              <a:t>, </a:t>
            </a:r>
            <a:r>
              <a:rPr lang="en-IN" dirty="0" smtClean="0"/>
              <a:t>where </a:t>
            </a:r>
            <a:r>
              <a:rPr lang="en-IN" i="1" dirty="0" smtClean="0"/>
              <a:t>r</a:t>
            </a:r>
            <a:r>
              <a:rPr lang="en-IN" dirty="0" smtClean="0"/>
              <a:t> </a:t>
            </a:r>
            <a:r>
              <a:rPr lang="en-IN" dirty="0"/>
              <a:t>is nonnegative, </a:t>
            </a:r>
            <a:r>
              <a:rPr lang="en-IN" i="1" dirty="0"/>
              <a:t>d</a:t>
            </a:r>
            <a:r>
              <a:rPr lang="en-IN" dirty="0"/>
              <a:t> must </a:t>
            </a:r>
            <a:r>
              <a:rPr lang="en-IN" dirty="0" smtClean="0"/>
              <a:t>be multiplied </a:t>
            </a:r>
            <a:r>
              <a:rPr lang="en-IN" dirty="0"/>
              <a:t>by a negative </a:t>
            </a:r>
            <a:r>
              <a:rPr lang="en-IN" dirty="0" smtClean="0"/>
              <a:t>integer </a:t>
            </a:r>
            <a:r>
              <a:rPr lang="en-IN" i="1" dirty="0" smtClean="0"/>
              <a:t>q</a:t>
            </a:r>
            <a:r>
              <a:rPr lang="en-IN" dirty="0" smtClean="0"/>
              <a:t> </a:t>
            </a:r>
            <a:r>
              <a:rPr lang="en-IN" dirty="0"/>
              <a:t>to bring </a:t>
            </a:r>
            <a:r>
              <a:rPr lang="en-IN" i="1" dirty="0" err="1"/>
              <a:t>dq</a:t>
            </a:r>
            <a:r>
              <a:rPr lang="en-IN" dirty="0"/>
              <a:t> either exactly to </a:t>
            </a:r>
            <a:r>
              <a:rPr lang="en-IN" i="1" dirty="0"/>
              <a:t>n</a:t>
            </a:r>
            <a:r>
              <a:rPr lang="en-IN" dirty="0"/>
              <a:t> (in which case </a:t>
            </a:r>
            <a:r>
              <a:rPr lang="en-IN" i="1" dirty="0"/>
              <a:t>r</a:t>
            </a:r>
            <a:r>
              <a:rPr lang="en-IN" dirty="0"/>
              <a:t> </a:t>
            </a:r>
            <a:r>
              <a:rPr lang="en-IN" dirty="0" smtClean="0"/>
              <a:t>= </a:t>
            </a:r>
            <a:r>
              <a:rPr lang="en-IN" dirty="0"/>
              <a:t>0) or </a:t>
            </a:r>
            <a:r>
              <a:rPr lang="en-IN" dirty="0" smtClean="0"/>
              <a:t>to a point </a:t>
            </a:r>
            <a:r>
              <a:rPr lang="en-IN" dirty="0"/>
              <a:t>below </a:t>
            </a:r>
            <a:r>
              <a:rPr lang="en-IN" i="1" dirty="0"/>
              <a:t>n</a:t>
            </a:r>
            <a:r>
              <a:rPr lang="en-IN" dirty="0"/>
              <a:t> (in which case the positive integer </a:t>
            </a:r>
            <a:r>
              <a:rPr lang="en-IN" i="1" dirty="0"/>
              <a:t>r</a:t>
            </a:r>
            <a:r>
              <a:rPr lang="en-IN" dirty="0"/>
              <a:t> is </a:t>
            </a:r>
            <a:r>
              <a:rPr lang="en-IN" dirty="0" smtClean="0"/>
              <a:t>added to </a:t>
            </a:r>
            <a:r>
              <a:rPr lang="en-IN" dirty="0"/>
              <a:t>bring </a:t>
            </a:r>
            <a:r>
              <a:rPr lang="en-IN" i="1" dirty="0" err="1" smtClean="0"/>
              <a:t>dq</a:t>
            </a:r>
            <a:r>
              <a:rPr lang="en-IN" dirty="0" smtClean="0"/>
              <a:t> + </a:t>
            </a:r>
            <a:r>
              <a:rPr lang="en-IN" i="1" dirty="0" smtClean="0"/>
              <a:t>r</a:t>
            </a:r>
            <a:r>
              <a:rPr lang="en-IN" dirty="0" smtClean="0"/>
              <a:t> </a:t>
            </a:r>
            <a:r>
              <a:rPr lang="en-IN" dirty="0"/>
              <a:t>back up to </a:t>
            </a:r>
            <a:r>
              <a:rPr lang="en-IN" i="1" dirty="0"/>
              <a:t>n</a:t>
            </a:r>
            <a:r>
              <a:rPr lang="en-IN" dirty="0" smtClean="0"/>
              <a:t>).</a:t>
            </a:r>
          </a:p>
          <a:p>
            <a:pPr marL="0" indent="0"/>
            <a:endParaRPr lang="en-IN" sz="1800" dirty="0"/>
          </a:p>
          <a:p>
            <a:pPr marL="0" indent="0"/>
            <a:r>
              <a:rPr lang="en-IN" dirty="0" smtClean="0"/>
              <a:t>This </a:t>
            </a:r>
            <a:r>
              <a:rPr lang="en-IN" dirty="0"/>
              <a:t>is illustrated as follows:</a:t>
            </a:r>
            <a:endParaRPr lang="en-US" altLang="en-US" dirty="0"/>
          </a:p>
        </p:txBody>
      </p:sp>
      <p:pic>
        <p:nvPicPr>
          <p:cNvPr id="6" name="Picture 5" descr="An image shows a number line. Starting from the left, six ticks mark the positions of qd, n, negative 3d, negative 2d, negative d, and 0, respectively. On the left side of qd and the right side of the 0, ellipses are shown and a dotted line is shown between n and negative 3d. The distance between qd and n is marked by a curly parenthesis and has the label r."/>
          <p:cNvPicPr>
            <a:picLocks noChangeAspect="1"/>
          </p:cNvPicPr>
          <p:nvPr/>
        </p:nvPicPr>
        <p:blipFill>
          <a:blip r:embed="rId3"/>
          <a:stretch>
            <a:fillRect/>
          </a:stretch>
        </p:blipFill>
        <p:spPr>
          <a:xfrm>
            <a:off x="793488" y="4191000"/>
            <a:ext cx="7557025" cy="1037453"/>
          </a:xfrm>
          <a:prstGeom prst="rect">
            <a:avLst/>
          </a:prstGeom>
        </p:spPr>
      </p:pic>
    </p:spTree>
    <p:extLst>
      <p:ext uri="{BB962C8B-B14F-4D97-AF65-F5344CB8AC3E}">
        <p14:creationId xmlns:p14="http://schemas.microsoft.com/office/powerpoint/2010/main" val="3748590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Example </a:t>
            </a:r>
            <a:r>
              <a:rPr lang="en-IN" altLang="en-US" sz="2700" dirty="0" smtClean="0"/>
              <a:t>4.5.1 </a:t>
            </a:r>
            <a:r>
              <a:rPr lang="en-US" altLang="en-US" sz="2700" dirty="0"/>
              <a:t>– </a:t>
            </a:r>
            <a:r>
              <a:rPr lang="en-US" altLang="en-US" sz="2700" i="1" dirty="0" smtClean="0"/>
              <a:t>The </a:t>
            </a:r>
            <a:r>
              <a:rPr lang="en-US" altLang="en-US" sz="2700" i="1" dirty="0"/>
              <a:t>Quotient-Remainder </a:t>
            </a:r>
            <a:r>
              <a:rPr lang="en-US" altLang="en-US" sz="2700" i="1" dirty="0" smtClean="0"/>
              <a:t>Theorem</a:t>
            </a:r>
            <a:endParaRPr lang="en-IN" altLang="en-US" sz="2700" dirty="0"/>
          </a:p>
        </p:txBody>
      </p:sp>
      <p:sp>
        <p:nvSpPr>
          <p:cNvPr id="3" name="Content Placeholder 2"/>
          <p:cNvSpPr>
            <a:spLocks noGrp="1"/>
          </p:cNvSpPr>
          <p:nvPr>
            <p:ph sz="quarter" idx="13"/>
          </p:nvPr>
        </p:nvSpPr>
        <p:spPr>
          <a:xfrm>
            <a:off x="457200" y="1447800"/>
            <a:ext cx="8226425" cy="3810000"/>
          </a:xfrm>
        </p:spPr>
        <p:txBody>
          <a:bodyPr/>
          <a:lstStyle/>
          <a:p>
            <a:pPr marL="0" indent="0"/>
            <a:r>
              <a:rPr lang="en-IN" dirty="0"/>
              <a:t>For each of the following values of </a:t>
            </a:r>
            <a:r>
              <a:rPr lang="en-IN" i="1" dirty="0"/>
              <a:t>n</a:t>
            </a:r>
            <a:r>
              <a:rPr lang="en-IN" dirty="0"/>
              <a:t> and </a:t>
            </a:r>
            <a:r>
              <a:rPr lang="en-IN" i="1" dirty="0"/>
              <a:t>d</a:t>
            </a:r>
            <a:r>
              <a:rPr lang="en-IN" dirty="0"/>
              <a:t>, find integers </a:t>
            </a:r>
            <a:r>
              <a:rPr lang="en-IN" i="1" dirty="0" smtClean="0"/>
              <a:t>q</a:t>
            </a:r>
            <a:r>
              <a:rPr lang="en-IN" dirty="0" smtClean="0"/>
              <a:t> and </a:t>
            </a:r>
            <a:r>
              <a:rPr lang="en-IN" i="1" dirty="0"/>
              <a:t>r</a:t>
            </a:r>
            <a:r>
              <a:rPr lang="en-IN" dirty="0"/>
              <a:t> such that </a:t>
            </a:r>
            <a:r>
              <a:rPr lang="en-IN" i="1" dirty="0"/>
              <a:t>n</a:t>
            </a:r>
            <a:r>
              <a:rPr lang="en-IN" dirty="0"/>
              <a:t> </a:t>
            </a:r>
            <a:r>
              <a:rPr lang="en-IN" dirty="0" smtClean="0"/>
              <a:t>= </a:t>
            </a:r>
            <a:r>
              <a:rPr lang="en-IN" i="1" dirty="0" err="1" smtClean="0"/>
              <a:t>dq</a:t>
            </a:r>
            <a:r>
              <a:rPr lang="en-IN" dirty="0" smtClean="0"/>
              <a:t> + </a:t>
            </a:r>
            <a:r>
              <a:rPr lang="en-IN" i="1" dirty="0" smtClean="0"/>
              <a:t>r</a:t>
            </a:r>
            <a:r>
              <a:rPr lang="en-IN" dirty="0" smtClean="0"/>
              <a:t> and </a:t>
            </a:r>
            <a:r>
              <a:rPr lang="en-IN" dirty="0"/>
              <a:t>0 ≤ </a:t>
            </a:r>
            <a:r>
              <a:rPr lang="en-IN" i="1" dirty="0"/>
              <a:t>r</a:t>
            </a:r>
            <a:r>
              <a:rPr lang="en-IN" dirty="0"/>
              <a:t> </a:t>
            </a:r>
            <a:r>
              <a:rPr lang="en-IN" dirty="0" smtClean="0"/>
              <a:t>&lt; </a:t>
            </a:r>
            <a:r>
              <a:rPr lang="en-IN" i="1" dirty="0"/>
              <a:t>d</a:t>
            </a:r>
            <a:r>
              <a:rPr lang="en-IN" dirty="0" smtClean="0"/>
              <a:t>.</a:t>
            </a:r>
          </a:p>
          <a:p>
            <a:pPr marL="0" indent="0"/>
            <a:endParaRPr lang="en-IN" altLang="en-US" sz="1800" dirty="0"/>
          </a:p>
          <a:p>
            <a:pPr marL="0" indent="0"/>
            <a:r>
              <a:rPr lang="pt-BR" altLang="en-US" dirty="0" smtClean="0"/>
              <a:t>a. </a:t>
            </a:r>
            <a:r>
              <a:rPr lang="pt-BR" altLang="en-US" i="1" dirty="0" smtClean="0"/>
              <a:t>n</a:t>
            </a:r>
            <a:r>
              <a:rPr lang="pt-BR" altLang="en-US" dirty="0" smtClean="0"/>
              <a:t> = </a:t>
            </a:r>
            <a:r>
              <a:rPr lang="pt-BR" altLang="en-US" dirty="0"/>
              <a:t>54, </a:t>
            </a:r>
            <a:r>
              <a:rPr lang="pt-BR" altLang="en-US" i="1" dirty="0"/>
              <a:t>d</a:t>
            </a:r>
            <a:r>
              <a:rPr lang="pt-BR" altLang="en-US" dirty="0"/>
              <a:t> </a:t>
            </a:r>
            <a:r>
              <a:rPr lang="pt-BR" altLang="en-US" dirty="0" smtClean="0"/>
              <a:t>= 4</a:t>
            </a:r>
          </a:p>
          <a:p>
            <a:pPr marL="0" indent="0"/>
            <a:endParaRPr lang="pt-BR" altLang="en-US" dirty="0" smtClean="0"/>
          </a:p>
          <a:p>
            <a:pPr marL="0" indent="0"/>
            <a:r>
              <a:rPr lang="pt-BR" altLang="en-US" dirty="0" smtClean="0"/>
              <a:t>b</a:t>
            </a:r>
            <a:r>
              <a:rPr lang="pt-BR" altLang="en-US" dirty="0"/>
              <a:t>. </a:t>
            </a:r>
            <a:r>
              <a:rPr lang="pt-BR" altLang="en-US" i="1" dirty="0"/>
              <a:t>n</a:t>
            </a:r>
            <a:r>
              <a:rPr lang="pt-BR" altLang="en-US" dirty="0"/>
              <a:t> = −54, </a:t>
            </a:r>
            <a:r>
              <a:rPr lang="pt-BR" altLang="en-US" i="1" dirty="0"/>
              <a:t>d</a:t>
            </a:r>
            <a:r>
              <a:rPr lang="pt-BR" altLang="en-US" dirty="0"/>
              <a:t> </a:t>
            </a:r>
            <a:r>
              <a:rPr lang="pt-BR" altLang="en-US" dirty="0" smtClean="0"/>
              <a:t>= 4</a:t>
            </a:r>
          </a:p>
          <a:p>
            <a:pPr marL="0" indent="0"/>
            <a:endParaRPr lang="pt-BR" altLang="en-US" dirty="0" smtClean="0"/>
          </a:p>
          <a:p>
            <a:pPr marL="0" indent="0"/>
            <a:r>
              <a:rPr lang="pt-BR" altLang="en-US" dirty="0" smtClean="0"/>
              <a:t>c</a:t>
            </a:r>
            <a:r>
              <a:rPr lang="pt-BR" altLang="en-US" dirty="0"/>
              <a:t>. </a:t>
            </a:r>
            <a:r>
              <a:rPr lang="pt-BR" altLang="en-US" i="1" dirty="0"/>
              <a:t>n</a:t>
            </a:r>
            <a:r>
              <a:rPr lang="pt-BR" altLang="en-US" dirty="0"/>
              <a:t> </a:t>
            </a:r>
            <a:r>
              <a:rPr lang="pt-BR" altLang="en-US" dirty="0" smtClean="0"/>
              <a:t>= </a:t>
            </a:r>
            <a:r>
              <a:rPr lang="pt-BR" altLang="en-US" dirty="0"/>
              <a:t>54, </a:t>
            </a:r>
            <a:r>
              <a:rPr lang="pt-BR" altLang="en-US" i="1" dirty="0"/>
              <a:t>d</a:t>
            </a:r>
            <a:r>
              <a:rPr lang="pt-BR" altLang="en-US" dirty="0"/>
              <a:t> </a:t>
            </a:r>
            <a:r>
              <a:rPr lang="pt-BR" altLang="en-US" dirty="0" smtClean="0"/>
              <a:t>= </a:t>
            </a:r>
            <a:r>
              <a:rPr lang="pt-BR" altLang="en-US" dirty="0"/>
              <a:t>70</a:t>
            </a:r>
            <a:endParaRPr lang="en-US" altLang="en-US" dirty="0"/>
          </a:p>
        </p:txBody>
      </p:sp>
    </p:spTree>
    <p:extLst>
      <p:ext uri="{BB962C8B-B14F-4D97-AF65-F5344CB8AC3E}">
        <p14:creationId xmlns:p14="http://schemas.microsoft.com/office/powerpoint/2010/main" val="299711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4.5.1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smtClean="0"/>
              <a:t>a. 54 </a:t>
            </a:r>
            <a:r>
              <a:rPr lang="en-IN" dirty="0"/>
              <a:t>= </a:t>
            </a:r>
            <a:r>
              <a:rPr lang="en-IN" dirty="0" smtClean="0"/>
              <a:t>4 </a:t>
            </a:r>
            <a:r>
              <a:rPr lang="en-IN" b="1" dirty="0" smtClean="0"/>
              <a:t>·</a:t>
            </a:r>
            <a:r>
              <a:rPr lang="en-IN" dirty="0" smtClean="0"/>
              <a:t> 13 + 2</a:t>
            </a:r>
            <a:r>
              <a:rPr lang="en-IN" dirty="0"/>
              <a:t>; hence </a:t>
            </a:r>
            <a:r>
              <a:rPr lang="en-IN" i="1" dirty="0"/>
              <a:t>q</a:t>
            </a:r>
            <a:r>
              <a:rPr lang="en-IN" dirty="0"/>
              <a:t> </a:t>
            </a:r>
            <a:r>
              <a:rPr lang="en-IN" dirty="0" smtClean="0"/>
              <a:t>= </a:t>
            </a:r>
            <a:r>
              <a:rPr lang="en-IN" dirty="0"/>
              <a:t>13 and </a:t>
            </a:r>
            <a:r>
              <a:rPr lang="en-IN" i="1" dirty="0"/>
              <a:t>r</a:t>
            </a:r>
            <a:r>
              <a:rPr lang="en-IN" dirty="0"/>
              <a:t> </a:t>
            </a:r>
            <a:r>
              <a:rPr lang="en-IN" dirty="0" smtClean="0"/>
              <a:t>= </a:t>
            </a:r>
            <a:r>
              <a:rPr lang="en-IN" dirty="0"/>
              <a:t>2</a:t>
            </a:r>
            <a:r>
              <a:rPr lang="en-IN" dirty="0" smtClean="0"/>
              <a:t>.</a:t>
            </a:r>
          </a:p>
          <a:p>
            <a:pPr marL="0" indent="0"/>
            <a:endParaRPr lang="en-US" altLang="en-US" dirty="0" smtClean="0"/>
          </a:p>
          <a:p>
            <a:pPr marL="0" indent="0"/>
            <a:r>
              <a:rPr lang="en-IN" dirty="0"/>
              <a:t>b. −54 =</a:t>
            </a:r>
            <a:r>
              <a:rPr lang="en-IN" dirty="0" smtClean="0"/>
              <a:t> 4</a:t>
            </a:r>
            <a:r>
              <a:rPr lang="en-IN" b="1" dirty="0"/>
              <a:t> </a:t>
            </a:r>
            <a:r>
              <a:rPr lang="en-IN" b="1" dirty="0" smtClean="0"/>
              <a:t>·</a:t>
            </a:r>
            <a:r>
              <a:rPr lang="en-IN" dirty="0" smtClean="0"/>
              <a:t>(−14) + 2</a:t>
            </a:r>
            <a:r>
              <a:rPr lang="en-IN" dirty="0"/>
              <a:t>; hence </a:t>
            </a:r>
            <a:r>
              <a:rPr lang="en-IN" i="1" dirty="0"/>
              <a:t>q </a:t>
            </a:r>
            <a:r>
              <a:rPr lang="en-IN" dirty="0"/>
              <a:t>=</a:t>
            </a:r>
            <a:r>
              <a:rPr lang="en-IN" dirty="0" smtClean="0"/>
              <a:t> −14 </a:t>
            </a:r>
            <a:r>
              <a:rPr lang="en-IN" dirty="0"/>
              <a:t>and </a:t>
            </a:r>
            <a:r>
              <a:rPr lang="en-IN" i="1" dirty="0"/>
              <a:t>r </a:t>
            </a:r>
            <a:r>
              <a:rPr lang="en-IN" dirty="0"/>
              <a:t>=</a:t>
            </a:r>
            <a:r>
              <a:rPr lang="en-IN" dirty="0" smtClean="0"/>
              <a:t> </a:t>
            </a:r>
            <a:r>
              <a:rPr lang="en-IN" dirty="0"/>
              <a:t>2</a:t>
            </a:r>
            <a:r>
              <a:rPr lang="en-IN" dirty="0" smtClean="0"/>
              <a:t>.</a:t>
            </a:r>
          </a:p>
          <a:p>
            <a:pPr marL="0" indent="0"/>
            <a:endParaRPr lang="en-IN" altLang="en-US" dirty="0"/>
          </a:p>
          <a:p>
            <a:pPr marL="0" indent="0"/>
            <a:r>
              <a:rPr lang="en-IN" dirty="0"/>
              <a:t>c. 54 </a:t>
            </a:r>
            <a:r>
              <a:rPr lang="en-IN" dirty="0" smtClean="0"/>
              <a:t>= 70 </a:t>
            </a:r>
            <a:r>
              <a:rPr lang="en-IN" b="1" dirty="0" smtClean="0"/>
              <a:t>· </a:t>
            </a:r>
            <a:r>
              <a:rPr lang="en-IN" dirty="0" smtClean="0"/>
              <a:t>0 + 54</a:t>
            </a:r>
            <a:r>
              <a:rPr lang="en-IN" dirty="0"/>
              <a:t>; hence </a:t>
            </a:r>
            <a:r>
              <a:rPr lang="en-IN" i="1" dirty="0"/>
              <a:t>q </a:t>
            </a:r>
            <a:r>
              <a:rPr lang="en-IN" dirty="0"/>
              <a:t>=</a:t>
            </a:r>
            <a:r>
              <a:rPr lang="en-IN" dirty="0" smtClean="0"/>
              <a:t> </a:t>
            </a:r>
            <a:r>
              <a:rPr lang="en-IN" dirty="0"/>
              <a:t>0 and </a:t>
            </a:r>
            <a:r>
              <a:rPr lang="en-IN" i="1" dirty="0"/>
              <a:t>r </a:t>
            </a:r>
            <a:r>
              <a:rPr lang="en-IN" dirty="0" smtClean="0"/>
              <a:t>= </a:t>
            </a:r>
            <a:r>
              <a:rPr lang="en-IN" dirty="0"/>
              <a:t>54.</a:t>
            </a:r>
            <a:endParaRPr lang="en-US" altLang="en-US" dirty="0"/>
          </a:p>
        </p:txBody>
      </p:sp>
    </p:spTree>
    <p:extLst>
      <p:ext uri="{BB962C8B-B14F-4D97-AF65-F5344CB8AC3E}">
        <p14:creationId xmlns:p14="http://schemas.microsoft.com/office/powerpoint/2010/main" val="67941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div and mod</a:t>
            </a:r>
          </a:p>
        </p:txBody>
      </p:sp>
    </p:spTree>
    <p:extLst>
      <p:ext uri="{BB962C8B-B14F-4D97-AF65-F5344CB8AC3E}">
        <p14:creationId xmlns:p14="http://schemas.microsoft.com/office/powerpoint/2010/main" val="3636880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div </a:t>
            </a:r>
            <a:r>
              <a:rPr lang="en-IN" altLang="en-US" dirty="0"/>
              <a:t>and </a:t>
            </a:r>
            <a:r>
              <a:rPr lang="en-IN" altLang="en-US" dirty="0" smtClean="0"/>
              <a:t>mod</a:t>
            </a:r>
            <a:endParaRPr lang="en-IN" altLang="en-US" dirty="0"/>
          </a:p>
        </p:txBody>
      </p:sp>
      <p:pic>
        <p:nvPicPr>
          <p:cNvPr id="5" name="Picture 4" descr="A text box has the heading, Definition. The text reads, Given an integer n and a positive integer d, n div d = the integer quotient obtained when n is divided by d, and n mod d = the nonnegative integer remainder obtained when n is divided by d.&#10;Symbolically, if n and d are integers and d is greater than 0, then &#10;n div d = q and n mod d = r left right double arrow n = d q + r, where q and r are integers and 0 less than equal to r less than d."/>
          <p:cNvPicPr>
            <a:picLocks noChangeAspect="1"/>
          </p:cNvPicPr>
          <p:nvPr/>
        </p:nvPicPr>
        <p:blipFill>
          <a:blip r:embed="rId3"/>
          <a:stretch>
            <a:fillRect/>
          </a:stretch>
        </p:blipFill>
        <p:spPr>
          <a:xfrm>
            <a:off x="415637" y="1643413"/>
            <a:ext cx="8312727" cy="3571172"/>
          </a:xfrm>
          <a:prstGeom prst="rect">
            <a:avLst/>
          </a:prstGeom>
        </p:spPr>
      </p:pic>
    </p:spTree>
    <p:extLst>
      <p:ext uri="{BB962C8B-B14F-4D97-AF65-F5344CB8AC3E}">
        <p14:creationId xmlns:p14="http://schemas.microsoft.com/office/powerpoint/2010/main" val="740760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200" dirty="0"/>
              <a:t>Example </a:t>
            </a:r>
            <a:r>
              <a:rPr lang="en-IN" altLang="en-US" sz="2200" dirty="0" smtClean="0"/>
              <a:t>4.5.2 </a:t>
            </a:r>
            <a:r>
              <a:rPr lang="en-US" altLang="en-US" sz="2200" dirty="0"/>
              <a:t>– </a:t>
            </a:r>
            <a:r>
              <a:rPr lang="en-IN" altLang="en-US" sz="2200" i="1" dirty="0" smtClean="0"/>
              <a:t>Computing </a:t>
            </a:r>
            <a:r>
              <a:rPr lang="en-IN" altLang="en-US" sz="2200" i="1" dirty="0"/>
              <a:t>div and mod by Hand or with a Four-Function </a:t>
            </a:r>
            <a:r>
              <a:rPr lang="en-IN" altLang="en-US" sz="2200" i="1" dirty="0" smtClean="0"/>
              <a:t>Calculator</a:t>
            </a:r>
            <a:endParaRPr lang="en-IN" altLang="en-US" sz="2200" dirty="0"/>
          </a:p>
        </p:txBody>
      </p:sp>
      <p:sp>
        <p:nvSpPr>
          <p:cNvPr id="3" name="Content Placeholder 2"/>
          <p:cNvSpPr>
            <a:spLocks noGrp="1"/>
          </p:cNvSpPr>
          <p:nvPr>
            <p:ph sz="quarter" idx="13"/>
          </p:nvPr>
        </p:nvSpPr>
        <p:spPr>
          <a:xfrm>
            <a:off x="457200" y="1447800"/>
            <a:ext cx="8226425" cy="838200"/>
          </a:xfrm>
        </p:spPr>
        <p:txBody>
          <a:bodyPr/>
          <a:lstStyle/>
          <a:p>
            <a:pPr marL="0" indent="0"/>
            <a:r>
              <a:rPr lang="en-IN" dirty="0"/>
              <a:t>Compute 32 </a:t>
            </a:r>
            <a:r>
              <a:rPr lang="en-IN" i="1" dirty="0"/>
              <a:t>div</a:t>
            </a:r>
            <a:r>
              <a:rPr lang="en-IN" dirty="0"/>
              <a:t> 9 and 32 </a:t>
            </a:r>
            <a:r>
              <a:rPr lang="en-IN" i="1" dirty="0"/>
              <a:t>mod</a:t>
            </a:r>
            <a:r>
              <a:rPr lang="en-IN" dirty="0"/>
              <a:t> 9 by hand or with a four-function calculator.</a:t>
            </a:r>
            <a:endParaRPr lang="en-US" altLang="en-US" dirty="0"/>
          </a:p>
        </p:txBody>
      </p:sp>
    </p:spTree>
    <p:extLst>
      <p:ext uri="{BB962C8B-B14F-4D97-AF65-F5344CB8AC3E}">
        <p14:creationId xmlns:p14="http://schemas.microsoft.com/office/powerpoint/2010/main" val="27734998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6938</TotalTime>
  <Words>1558</Words>
  <Application>Microsoft Office PowerPoint</Application>
  <PresentationFormat>On-screen Show (4:3)</PresentationFormat>
  <Paragraphs>165</Paragraphs>
  <Slides>32</Slides>
  <Notes>28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sample</vt:lpstr>
      <vt:lpstr>CHAPTER 4</vt:lpstr>
      <vt:lpstr>4.5</vt:lpstr>
      <vt:lpstr>Direct Proof and Counterexample Ⅴ: Division into Cases and the Quotient-Remainder Theorem</vt:lpstr>
      <vt:lpstr>Direct Proof and Counterexample Ⅴ: Division into Cases and the Quotient-Remainder Theorem</vt:lpstr>
      <vt:lpstr>Example 4.5.1 – The Quotient-Remainder Theorem</vt:lpstr>
      <vt:lpstr>Example 4.5.1 – Solution</vt:lpstr>
      <vt:lpstr>div and mod</vt:lpstr>
      <vt:lpstr>div and mod</vt:lpstr>
      <vt:lpstr>Example 4.5.2 – Computing div and mod by Hand or with a Four-Function Calculator</vt:lpstr>
      <vt:lpstr>Example 4.5.2 – Solution</vt:lpstr>
      <vt:lpstr>Example 4.5.2 – Solution</vt:lpstr>
      <vt:lpstr>Example 4.5.4 – Solving Problems about mod</vt:lpstr>
      <vt:lpstr>Example 4.5.4 – Solution</vt:lpstr>
      <vt:lpstr>Example 4.5.4 – Solution</vt:lpstr>
      <vt:lpstr>Representations of Integers</vt:lpstr>
      <vt:lpstr>Representations of Integers</vt:lpstr>
      <vt:lpstr>Example 4.5.5 – Consecutive Integers Have Opposite Parity</vt:lpstr>
      <vt:lpstr>Example 4.5.5 – Solution</vt:lpstr>
      <vt:lpstr>Example 4.5.5 – Solution</vt:lpstr>
      <vt:lpstr>Representations of Integers</vt:lpstr>
      <vt:lpstr>Representations of Integers</vt:lpstr>
      <vt:lpstr>Example 4.5.6 – Representing Integers mod 4</vt:lpstr>
      <vt:lpstr>Example 4.5.6 – Solution</vt:lpstr>
      <vt:lpstr>Example 4.5.7 – The Square of an Odd Integer</vt:lpstr>
      <vt:lpstr>Example 4.5.7 – Solution</vt:lpstr>
      <vt:lpstr>Example 4.5.7 – Solution</vt:lpstr>
      <vt:lpstr>Example 4.5.7 – Solution</vt:lpstr>
      <vt:lpstr>Example 4.5.7 – Solution</vt:lpstr>
      <vt:lpstr>Representations of Integers</vt:lpstr>
      <vt:lpstr>Absolute Value and the Triangle Inequality</vt:lpstr>
      <vt:lpstr>Absolute Value and the Triangle Inequality</vt:lpstr>
      <vt:lpstr>Absolute Value and the Triangle Inequality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hgarud</cp:lastModifiedBy>
  <cp:revision>2373</cp:revision>
  <dcterms:created xsi:type="dcterms:W3CDTF">2008-12-01T05:36:35Z</dcterms:created>
  <dcterms:modified xsi:type="dcterms:W3CDTF">2019-02-13T14:04:18Z</dcterms:modified>
</cp:coreProperties>
</file>