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625" r:id="rId2"/>
    <p:sldId id="601" r:id="rId3"/>
    <p:sldId id="596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621" r:id="rId22"/>
    <p:sldId id="622" r:id="rId23"/>
    <p:sldId id="623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029" autoAdjust="0"/>
    <p:restoredTop sz="94489" autoAdjust="0"/>
  </p:normalViewPr>
  <p:slideViewPr>
    <p:cSldViewPr>
      <p:cViewPr>
        <p:scale>
          <a:sx n="60" d="100"/>
          <a:sy n="60" d="100"/>
        </p:scale>
        <p:origin x="-288" y="-30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19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753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4550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284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98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889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719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540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868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94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477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3190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1922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77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992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60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257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98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726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692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4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000" b="1" dirty="0"/>
              <a:t>ELEMENTARY NUMBER THEORY AND METHODS OF PROOF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6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500" dirty="0"/>
              <a:t>Example </a:t>
            </a:r>
            <a:r>
              <a:rPr lang="en-IN" altLang="en-US" sz="2500" dirty="0" smtClean="0"/>
              <a:t>4.6.4 </a:t>
            </a:r>
            <a:r>
              <a:rPr lang="en-US" altLang="en-US" sz="2500" dirty="0"/>
              <a:t>– </a:t>
            </a:r>
            <a:r>
              <a:rPr lang="en-IN" altLang="en-US" sz="2500" i="1" dirty="0" smtClean="0"/>
              <a:t>Disproving </a:t>
            </a:r>
            <a:r>
              <a:rPr lang="en-IN" altLang="en-US" sz="2500" i="1" dirty="0"/>
              <a:t>an Alleged Property of Floor</a:t>
            </a:r>
            <a:endParaRPr lang="en-IN" alt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648200"/>
          </a:xfrm>
        </p:spPr>
        <p:txBody>
          <a:bodyPr/>
          <a:lstStyle/>
          <a:p>
            <a:pPr marL="0" indent="0"/>
            <a:r>
              <a:rPr lang="en-IN" dirty="0"/>
              <a:t>Is the following statement true or false</a:t>
            </a:r>
            <a:r>
              <a:rPr lang="en-IN" dirty="0" smtClean="0"/>
              <a:t>?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 smtClean="0"/>
              <a:t>	For </a:t>
            </a:r>
            <a:r>
              <a:rPr lang="en-IN" dirty="0"/>
              <a:t>all real numbers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</a:t>
            </a:r>
            <a:r>
              <a:rPr lang="en-IN" dirty="0"/>
              <a:t>,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x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y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x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+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y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7010400" cy="533400"/>
          </a:xfrm>
        </p:spPr>
        <p:txBody>
          <a:bodyPr/>
          <a:lstStyle/>
          <a:p>
            <a:pPr marL="0" indent="0"/>
            <a:r>
              <a:rPr lang="en-IN" dirty="0"/>
              <a:t>The statement is false. As a counterexample, take</a:t>
            </a:r>
            <a:endParaRPr lang="en-US" altLang="en-US" dirty="0"/>
          </a:p>
        </p:txBody>
      </p:sp>
      <p:pic>
        <p:nvPicPr>
          <p:cNvPr id="6" name="Picture 5" descr="x = y = 1∕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18" y="1426471"/>
            <a:ext cx="1373482" cy="4692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914400" cy="533400"/>
          </a:xfrm>
        </p:spPr>
        <p:txBody>
          <a:bodyPr/>
          <a:lstStyle/>
          <a:p>
            <a:pPr marL="0" indent="0"/>
            <a:r>
              <a:rPr lang="en-IN" dirty="0" smtClean="0"/>
              <a:t>Then</a:t>
            </a:r>
            <a:endParaRPr lang="en-US" altLang="en-US" dirty="0"/>
          </a:p>
        </p:txBody>
      </p:sp>
      <p:pic>
        <p:nvPicPr>
          <p:cNvPr id="8" name="Picture 7" descr="floor of x + floor of y = floor of (1∕2) + floor of (1∕2) = 0 + 0 = 0,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42" y="2404355"/>
            <a:ext cx="3670317" cy="71984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76600"/>
            <a:ext cx="1371600" cy="533400"/>
          </a:xfrm>
        </p:spPr>
        <p:txBody>
          <a:bodyPr/>
          <a:lstStyle/>
          <a:p>
            <a:pPr marL="0" indent="0"/>
            <a:r>
              <a:rPr lang="en-IN" dirty="0"/>
              <a:t>whereas</a:t>
            </a:r>
            <a:endParaRPr lang="en-US" altLang="en-US" dirty="0"/>
          </a:p>
        </p:txBody>
      </p:sp>
      <p:pic>
        <p:nvPicPr>
          <p:cNvPr id="10" name="Picture 9" descr="floor of (x + y) = floor of (1∕2 + 1∕2) = floor of 1 = 1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030" y="3627770"/>
            <a:ext cx="3357939" cy="79183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648200"/>
            <a:ext cx="8305800" cy="533400"/>
          </a:xfrm>
        </p:spPr>
        <p:txBody>
          <a:bodyPr/>
          <a:lstStyle/>
          <a:p>
            <a:pPr marL="0" indent="0"/>
            <a:r>
              <a:rPr lang="en-IN" dirty="0"/>
              <a:t>Hence it is not always the case that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x</a:t>
            </a:r>
            <a:r>
              <a:rPr lang="en-IN" dirty="0" smtClean="0"/>
              <a:t> + </a:t>
            </a:r>
            <a:r>
              <a:rPr lang="en-IN" i="1" dirty="0" smtClean="0"/>
              <a:t>y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≠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+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y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0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199" cy="3505200"/>
          </a:xfrm>
        </p:spPr>
        <p:txBody>
          <a:bodyPr/>
          <a:lstStyle/>
          <a:p>
            <a:pPr marL="0" indent="0"/>
            <a:r>
              <a:rPr lang="en-IN" dirty="0"/>
              <a:t>To arrive at this counterexample, you could have </a:t>
            </a:r>
            <a:r>
              <a:rPr lang="en-IN" dirty="0" smtClean="0"/>
              <a:t>reasoned as </a:t>
            </a:r>
            <a:r>
              <a:rPr lang="en-IN" dirty="0"/>
              <a:t>follows: Suppose </a:t>
            </a:r>
            <a:r>
              <a:rPr lang="en-IN" i="1" dirty="0"/>
              <a:t>x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i="1" dirty="0" smtClean="0"/>
              <a:t>y</a:t>
            </a:r>
            <a:r>
              <a:rPr lang="en-IN" dirty="0" smtClean="0"/>
              <a:t> </a:t>
            </a:r>
            <a:r>
              <a:rPr lang="en-IN" dirty="0"/>
              <a:t>are real </a:t>
            </a:r>
            <a:r>
              <a:rPr lang="en-IN" dirty="0" smtClean="0"/>
              <a:t>numbers.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Must it necessarily </a:t>
            </a:r>
            <a:r>
              <a:rPr lang="en-IN" dirty="0"/>
              <a:t>be the case that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+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, </a:t>
            </a:r>
            <a:r>
              <a:rPr lang="en-IN" dirty="0"/>
              <a:t>or could </a:t>
            </a:r>
            <a:r>
              <a:rPr lang="en-IN" i="1" dirty="0"/>
              <a:t>x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i="1" dirty="0" smtClean="0"/>
              <a:t>y</a:t>
            </a:r>
            <a:r>
              <a:rPr lang="en-IN" dirty="0" smtClean="0"/>
              <a:t> be </a:t>
            </a:r>
            <a:r>
              <a:rPr lang="en-IN" dirty="0"/>
              <a:t>such that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≠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+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?</a:t>
            </a:r>
          </a:p>
          <a:p>
            <a:pPr marL="0" indent="0"/>
            <a:endParaRPr lang="en-IN" altLang="en-US" dirty="0"/>
          </a:p>
          <a:p>
            <a:r>
              <a:rPr lang="en-IN" dirty="0"/>
              <a:t>Imagine values that the various quantities could take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9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199" cy="914400"/>
          </a:xfrm>
        </p:spPr>
        <p:txBody>
          <a:bodyPr/>
          <a:lstStyle/>
          <a:p>
            <a:pPr marL="0" indent="0"/>
            <a:r>
              <a:rPr lang="en-IN" dirty="0"/>
              <a:t>For instance, if both </a:t>
            </a:r>
            <a:r>
              <a:rPr lang="en-IN" i="1" dirty="0"/>
              <a:t>x</a:t>
            </a:r>
            <a:r>
              <a:rPr lang="en-IN" dirty="0"/>
              <a:t> and </a:t>
            </a:r>
            <a:r>
              <a:rPr lang="en-IN" i="1" dirty="0"/>
              <a:t>y</a:t>
            </a:r>
            <a:r>
              <a:rPr lang="en-IN" dirty="0"/>
              <a:t> are positive, then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are the </a:t>
            </a:r>
            <a:r>
              <a:rPr lang="en-IN" dirty="0"/>
              <a:t>integer parts of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respectively</a:t>
            </a:r>
            <a:r>
              <a:rPr lang="en-IN" dirty="0"/>
              <a:t>; just </a:t>
            </a:r>
            <a:r>
              <a:rPr lang="en-IN" dirty="0" smtClean="0"/>
              <a:t>as</a:t>
            </a:r>
            <a:endParaRPr lang="en-US" altLang="en-US" dirty="0"/>
          </a:p>
        </p:txBody>
      </p:sp>
      <p:pic>
        <p:nvPicPr>
          <p:cNvPr id="4" name="Picture 3" descr="2 and 3∕5 = 2 + 3∕5. The number 2 on the right side is labeled as integer part, and 3∕5 on the right side has the label fractional par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60" y="2362201"/>
            <a:ext cx="2190340" cy="9734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05200"/>
            <a:ext cx="8458199" cy="3124200"/>
          </a:xfrm>
        </p:spPr>
        <p:txBody>
          <a:bodyPr/>
          <a:lstStyle/>
          <a:p>
            <a:pPr marL="0" indent="0"/>
            <a:r>
              <a:rPr lang="en-IN" dirty="0" smtClean="0"/>
              <a:t>so is</a:t>
            </a:r>
            <a:r>
              <a:rPr lang="en-IN" altLang="en-US" i="1" dirty="0" smtClean="0"/>
              <a:t>		x</a:t>
            </a:r>
            <a:r>
              <a:rPr lang="en-IN" altLang="en-US" dirty="0" smtClean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 </a:t>
            </a:r>
            <a:r>
              <a:rPr lang="en-IN" altLang="en-US" dirty="0" smtClean="0"/>
              <a:t>fractional </a:t>
            </a:r>
            <a:r>
              <a:rPr lang="en-IN" altLang="en-US" dirty="0"/>
              <a:t>part of </a:t>
            </a:r>
            <a:r>
              <a:rPr lang="en-IN" altLang="en-US" i="1" dirty="0" smtClean="0"/>
              <a:t>x</a:t>
            </a:r>
          </a:p>
          <a:p>
            <a:pPr marL="0" indent="0"/>
            <a:r>
              <a:rPr lang="en-IN" altLang="en-US" dirty="0" smtClean="0"/>
              <a:t>and</a:t>
            </a:r>
            <a:r>
              <a:rPr lang="en-IN" altLang="en-US" i="1" dirty="0" smtClean="0"/>
              <a:t>		y</a:t>
            </a:r>
            <a:r>
              <a:rPr lang="en-IN" altLang="en-US" dirty="0" smtClean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 + fractional </a:t>
            </a:r>
            <a:r>
              <a:rPr lang="en-IN" altLang="en-US" dirty="0"/>
              <a:t>part of </a:t>
            </a:r>
            <a:r>
              <a:rPr lang="en-IN" altLang="en-US" i="1" dirty="0" smtClean="0"/>
              <a:t>y</a:t>
            </a:r>
            <a:r>
              <a:rPr lang="en-IN" altLang="en-US" dirty="0" smtClean="0"/>
              <a:t>,</a:t>
            </a:r>
          </a:p>
          <a:p>
            <a:pPr marL="0" indent="0"/>
            <a:r>
              <a:rPr lang="en-IN" altLang="en-US" dirty="0" smtClean="0"/>
              <a:t>where </a:t>
            </a:r>
            <a:r>
              <a:rPr lang="en-IN" altLang="en-US" dirty="0"/>
              <a:t>the term </a:t>
            </a:r>
            <a:r>
              <a:rPr lang="en-IN" altLang="en-US" i="1" dirty="0" smtClean="0"/>
              <a:t>fractional part</a:t>
            </a:r>
            <a:r>
              <a:rPr lang="en-IN" altLang="en-US" dirty="0" smtClean="0"/>
              <a:t> </a:t>
            </a:r>
            <a:r>
              <a:rPr lang="en-IN" altLang="en-US" dirty="0"/>
              <a:t>is understood here to mean </a:t>
            </a:r>
            <a:r>
              <a:rPr lang="en-IN" altLang="en-US" dirty="0" smtClean="0"/>
              <a:t>the part </a:t>
            </a:r>
            <a:r>
              <a:rPr lang="en-IN" altLang="en-US" dirty="0"/>
              <a:t>of the number to </a:t>
            </a:r>
            <a:r>
              <a:rPr lang="en-IN" altLang="en-US" dirty="0" smtClean="0"/>
              <a:t>the right </a:t>
            </a:r>
            <a:r>
              <a:rPr lang="en-IN" altLang="en-US" dirty="0"/>
              <a:t>of the decimal point when </a:t>
            </a:r>
            <a:r>
              <a:rPr lang="en-IN" altLang="en-US" dirty="0" smtClean="0"/>
              <a:t>the number </a:t>
            </a:r>
            <a:r>
              <a:rPr lang="en-IN" altLang="en-US" dirty="0"/>
              <a:t>is written in decimal notation.</a:t>
            </a:r>
          </a:p>
        </p:txBody>
      </p:sp>
    </p:spTree>
    <p:extLst>
      <p:ext uri="{BB962C8B-B14F-4D97-AF65-F5344CB8AC3E}">
        <p14:creationId xmlns:p14="http://schemas.microsoft.com/office/powerpoint/2010/main" val="30469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8305800" cy="4281894"/>
          </a:xfrm>
        </p:spPr>
        <p:txBody>
          <a:bodyPr/>
          <a:lstStyle/>
          <a:p>
            <a:pPr marL="0" indent="0"/>
            <a:r>
              <a:rPr lang="en-IN" dirty="0"/>
              <a:t>Thus if </a:t>
            </a:r>
            <a:r>
              <a:rPr lang="en-IN" i="1" dirty="0"/>
              <a:t>x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i="1" dirty="0" smtClean="0"/>
              <a:t>y</a:t>
            </a:r>
            <a:r>
              <a:rPr lang="en-IN" dirty="0" smtClean="0"/>
              <a:t> </a:t>
            </a:r>
            <a:r>
              <a:rPr lang="en-IN" dirty="0"/>
              <a:t>are positive</a:t>
            </a:r>
            <a:r>
              <a:rPr lang="en-IN" dirty="0" smtClean="0"/>
              <a:t>,</a:t>
            </a:r>
          </a:p>
          <a:p>
            <a:pPr marL="0" indent="0"/>
            <a:endParaRPr lang="en-IN" sz="600" dirty="0"/>
          </a:p>
          <a:p>
            <a:pPr marL="0" indent="0"/>
            <a:r>
              <a:rPr lang="en-IN" i="1" dirty="0" smtClean="0"/>
              <a:t>x</a:t>
            </a:r>
            <a:r>
              <a:rPr lang="en-IN" dirty="0" smtClean="0"/>
              <a:t> + </a:t>
            </a:r>
            <a:r>
              <a:rPr lang="en-IN" i="1" dirty="0" smtClean="0"/>
              <a:t>y</a:t>
            </a:r>
            <a:r>
              <a:rPr lang="en-IN" dirty="0" smtClean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+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y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+ </a:t>
            </a:r>
            <a:r>
              <a:rPr lang="en-IN" i="1" dirty="0" smtClean="0"/>
              <a:t>the </a:t>
            </a:r>
            <a:r>
              <a:rPr lang="en-IN" i="1" dirty="0"/>
              <a:t>sum of the fractional parts of x and y</a:t>
            </a:r>
            <a:r>
              <a:rPr lang="en-IN" dirty="0" smtClean="0"/>
              <a:t>.</a:t>
            </a:r>
          </a:p>
          <a:p>
            <a:pPr marL="0" indent="0"/>
            <a:endParaRPr lang="en-IN" sz="600" dirty="0"/>
          </a:p>
          <a:p>
            <a:pPr marL="0" indent="0"/>
            <a:r>
              <a:rPr lang="en-IN" dirty="0"/>
              <a:t>But </a:t>
            </a:r>
            <a:r>
              <a:rPr lang="en-IN" dirty="0" smtClean="0"/>
              <a:t>also</a:t>
            </a:r>
          </a:p>
          <a:p>
            <a:pPr marL="0" indent="0"/>
            <a:endParaRPr lang="en-IN" sz="600" dirty="0"/>
          </a:p>
          <a:p>
            <a:pPr marL="0" indent="0"/>
            <a:r>
              <a:rPr lang="en-IN" i="1" dirty="0" smtClean="0"/>
              <a:t>	x</a:t>
            </a:r>
            <a:r>
              <a:rPr lang="en-IN" dirty="0" smtClean="0"/>
              <a:t> + </a:t>
            </a:r>
            <a:r>
              <a:rPr lang="en-IN" i="1" dirty="0" smtClean="0"/>
              <a:t>y</a:t>
            </a:r>
            <a:r>
              <a:rPr lang="en-IN" dirty="0" smtClean="0"/>
              <a:t> =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x</a:t>
            </a:r>
            <a:r>
              <a:rPr lang="en-IN" dirty="0" smtClean="0"/>
              <a:t> + </a:t>
            </a:r>
            <a:r>
              <a:rPr lang="en-IN" i="1" dirty="0" smtClean="0"/>
              <a:t>y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the </a:t>
            </a:r>
            <a:r>
              <a:rPr lang="en-IN" i="1" dirty="0"/>
              <a:t>fractional part of</a:t>
            </a:r>
            <a:r>
              <a:rPr lang="en-IN" dirty="0"/>
              <a:t> (</a:t>
            </a:r>
            <a:r>
              <a:rPr lang="en-IN" i="1" dirty="0" smtClean="0"/>
              <a:t>x</a:t>
            </a:r>
            <a:r>
              <a:rPr lang="en-IN" dirty="0" smtClean="0"/>
              <a:t> + </a:t>
            </a:r>
            <a:r>
              <a:rPr lang="en-IN" i="1" dirty="0" smtClean="0"/>
              <a:t>y</a:t>
            </a:r>
            <a:r>
              <a:rPr lang="en-IN" dirty="0" smtClean="0"/>
              <a:t>).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/>
              <a:t>These equations show that if there exist numbers </a:t>
            </a:r>
            <a:r>
              <a:rPr lang="en-IN" i="1" dirty="0"/>
              <a:t>x</a:t>
            </a:r>
            <a:r>
              <a:rPr lang="en-IN" dirty="0"/>
              <a:t> and </a:t>
            </a:r>
            <a:r>
              <a:rPr lang="en-IN" i="1" dirty="0" smtClean="0"/>
              <a:t>y</a:t>
            </a:r>
            <a:r>
              <a:rPr lang="en-IN" dirty="0" smtClean="0"/>
              <a:t> such </a:t>
            </a:r>
            <a:r>
              <a:rPr lang="en-IN" dirty="0"/>
              <a:t>that the sum of the </a:t>
            </a:r>
            <a:r>
              <a:rPr lang="en-IN" dirty="0" smtClean="0"/>
              <a:t>fractional parts </a:t>
            </a:r>
            <a:r>
              <a:rPr lang="en-IN" dirty="0"/>
              <a:t>of </a:t>
            </a:r>
            <a:r>
              <a:rPr lang="en-IN" i="1" dirty="0"/>
              <a:t>x</a:t>
            </a:r>
            <a:r>
              <a:rPr lang="en-IN" dirty="0"/>
              <a:t> and </a:t>
            </a:r>
            <a:r>
              <a:rPr lang="en-IN" i="1" dirty="0"/>
              <a:t>y</a:t>
            </a:r>
            <a:r>
              <a:rPr lang="en-IN" dirty="0"/>
              <a:t> is at </a:t>
            </a:r>
            <a:r>
              <a:rPr lang="en-IN" dirty="0" smtClean="0"/>
              <a:t>least 1</a:t>
            </a:r>
            <a:r>
              <a:rPr lang="en-IN" dirty="0"/>
              <a:t>, then a counterexample can be found. As </a:t>
            </a:r>
            <a:r>
              <a:rPr lang="en-IN" dirty="0" smtClean="0"/>
              <a:t>previously indicated, there </a:t>
            </a:r>
            <a:r>
              <a:rPr lang="en-IN" dirty="0"/>
              <a:t>do exist such </a:t>
            </a:r>
            <a:r>
              <a:rPr lang="en-IN" i="1" dirty="0"/>
              <a:t>x</a:t>
            </a:r>
            <a:r>
              <a:rPr lang="en-IN" dirty="0"/>
              <a:t> and </a:t>
            </a:r>
            <a:r>
              <a:rPr lang="en-IN" i="1" dirty="0"/>
              <a:t>y</a:t>
            </a:r>
            <a:r>
              <a:rPr lang="en-IN" dirty="0"/>
              <a:t>; for instance</a:t>
            </a:r>
            <a:r>
              <a:rPr lang="en-IN" dirty="0" smtClean="0"/>
              <a:t>,</a:t>
            </a:r>
            <a:endParaRPr lang="en-US" altLang="en-US" dirty="0"/>
          </a:p>
        </p:txBody>
      </p:sp>
      <p:pic>
        <p:nvPicPr>
          <p:cNvPr id="7" name="Picture 6" descr="x = 1∕2 and y = 1∕2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82" y="5279408"/>
            <a:ext cx="2225918" cy="4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/>
              <a:t>Example </a:t>
            </a:r>
            <a:r>
              <a:rPr lang="en-IN" altLang="en-US" sz="3200" dirty="0" smtClean="0"/>
              <a:t>4.6.5 </a:t>
            </a:r>
            <a:r>
              <a:rPr lang="en-US" altLang="en-US" sz="3200" dirty="0"/>
              <a:t>– </a:t>
            </a:r>
            <a:r>
              <a:rPr lang="en-IN" altLang="en-US" sz="3200" i="1" dirty="0" smtClean="0"/>
              <a:t>Proving </a:t>
            </a:r>
            <a:r>
              <a:rPr lang="en-IN" altLang="en-US" sz="3200" i="1" dirty="0"/>
              <a:t>a Property of </a:t>
            </a:r>
            <a:r>
              <a:rPr lang="en-IN" altLang="en-US" sz="3200" i="1" dirty="0" smtClean="0"/>
              <a:t>Floor</a:t>
            </a:r>
            <a:endParaRPr lang="en-I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pPr marL="0" indent="0"/>
            <a:r>
              <a:rPr lang="en-IN" dirty="0"/>
              <a:t>Prove that for every real number </a:t>
            </a:r>
            <a:r>
              <a:rPr lang="en-IN" i="1" dirty="0"/>
              <a:t>x</a:t>
            </a:r>
            <a:r>
              <a:rPr lang="en-IN" dirty="0"/>
              <a:t> and for every integer </a:t>
            </a:r>
            <a:r>
              <a:rPr lang="en-IN" i="1" dirty="0"/>
              <a:t>m</a:t>
            </a:r>
            <a:r>
              <a:rPr lang="en-IN" dirty="0"/>
              <a:t>,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 smtClean="0"/>
              <a:t>m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+ </a:t>
            </a:r>
            <a:r>
              <a:rPr lang="en-IN" i="1" dirty="0" smtClean="0"/>
              <a:t>m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5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4</a:t>
            </a:r>
            <a:r>
              <a:rPr lang="en-IN" altLang="en-US" dirty="0" smtClean="0"/>
              <a:t>.6.5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Begin by supposing that </a:t>
            </a:r>
            <a:r>
              <a:rPr lang="en-IN" i="1" dirty="0"/>
              <a:t>x</a:t>
            </a:r>
            <a:r>
              <a:rPr lang="en-IN" dirty="0"/>
              <a:t> is a particular but </a:t>
            </a:r>
            <a:r>
              <a:rPr lang="en-IN" dirty="0" smtClean="0"/>
              <a:t>arbitrarily chosen </a:t>
            </a:r>
            <a:r>
              <a:rPr lang="en-IN" dirty="0"/>
              <a:t>real number </a:t>
            </a:r>
            <a:r>
              <a:rPr lang="en-IN" dirty="0" smtClean="0"/>
              <a:t>and that </a:t>
            </a:r>
            <a:r>
              <a:rPr lang="en-IN" i="1" dirty="0"/>
              <a:t>m</a:t>
            </a:r>
            <a:r>
              <a:rPr lang="en-IN" dirty="0"/>
              <a:t> is a particular but </a:t>
            </a:r>
            <a:r>
              <a:rPr lang="en-IN" dirty="0" smtClean="0"/>
              <a:t>arbitrarily chosen </a:t>
            </a:r>
            <a:r>
              <a:rPr lang="en-IN" dirty="0"/>
              <a:t>integer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1200" dirty="0"/>
          </a:p>
          <a:p>
            <a:pPr marL="0" indent="0"/>
            <a:r>
              <a:rPr lang="en-IN" altLang="en-US" dirty="0"/>
              <a:t>You must show that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altLang="en-US" dirty="0" smtClean="0"/>
              <a:t>. Since </a:t>
            </a:r>
            <a:r>
              <a:rPr lang="en-IN" altLang="en-US" dirty="0"/>
              <a:t>this is </a:t>
            </a:r>
            <a:r>
              <a:rPr lang="en-IN" altLang="en-US" dirty="0" smtClean="0"/>
              <a:t>an equation </a:t>
            </a:r>
            <a:r>
              <a:rPr lang="en-IN" altLang="en-US" dirty="0"/>
              <a:t>involving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 </a:t>
            </a:r>
            <a:r>
              <a:rPr lang="en-IN" altLang="en-US" dirty="0"/>
              <a:t>and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, </a:t>
            </a:r>
            <a:r>
              <a:rPr lang="en-IN" altLang="en-US" dirty="0"/>
              <a:t>it is reasonable to </a:t>
            </a:r>
            <a:r>
              <a:rPr lang="en-IN" altLang="en-US" dirty="0" smtClean="0"/>
              <a:t>give one </a:t>
            </a:r>
            <a:r>
              <a:rPr lang="en-IN" altLang="en-US" dirty="0"/>
              <a:t>of these </a:t>
            </a:r>
            <a:r>
              <a:rPr lang="en-IN" altLang="en-US" dirty="0" smtClean="0"/>
              <a:t>quantities a </a:t>
            </a:r>
            <a:r>
              <a:rPr lang="en-IN" altLang="en-US" dirty="0"/>
              <a:t>name: Let </a:t>
            </a:r>
            <a:r>
              <a:rPr lang="en-IN" altLang="en-US" i="1" dirty="0"/>
              <a:t>n</a:t>
            </a:r>
            <a:r>
              <a:rPr lang="en-IN" altLang="en-US" dirty="0"/>
              <a:t> </a:t>
            </a:r>
            <a:r>
              <a:rPr lang="en-IN" altLang="en-US" dirty="0" smtClean="0"/>
              <a:t>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.</a:t>
            </a:r>
          </a:p>
          <a:p>
            <a:pPr marL="0" indent="0"/>
            <a:endParaRPr lang="en-IN" altLang="en-US" sz="1200" dirty="0"/>
          </a:p>
          <a:p>
            <a:pPr marL="0" indent="0"/>
            <a:r>
              <a:rPr lang="en-IN" dirty="0"/>
              <a:t>By definition of floor</a:t>
            </a:r>
            <a:r>
              <a:rPr lang="en-IN" dirty="0" smtClean="0"/>
              <a:t>,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altLang="en-US" dirty="0" smtClean="0"/>
              <a:t>	</a:t>
            </a:r>
            <a:r>
              <a:rPr lang="en-IN" altLang="en-US" i="1" dirty="0" smtClean="0"/>
              <a:t>n</a:t>
            </a:r>
            <a:r>
              <a:rPr lang="en-IN" altLang="en-US" dirty="0" smtClean="0"/>
              <a:t> </a:t>
            </a:r>
            <a:r>
              <a:rPr lang="en-IN" altLang="en-US" dirty="0"/>
              <a:t>is an integer </a:t>
            </a:r>
            <a:r>
              <a:rPr lang="en-IN" altLang="en-US" dirty="0" smtClean="0"/>
              <a:t>    and    </a:t>
            </a:r>
            <a:r>
              <a:rPr lang="en-IN" altLang="en-US" i="1" dirty="0" smtClean="0"/>
              <a:t>n</a:t>
            </a:r>
            <a:r>
              <a:rPr lang="en-IN" altLang="en-US" dirty="0" smtClean="0"/>
              <a:t> </a:t>
            </a:r>
            <a:r>
              <a:rPr lang="en-IN" altLang="en-US" dirty="0"/>
              <a:t>≤ </a:t>
            </a:r>
            <a:r>
              <a:rPr lang="en-IN" altLang="en-US" i="1" dirty="0"/>
              <a:t>x</a:t>
            </a:r>
            <a:r>
              <a:rPr lang="en-IN" altLang="en-US" dirty="0"/>
              <a:t> </a:t>
            </a:r>
            <a:r>
              <a:rPr lang="en-IN" altLang="en-US" dirty="0" smtClean="0"/>
              <a:t>&lt; </a:t>
            </a:r>
            <a:r>
              <a:rPr lang="en-IN" altLang="en-US" i="1" dirty="0" smtClean="0"/>
              <a:t>n</a:t>
            </a:r>
            <a:r>
              <a:rPr lang="en-IN" altLang="en-US" dirty="0" smtClean="0"/>
              <a:t> + 1</a:t>
            </a:r>
            <a:r>
              <a:rPr lang="en-IN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85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4</a:t>
            </a:r>
            <a:r>
              <a:rPr lang="en-IN" altLang="en-US" dirty="0" smtClean="0"/>
              <a:t>.6.5 </a:t>
            </a:r>
            <a:r>
              <a:rPr lang="en-US" altLang="en-US" dirty="0" smtClean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/>
              <a:t>This double inequality enables you to compute the value </a:t>
            </a:r>
            <a:r>
              <a:rPr lang="en-IN" dirty="0" smtClean="0"/>
              <a:t>of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in terms of </a:t>
            </a:r>
            <a:r>
              <a:rPr lang="en-IN" i="1" dirty="0"/>
              <a:t>n</a:t>
            </a:r>
            <a:r>
              <a:rPr lang="en-IN" dirty="0"/>
              <a:t> by </a:t>
            </a:r>
            <a:r>
              <a:rPr lang="en-IN" dirty="0" smtClean="0"/>
              <a:t>adding </a:t>
            </a:r>
            <a:r>
              <a:rPr lang="en-IN" i="1" dirty="0" smtClean="0"/>
              <a:t>m</a:t>
            </a:r>
            <a:r>
              <a:rPr lang="en-IN" dirty="0" smtClean="0"/>
              <a:t> </a:t>
            </a:r>
            <a:r>
              <a:rPr lang="en-IN" dirty="0"/>
              <a:t>to all sides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400" dirty="0"/>
          </a:p>
          <a:p>
            <a:pPr marL="0" indent="0"/>
            <a:r>
              <a:rPr lang="en-IN" i="1" dirty="0" smtClean="0"/>
              <a:t>		n</a:t>
            </a:r>
            <a:r>
              <a:rPr lang="en-IN" dirty="0" smtClean="0"/>
              <a:t> + </a:t>
            </a:r>
            <a:r>
              <a:rPr lang="en-IN" i="1" dirty="0" smtClean="0"/>
              <a:t>m </a:t>
            </a:r>
            <a:r>
              <a:rPr lang="en-IN" altLang="en-US" dirty="0"/>
              <a:t>≤</a:t>
            </a:r>
            <a:r>
              <a:rPr lang="en-IN" dirty="0" smtClean="0"/>
              <a:t> </a:t>
            </a:r>
            <a:r>
              <a:rPr lang="en-IN" i="1" dirty="0" smtClean="0"/>
              <a:t>x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m </a:t>
            </a:r>
            <a:r>
              <a:rPr lang="en-IN" dirty="0" smtClean="0"/>
              <a:t>&lt; </a:t>
            </a:r>
            <a:r>
              <a:rPr lang="en-IN" i="1" dirty="0" smtClean="0"/>
              <a:t>n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m</a:t>
            </a:r>
            <a:r>
              <a:rPr lang="en-IN" dirty="0"/>
              <a:t> </a:t>
            </a:r>
            <a:r>
              <a:rPr lang="en-IN" dirty="0" smtClean="0"/>
              <a:t>+ 1.</a:t>
            </a:r>
          </a:p>
          <a:p>
            <a:pPr marL="0" indent="0"/>
            <a:endParaRPr lang="en-IN" altLang="en-US" sz="500" dirty="0"/>
          </a:p>
          <a:p>
            <a:pPr marL="0" indent="0"/>
            <a:r>
              <a:rPr lang="en-IN" dirty="0"/>
              <a:t>Thus the left-hand side of the equation to be shown </a:t>
            </a:r>
            <a:r>
              <a:rPr lang="en-IN" dirty="0" smtClean="0"/>
              <a:t>is</a:t>
            </a:r>
          </a:p>
          <a:p>
            <a:pPr marL="0" indent="0"/>
            <a:endParaRPr lang="en-IN" altLang="en-US" sz="400" dirty="0"/>
          </a:p>
          <a:p>
            <a:pPr marL="0" indent="0"/>
            <a:r>
              <a:rPr lang="en-IN" dirty="0" smtClean="0"/>
              <a:t>			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smtClean="0"/>
              <a:t>n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i="1" dirty="0" smtClean="0"/>
              <a:t>m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altLang="en-US" dirty="0"/>
              <a:t>On the other hand, since </a:t>
            </a:r>
            <a:r>
              <a:rPr lang="en-IN" altLang="en-US" i="1" dirty="0"/>
              <a:t>n</a:t>
            </a:r>
            <a:r>
              <a:rPr lang="en-IN" altLang="en-US" dirty="0"/>
              <a:t> </a:t>
            </a:r>
            <a:r>
              <a:rPr lang="en-IN" altLang="en-US" dirty="0" smtClean="0"/>
              <a:t>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, </a:t>
            </a:r>
            <a:r>
              <a:rPr lang="en-IN" altLang="en-US" dirty="0"/>
              <a:t>the right-hand side of the equation to be shown </a:t>
            </a:r>
            <a:r>
              <a:rPr lang="en-IN" altLang="en-US" dirty="0" smtClean="0"/>
              <a:t>is</a:t>
            </a:r>
          </a:p>
          <a:p>
            <a:pPr marL="0" indent="0"/>
            <a:endParaRPr lang="en-IN" altLang="en-US" sz="400" dirty="0"/>
          </a:p>
          <a:p>
            <a:pPr marL="0" indent="0"/>
            <a:r>
              <a:rPr lang="en-US" altLang="en-US" dirty="0" smtClean="0"/>
              <a:t>			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 </a:t>
            </a:r>
            <a:r>
              <a:rPr lang="en-US" dirty="0" smtClean="0"/>
              <a:t>+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m</a:t>
            </a:r>
          </a:p>
          <a:p>
            <a:pPr marL="0" indent="0"/>
            <a:endParaRPr lang="en-US" altLang="en-US" sz="400" i="1" dirty="0" smtClean="0"/>
          </a:p>
          <a:p>
            <a:pPr marL="0" indent="0"/>
            <a:r>
              <a:rPr lang="en-IN" altLang="en-US" dirty="0"/>
              <a:t>also. Thus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/>
              <a:t> + </a:t>
            </a:r>
            <a:r>
              <a:rPr lang="en-IN" i="1" dirty="0"/>
              <a:t>m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 =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altLang="en-US" dirty="0" smtClean="0"/>
              <a:t> + </a:t>
            </a:r>
            <a:r>
              <a:rPr lang="en-IN" altLang="en-US" i="1" dirty="0" smtClean="0"/>
              <a:t>m</a:t>
            </a:r>
            <a:r>
              <a:rPr lang="en-IN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6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81600"/>
          </a:xfrm>
        </p:spPr>
        <p:txBody>
          <a:bodyPr/>
          <a:lstStyle/>
          <a:p>
            <a:pPr marL="0" indent="0"/>
            <a:r>
              <a:rPr lang="en-IN" dirty="0"/>
              <a:t>This discussion is summarized as follows:</a:t>
            </a:r>
            <a:endParaRPr lang="en-US" altLang="en-US" dirty="0"/>
          </a:p>
        </p:txBody>
      </p:sp>
      <p:pic>
        <p:nvPicPr>
          <p:cNvPr id="3" name="Picture 2" descr="A text box has the heading, Theorem 4.6.1. The text reads, For every real numbers x and every integer m, floor of (x + m) = floor of x + m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2057400"/>
            <a:ext cx="8312727" cy="1013747"/>
          </a:xfrm>
          <a:prstGeom prst="rect">
            <a:avLst/>
          </a:prstGeom>
        </p:spPr>
      </p:pic>
      <p:pic>
        <p:nvPicPr>
          <p:cNvPr id="4" name="Picture 3" descr="A text box has the heading, Theorem 4.6.2 The floor of n∕2. The text reads, for any integer n, floor of (n∕2) = n∕2 if n is even, floor of (n∕2) = (n minus 1)∕2 if n is odd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3276600"/>
            <a:ext cx="8312727" cy="2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3429000"/>
          </a:xfrm>
        </p:spPr>
        <p:txBody>
          <a:bodyPr/>
          <a:lstStyle/>
          <a:p>
            <a:pPr marL="0" indent="0"/>
            <a:r>
              <a:rPr lang="en-IN" dirty="0"/>
              <a:t>Given any integer </a:t>
            </a:r>
            <a:r>
              <a:rPr lang="en-IN" i="1" dirty="0"/>
              <a:t>n</a:t>
            </a:r>
            <a:r>
              <a:rPr lang="en-IN" dirty="0"/>
              <a:t> and any positive integer </a:t>
            </a:r>
            <a:r>
              <a:rPr lang="en-IN" i="1" dirty="0"/>
              <a:t>d</a:t>
            </a:r>
            <a:r>
              <a:rPr lang="en-IN" dirty="0"/>
              <a:t>, </a:t>
            </a:r>
            <a:r>
              <a:rPr lang="en-IN" dirty="0" smtClean="0"/>
              <a:t>the quotient-remainder </a:t>
            </a:r>
            <a:r>
              <a:rPr lang="en-IN" dirty="0"/>
              <a:t>theorem </a:t>
            </a:r>
            <a:r>
              <a:rPr lang="en-IN" dirty="0" smtClean="0"/>
              <a:t>guarantees the </a:t>
            </a:r>
            <a:r>
              <a:rPr lang="en-IN" dirty="0"/>
              <a:t>existence </a:t>
            </a:r>
            <a:r>
              <a:rPr lang="en-IN" dirty="0" smtClean="0"/>
              <a:t>of unique </a:t>
            </a:r>
            <a:r>
              <a:rPr lang="en-IN" dirty="0"/>
              <a:t>integers </a:t>
            </a:r>
            <a:r>
              <a:rPr lang="en-IN" i="1" dirty="0"/>
              <a:t>q</a:t>
            </a:r>
            <a:r>
              <a:rPr lang="en-IN" dirty="0"/>
              <a:t> and </a:t>
            </a:r>
            <a:r>
              <a:rPr lang="en-IN" i="1" dirty="0"/>
              <a:t>r</a:t>
            </a:r>
            <a:r>
              <a:rPr lang="en-IN" dirty="0"/>
              <a:t> such </a:t>
            </a:r>
            <a:r>
              <a:rPr lang="en-IN" dirty="0" smtClean="0"/>
              <a:t>that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pt-BR" altLang="en-US" dirty="0" smtClean="0"/>
              <a:t>			</a:t>
            </a:r>
            <a:r>
              <a:rPr lang="pt-BR" altLang="en-US" i="1" dirty="0" smtClean="0"/>
              <a:t>n</a:t>
            </a:r>
            <a:r>
              <a:rPr lang="pt-BR" altLang="en-US" dirty="0" smtClean="0"/>
              <a:t> = </a:t>
            </a:r>
            <a:r>
              <a:rPr lang="pt-BR" altLang="en-US" i="1" dirty="0" smtClean="0"/>
              <a:t>dq</a:t>
            </a:r>
            <a:r>
              <a:rPr lang="pt-BR" altLang="en-US" dirty="0" smtClean="0"/>
              <a:t> + </a:t>
            </a:r>
            <a:r>
              <a:rPr lang="pt-BR" altLang="en-US" i="1" dirty="0" smtClean="0"/>
              <a:t>r</a:t>
            </a:r>
            <a:r>
              <a:rPr lang="pt-BR" altLang="en-US" dirty="0" smtClean="0"/>
              <a:t> </a:t>
            </a:r>
            <a:r>
              <a:rPr lang="pt-BR" altLang="en-US" dirty="0"/>
              <a:t>and 0 ≤ </a:t>
            </a:r>
            <a:r>
              <a:rPr lang="pt-BR" altLang="en-US" i="1" dirty="0"/>
              <a:t>r</a:t>
            </a:r>
            <a:r>
              <a:rPr lang="pt-BR" altLang="en-US" dirty="0"/>
              <a:t> </a:t>
            </a:r>
            <a:r>
              <a:rPr lang="pt-BR" altLang="en-US" dirty="0" smtClean="0"/>
              <a:t>&lt; </a:t>
            </a:r>
            <a:r>
              <a:rPr lang="pt-BR" altLang="en-US" i="1" dirty="0"/>
              <a:t>d</a:t>
            </a:r>
            <a:r>
              <a:rPr lang="pt-BR" altLang="en-US" dirty="0" smtClean="0"/>
              <a:t>.</a:t>
            </a:r>
          </a:p>
          <a:p>
            <a:pPr marL="0" indent="0"/>
            <a:endParaRPr lang="pt-BR" altLang="en-US" sz="800" dirty="0"/>
          </a:p>
          <a:p>
            <a:pPr marL="0" indent="0"/>
            <a:r>
              <a:rPr lang="en-IN" dirty="0"/>
              <a:t>The following theorem states that the floor notation can </a:t>
            </a:r>
            <a:r>
              <a:rPr lang="en-IN" dirty="0" smtClean="0"/>
              <a:t>be used </a:t>
            </a:r>
            <a:r>
              <a:rPr lang="en-IN" dirty="0"/>
              <a:t>to describe </a:t>
            </a:r>
            <a:r>
              <a:rPr lang="en-IN" i="1" dirty="0"/>
              <a:t>q </a:t>
            </a:r>
            <a:r>
              <a:rPr lang="en-IN" dirty="0"/>
              <a:t>and </a:t>
            </a:r>
            <a:r>
              <a:rPr lang="en-IN" i="1" dirty="0"/>
              <a:t>r </a:t>
            </a:r>
            <a:r>
              <a:rPr lang="en-IN" dirty="0" smtClean="0"/>
              <a:t>as follows</a:t>
            </a:r>
            <a:r>
              <a:rPr lang="en-IN" dirty="0"/>
              <a:t>:</a:t>
            </a:r>
            <a:endParaRPr lang="en-US" altLang="en-US" dirty="0"/>
          </a:p>
        </p:txBody>
      </p:sp>
      <p:pic>
        <p:nvPicPr>
          <p:cNvPr id="6" name="Picture 5" descr="q = floor of (n∕d) and r = (n minus d)*floor of (n∕d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267200"/>
            <a:ext cx="3729415" cy="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4400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4904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4.6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030104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3500" dirty="0" smtClean="0"/>
              <a:t>Direct </a:t>
            </a:r>
            <a:r>
              <a:rPr lang="en-IN" altLang="en-US" sz="3500" dirty="0"/>
              <a:t>Proof and Counterexample </a:t>
            </a:r>
            <a:r>
              <a:rPr lang="en-IN" alt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3500" dirty="0"/>
              <a:t>: </a:t>
            </a:r>
            <a:r>
              <a:rPr lang="en-IN" altLang="en-US" sz="3500" dirty="0" smtClean="0"/>
              <a:t>Floor </a:t>
            </a:r>
            <a:r>
              <a:rPr lang="en-IN" altLang="en-US" sz="3500" dirty="0"/>
              <a:t>and </a:t>
            </a:r>
            <a:r>
              <a:rPr lang="en-IN" altLang="en-US" sz="3500" dirty="0" smtClean="0"/>
              <a:t>Ceiling</a:t>
            </a:r>
            <a:endParaRPr lang="en-US" altLang="en-US" sz="35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854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1676400"/>
          </a:xfrm>
        </p:spPr>
        <p:txBody>
          <a:bodyPr/>
          <a:lstStyle/>
          <a:p>
            <a:pPr marL="0" indent="0"/>
            <a:r>
              <a:rPr lang="en-IN" dirty="0"/>
              <a:t>Thus if, on a calculator or in a computer language, floor </a:t>
            </a:r>
            <a:r>
              <a:rPr lang="en-IN" dirty="0" smtClean="0"/>
              <a:t>is built </a:t>
            </a:r>
            <a:r>
              <a:rPr lang="en-IN" dirty="0"/>
              <a:t>in but </a:t>
            </a:r>
            <a:r>
              <a:rPr lang="en-IN" i="1" dirty="0"/>
              <a:t>div</a:t>
            </a:r>
            <a:r>
              <a:rPr lang="en-IN" dirty="0"/>
              <a:t> and </a:t>
            </a:r>
            <a:r>
              <a:rPr lang="en-IN" i="1" dirty="0"/>
              <a:t>mod</a:t>
            </a:r>
            <a:r>
              <a:rPr lang="en-IN" dirty="0"/>
              <a:t> are </a:t>
            </a:r>
            <a:r>
              <a:rPr lang="en-IN" dirty="0" smtClean="0"/>
              <a:t>not, </a:t>
            </a:r>
            <a:r>
              <a:rPr lang="en-IN" i="1" dirty="0" smtClean="0"/>
              <a:t>div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i="1" dirty="0"/>
              <a:t>mod</a:t>
            </a:r>
            <a:r>
              <a:rPr lang="en-IN" dirty="0"/>
              <a:t> can be </a:t>
            </a:r>
            <a:r>
              <a:rPr lang="en-IN" dirty="0" smtClean="0"/>
              <a:t>defined as </a:t>
            </a:r>
            <a:r>
              <a:rPr lang="en-IN" dirty="0"/>
              <a:t>follows: For a nonnegative integer </a:t>
            </a:r>
            <a:r>
              <a:rPr lang="en-IN" i="1" dirty="0"/>
              <a:t>n</a:t>
            </a:r>
            <a:r>
              <a:rPr lang="en-IN" dirty="0"/>
              <a:t> and a </a:t>
            </a:r>
            <a:r>
              <a:rPr lang="en-IN" dirty="0" smtClean="0"/>
              <a:t>positive integer </a:t>
            </a:r>
            <a:r>
              <a:rPr lang="en-IN" i="1" dirty="0"/>
              <a:t>d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3" name="Picture 2" descr="The text reads, n div d = floor of (n∕d) and n mod d = (n minus d)* floor of (n∕d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2971800"/>
            <a:ext cx="5161550" cy="120932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7886700" y="3266727"/>
            <a:ext cx="914400" cy="457200"/>
          </a:xfrm>
        </p:spPr>
        <p:txBody>
          <a:bodyPr/>
          <a:lstStyle/>
          <a:p>
            <a:pPr marL="0" indent="0"/>
            <a:r>
              <a:rPr lang="en-IN" dirty="0">
                <a:solidFill>
                  <a:srgbClr val="00AEEF"/>
                </a:solidFill>
              </a:rPr>
              <a:t>4.6.1</a:t>
            </a:r>
            <a:endParaRPr lang="en-US" altLang="en-US" dirty="0">
              <a:solidFill>
                <a:srgbClr val="00AEE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686800" cy="1447800"/>
          </a:xfrm>
        </p:spPr>
        <p:txBody>
          <a:bodyPr/>
          <a:lstStyle/>
          <a:p>
            <a:pPr marL="0" indent="0"/>
            <a:r>
              <a:rPr lang="en-IN" dirty="0"/>
              <a:t>Note that </a:t>
            </a:r>
            <a:r>
              <a:rPr lang="en-IN" i="1" dirty="0"/>
              <a:t>d</a:t>
            </a:r>
            <a:r>
              <a:rPr lang="en-IN" dirty="0"/>
              <a:t> divides </a:t>
            </a:r>
            <a:r>
              <a:rPr lang="en-IN" i="1" dirty="0"/>
              <a:t>n</a:t>
            </a:r>
            <a:r>
              <a:rPr lang="en-IN" dirty="0"/>
              <a:t> if, and only if, </a:t>
            </a:r>
            <a:r>
              <a:rPr lang="en-IN" i="1" dirty="0"/>
              <a:t>n</a:t>
            </a:r>
            <a:r>
              <a:rPr lang="en-IN" dirty="0"/>
              <a:t> </a:t>
            </a:r>
            <a:r>
              <a:rPr lang="en-IN" i="1" dirty="0"/>
              <a:t>mod</a:t>
            </a:r>
            <a:r>
              <a:rPr lang="en-IN" dirty="0"/>
              <a:t> </a:t>
            </a:r>
            <a:r>
              <a:rPr lang="en-IN" i="1" dirty="0"/>
              <a:t>d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/>
              <a:t>0. In </a:t>
            </a:r>
            <a:r>
              <a:rPr lang="en-IN" dirty="0" smtClean="0"/>
              <a:t>floor notation </a:t>
            </a:r>
            <a:r>
              <a:rPr lang="en-IN" dirty="0"/>
              <a:t>this means that </a:t>
            </a:r>
            <a:r>
              <a:rPr lang="en-IN" i="1" dirty="0"/>
              <a:t>d</a:t>
            </a:r>
            <a:r>
              <a:rPr lang="en-IN" dirty="0"/>
              <a:t> </a:t>
            </a:r>
            <a:r>
              <a:rPr lang="en-IN" dirty="0" smtClean="0"/>
              <a:t>divides </a:t>
            </a:r>
            <a:r>
              <a:rPr lang="en-IN" i="1" dirty="0" smtClean="0"/>
              <a:t>n</a:t>
            </a:r>
            <a:r>
              <a:rPr lang="en-IN" dirty="0" smtClean="0"/>
              <a:t> </a:t>
            </a:r>
            <a:r>
              <a:rPr lang="en-IN" dirty="0"/>
              <a:t>if, and only </a:t>
            </a:r>
            <a:r>
              <a:rPr lang="en-IN" dirty="0" smtClean="0"/>
              <a:t>if,</a:t>
            </a:r>
          </a:p>
          <a:p>
            <a:pPr marL="0" indent="0"/>
            <a:r>
              <a:rPr lang="en-IN" i="1" dirty="0" smtClean="0"/>
              <a:t>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smtClean="0"/>
              <a:t>d </a:t>
            </a:r>
            <a:r>
              <a:rPr lang="en-IN" b="1" dirty="0" smtClean="0"/>
              <a:t>·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i="1" dirty="0" smtClean="0"/>
              <a:t>n</a:t>
            </a:r>
            <a:r>
              <a:rPr lang="en-IN" sz="1200" dirty="0" smtClean="0"/>
              <a:t> </a:t>
            </a:r>
            <a:r>
              <a:rPr lang="en-IN" dirty="0" smtClean="0"/>
              <a:t>∕</a:t>
            </a:r>
            <a:r>
              <a:rPr lang="en-IN" sz="1200" dirty="0" smtClean="0"/>
              <a:t> </a:t>
            </a:r>
            <a:r>
              <a:rPr lang="en-IN" i="1" dirty="0" smtClean="0"/>
              <a:t>d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2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pic>
        <p:nvPicPr>
          <p:cNvPr id="6" name="Picture 5" descr="A text box has the heading, Theorem 4.6.3. The text reads, If n is any integer and d is a positive integer, and if q = floor of (n∕d) and r = n minus d * floor of (n∕d), then n = d q + r and 0 less than equal to r less than d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3958"/>
            <a:ext cx="8312728" cy="14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400" dirty="0"/>
              <a:t>Example </a:t>
            </a:r>
            <a:r>
              <a:rPr lang="en-IN" altLang="en-US" sz="3400" dirty="0" smtClean="0"/>
              <a:t>4.6.6 </a:t>
            </a:r>
            <a:r>
              <a:rPr lang="en-US" altLang="en-US" sz="3400" dirty="0"/>
              <a:t>– </a:t>
            </a:r>
            <a:r>
              <a:rPr lang="en-US" altLang="en-US" sz="3400" i="1" dirty="0" smtClean="0"/>
              <a:t>Computing </a:t>
            </a:r>
            <a:r>
              <a:rPr lang="en-US" altLang="en-US" sz="3400" i="1" dirty="0"/>
              <a:t>div and </a:t>
            </a:r>
            <a:r>
              <a:rPr lang="en-US" altLang="en-US" sz="3400" i="1" dirty="0" smtClean="0"/>
              <a:t>mod</a:t>
            </a:r>
            <a:endParaRPr lang="en-IN" alt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143000"/>
          </a:xfrm>
        </p:spPr>
        <p:txBody>
          <a:bodyPr/>
          <a:lstStyle/>
          <a:p>
            <a:pPr marL="0" indent="0"/>
            <a:r>
              <a:rPr lang="en-IN" dirty="0"/>
              <a:t>Use the floor notation to compute 3,850 </a:t>
            </a:r>
            <a:r>
              <a:rPr lang="en-IN" i="1" dirty="0"/>
              <a:t>div</a:t>
            </a:r>
            <a:r>
              <a:rPr lang="en-IN" dirty="0"/>
              <a:t> 17 and 3,850 </a:t>
            </a:r>
            <a:r>
              <a:rPr lang="en-IN" i="1" dirty="0"/>
              <a:t>mod</a:t>
            </a:r>
            <a:r>
              <a:rPr lang="en-IN" dirty="0"/>
              <a:t> 17.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By formula (4.6.1),</a:t>
            </a:r>
            <a:endParaRPr lang="en-US" altLang="en-US" dirty="0"/>
          </a:p>
        </p:txBody>
      </p:sp>
      <p:pic>
        <p:nvPicPr>
          <p:cNvPr id="6" name="Picture 5" descr="The text reads, n div d = floor of (n∕d) and n mod d = (n minus d)* floor of (n∕d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28" y="2057400"/>
            <a:ext cx="4265744" cy="99944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429000"/>
            <a:ext cx="8226425" cy="2743200"/>
          </a:xfrm>
        </p:spPr>
        <p:txBody>
          <a:bodyPr/>
          <a:lstStyle/>
          <a:p>
            <a:pPr marL="0" indent="0"/>
            <a:r>
              <a:rPr lang="es-ES" dirty="0" smtClean="0"/>
              <a:t>   3,850 </a:t>
            </a:r>
            <a:r>
              <a:rPr lang="es-ES" i="1" dirty="0"/>
              <a:t>div</a:t>
            </a:r>
            <a:r>
              <a:rPr lang="es-ES" dirty="0"/>
              <a:t> 17 </a:t>
            </a:r>
            <a:r>
              <a:rPr lang="es-ES" dirty="0" smtClean="0"/>
              <a:t>=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s-ES" dirty="0"/>
              <a:t>3,850</a:t>
            </a:r>
            <a:r>
              <a:rPr lang="es-ES" sz="1200" dirty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s-ES" dirty="0"/>
              <a:t>17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s-ES" dirty="0" smtClean="0"/>
              <a:t> =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s-ES" dirty="0" smtClean="0"/>
              <a:t>226.4705882 …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s-ES" dirty="0" smtClean="0"/>
              <a:t> = 226</a:t>
            </a:r>
          </a:p>
          <a:p>
            <a:pPr marL="0" indent="0"/>
            <a:endParaRPr lang="es-ES" sz="600" dirty="0" smtClean="0"/>
          </a:p>
          <a:p>
            <a:pPr marL="0" indent="0"/>
            <a:r>
              <a:rPr lang="es-ES" dirty="0" smtClean="0"/>
              <a:t> 3,850 </a:t>
            </a:r>
            <a:r>
              <a:rPr lang="es-ES" i="1" dirty="0" err="1"/>
              <a:t>mod</a:t>
            </a:r>
            <a:r>
              <a:rPr lang="es-ES" dirty="0"/>
              <a:t> 17 = 3,850 − </a:t>
            </a:r>
            <a:r>
              <a:rPr lang="es-ES" dirty="0" smtClean="0"/>
              <a:t>17 </a:t>
            </a:r>
            <a:r>
              <a:rPr lang="es-ES" b="1" dirty="0" smtClean="0"/>
              <a:t>·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⌊</a:t>
            </a:r>
            <a:r>
              <a:rPr lang="es-ES" dirty="0" smtClean="0"/>
              <a:t>3,850</a:t>
            </a:r>
            <a:r>
              <a:rPr lang="es-ES" sz="1200" dirty="0" smtClean="0"/>
              <a:t> </a:t>
            </a:r>
            <a:r>
              <a:rPr lang="es-ES" dirty="0" smtClean="0"/>
              <a:t>∕</a:t>
            </a:r>
            <a:r>
              <a:rPr lang="es-ES" sz="1200" dirty="0" smtClean="0"/>
              <a:t> </a:t>
            </a:r>
            <a:r>
              <a:rPr lang="es-ES" dirty="0" smtClean="0"/>
              <a:t>17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s-ES" dirty="0" smtClean="0"/>
              <a:t>	</a:t>
            </a:r>
          </a:p>
          <a:p>
            <a:pPr marL="0" indent="0"/>
            <a:endParaRPr lang="es-ES" sz="600" dirty="0"/>
          </a:p>
          <a:p>
            <a:pPr marL="0" indent="0"/>
            <a:r>
              <a:rPr lang="es-ES" dirty="0" smtClean="0"/>
              <a:t>                        = </a:t>
            </a:r>
            <a:r>
              <a:rPr lang="es-ES" dirty="0"/>
              <a:t>3,850 </a:t>
            </a:r>
            <a:r>
              <a:rPr lang="es-ES" dirty="0" smtClean="0"/>
              <a:t>− 17 </a:t>
            </a:r>
            <a:r>
              <a:rPr lang="es-ES" b="1" dirty="0" smtClean="0"/>
              <a:t>· </a:t>
            </a:r>
            <a:r>
              <a:rPr lang="es-ES" dirty="0" smtClean="0"/>
              <a:t>226</a:t>
            </a:r>
          </a:p>
          <a:p>
            <a:pPr marL="0" indent="0"/>
            <a:endParaRPr lang="es-ES" sz="600" dirty="0" smtClean="0"/>
          </a:p>
          <a:p>
            <a:pPr marL="0" indent="0"/>
            <a:r>
              <a:rPr lang="es-ES" dirty="0" smtClean="0"/>
              <a:t>                        = </a:t>
            </a:r>
            <a:r>
              <a:rPr lang="es-ES" dirty="0"/>
              <a:t>3,850 </a:t>
            </a:r>
            <a:r>
              <a:rPr lang="es-ES" dirty="0" smtClean="0"/>
              <a:t>− 3,842 = </a:t>
            </a:r>
            <a:r>
              <a:rPr lang="es-ES" dirty="0"/>
              <a:t>8.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8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Imagine a real number sitting on a number line. The </a:t>
            </a:r>
            <a:r>
              <a:rPr lang="en-IN" i="1" dirty="0" smtClean="0"/>
              <a:t>floor</a:t>
            </a:r>
            <a:r>
              <a:rPr lang="en-IN" dirty="0" smtClean="0"/>
              <a:t> and </a:t>
            </a:r>
            <a:r>
              <a:rPr lang="en-IN" i="1" dirty="0"/>
              <a:t>ceiling</a:t>
            </a:r>
            <a:r>
              <a:rPr lang="en-IN" dirty="0"/>
              <a:t> of the number are </a:t>
            </a:r>
            <a:r>
              <a:rPr lang="en-IN" dirty="0" smtClean="0"/>
              <a:t>the integers </a:t>
            </a:r>
            <a:r>
              <a:rPr lang="en-IN" dirty="0"/>
              <a:t>to the </a:t>
            </a:r>
            <a:r>
              <a:rPr lang="en-IN" dirty="0" smtClean="0"/>
              <a:t>immediate left </a:t>
            </a:r>
            <a:r>
              <a:rPr lang="en-IN" dirty="0"/>
              <a:t>and to the immediate right of the number (unless </a:t>
            </a:r>
            <a:r>
              <a:rPr lang="en-IN" dirty="0" smtClean="0"/>
              <a:t>the number is </a:t>
            </a:r>
            <a:r>
              <a:rPr lang="en-IN" dirty="0"/>
              <a:t>an integer, in which case its floor and </a:t>
            </a:r>
            <a:r>
              <a:rPr lang="en-IN" dirty="0" smtClean="0"/>
              <a:t>ceiling both </a:t>
            </a:r>
            <a:r>
              <a:rPr lang="en-IN" dirty="0"/>
              <a:t>equal the number itself</a:t>
            </a:r>
            <a:r>
              <a:rPr lang="en-IN" dirty="0" smtClean="0"/>
              <a:t>).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Many computer languages have </a:t>
            </a:r>
            <a:r>
              <a:rPr lang="en-IN" dirty="0"/>
              <a:t>built-in functions that compute floor and </a:t>
            </a:r>
            <a:r>
              <a:rPr lang="en-IN" dirty="0" smtClean="0"/>
              <a:t>ceiling automatically</a:t>
            </a:r>
            <a:r>
              <a:rPr lang="en-IN" dirty="0"/>
              <a:t>. </a:t>
            </a:r>
            <a:r>
              <a:rPr lang="en-IN" dirty="0" smtClean="0"/>
              <a:t>These functions </a:t>
            </a:r>
            <a:r>
              <a:rPr lang="en-IN" dirty="0"/>
              <a:t>are very convenient to </a:t>
            </a:r>
            <a:r>
              <a:rPr lang="en-IN" dirty="0" smtClean="0"/>
              <a:t>use when </a:t>
            </a:r>
            <a:r>
              <a:rPr lang="en-IN" dirty="0"/>
              <a:t>writing certain kinds of computer </a:t>
            </a:r>
            <a:r>
              <a:rPr lang="en-IN" dirty="0" smtClean="0"/>
              <a:t>programs. In addition</a:t>
            </a:r>
            <a:r>
              <a:rPr lang="en-IN" dirty="0"/>
              <a:t>, the concepts of floor and ceiling are important </a:t>
            </a:r>
            <a:r>
              <a:rPr lang="en-IN" dirty="0" smtClean="0"/>
              <a:t>in </a:t>
            </a:r>
            <a:r>
              <a:rPr lang="en-IN" dirty="0" err="1" smtClean="0"/>
              <a:t>analyzing</a:t>
            </a:r>
            <a:r>
              <a:rPr lang="en-IN" dirty="0" smtClean="0"/>
              <a:t> </a:t>
            </a:r>
            <a:r>
              <a:rPr lang="en-IN" dirty="0"/>
              <a:t>the efficiency </a:t>
            </a:r>
            <a:r>
              <a:rPr lang="en-IN" dirty="0" smtClean="0"/>
              <a:t>of many </a:t>
            </a:r>
            <a:r>
              <a:rPr lang="en-IN" dirty="0"/>
              <a:t>computer algorithms.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 descr="A text box has the heading, Definition. The text reads, Given any real number x, the floor of x, denoted  x with square bracket except upper horizontal part, is defined as follows, &#10; left floor x right floor = that unique integer n such that n less than equal to x less than n + 1.&#10;Symbolically, if x is a real number and n is an integer, then  left floor x right floor = n if and only if n less than equal to x less than n + 1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47800"/>
            <a:ext cx="7557025" cy="2065950"/>
          </a:xfrm>
          <a:prstGeom prst="rect">
            <a:avLst/>
          </a:prstGeom>
        </p:spPr>
      </p:pic>
      <p:pic>
        <p:nvPicPr>
          <p:cNvPr id="9" name="Picture 8" descr="An image shows a number line. Starting from the left, three ticks marks the position of n, x and n + 1, respectively. The position of n indicted by the arrow with label floor of x = x with square bracket except upper horizontal par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56" y="3608696"/>
            <a:ext cx="3704487" cy="16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 smtClean="0"/>
              <a:t>Direct </a:t>
            </a:r>
            <a:r>
              <a:rPr lang="en-IN" altLang="en-US" sz="2600" dirty="0"/>
              <a:t>Proof and Counterexample </a:t>
            </a:r>
            <a:r>
              <a:rPr lang="en-IN" altLang="en-US" sz="2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Ⅵ</a:t>
            </a:r>
            <a:r>
              <a:rPr lang="en-IN" altLang="en-US" sz="2600" dirty="0"/>
              <a:t>: </a:t>
            </a:r>
            <a:r>
              <a:rPr lang="en-IN" altLang="en-US" sz="2600" dirty="0" smtClean="0"/>
              <a:t>Floor </a:t>
            </a:r>
            <a:r>
              <a:rPr lang="en-IN" altLang="en-US" sz="2600" dirty="0"/>
              <a:t>and </a:t>
            </a:r>
            <a:r>
              <a:rPr lang="en-IN" altLang="en-US" sz="2600" dirty="0" smtClean="0"/>
              <a:t>Ceiling</a:t>
            </a:r>
            <a:endParaRPr lang="en-IN" altLang="en-US" sz="2600" dirty="0">
              <a:solidFill>
                <a:schemeClr val="tx1"/>
              </a:solidFill>
            </a:endParaRPr>
          </a:p>
        </p:txBody>
      </p:sp>
      <p:pic>
        <p:nvPicPr>
          <p:cNvPr id="6" name="Picture 5" descr="A text box has the heading, Definition. The text reads, Given any real number x, the ceiling of x, denoted x with square bracket except bottom horizontal part, is defined as follows, ceiling of x = that unique integer n such that n minus 1 less than x less than equal to n. Symbolically, if x is a real number and n is an integer, then ceiling of x = n if and only if n minus 1 less than x less than equal to 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47800"/>
            <a:ext cx="7557025" cy="2065974"/>
          </a:xfrm>
          <a:prstGeom prst="rect">
            <a:avLst/>
          </a:prstGeom>
        </p:spPr>
      </p:pic>
      <p:pic>
        <p:nvPicPr>
          <p:cNvPr id="8" name="Picture 7" descr="An image shows a number line. Starting from the left, three ticks mark the position of n minus 1, x, and n, respectively. The position of n is indicted by the arrow with the label ceiling of x = x with square bracket except bottom horizontal p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72" y="3733800"/>
            <a:ext cx="3439255" cy="13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/>
              <a:t>Example </a:t>
            </a:r>
            <a:r>
              <a:rPr lang="en-IN" altLang="en-US" sz="2900" dirty="0" smtClean="0"/>
              <a:t>4.6.1 </a:t>
            </a:r>
            <a:r>
              <a:rPr lang="en-US" altLang="en-US" sz="2900" dirty="0"/>
              <a:t>– </a:t>
            </a:r>
            <a:r>
              <a:rPr lang="en-US" altLang="en-US" sz="2900" i="1" dirty="0" smtClean="0"/>
              <a:t>Computing </a:t>
            </a:r>
            <a:r>
              <a:rPr lang="en-US" altLang="en-US" sz="2900" i="1" dirty="0"/>
              <a:t>Floors and </a:t>
            </a:r>
            <a:r>
              <a:rPr lang="en-US" altLang="en-US" sz="2900" i="1" dirty="0" smtClean="0"/>
              <a:t>Ceilings</a:t>
            </a:r>
            <a:endParaRPr lang="en-I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pPr marL="0" indent="0"/>
            <a:r>
              <a:rPr lang="en-IN" dirty="0"/>
              <a:t>Compute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dirty="0" smtClean="0"/>
              <a:t>x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 </a:t>
            </a:r>
            <a:r>
              <a:rPr lang="en-IN" dirty="0" smtClean="0"/>
              <a:t>and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n-IN" dirty="0" smtClean="0"/>
              <a:t>x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</a:t>
            </a:r>
            <a:r>
              <a:rPr lang="en-IN" dirty="0" smtClean="0"/>
              <a:t> </a:t>
            </a:r>
            <a:r>
              <a:rPr lang="en-IN" dirty="0"/>
              <a:t>for each of the following values of </a:t>
            </a:r>
            <a:r>
              <a:rPr lang="en-IN" i="1" dirty="0"/>
              <a:t>x</a:t>
            </a:r>
            <a:r>
              <a:rPr lang="en-IN" dirty="0" smtClean="0"/>
              <a:t>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s-ES" dirty="0" smtClean="0"/>
              <a:t>a. 25</a:t>
            </a:r>
            <a:r>
              <a:rPr lang="es-ES" sz="1200" dirty="0" smtClean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s-ES" dirty="0"/>
              <a:t>4 </a:t>
            </a:r>
            <a:r>
              <a:rPr lang="es-ES" dirty="0" smtClean="0"/>
              <a:t>	b</a:t>
            </a:r>
            <a:r>
              <a:rPr lang="es-ES" dirty="0"/>
              <a:t>. 0.999 </a:t>
            </a:r>
            <a:r>
              <a:rPr lang="es-ES" dirty="0" smtClean="0"/>
              <a:t>	c</a:t>
            </a:r>
            <a:r>
              <a:rPr lang="es-ES" dirty="0"/>
              <a:t>. </a:t>
            </a:r>
            <a:r>
              <a:rPr lang="es-ES" dirty="0" smtClean="0"/>
              <a:t>−2.01</a:t>
            </a:r>
          </a:p>
          <a:p>
            <a:pPr marL="0" indent="0"/>
            <a:endParaRPr lang="en-US" altLang="en-US" dirty="0" smtClean="0"/>
          </a:p>
          <a:p>
            <a:r>
              <a:rPr lang="en-IN" b="1" dirty="0"/>
              <a:t>Note </a:t>
            </a:r>
            <a:r>
              <a:rPr lang="en-IN" dirty="0"/>
              <a:t>On some </a:t>
            </a:r>
            <a:r>
              <a:rPr lang="en-IN" dirty="0" smtClean="0"/>
              <a:t>calculators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dirty="0"/>
              <a:t>x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is denoted INT (</a:t>
            </a:r>
            <a:r>
              <a:rPr lang="en-IN" i="1" dirty="0"/>
              <a:t>x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01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7924799" cy="4876800"/>
          </a:xfrm>
        </p:spPr>
        <p:txBody>
          <a:bodyPr/>
          <a:lstStyle/>
          <a:p>
            <a:r>
              <a:rPr lang="en-IN" dirty="0" smtClean="0"/>
              <a:t>a. 25</a:t>
            </a:r>
            <a:r>
              <a:rPr lang="es-ES" sz="1200" dirty="0" smtClean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n-IN" dirty="0" smtClean="0"/>
              <a:t>4 = </a:t>
            </a:r>
            <a:r>
              <a:rPr lang="en-IN" dirty="0"/>
              <a:t>6.25 and 6 </a:t>
            </a:r>
            <a:r>
              <a:rPr lang="en-IN" dirty="0" smtClean="0"/>
              <a:t>&lt; </a:t>
            </a:r>
            <a:r>
              <a:rPr lang="en-IN" dirty="0"/>
              <a:t>6.25 &lt;</a:t>
            </a:r>
            <a:r>
              <a:rPr lang="en-IN" dirty="0" smtClean="0"/>
              <a:t> </a:t>
            </a:r>
            <a:r>
              <a:rPr lang="en-IN" dirty="0"/>
              <a:t>7; hence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dirty="0" smtClean="0"/>
              <a:t>25</a:t>
            </a:r>
            <a:r>
              <a:rPr lang="es-ES" sz="1200" dirty="0" smtClean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n-IN" dirty="0" smtClean="0"/>
              <a:t>4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= </a:t>
            </a:r>
            <a:r>
              <a:rPr lang="en-IN" dirty="0"/>
              <a:t>6 </a:t>
            </a:r>
            <a:r>
              <a:rPr lang="en-IN" dirty="0" smtClean="0"/>
              <a:t>and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n-IN" dirty="0" smtClean="0"/>
              <a:t>25</a:t>
            </a:r>
            <a:r>
              <a:rPr lang="es-ES" sz="1200" dirty="0" smtClean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n-IN" dirty="0" smtClean="0"/>
              <a:t>4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</a:t>
            </a:r>
            <a:r>
              <a:rPr lang="en-IN" dirty="0" smtClean="0"/>
              <a:t> = </a:t>
            </a:r>
            <a:r>
              <a:rPr lang="en-IN" dirty="0"/>
              <a:t>7</a:t>
            </a:r>
            <a:r>
              <a:rPr lang="en-IN" dirty="0" smtClean="0"/>
              <a:t>.</a:t>
            </a:r>
          </a:p>
          <a:p>
            <a:endParaRPr lang="en-US" altLang="en-US" dirty="0" smtClean="0"/>
          </a:p>
          <a:p>
            <a:r>
              <a:rPr lang="en-IN" dirty="0"/>
              <a:t>b. 0 &lt;</a:t>
            </a:r>
            <a:r>
              <a:rPr lang="en-IN" dirty="0" smtClean="0"/>
              <a:t> </a:t>
            </a:r>
            <a:r>
              <a:rPr lang="en-IN" dirty="0"/>
              <a:t>0.999 &lt;</a:t>
            </a:r>
            <a:r>
              <a:rPr lang="en-IN" dirty="0" smtClean="0"/>
              <a:t> </a:t>
            </a:r>
            <a:r>
              <a:rPr lang="en-IN" dirty="0"/>
              <a:t>1; hence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dirty="0" smtClean="0"/>
              <a:t>0.999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0 and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n-IN" dirty="0" smtClean="0"/>
              <a:t>0.999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</a:t>
            </a:r>
            <a:r>
              <a:rPr lang="en-IN" dirty="0" smtClean="0"/>
              <a:t> = </a:t>
            </a:r>
            <a:r>
              <a:rPr lang="en-IN" dirty="0"/>
              <a:t>1</a:t>
            </a:r>
            <a:r>
              <a:rPr lang="en-IN" dirty="0" smtClean="0"/>
              <a:t>.</a:t>
            </a:r>
          </a:p>
          <a:p>
            <a:endParaRPr lang="en-IN" altLang="en-US" dirty="0"/>
          </a:p>
          <a:p>
            <a:r>
              <a:rPr lang="en-IN" dirty="0"/>
              <a:t>c. </a:t>
            </a:r>
            <a:r>
              <a:rPr lang="en-IN" dirty="0" smtClean="0"/>
              <a:t>−3 </a:t>
            </a:r>
            <a:r>
              <a:rPr lang="en-IN" dirty="0"/>
              <a:t>&lt;</a:t>
            </a:r>
            <a:r>
              <a:rPr lang="en-IN" dirty="0" smtClean="0"/>
              <a:t> −2.01 </a:t>
            </a:r>
            <a:r>
              <a:rPr lang="en-IN" dirty="0"/>
              <a:t>&lt;</a:t>
            </a:r>
            <a:r>
              <a:rPr lang="en-IN" dirty="0" smtClean="0"/>
              <a:t> −2</a:t>
            </a:r>
            <a:r>
              <a:rPr lang="en-IN" dirty="0"/>
              <a:t>; hence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n-IN" dirty="0" smtClean="0"/>
              <a:t>−2.01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n-IN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−3 and</a:t>
            </a:r>
          </a:p>
          <a:p>
            <a:pPr indent="-50800"/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n-IN" dirty="0" smtClean="0"/>
              <a:t>−2.01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 </a:t>
            </a:r>
            <a:r>
              <a:rPr lang="en-IN" dirty="0" smtClean="0"/>
              <a:t>= </a:t>
            </a:r>
            <a:r>
              <a:rPr lang="en-IN" dirty="0"/>
              <a:t>− </a:t>
            </a:r>
            <a:r>
              <a:rPr lang="en-IN" dirty="0" smtClean="0"/>
              <a:t>2.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1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4.6.2 </a:t>
            </a:r>
            <a:r>
              <a:rPr lang="en-US" altLang="en-US" dirty="0"/>
              <a:t>– </a:t>
            </a:r>
            <a:r>
              <a:rPr lang="en-US" altLang="en-US" i="1" dirty="0" smtClean="0"/>
              <a:t>An </a:t>
            </a:r>
            <a:r>
              <a:rPr lang="en-US" altLang="en-US" i="1" dirty="0"/>
              <a:t>Application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648200"/>
          </a:xfrm>
        </p:spPr>
        <p:txBody>
          <a:bodyPr/>
          <a:lstStyle/>
          <a:p>
            <a:pPr marL="0" indent="0"/>
            <a:r>
              <a:rPr lang="en-IN" dirty="0"/>
              <a:t>The 1,370 students at a college are given the opportunity </a:t>
            </a:r>
            <a:r>
              <a:rPr lang="en-IN" dirty="0" smtClean="0"/>
              <a:t>to take </a:t>
            </a:r>
            <a:r>
              <a:rPr lang="en-IN" dirty="0"/>
              <a:t>buses to an </a:t>
            </a:r>
            <a:r>
              <a:rPr lang="en-IN" dirty="0" smtClean="0"/>
              <a:t>out-of-town event</a:t>
            </a:r>
            <a:r>
              <a:rPr lang="en-IN" dirty="0"/>
              <a:t>. Each bus holds </a:t>
            </a:r>
            <a:r>
              <a:rPr lang="en-IN" dirty="0" smtClean="0"/>
              <a:t>a maximum </a:t>
            </a:r>
            <a:r>
              <a:rPr lang="en-IN" dirty="0"/>
              <a:t>of 40 passengers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1200" dirty="0"/>
          </a:p>
          <a:p>
            <a:r>
              <a:rPr lang="en-IN" dirty="0" smtClean="0"/>
              <a:t>a. For </a:t>
            </a:r>
            <a:r>
              <a:rPr lang="en-IN" dirty="0"/>
              <a:t>reasons of economy, the leader of the event </a:t>
            </a:r>
            <a:r>
              <a:rPr lang="en-IN" dirty="0" smtClean="0"/>
              <a:t>will send </a:t>
            </a:r>
            <a:r>
              <a:rPr lang="en-IN" dirty="0"/>
              <a:t>only full buses. What is </a:t>
            </a:r>
            <a:r>
              <a:rPr lang="en-IN" dirty="0" smtClean="0"/>
              <a:t>the maximum </a:t>
            </a:r>
            <a:r>
              <a:rPr lang="en-IN" dirty="0"/>
              <a:t>number </a:t>
            </a:r>
            <a:r>
              <a:rPr lang="en-IN" dirty="0" smtClean="0"/>
              <a:t>of buses </a:t>
            </a:r>
            <a:r>
              <a:rPr lang="en-IN" dirty="0"/>
              <a:t>the event leader will send</a:t>
            </a:r>
            <a:r>
              <a:rPr lang="en-IN" dirty="0" smtClean="0"/>
              <a:t>?</a:t>
            </a:r>
          </a:p>
          <a:p>
            <a:endParaRPr lang="en-US" altLang="en-US" sz="1200" dirty="0" smtClean="0"/>
          </a:p>
          <a:p>
            <a:r>
              <a:rPr lang="en-IN" dirty="0"/>
              <a:t>b. If the event leader is willing to send one partially </a:t>
            </a:r>
            <a:r>
              <a:rPr lang="en-IN" dirty="0" smtClean="0"/>
              <a:t>filled bus</a:t>
            </a:r>
            <a:r>
              <a:rPr lang="en-IN" dirty="0"/>
              <a:t>, how many buses will </a:t>
            </a:r>
            <a:r>
              <a:rPr lang="en-IN" dirty="0" smtClean="0"/>
              <a:t>be needed </a:t>
            </a:r>
            <a:r>
              <a:rPr lang="en-IN" dirty="0"/>
              <a:t>to allow all </a:t>
            </a:r>
            <a:r>
              <a:rPr lang="en-IN" dirty="0" smtClean="0"/>
              <a:t>the students </a:t>
            </a:r>
            <a:r>
              <a:rPr lang="en-IN" dirty="0"/>
              <a:t>to take the trip?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6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4.6.2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7924799" cy="4876800"/>
          </a:xfrm>
        </p:spPr>
        <p:txBody>
          <a:bodyPr/>
          <a:lstStyle/>
          <a:p>
            <a:r>
              <a:rPr lang="es-ES" dirty="0" smtClean="0"/>
              <a:t>a.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s-ES" dirty="0" smtClean="0"/>
              <a:t>1370</a:t>
            </a:r>
            <a:r>
              <a:rPr lang="es-ES" sz="1200" dirty="0" smtClean="0"/>
              <a:t> </a:t>
            </a:r>
            <a:r>
              <a:rPr lang="es-ES" dirty="0" smtClean="0"/>
              <a:t>∕</a:t>
            </a:r>
            <a:r>
              <a:rPr lang="es-ES" sz="1200" dirty="0" smtClean="0"/>
              <a:t> </a:t>
            </a:r>
            <a:r>
              <a:rPr lang="es-ES" dirty="0" smtClean="0"/>
              <a:t>40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s-ES" dirty="0" smtClean="0"/>
              <a:t> =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⌊</a:t>
            </a:r>
            <a:r>
              <a:rPr lang="es-ES" dirty="0" smtClean="0"/>
              <a:t>34.25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⌋</a:t>
            </a:r>
            <a:r>
              <a:rPr lang="es-ES" dirty="0" smtClean="0"/>
              <a:t> = 34</a:t>
            </a:r>
          </a:p>
          <a:p>
            <a:endParaRPr lang="en-US" altLang="en-US" dirty="0" smtClean="0"/>
          </a:p>
          <a:p>
            <a:r>
              <a:rPr lang="es-ES" dirty="0" smtClean="0"/>
              <a:t>b.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s-ES" dirty="0" smtClean="0"/>
              <a:t>1370</a:t>
            </a:r>
            <a:r>
              <a:rPr lang="es-ES" sz="1200" dirty="0" smtClean="0"/>
              <a:t> </a:t>
            </a:r>
            <a:r>
              <a:rPr lang="es-ES" dirty="0"/>
              <a:t>∕</a:t>
            </a:r>
            <a:r>
              <a:rPr lang="es-ES" sz="1200" dirty="0"/>
              <a:t> </a:t>
            </a:r>
            <a:r>
              <a:rPr lang="es-ES" dirty="0" smtClean="0"/>
              <a:t>40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⌈</a:t>
            </a:r>
            <a:r>
              <a:rPr lang="es-ES" dirty="0" smtClean="0"/>
              <a:t>34.25</a:t>
            </a:r>
            <a:r>
              <a:rPr lang="es-E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⌉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smtClean="0"/>
              <a:t>35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7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6834</TotalTime>
  <Words>997</Words>
  <Application>Microsoft Office PowerPoint</Application>
  <PresentationFormat>On-screen Show (4:3)</PresentationFormat>
  <Paragraphs>140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sample</vt:lpstr>
      <vt:lpstr>CHAPTER 4</vt:lpstr>
      <vt:lpstr>4.6</vt:lpstr>
      <vt:lpstr>Direct Proof and Counterexample Ⅵ: Floor and Ceiling</vt:lpstr>
      <vt:lpstr>Direct Proof and Counterexample Ⅵ: Floor and Ceiling</vt:lpstr>
      <vt:lpstr>Direct Proof and Counterexample Ⅵ: Floor and Ceiling</vt:lpstr>
      <vt:lpstr>Example 4.6.1 – Computing Floors and Ceilings</vt:lpstr>
      <vt:lpstr>Example 4.6.1 – Solution</vt:lpstr>
      <vt:lpstr>Example 4.6.2 – An Application</vt:lpstr>
      <vt:lpstr>Example 4.6.2 – Solution</vt:lpstr>
      <vt:lpstr>Example 4.6.4 – Disproving an Alleged Property of Floor</vt:lpstr>
      <vt:lpstr>Example 4.6.4 – Solution</vt:lpstr>
      <vt:lpstr>Example 4.6.4 – Solution</vt:lpstr>
      <vt:lpstr>Example 4.6.4 – Solution</vt:lpstr>
      <vt:lpstr>Example 4.6.4 – Solution</vt:lpstr>
      <vt:lpstr>Example 4.6.5 – Proving a Property of Floor</vt:lpstr>
      <vt:lpstr>Example 4.6.5 – Solution</vt:lpstr>
      <vt:lpstr>Example 4.6.5 – Solution</vt:lpstr>
      <vt:lpstr>Direct Proof and Counterexample Ⅵ: Floor and Ceiling</vt:lpstr>
      <vt:lpstr>Direct Proof and Counterexample Ⅵ: Floor and Ceiling</vt:lpstr>
      <vt:lpstr>Direct Proof and Counterexample Ⅵ: Floor and Ceiling</vt:lpstr>
      <vt:lpstr>Direct Proof and Counterexample Ⅵ: Floor and Ceiling</vt:lpstr>
      <vt:lpstr>Example 4.6.6 – Computing div and mod</vt:lpstr>
      <vt:lpstr>Example 4.6.6 –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hgarud</cp:lastModifiedBy>
  <cp:revision>2331</cp:revision>
  <dcterms:created xsi:type="dcterms:W3CDTF">2008-12-01T05:36:35Z</dcterms:created>
  <dcterms:modified xsi:type="dcterms:W3CDTF">2019-02-13T14:04:57Z</dcterms:modified>
</cp:coreProperties>
</file>