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0"/>
  </p:notesMasterIdLst>
  <p:handoutMasterIdLst>
    <p:handoutMasterId r:id="rId31"/>
  </p:handoutMasterIdLst>
  <p:sldIdLst>
    <p:sldId id="767" r:id="rId2"/>
    <p:sldId id="601" r:id="rId3"/>
    <p:sldId id="649" r:id="rId4"/>
    <p:sldId id="744" r:id="rId5"/>
    <p:sldId id="650" r:id="rId6"/>
    <p:sldId id="699" r:id="rId7"/>
    <p:sldId id="745" r:id="rId8"/>
    <p:sldId id="716" r:id="rId9"/>
    <p:sldId id="746" r:id="rId10"/>
    <p:sldId id="747" r:id="rId11"/>
    <p:sldId id="748" r:id="rId12"/>
    <p:sldId id="749" r:id="rId13"/>
    <p:sldId id="750" r:id="rId14"/>
    <p:sldId id="751" r:id="rId15"/>
    <p:sldId id="768" r:id="rId16"/>
    <p:sldId id="737" r:id="rId17"/>
    <p:sldId id="752" r:id="rId18"/>
    <p:sldId id="753" r:id="rId19"/>
    <p:sldId id="754" r:id="rId20"/>
    <p:sldId id="756" r:id="rId21"/>
    <p:sldId id="769" r:id="rId22"/>
    <p:sldId id="758" r:id="rId23"/>
    <p:sldId id="759" r:id="rId24"/>
    <p:sldId id="760" r:id="rId25"/>
    <p:sldId id="770" r:id="rId26"/>
    <p:sldId id="762" r:id="rId27"/>
    <p:sldId id="764" r:id="rId28"/>
    <p:sldId id="765" r:id="rId29"/>
  </p:sldIdLst>
  <p:sldSz cx="9144000" cy="6858000" type="screen4x3"/>
  <p:notesSz cx="6858000" cy="9144000"/>
  <p:custDataLst>
    <p:tags r:id="rId32"/>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912">
          <p15:clr>
            <a:srgbClr val="A4A3A4"/>
          </p15:clr>
        </p15:guide>
        <p15:guide id="2" pos="768">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EF"/>
    <a:srgbClr val="3FCDFF"/>
    <a:srgbClr val="008EC0"/>
    <a:srgbClr val="A62B4D"/>
    <a:srgbClr val="00707E"/>
    <a:srgbClr val="93278F"/>
    <a:srgbClr val="20409A"/>
    <a:srgbClr val="0084B6"/>
    <a:srgbClr val="174788"/>
    <a:srgbClr val="2269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3864" autoAdjust="0"/>
    <p:restoredTop sz="94434" autoAdjust="0"/>
  </p:normalViewPr>
  <p:slideViewPr>
    <p:cSldViewPr>
      <p:cViewPr>
        <p:scale>
          <a:sx n="60" d="100"/>
          <a:sy n="60" d="100"/>
        </p:scale>
        <p:origin x="-288" y="-300"/>
      </p:cViewPr>
      <p:guideLst>
        <p:guide orient="horz" pos="912"/>
        <p:guide pos="768"/>
      </p:guideLst>
    </p:cSldViewPr>
  </p:slideViewPr>
  <p:outlineViewPr>
    <p:cViewPr>
      <p:scale>
        <a:sx n="33" d="100"/>
        <a:sy n="33" d="100"/>
      </p:scale>
      <p:origin x="0" y="-3414"/>
    </p:cViewPr>
  </p:outlineViewPr>
  <p:notesTextViewPr>
    <p:cViewPr>
      <p:scale>
        <a:sx n="100" d="100"/>
        <a:sy n="100" d="100"/>
      </p:scale>
      <p:origin x="0" y="0"/>
    </p:cViewPr>
  </p:notesTextViewPr>
  <p:notesViewPr>
    <p:cSldViewPr>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5169D7-30F9-42E6-9952-4309237F31D9}" type="datetimeFigureOut">
              <a:rPr lang="en-IN" smtClean="0"/>
              <a:t>13-02-2019</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7703B0-1DEE-4BA8-8AFE-52552D0DD6B2}" type="slidenum">
              <a:rPr lang="en-IN" smtClean="0"/>
              <a:t>‹#›</a:t>
            </a:fld>
            <a:endParaRPr lang="en-IN"/>
          </a:p>
        </p:txBody>
      </p:sp>
    </p:spTree>
    <p:extLst>
      <p:ext uri="{BB962C8B-B14F-4D97-AF65-F5344CB8AC3E}">
        <p14:creationId xmlns:p14="http://schemas.microsoft.com/office/powerpoint/2010/main" val="14569241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399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99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399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0DB145F-E5FC-4D0D-91C6-32716D25EAF7}" type="slidenum">
              <a:rPr lang="en-US" altLang="en-US"/>
              <a:pPr/>
              <a:t>‹#›</a:t>
            </a:fld>
            <a:endParaRPr lang="en-US" altLang="en-US"/>
          </a:p>
        </p:txBody>
      </p:sp>
    </p:spTree>
    <p:extLst>
      <p:ext uri="{BB962C8B-B14F-4D97-AF65-F5344CB8AC3E}">
        <p14:creationId xmlns:p14="http://schemas.microsoft.com/office/powerpoint/2010/main" val="20470599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a:t>
            </a:fld>
            <a:endParaRPr lang="en-US" altLang="en-US" dirty="0"/>
          </a:p>
        </p:txBody>
      </p:sp>
    </p:spTree>
    <p:extLst>
      <p:ext uri="{BB962C8B-B14F-4D97-AF65-F5344CB8AC3E}">
        <p14:creationId xmlns:p14="http://schemas.microsoft.com/office/powerpoint/2010/main" val="627195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11</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12</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13</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14</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16</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17</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18</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19</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20</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22</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a:t>
            </a:fld>
            <a:endParaRPr lang="en-US" altLang="en-US" dirty="0"/>
          </a:p>
        </p:txBody>
      </p:sp>
    </p:spTree>
    <p:extLst>
      <p:ext uri="{BB962C8B-B14F-4D97-AF65-F5344CB8AC3E}">
        <p14:creationId xmlns:p14="http://schemas.microsoft.com/office/powerpoint/2010/main" val="576170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23</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24</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26</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27</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28</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a:t>
            </a:fld>
            <a:endParaRPr lang="en-US" altLang="en-US" dirty="0"/>
          </a:p>
        </p:txBody>
      </p:sp>
    </p:spTree>
    <p:extLst>
      <p:ext uri="{BB962C8B-B14F-4D97-AF65-F5344CB8AC3E}">
        <p14:creationId xmlns:p14="http://schemas.microsoft.com/office/powerpoint/2010/main" val="576170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7</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8</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9</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10</a:t>
            </a:fld>
            <a:endParaRPr lang="en-US" altLang="en-US" dirty="0"/>
          </a:p>
        </p:txBody>
      </p:sp>
    </p:spTree>
    <p:extLst>
      <p:ext uri="{BB962C8B-B14F-4D97-AF65-F5344CB8AC3E}">
        <p14:creationId xmlns:p14="http://schemas.microsoft.com/office/powerpoint/2010/main" val="3907698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2A17A8-E0C0-4ADB-8B7E-ED53CF178B7A}" type="slidenum">
              <a:rPr lang="en-US" altLang="en-US"/>
              <a:pPr/>
              <a:t>‹#›</a:t>
            </a:fld>
            <a:endParaRPr lang="en-US" altLang="en-US"/>
          </a:p>
        </p:txBody>
      </p:sp>
    </p:spTree>
    <p:extLst>
      <p:ext uri="{BB962C8B-B14F-4D97-AF65-F5344CB8AC3E}">
        <p14:creationId xmlns:p14="http://schemas.microsoft.com/office/powerpoint/2010/main" val="9178918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endParaRPr lang="en-US"/>
          </a:p>
        </p:txBody>
      </p:sp>
      <p:sp>
        <p:nvSpPr>
          <p:cNvPr id="3" name="Rectangle 4"/>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2D5BDD4A-4EFC-4781-8C0D-F8A840611287}" type="slidenum">
              <a:rPr lang="en-US" altLang="en-US"/>
              <a:pPr/>
              <a:t>‹#›</a:t>
            </a:fld>
            <a:endParaRPr lang="en-US" altLang="en-US"/>
          </a:p>
        </p:txBody>
      </p:sp>
    </p:spTree>
    <p:extLst>
      <p:ext uri="{BB962C8B-B14F-4D97-AF65-F5344CB8AC3E}">
        <p14:creationId xmlns:p14="http://schemas.microsoft.com/office/powerpoint/2010/main" val="2416355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D57D291-A0CF-4AA7-B750-3CA2B1EDDB72}" type="slidenum">
              <a:rPr lang="en-US" altLang="en-US"/>
              <a:pPr/>
              <a:t>‹#›</a:t>
            </a:fld>
            <a:endParaRPr lang="en-US" altLang="en-US"/>
          </a:p>
        </p:txBody>
      </p:sp>
    </p:spTree>
    <p:extLst>
      <p:ext uri="{BB962C8B-B14F-4D97-AF65-F5344CB8AC3E}">
        <p14:creationId xmlns:p14="http://schemas.microsoft.com/office/powerpoint/2010/main" val="189992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7CE24FC-BE95-49D2-9D02-06ACC705CA84}" type="slidenum">
              <a:rPr lang="en-US" altLang="en-US"/>
              <a:pPr/>
              <a:t>‹#›</a:t>
            </a:fld>
            <a:endParaRPr lang="en-US" altLang="en-US"/>
          </a:p>
        </p:txBody>
      </p:sp>
    </p:spTree>
    <p:extLst>
      <p:ext uri="{BB962C8B-B14F-4D97-AF65-F5344CB8AC3E}">
        <p14:creationId xmlns:p14="http://schemas.microsoft.com/office/powerpoint/2010/main" val="4136814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D976936-66BF-481E-AA0F-1CF0A1199EAF}" type="slidenum">
              <a:rPr lang="en-US" altLang="en-US"/>
              <a:pPr/>
              <a:t>‹#›</a:t>
            </a:fld>
            <a:endParaRPr lang="en-US" altLang="en-US"/>
          </a:p>
        </p:txBody>
      </p:sp>
    </p:spTree>
    <p:extLst>
      <p:ext uri="{BB962C8B-B14F-4D97-AF65-F5344CB8AC3E}">
        <p14:creationId xmlns:p14="http://schemas.microsoft.com/office/powerpoint/2010/main" val="664880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4775"/>
            <a:ext cx="2057400" cy="6521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04775"/>
            <a:ext cx="6021387" cy="652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F17A1A7-1A87-4750-A547-A06BA5B38095}" type="slidenum">
              <a:rPr lang="en-US" altLang="en-US"/>
              <a:pPr/>
              <a:t>‹#›</a:t>
            </a:fld>
            <a:endParaRPr lang="en-US" altLang="en-US"/>
          </a:p>
        </p:txBody>
      </p:sp>
    </p:spTree>
    <p:extLst>
      <p:ext uri="{BB962C8B-B14F-4D97-AF65-F5344CB8AC3E}">
        <p14:creationId xmlns:p14="http://schemas.microsoft.com/office/powerpoint/2010/main" val="1632334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5613" y="104775"/>
            <a:ext cx="8231187" cy="6521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a:p>
        </p:txBody>
      </p:sp>
      <p:sp>
        <p:nvSpPr>
          <p:cNvPr id="4" name="Rectangle 4"/>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6D90C38-DB98-4955-A86E-25645FD903CD}" type="slidenum">
              <a:rPr lang="en-US" altLang="en-US"/>
              <a:pPr/>
              <a:t>‹#›</a:t>
            </a:fld>
            <a:endParaRPr lang="en-US" altLang="en-US"/>
          </a:p>
        </p:txBody>
      </p:sp>
    </p:spTree>
    <p:extLst>
      <p:ext uri="{BB962C8B-B14F-4D97-AF65-F5344CB8AC3E}">
        <p14:creationId xmlns:p14="http://schemas.microsoft.com/office/powerpoint/2010/main" val="1169763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_Accessible_Content">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26425" cy="1143000"/>
          </a:xfrm>
        </p:spPr>
        <p:txBody>
          <a:bodyPr/>
          <a:lstStyle>
            <a:lvl1pPr>
              <a:defRPr>
                <a:solidFill>
                  <a:schemeClr val="tx1"/>
                </a:solidFill>
              </a:defRPr>
            </a:lvl1pPr>
          </a:lstStyle>
          <a:p>
            <a:r>
              <a:rPr lang="en-US" dirty="0" smtClean="0"/>
              <a:t>Click to edit Master title style</a:t>
            </a:r>
            <a:endParaRPr lang="en-IN"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46304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6"/>
          <p:cNvSpPr>
            <a:spLocks noGrp="1"/>
          </p:cNvSpPr>
          <p:nvPr>
            <p:ph sz="quarter" idx="14"/>
          </p:nvPr>
        </p:nvSpPr>
        <p:spPr>
          <a:xfrm>
            <a:off x="457200" y="2514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6"/>
          <p:cNvSpPr>
            <a:spLocks noGrp="1"/>
          </p:cNvSpPr>
          <p:nvPr>
            <p:ph sz="quarter" idx="15"/>
          </p:nvPr>
        </p:nvSpPr>
        <p:spPr>
          <a:xfrm>
            <a:off x="457200" y="3657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0" name="Content Placeholder 6"/>
          <p:cNvSpPr>
            <a:spLocks noGrp="1"/>
          </p:cNvSpPr>
          <p:nvPr>
            <p:ph sz="quarter" idx="16"/>
          </p:nvPr>
        </p:nvSpPr>
        <p:spPr>
          <a:xfrm>
            <a:off x="457200" y="4800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6"/>
          <p:cNvSpPr>
            <a:spLocks noGrp="1"/>
          </p:cNvSpPr>
          <p:nvPr>
            <p:ph sz="quarter" idx="17"/>
          </p:nvPr>
        </p:nvSpPr>
        <p:spPr>
          <a:xfrm>
            <a:off x="3810000" y="582771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2" name="Content Placeholder 6"/>
          <p:cNvSpPr>
            <a:spLocks noGrp="1"/>
          </p:cNvSpPr>
          <p:nvPr>
            <p:ph sz="quarter" idx="18"/>
          </p:nvPr>
        </p:nvSpPr>
        <p:spPr>
          <a:xfrm>
            <a:off x="4313583" y="5831094"/>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3" name="Content Placeholder 6"/>
          <p:cNvSpPr>
            <a:spLocks noGrp="1"/>
          </p:cNvSpPr>
          <p:nvPr>
            <p:ph sz="quarter" idx="19"/>
          </p:nvPr>
        </p:nvSpPr>
        <p:spPr>
          <a:xfrm>
            <a:off x="4800600" y="586740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4" name="Content Placeholder 6"/>
          <p:cNvSpPr>
            <a:spLocks noGrp="1"/>
          </p:cNvSpPr>
          <p:nvPr>
            <p:ph sz="quarter" idx="20"/>
          </p:nvPr>
        </p:nvSpPr>
        <p:spPr>
          <a:xfrm>
            <a:off x="5304183" y="587078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5" name="Content Placeholder 6"/>
          <p:cNvSpPr>
            <a:spLocks noGrp="1"/>
          </p:cNvSpPr>
          <p:nvPr>
            <p:ph sz="quarter" idx="21"/>
          </p:nvPr>
        </p:nvSpPr>
        <p:spPr>
          <a:xfrm>
            <a:off x="5287616" y="582433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6" name="Content Placeholder 6"/>
          <p:cNvSpPr>
            <a:spLocks noGrp="1"/>
          </p:cNvSpPr>
          <p:nvPr>
            <p:ph sz="quarter" idx="22"/>
          </p:nvPr>
        </p:nvSpPr>
        <p:spPr>
          <a:xfrm>
            <a:off x="5791199" y="582771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7" name="Content Placeholder 6"/>
          <p:cNvSpPr>
            <a:spLocks noGrp="1"/>
          </p:cNvSpPr>
          <p:nvPr>
            <p:ph sz="quarter" idx="23"/>
          </p:nvPr>
        </p:nvSpPr>
        <p:spPr>
          <a:xfrm>
            <a:off x="6278216" y="5864018"/>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8" name="Content Placeholder 6"/>
          <p:cNvSpPr>
            <a:spLocks noGrp="1"/>
          </p:cNvSpPr>
          <p:nvPr>
            <p:ph sz="quarter" idx="24"/>
          </p:nvPr>
        </p:nvSpPr>
        <p:spPr>
          <a:xfrm>
            <a:off x="6781799" y="586740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7806999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ccessible_Section_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463040"/>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8" name="Content Placeholder 6"/>
          <p:cNvSpPr>
            <a:spLocks noGrp="1"/>
          </p:cNvSpPr>
          <p:nvPr>
            <p:ph sz="quarter" idx="14"/>
          </p:nvPr>
        </p:nvSpPr>
        <p:spPr>
          <a:xfrm>
            <a:off x="371061" y="2389187"/>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9" name="Content Placeholder 6"/>
          <p:cNvSpPr>
            <a:spLocks noGrp="1"/>
          </p:cNvSpPr>
          <p:nvPr>
            <p:ph sz="quarter" idx="15"/>
          </p:nvPr>
        </p:nvSpPr>
        <p:spPr>
          <a:xfrm>
            <a:off x="228600" y="3399010"/>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 name="Content Placeholder 6"/>
          <p:cNvSpPr>
            <a:spLocks noGrp="1"/>
          </p:cNvSpPr>
          <p:nvPr>
            <p:ph sz="quarter" idx="16"/>
          </p:nvPr>
        </p:nvSpPr>
        <p:spPr>
          <a:xfrm>
            <a:off x="371061" y="4488829"/>
            <a:ext cx="8226425" cy="838200"/>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8324045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ccessible_Title_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524000"/>
            <a:ext cx="3048000" cy="68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4"/>
          </p:nvPr>
        </p:nvSpPr>
        <p:spPr>
          <a:xfrm>
            <a:off x="3962400" y="1524000"/>
            <a:ext cx="45720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1" name="Content Placeholder 10"/>
          <p:cNvSpPr>
            <a:spLocks noGrp="1"/>
          </p:cNvSpPr>
          <p:nvPr>
            <p:ph sz="quarter" idx="15"/>
          </p:nvPr>
        </p:nvSpPr>
        <p:spPr>
          <a:xfrm>
            <a:off x="2286000" y="5562600"/>
            <a:ext cx="5257800" cy="45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0490636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26425"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AC5F048-990D-4618-9432-82758FF4BBA2}" type="slidenum">
              <a:rPr lang="en-US" altLang="en-US"/>
              <a:pPr/>
              <a:t>‹#›</a:t>
            </a:fld>
            <a:endParaRPr lang="en-US" altLang="en-US"/>
          </a:p>
        </p:txBody>
      </p:sp>
    </p:spTree>
    <p:extLst>
      <p:ext uri="{BB962C8B-B14F-4D97-AF65-F5344CB8AC3E}">
        <p14:creationId xmlns:p14="http://schemas.microsoft.com/office/powerpoint/2010/main" val="7112728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732B7A3-5784-49B5-AFBA-13208B39DA62}" type="slidenum">
              <a:rPr lang="en-US" altLang="en-US"/>
              <a:pPr/>
              <a:t>‹#›</a:t>
            </a:fld>
            <a:endParaRPr lang="en-US" altLang="en-US"/>
          </a:p>
        </p:txBody>
      </p:sp>
    </p:spTree>
    <p:extLst>
      <p:ext uri="{BB962C8B-B14F-4D97-AF65-F5344CB8AC3E}">
        <p14:creationId xmlns:p14="http://schemas.microsoft.com/office/powerpoint/2010/main" val="4101192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0013"/>
            <a:ext cx="4038600"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0013"/>
            <a:ext cx="4038600"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C14418E-7AAC-42C5-84FD-636C701C7FD4}" type="slidenum">
              <a:rPr lang="en-US" altLang="en-US"/>
              <a:pPr/>
              <a:t>‹#›</a:t>
            </a:fld>
            <a:endParaRPr lang="en-US" altLang="en-US"/>
          </a:p>
        </p:txBody>
      </p:sp>
    </p:spTree>
    <p:extLst>
      <p:ext uri="{BB962C8B-B14F-4D97-AF65-F5344CB8AC3E}">
        <p14:creationId xmlns:p14="http://schemas.microsoft.com/office/powerpoint/2010/main" val="2116340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sz="half" idx="10"/>
          </p:nvPr>
        </p:nvSpPr>
        <p:spPr>
          <a:ln/>
        </p:spPr>
        <p:txBody>
          <a:bodyPr/>
          <a:lstStyle>
            <a:lvl1pPr>
              <a:defRPr/>
            </a:lvl1pPr>
          </a:lstStyle>
          <a:p>
            <a:pPr>
              <a:defRPr/>
            </a:pPr>
            <a:endParaRPr lang="en-US"/>
          </a:p>
        </p:txBody>
      </p:sp>
      <p:sp>
        <p:nvSpPr>
          <p:cNvPr id="8" name="Rectangle 4"/>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E6CAED62-D7B6-4AD6-9B5A-E5F90172481A}" type="slidenum">
              <a:rPr lang="en-US" altLang="en-US"/>
              <a:pPr/>
              <a:t>‹#›</a:t>
            </a:fld>
            <a:endParaRPr lang="en-US" altLang="en-US"/>
          </a:p>
        </p:txBody>
      </p:sp>
    </p:spTree>
    <p:extLst>
      <p:ext uri="{BB962C8B-B14F-4D97-AF65-F5344CB8AC3E}">
        <p14:creationId xmlns:p14="http://schemas.microsoft.com/office/powerpoint/2010/main" val="189454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a:p>
        </p:txBody>
      </p:sp>
      <p:sp>
        <p:nvSpPr>
          <p:cNvPr id="4" name="Rectangle 4"/>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67E2165-ACBC-420A-973E-CFBE1C523734}" type="slidenum">
              <a:rPr lang="en-US" altLang="en-US"/>
              <a:pPr/>
              <a:t>‹#›</a:t>
            </a:fld>
            <a:endParaRPr lang="en-US" altLang="en-US"/>
          </a:p>
        </p:txBody>
      </p:sp>
    </p:spTree>
    <p:extLst>
      <p:ext uri="{BB962C8B-B14F-4D97-AF65-F5344CB8AC3E}">
        <p14:creationId xmlns:p14="http://schemas.microsoft.com/office/powerpoint/2010/main" val="28731654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457200" y="1463040"/>
            <a:ext cx="8229600"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p:txBody>
      </p:sp>
      <p:sp>
        <p:nvSpPr>
          <p:cNvPr id="108547" name="Rectangle 3"/>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a:defRPr/>
            </a:pPr>
            <a:endParaRPr lang="en-US"/>
          </a:p>
        </p:txBody>
      </p:sp>
      <p:sp>
        <p:nvSpPr>
          <p:cNvPr id="108548" name="Rectangle 4"/>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a:defRPr/>
            </a:pPr>
            <a:endParaRPr lang="en-US"/>
          </a:p>
        </p:txBody>
      </p:sp>
      <p:sp>
        <p:nvSpPr>
          <p:cNvPr id="1085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4DB9EF2-1910-4E3A-A13D-D94C13F19596}" type="slidenum">
              <a:rPr lang="en-US" altLang="en-US"/>
              <a:pPr/>
              <a:t>‹#›</a:t>
            </a:fld>
            <a:endParaRPr lang="en-US" altLang="en-US"/>
          </a:p>
        </p:txBody>
      </p:sp>
      <p:sp>
        <p:nvSpPr>
          <p:cNvPr id="1030" name="Text Box 7"/>
          <p:cNvSpPr txBox="1">
            <a:spLocks noChangeArrowheads="1"/>
          </p:cNvSpPr>
          <p:nvPr/>
        </p:nvSpPr>
        <p:spPr bwMode="auto">
          <a:xfrm>
            <a:off x="849630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pPr eaLnBrk="1" hangingPunct="1">
                <a:spcBef>
                  <a:spcPct val="50000"/>
                </a:spcBef>
              </a:pPr>
              <a:t>‹#›</a:t>
            </a:fld>
            <a:endParaRPr lang="en-US" altLang="en-US"/>
          </a:p>
        </p:txBody>
      </p:sp>
      <p:sp>
        <p:nvSpPr>
          <p:cNvPr id="1031" name="Rectangle 5"/>
          <p:cNvSpPr>
            <a:spLocks noGrp="1" noChangeArrowheads="1"/>
          </p:cNvSpPr>
          <p:nvPr>
            <p:ph type="title"/>
          </p:nvPr>
        </p:nvSpPr>
        <p:spPr bwMode="auto">
          <a:xfrm>
            <a:off x="381000" y="104775"/>
            <a:ext cx="82264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pic>
        <p:nvPicPr>
          <p:cNvPr id="3074" name="Picture 2" descr="D:\New folder\PPT\Images\Template\Epp Discrete Math 5e\3_3.jp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28600" y="457200"/>
            <a:ext cx="8686800" cy="6858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64" r:id="rId2"/>
    <p:sldLayoutId id="2147483663" r:id="rId3"/>
    <p:sldLayoutId id="2147483662"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iming>
    <p:tnLst>
      <p:par>
        <p:cTn id="1" dur="indefinite" restart="never" nodeType="tmRoot"/>
      </p:par>
    </p:tnLst>
  </p:timing>
  <p:txStyles>
    <p:titleStyle>
      <a:lvl1pPr algn="l" rtl="0" eaLnBrk="0" fontAlgn="base" hangingPunct="0">
        <a:spcBef>
          <a:spcPct val="0"/>
        </a:spcBef>
        <a:spcAft>
          <a:spcPct val="0"/>
        </a:spcAft>
        <a:defRPr sz="4000">
          <a:solidFill>
            <a:schemeClr val="bg1"/>
          </a:solidFill>
          <a:latin typeface="+mj-lt"/>
          <a:ea typeface="+mj-ea"/>
          <a:cs typeface="+mj-cs"/>
        </a:defRPr>
      </a:lvl1pPr>
      <a:lvl2pPr algn="l" rtl="0" eaLnBrk="0" fontAlgn="base" hangingPunct="0">
        <a:spcBef>
          <a:spcPct val="0"/>
        </a:spcBef>
        <a:spcAft>
          <a:spcPct val="0"/>
        </a:spcAft>
        <a:defRPr sz="4000">
          <a:solidFill>
            <a:schemeClr val="bg1"/>
          </a:solidFill>
          <a:latin typeface="Arial" pitchFamily="34" charset="0"/>
        </a:defRPr>
      </a:lvl2pPr>
      <a:lvl3pPr algn="l" rtl="0" eaLnBrk="0" fontAlgn="base" hangingPunct="0">
        <a:spcBef>
          <a:spcPct val="0"/>
        </a:spcBef>
        <a:spcAft>
          <a:spcPct val="0"/>
        </a:spcAft>
        <a:defRPr sz="4000">
          <a:solidFill>
            <a:schemeClr val="bg1"/>
          </a:solidFill>
          <a:latin typeface="Arial" pitchFamily="34" charset="0"/>
        </a:defRPr>
      </a:lvl3pPr>
      <a:lvl4pPr algn="l" rtl="0" eaLnBrk="0" fontAlgn="base" hangingPunct="0">
        <a:spcBef>
          <a:spcPct val="0"/>
        </a:spcBef>
        <a:spcAft>
          <a:spcPct val="0"/>
        </a:spcAft>
        <a:defRPr sz="4000">
          <a:solidFill>
            <a:schemeClr val="bg1"/>
          </a:solidFill>
          <a:latin typeface="Arial" pitchFamily="34" charset="0"/>
        </a:defRPr>
      </a:lvl4pPr>
      <a:lvl5pPr algn="l" rtl="0" eaLnBrk="0" fontAlgn="base" hangingPunct="0">
        <a:spcBef>
          <a:spcPct val="0"/>
        </a:spcBef>
        <a:spcAft>
          <a:spcPct val="0"/>
        </a:spcAft>
        <a:defRPr sz="4000">
          <a:solidFill>
            <a:schemeClr val="bg1"/>
          </a:solidFill>
          <a:latin typeface="Arial" pitchFamily="34" charset="0"/>
        </a:defRPr>
      </a:lvl5pPr>
      <a:lvl6pPr marL="457200" algn="l" rtl="0" fontAlgn="base">
        <a:spcBef>
          <a:spcPct val="0"/>
        </a:spcBef>
        <a:spcAft>
          <a:spcPct val="0"/>
        </a:spcAft>
        <a:defRPr sz="4000">
          <a:solidFill>
            <a:schemeClr val="bg1"/>
          </a:solidFill>
          <a:latin typeface="Arial" pitchFamily="34" charset="0"/>
        </a:defRPr>
      </a:lvl6pPr>
      <a:lvl7pPr marL="914400" algn="l" rtl="0" fontAlgn="base">
        <a:spcBef>
          <a:spcPct val="0"/>
        </a:spcBef>
        <a:spcAft>
          <a:spcPct val="0"/>
        </a:spcAft>
        <a:defRPr sz="4000">
          <a:solidFill>
            <a:schemeClr val="bg1"/>
          </a:solidFill>
          <a:latin typeface="Arial" pitchFamily="34" charset="0"/>
        </a:defRPr>
      </a:lvl7pPr>
      <a:lvl8pPr marL="1371600" algn="l" rtl="0" fontAlgn="base">
        <a:spcBef>
          <a:spcPct val="0"/>
        </a:spcBef>
        <a:spcAft>
          <a:spcPct val="0"/>
        </a:spcAft>
        <a:defRPr sz="4000">
          <a:solidFill>
            <a:schemeClr val="bg1"/>
          </a:solidFill>
          <a:latin typeface="Arial" pitchFamily="34" charset="0"/>
        </a:defRPr>
      </a:lvl8pPr>
      <a:lvl9pPr marL="1828800" algn="l" rtl="0" fontAlgn="base">
        <a:spcBef>
          <a:spcPct val="0"/>
        </a:spcBef>
        <a:spcAft>
          <a:spcPct val="0"/>
        </a:spcAft>
        <a:defRPr sz="4000">
          <a:solidFill>
            <a:schemeClr val="bg1"/>
          </a:solidFill>
          <a:latin typeface="Arial" pitchFamily="34" charset="0"/>
        </a:defRPr>
      </a:lvl9pPr>
    </p:titleStyle>
    <p:body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8.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3.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17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228600" y="1344168"/>
            <a:ext cx="7772400" cy="914400"/>
          </a:xfrm>
        </p:spPr>
        <p:txBody>
          <a:bodyPr/>
          <a:lstStyle/>
          <a:p>
            <a:r>
              <a:rPr lang="en-US" sz="3200" dirty="0">
                <a:solidFill>
                  <a:schemeClr val="tx1"/>
                </a:solidFill>
                <a:latin typeface="Arial" panose="020B0604020202020204" pitchFamily="34" charset="0"/>
              </a:rPr>
              <a:t>CHAPTER </a:t>
            </a:r>
            <a:r>
              <a:rPr lang="en-US" dirty="0">
                <a:solidFill>
                  <a:schemeClr val="tx1"/>
                </a:solidFill>
                <a:latin typeface="Arial" panose="020B0604020202020204" pitchFamily="34" charset="0"/>
              </a:rPr>
              <a:t>4</a:t>
            </a:r>
            <a:endParaRPr lang="en-IN" dirty="0"/>
          </a:p>
        </p:txBody>
      </p:sp>
      <p:sp>
        <p:nvSpPr>
          <p:cNvPr id="6" name="Content Placeholder 3"/>
          <p:cNvSpPr txBox="1">
            <a:spLocks/>
          </p:cNvSpPr>
          <p:nvPr/>
        </p:nvSpPr>
        <p:spPr>
          <a:xfrm>
            <a:off x="304800" y="2770496"/>
            <a:ext cx="8610600" cy="148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eaLnBrk="1" hangingPunct="1">
              <a:spcBef>
                <a:spcPct val="50000"/>
              </a:spcBef>
            </a:pPr>
            <a:r>
              <a:rPr lang="en-IN" altLang="en-US" sz="4000" b="1" dirty="0"/>
              <a:t>ELEMENTARY NUMBER THEORY AND METHODS OF PROOF</a:t>
            </a:r>
          </a:p>
        </p:txBody>
      </p:sp>
      <p:sp>
        <p:nvSpPr>
          <p:cNvPr id="8" name="Content Placeholder 4"/>
          <p:cNvSpPr txBox="1">
            <a:spLocks/>
          </p:cNvSpPr>
          <p:nvPr/>
        </p:nvSpPr>
        <p:spPr>
          <a:xfrm>
            <a:off x="1905000" y="6300216"/>
            <a:ext cx="5943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a:spcBef>
                <a:spcPct val="50000"/>
              </a:spcBef>
            </a:pPr>
            <a:r>
              <a:rPr lang="en-US" altLang="en-US" sz="1400" kern="1200" dirty="0" smtClean="0">
                <a:latin typeface="Arial" panose="020B0604020202020204" pitchFamily="34" charset="0"/>
              </a:rPr>
              <a:t>Copyright © Cengage Learning. All rights reserved. </a:t>
            </a:r>
            <a:endParaRPr lang="en-US" altLang="en-US" sz="1400" kern="1200" dirty="0">
              <a:latin typeface="Arial" panose="020B0604020202020204" pitchFamily="34" charset="0"/>
            </a:endParaRPr>
          </a:p>
        </p:txBody>
      </p:sp>
    </p:spTree>
    <p:extLst>
      <p:ext uri="{BB962C8B-B14F-4D97-AF65-F5344CB8AC3E}">
        <p14:creationId xmlns:p14="http://schemas.microsoft.com/office/powerpoint/2010/main" val="2572322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4.7.3 </a:t>
            </a:r>
            <a:r>
              <a:rPr lang="en-US" altLang="en-US" dirty="0" smtClean="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4800600"/>
          </a:xfrm>
        </p:spPr>
        <p:txBody>
          <a:bodyPr/>
          <a:lstStyle/>
          <a:p>
            <a:pPr marL="0" indent="0"/>
            <a:r>
              <a:rPr lang="en-IN" dirty="0"/>
              <a:t>Begin by supposing the negation of what you are to </a:t>
            </a:r>
            <a:r>
              <a:rPr lang="en-IN" dirty="0" smtClean="0"/>
              <a:t>prove. Be </a:t>
            </a:r>
            <a:r>
              <a:rPr lang="en-IN" dirty="0"/>
              <a:t>very careful </a:t>
            </a:r>
            <a:r>
              <a:rPr lang="en-IN" dirty="0" smtClean="0"/>
              <a:t>when writing </a:t>
            </a:r>
            <a:r>
              <a:rPr lang="en-IN" dirty="0"/>
              <a:t>down what this means. </a:t>
            </a:r>
            <a:endParaRPr lang="en-IN" dirty="0" smtClean="0"/>
          </a:p>
          <a:p>
            <a:pPr marL="0" indent="0"/>
            <a:endParaRPr lang="en-IN" sz="800" dirty="0"/>
          </a:p>
          <a:p>
            <a:pPr marL="0" indent="0"/>
            <a:r>
              <a:rPr lang="en-IN" dirty="0" smtClean="0"/>
              <a:t>If you </a:t>
            </a:r>
            <a:r>
              <a:rPr lang="en-IN" dirty="0"/>
              <a:t>take the negation incorrectly, the entire rest of </a:t>
            </a:r>
            <a:r>
              <a:rPr lang="en-IN" dirty="0" smtClean="0"/>
              <a:t>the proof </a:t>
            </a:r>
            <a:r>
              <a:rPr lang="en-IN" dirty="0"/>
              <a:t>will be flawed. </a:t>
            </a:r>
            <a:endParaRPr lang="en-IN" dirty="0" smtClean="0"/>
          </a:p>
          <a:p>
            <a:pPr marL="0" indent="0"/>
            <a:endParaRPr lang="en-IN" sz="800" dirty="0"/>
          </a:p>
          <a:p>
            <a:pPr marL="0" indent="0"/>
            <a:r>
              <a:rPr lang="en-IN" dirty="0" smtClean="0"/>
              <a:t>In </a:t>
            </a:r>
            <a:r>
              <a:rPr lang="en-IN" dirty="0"/>
              <a:t>this example, the statement to </a:t>
            </a:r>
            <a:r>
              <a:rPr lang="en-IN" dirty="0" smtClean="0"/>
              <a:t>be proved </a:t>
            </a:r>
            <a:r>
              <a:rPr lang="en-IN" dirty="0"/>
              <a:t>can be written formally </a:t>
            </a:r>
            <a:r>
              <a:rPr lang="en-IN" dirty="0" smtClean="0"/>
              <a:t>as</a:t>
            </a:r>
          </a:p>
          <a:p>
            <a:pPr marL="0" indent="0"/>
            <a:endParaRPr lang="en-US" altLang="en-US" sz="1400" dirty="0"/>
          </a:p>
          <a:p>
            <a:r>
              <a:rPr lang="en-IN" dirty="0" smtClean="0"/>
              <a:t>		</a:t>
            </a:r>
            <a:r>
              <a:rPr lang="en-IN" dirty="0" smtClean="0">
                <a:latin typeface="+mj-lt"/>
                <a:ea typeface="Arial Unicode MS"/>
                <a:cs typeface="Arial Unicode MS"/>
              </a:rPr>
              <a:t>∀</a:t>
            </a:r>
            <a:r>
              <a:rPr lang="en-IN" dirty="0" smtClean="0"/>
              <a:t> </a:t>
            </a:r>
            <a:r>
              <a:rPr lang="en-IN" dirty="0"/>
              <a:t>real numbers </a:t>
            </a:r>
            <a:r>
              <a:rPr lang="en-IN" i="1" dirty="0"/>
              <a:t>r </a:t>
            </a:r>
            <a:r>
              <a:rPr lang="en-IN" dirty="0"/>
              <a:t>and </a:t>
            </a:r>
            <a:r>
              <a:rPr lang="en-IN" i="1" dirty="0"/>
              <a:t>s</a:t>
            </a:r>
            <a:r>
              <a:rPr lang="en-IN" dirty="0"/>
              <a:t>, if </a:t>
            </a:r>
            <a:r>
              <a:rPr lang="en-IN" i="1" dirty="0"/>
              <a:t>r </a:t>
            </a:r>
            <a:r>
              <a:rPr lang="en-IN" dirty="0"/>
              <a:t>is rational </a:t>
            </a:r>
            <a:r>
              <a:rPr lang="en-IN" dirty="0" smtClean="0"/>
              <a:t>and</a:t>
            </a:r>
          </a:p>
          <a:p>
            <a:r>
              <a:rPr lang="en-IN" i="1" dirty="0" smtClean="0"/>
              <a:t>		s </a:t>
            </a:r>
            <a:r>
              <a:rPr lang="en-IN" dirty="0"/>
              <a:t>is irrational, then </a:t>
            </a:r>
            <a:r>
              <a:rPr lang="en-IN" i="1" dirty="0" smtClean="0"/>
              <a:t>r</a:t>
            </a:r>
            <a:r>
              <a:rPr lang="en-IN" dirty="0" smtClean="0"/>
              <a:t> + </a:t>
            </a:r>
            <a:r>
              <a:rPr lang="en-IN" i="1" dirty="0" smtClean="0"/>
              <a:t>s </a:t>
            </a:r>
            <a:r>
              <a:rPr lang="en-IN" dirty="0"/>
              <a:t>is irrational.</a:t>
            </a:r>
            <a:endParaRPr lang="en-US" altLang="en-US" dirty="0"/>
          </a:p>
        </p:txBody>
      </p:sp>
    </p:spTree>
    <p:extLst>
      <p:ext uri="{BB962C8B-B14F-4D97-AF65-F5344CB8AC3E}">
        <p14:creationId xmlns:p14="http://schemas.microsoft.com/office/powerpoint/2010/main" val="33936450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4.7.3 </a:t>
            </a:r>
            <a:r>
              <a:rPr lang="en-US" altLang="en-US" dirty="0" smtClean="0"/>
              <a:t>– </a:t>
            </a:r>
            <a:r>
              <a:rPr lang="en-US" altLang="en-US" i="1" dirty="0"/>
              <a:t>Solution</a:t>
            </a:r>
            <a:endParaRPr lang="en-IN" altLang="en-US"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4876800"/>
          </a:xfrm>
        </p:spPr>
        <p:txBody>
          <a:bodyPr/>
          <a:lstStyle/>
          <a:p>
            <a:pPr marL="0" indent="0"/>
            <a:r>
              <a:rPr lang="en-IN" dirty="0"/>
              <a:t>From this you can see that the negation </a:t>
            </a:r>
            <a:r>
              <a:rPr lang="en-IN" dirty="0" smtClean="0"/>
              <a:t>is </a:t>
            </a:r>
          </a:p>
          <a:p>
            <a:pPr marL="0" indent="0"/>
            <a:endParaRPr lang="en-IN" sz="800" dirty="0"/>
          </a:p>
          <a:p>
            <a:pPr marL="0" indent="0"/>
            <a:r>
              <a:rPr lang="en-IN" dirty="0" smtClean="0"/>
              <a:t>	</a:t>
            </a:r>
            <a:r>
              <a:rPr lang="en-IN" dirty="0"/>
              <a:t>    ∃ a rational number </a:t>
            </a:r>
            <a:r>
              <a:rPr lang="en-IN" i="1" dirty="0"/>
              <a:t>r </a:t>
            </a:r>
            <a:r>
              <a:rPr lang="en-IN" dirty="0"/>
              <a:t>and an irrational </a:t>
            </a:r>
            <a:r>
              <a:rPr lang="en-IN" dirty="0" smtClean="0"/>
              <a:t>number</a:t>
            </a:r>
          </a:p>
          <a:p>
            <a:pPr marL="0" indent="0"/>
            <a:r>
              <a:rPr lang="en-IN" i="1" dirty="0"/>
              <a:t>	 </a:t>
            </a:r>
            <a:r>
              <a:rPr lang="en-IN" i="1" dirty="0" smtClean="0"/>
              <a:t>   s </a:t>
            </a:r>
            <a:r>
              <a:rPr lang="en-IN" dirty="0" smtClean="0"/>
              <a:t>such that </a:t>
            </a:r>
            <a:r>
              <a:rPr lang="en-IN" i="1" dirty="0" smtClean="0"/>
              <a:t>r</a:t>
            </a:r>
            <a:r>
              <a:rPr lang="en-IN" dirty="0" smtClean="0"/>
              <a:t> + </a:t>
            </a:r>
            <a:r>
              <a:rPr lang="en-IN" i="1" dirty="0" smtClean="0"/>
              <a:t>s </a:t>
            </a:r>
            <a:r>
              <a:rPr lang="en-IN" dirty="0" smtClean="0"/>
              <a:t>is rational.</a:t>
            </a:r>
          </a:p>
          <a:p>
            <a:pPr marL="0" indent="0"/>
            <a:endParaRPr lang="en-IN" sz="800" dirty="0"/>
          </a:p>
          <a:p>
            <a:pPr marL="0" indent="0"/>
            <a:r>
              <a:rPr lang="en-IN" dirty="0" smtClean="0"/>
              <a:t>It </a:t>
            </a:r>
            <a:r>
              <a:rPr lang="en-IN" dirty="0"/>
              <a:t>follows that the starting point and what is to be shown </a:t>
            </a:r>
            <a:r>
              <a:rPr lang="en-IN" dirty="0" smtClean="0"/>
              <a:t>are as follows:</a:t>
            </a:r>
          </a:p>
          <a:p>
            <a:pPr marL="0" indent="0"/>
            <a:endParaRPr lang="en-IN" sz="800" b="1" i="1" dirty="0"/>
          </a:p>
          <a:p>
            <a:pPr marL="2170113" indent="-2170113"/>
            <a:r>
              <a:rPr lang="en-IN" b="1" i="1" dirty="0" smtClean="0"/>
              <a:t>Starting </a:t>
            </a:r>
            <a:r>
              <a:rPr lang="en-IN" b="1" i="1" dirty="0"/>
              <a:t>Point: </a:t>
            </a:r>
            <a:r>
              <a:rPr lang="en-IN" dirty="0"/>
              <a:t>Suppose not. That is, suppose there is </a:t>
            </a:r>
            <a:r>
              <a:rPr lang="en-IN" dirty="0" smtClean="0"/>
              <a:t>a rational </a:t>
            </a:r>
            <a:r>
              <a:rPr lang="en-IN" dirty="0"/>
              <a:t>number </a:t>
            </a:r>
            <a:r>
              <a:rPr lang="en-IN" i="1" dirty="0"/>
              <a:t>r </a:t>
            </a:r>
            <a:r>
              <a:rPr lang="en-IN" dirty="0"/>
              <a:t>and an </a:t>
            </a:r>
            <a:r>
              <a:rPr lang="en-IN" dirty="0" smtClean="0"/>
              <a:t>irrational number </a:t>
            </a:r>
            <a:r>
              <a:rPr lang="en-IN" i="1" dirty="0"/>
              <a:t>s </a:t>
            </a:r>
            <a:r>
              <a:rPr lang="en-IN" dirty="0"/>
              <a:t>such that </a:t>
            </a:r>
            <a:r>
              <a:rPr lang="en-IN" i="1" dirty="0" smtClean="0"/>
              <a:t>r</a:t>
            </a:r>
            <a:r>
              <a:rPr lang="en-IN" dirty="0" smtClean="0"/>
              <a:t> + </a:t>
            </a:r>
            <a:r>
              <a:rPr lang="en-IN" i="1" dirty="0" smtClean="0"/>
              <a:t>s </a:t>
            </a:r>
            <a:r>
              <a:rPr lang="en-IN" dirty="0"/>
              <a:t>is rational.</a:t>
            </a:r>
            <a:endParaRPr lang="en-US" altLang="en-US" dirty="0"/>
          </a:p>
        </p:txBody>
      </p:sp>
    </p:spTree>
    <p:extLst>
      <p:ext uri="{BB962C8B-B14F-4D97-AF65-F5344CB8AC3E}">
        <p14:creationId xmlns:p14="http://schemas.microsoft.com/office/powerpoint/2010/main" val="14480417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4.7.3 </a:t>
            </a:r>
            <a:r>
              <a:rPr lang="en-US" altLang="en-US" dirty="0" smtClean="0"/>
              <a:t>– </a:t>
            </a:r>
            <a:r>
              <a:rPr lang="en-US" altLang="en-US" i="1" dirty="0"/>
              <a:t>Solution</a:t>
            </a:r>
            <a:endParaRPr lang="en-IN" altLang="en-US"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534400" cy="4876800"/>
          </a:xfrm>
        </p:spPr>
        <p:txBody>
          <a:bodyPr/>
          <a:lstStyle/>
          <a:p>
            <a:pPr marL="0" indent="0"/>
            <a:r>
              <a:rPr lang="en-IN" b="1" i="1" dirty="0"/>
              <a:t>To Show: </a:t>
            </a:r>
            <a:r>
              <a:rPr lang="en-IN" dirty="0"/>
              <a:t>This supposition leads to a </a:t>
            </a:r>
            <a:r>
              <a:rPr lang="en-IN" dirty="0" smtClean="0"/>
              <a:t>contradiction. </a:t>
            </a:r>
          </a:p>
          <a:p>
            <a:pPr marL="0" indent="0"/>
            <a:endParaRPr lang="en-IN" sz="600" dirty="0"/>
          </a:p>
          <a:p>
            <a:pPr marL="0" indent="0"/>
            <a:r>
              <a:rPr lang="en-IN" dirty="0" smtClean="0"/>
              <a:t>To </a:t>
            </a:r>
            <a:r>
              <a:rPr lang="en-IN" dirty="0"/>
              <a:t>derive a contradiction, you need to understand what </a:t>
            </a:r>
            <a:r>
              <a:rPr lang="en-IN" dirty="0" smtClean="0"/>
              <a:t>you are </a:t>
            </a:r>
            <a:r>
              <a:rPr lang="en-IN" dirty="0"/>
              <a:t>supposing: that there </a:t>
            </a:r>
            <a:r>
              <a:rPr lang="en-IN" dirty="0" smtClean="0"/>
              <a:t>are numbers </a:t>
            </a:r>
            <a:r>
              <a:rPr lang="en-IN" i="1" dirty="0"/>
              <a:t>r </a:t>
            </a:r>
            <a:r>
              <a:rPr lang="en-IN" dirty="0"/>
              <a:t>and </a:t>
            </a:r>
            <a:r>
              <a:rPr lang="en-IN" i="1" dirty="0"/>
              <a:t>s </a:t>
            </a:r>
            <a:r>
              <a:rPr lang="en-IN" dirty="0"/>
              <a:t>such that </a:t>
            </a:r>
            <a:r>
              <a:rPr lang="en-IN" i="1" dirty="0"/>
              <a:t>r </a:t>
            </a:r>
            <a:r>
              <a:rPr lang="en-IN" dirty="0"/>
              <a:t>is rational, </a:t>
            </a:r>
            <a:r>
              <a:rPr lang="en-IN" i="1" dirty="0"/>
              <a:t>s </a:t>
            </a:r>
            <a:r>
              <a:rPr lang="en-IN" dirty="0"/>
              <a:t>is irrational, and </a:t>
            </a:r>
            <a:r>
              <a:rPr lang="en-IN" i="1" dirty="0" smtClean="0"/>
              <a:t>r</a:t>
            </a:r>
            <a:r>
              <a:rPr lang="en-IN" dirty="0" smtClean="0"/>
              <a:t> + </a:t>
            </a:r>
            <a:r>
              <a:rPr lang="en-IN" i="1" dirty="0" smtClean="0"/>
              <a:t>s </a:t>
            </a:r>
            <a:r>
              <a:rPr lang="en-IN" dirty="0"/>
              <a:t>is </a:t>
            </a:r>
            <a:r>
              <a:rPr lang="en-IN" dirty="0" smtClean="0"/>
              <a:t>rational. By </a:t>
            </a:r>
            <a:r>
              <a:rPr lang="en-IN" dirty="0"/>
              <a:t>definition </a:t>
            </a:r>
            <a:r>
              <a:rPr lang="en-IN" dirty="0" smtClean="0"/>
              <a:t>of rational </a:t>
            </a:r>
            <a:r>
              <a:rPr lang="en-IN" dirty="0"/>
              <a:t>and irrational, this means there are convenient expressions that can be </a:t>
            </a:r>
            <a:r>
              <a:rPr lang="en-IN" dirty="0" smtClean="0"/>
              <a:t>substituted for </a:t>
            </a:r>
            <a:r>
              <a:rPr lang="en-IN" i="1" dirty="0"/>
              <a:t>r </a:t>
            </a:r>
            <a:r>
              <a:rPr lang="en-IN" dirty="0"/>
              <a:t>and </a:t>
            </a:r>
            <a:r>
              <a:rPr lang="en-IN" i="1" dirty="0" smtClean="0"/>
              <a:t>r</a:t>
            </a:r>
            <a:r>
              <a:rPr lang="en-IN" dirty="0" smtClean="0"/>
              <a:t> + </a:t>
            </a:r>
            <a:r>
              <a:rPr lang="en-IN" i="1" dirty="0" smtClean="0"/>
              <a:t>s</a:t>
            </a:r>
            <a:r>
              <a:rPr lang="en-IN" dirty="0"/>
              <a:t>, but all you can say about </a:t>
            </a:r>
            <a:r>
              <a:rPr lang="en-IN" i="1" dirty="0"/>
              <a:t>s </a:t>
            </a:r>
            <a:r>
              <a:rPr lang="en-IN" dirty="0"/>
              <a:t>is that it cannot be written as </a:t>
            </a:r>
            <a:r>
              <a:rPr lang="en-IN" dirty="0" smtClean="0"/>
              <a:t>a quotient </a:t>
            </a:r>
            <a:r>
              <a:rPr lang="en-IN" dirty="0"/>
              <a:t>of integers</a:t>
            </a:r>
            <a:endParaRPr lang="en-US" altLang="en-US" dirty="0"/>
          </a:p>
        </p:txBody>
      </p:sp>
      <p:pic>
        <p:nvPicPr>
          <p:cNvPr id="4098" name="Picture 2" descr="r = a∕b, for some integers a and b with b is not equal to 0, and, labeled this as 4.7.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9814" y="4544704"/>
            <a:ext cx="7559386" cy="580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descr="r + s = c∕d, for some integers c and d with d is not equal to 0. Labeled this as 4.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5967" y="5154304"/>
            <a:ext cx="7949046" cy="658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07529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4.7.3 </a:t>
            </a:r>
            <a:r>
              <a:rPr lang="en-US" altLang="en-US" dirty="0" smtClean="0"/>
              <a:t>– </a:t>
            </a:r>
            <a:r>
              <a:rPr lang="en-US" altLang="en-US" i="1" dirty="0"/>
              <a:t>Solution</a:t>
            </a:r>
            <a:endParaRPr lang="en-IN" altLang="en-US"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533400"/>
          </a:xfrm>
        </p:spPr>
        <p:txBody>
          <a:bodyPr/>
          <a:lstStyle/>
          <a:p>
            <a:pPr marL="0" indent="0"/>
            <a:r>
              <a:rPr lang="en-IN" dirty="0"/>
              <a:t>If you substitute (4.7.1) into (4.7.2), you obtain</a:t>
            </a:r>
            <a:endParaRPr lang="en-US" altLang="en-US" dirty="0"/>
          </a:p>
        </p:txBody>
      </p:sp>
      <p:pic>
        <p:nvPicPr>
          <p:cNvPr id="5122" name="Picture 2" descr="(a∕b) + s = c∕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25" y="1953904"/>
            <a:ext cx="1362075"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a:spLocks noGrp="1"/>
          </p:cNvSpPr>
          <p:nvPr>
            <p:ph sz="quarter" idx="13"/>
          </p:nvPr>
        </p:nvSpPr>
        <p:spPr>
          <a:xfrm>
            <a:off x="457200" y="2674960"/>
            <a:ext cx="8226425" cy="533400"/>
          </a:xfrm>
        </p:spPr>
        <p:txBody>
          <a:bodyPr/>
          <a:lstStyle/>
          <a:p>
            <a:pPr marL="0" indent="0"/>
            <a:r>
              <a:rPr lang="en-IN" dirty="0"/>
              <a:t>Subtracting </a:t>
            </a:r>
            <a:r>
              <a:rPr lang="en-IN" i="1" dirty="0" smtClean="0"/>
              <a:t>a</a:t>
            </a:r>
            <a:r>
              <a:rPr lang="en-IN" sz="1200" i="1" dirty="0" smtClean="0"/>
              <a:t> </a:t>
            </a:r>
            <a:r>
              <a:rPr lang="en-IN" b="1" dirty="0" smtClean="0"/>
              <a:t>∕</a:t>
            </a:r>
            <a:r>
              <a:rPr lang="en-IN" sz="1200" dirty="0" smtClean="0"/>
              <a:t> </a:t>
            </a:r>
            <a:r>
              <a:rPr lang="en-IN" i="1" dirty="0" smtClean="0"/>
              <a:t>b </a:t>
            </a:r>
            <a:r>
              <a:rPr lang="en-IN" dirty="0"/>
              <a:t>from both sides gives</a:t>
            </a:r>
            <a:endParaRPr lang="en-US" altLang="en-US" dirty="0"/>
          </a:p>
        </p:txBody>
      </p:sp>
      <p:pic>
        <p:nvPicPr>
          <p:cNvPr id="5123" name="Picture 3" descr="s = (c∕d) minus (a∕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7825" y="3227410"/>
            <a:ext cx="1247775" cy="64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descr="= ((b c)∕(b d)) minus ((a d)∕(b d)). The action comment for this line reads, by rewriting c∕d and a∕b as equivalent fracti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8325" y="4122760"/>
            <a:ext cx="6238875"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descr="=  ((b c) minus (a d))∕(b d). The action comment for this line reads, by the rule for subtracting fractions with the same denominato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4206" y="5113360"/>
            <a:ext cx="4848225"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15371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4.7.3 </a:t>
            </a:r>
            <a:r>
              <a:rPr lang="en-US" altLang="en-US" dirty="0" smtClean="0"/>
              <a:t>– </a:t>
            </a:r>
            <a:r>
              <a:rPr lang="en-US" altLang="en-US" i="1" dirty="0"/>
              <a:t>Solution</a:t>
            </a:r>
            <a:endParaRPr lang="en-IN" altLang="en-US"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2971800"/>
          </a:xfrm>
        </p:spPr>
        <p:txBody>
          <a:bodyPr/>
          <a:lstStyle/>
          <a:p>
            <a:pPr marL="0" indent="0"/>
            <a:r>
              <a:rPr lang="en-IN" dirty="0"/>
              <a:t>Now both </a:t>
            </a:r>
            <a:r>
              <a:rPr lang="en-IN" i="1" dirty="0" err="1" smtClean="0"/>
              <a:t>bc</a:t>
            </a:r>
            <a:r>
              <a:rPr lang="en-IN" dirty="0"/>
              <a:t> </a:t>
            </a:r>
            <a:r>
              <a:rPr lang="en-IN" dirty="0" smtClean="0"/>
              <a:t>− </a:t>
            </a:r>
            <a:r>
              <a:rPr lang="en-IN" i="1" dirty="0" smtClean="0"/>
              <a:t>ad </a:t>
            </a:r>
            <a:r>
              <a:rPr lang="en-IN" dirty="0"/>
              <a:t>and </a:t>
            </a:r>
            <a:r>
              <a:rPr lang="en-IN" i="1" dirty="0" err="1"/>
              <a:t>bd</a:t>
            </a:r>
            <a:r>
              <a:rPr lang="en-IN" i="1" dirty="0"/>
              <a:t> </a:t>
            </a:r>
            <a:r>
              <a:rPr lang="en-IN" dirty="0"/>
              <a:t>are integers because products and differences of integers </a:t>
            </a:r>
            <a:r>
              <a:rPr lang="en-IN" dirty="0" smtClean="0"/>
              <a:t>are integers</a:t>
            </a:r>
            <a:r>
              <a:rPr lang="en-IN" dirty="0"/>
              <a:t>, and </a:t>
            </a:r>
            <a:r>
              <a:rPr lang="en-IN" i="1" dirty="0" err="1"/>
              <a:t>bd</a:t>
            </a:r>
            <a:r>
              <a:rPr lang="en-IN" i="1" dirty="0"/>
              <a:t> </a:t>
            </a:r>
            <a:r>
              <a:rPr lang="en-IN" dirty="0"/>
              <a:t>≠ 0 by the zero product property. </a:t>
            </a:r>
            <a:endParaRPr lang="en-IN" dirty="0" smtClean="0"/>
          </a:p>
          <a:p>
            <a:pPr marL="0" indent="0"/>
            <a:endParaRPr lang="en-IN" sz="800" dirty="0"/>
          </a:p>
          <a:p>
            <a:pPr marL="0" indent="0"/>
            <a:r>
              <a:rPr lang="en-IN" dirty="0" smtClean="0"/>
              <a:t>Hence </a:t>
            </a:r>
            <a:r>
              <a:rPr lang="en-IN" i="1" dirty="0"/>
              <a:t>s </a:t>
            </a:r>
            <a:r>
              <a:rPr lang="en-IN" dirty="0"/>
              <a:t>can be expressed as a </a:t>
            </a:r>
            <a:r>
              <a:rPr lang="en-IN" dirty="0" smtClean="0"/>
              <a:t>quotient of </a:t>
            </a:r>
            <a:r>
              <a:rPr lang="en-IN" dirty="0"/>
              <a:t>two integers with a nonzero denominator, and so </a:t>
            </a:r>
            <a:r>
              <a:rPr lang="en-IN" i="1" dirty="0"/>
              <a:t>s </a:t>
            </a:r>
            <a:r>
              <a:rPr lang="en-IN" dirty="0"/>
              <a:t>is rational, which contradicts the </a:t>
            </a:r>
            <a:r>
              <a:rPr lang="en-IN" dirty="0" smtClean="0"/>
              <a:t>supposition that </a:t>
            </a:r>
            <a:r>
              <a:rPr lang="en-IN" dirty="0"/>
              <a:t>it is irrational.</a:t>
            </a:r>
            <a:endParaRPr lang="en-US" altLang="en-US" dirty="0"/>
          </a:p>
        </p:txBody>
      </p:sp>
      <p:pic>
        <p:nvPicPr>
          <p:cNvPr id="6146" name="Picture 2" descr="The text box has the heading, Theorem 4.7.3. The text reads, the sum of any rational number and any irrational number is irration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038600"/>
            <a:ext cx="8172453" cy="9873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43883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Argument by Contraposition</a:t>
            </a:r>
          </a:p>
        </p:txBody>
      </p:sp>
    </p:spTree>
    <p:extLst>
      <p:ext uri="{BB962C8B-B14F-4D97-AF65-F5344CB8AC3E}">
        <p14:creationId xmlns:p14="http://schemas.microsoft.com/office/powerpoint/2010/main" val="34417959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Argument by Contraposition</a:t>
            </a:r>
          </a:p>
        </p:txBody>
      </p:sp>
      <p:sp>
        <p:nvSpPr>
          <p:cNvPr id="3" name="Content Placeholder 2"/>
          <p:cNvSpPr>
            <a:spLocks noGrp="1"/>
          </p:cNvSpPr>
          <p:nvPr>
            <p:ph sz="quarter" idx="13"/>
          </p:nvPr>
        </p:nvSpPr>
        <p:spPr>
          <a:xfrm>
            <a:off x="457200" y="1447800"/>
            <a:ext cx="8458200" cy="4800600"/>
          </a:xfrm>
        </p:spPr>
        <p:txBody>
          <a:bodyPr/>
          <a:lstStyle/>
          <a:p>
            <a:pPr marL="0" indent="0"/>
            <a:r>
              <a:rPr lang="en-IN" dirty="0"/>
              <a:t>A second form of indirect argument, </a:t>
            </a:r>
            <a:r>
              <a:rPr lang="en-IN" i="1" dirty="0"/>
              <a:t>argument </a:t>
            </a:r>
            <a:r>
              <a:rPr lang="en-IN" i="1" dirty="0" smtClean="0"/>
              <a:t>by contraposition</a:t>
            </a:r>
            <a:r>
              <a:rPr lang="en-IN" dirty="0"/>
              <a:t>, is based on the </a:t>
            </a:r>
            <a:r>
              <a:rPr lang="en-IN" dirty="0" smtClean="0"/>
              <a:t>logical equivalence </a:t>
            </a:r>
            <a:r>
              <a:rPr lang="en-IN" dirty="0"/>
              <a:t>between a statement and its </a:t>
            </a:r>
            <a:r>
              <a:rPr lang="en-IN" dirty="0" smtClean="0"/>
              <a:t>contrapositive.</a:t>
            </a:r>
          </a:p>
          <a:p>
            <a:pPr marL="0" indent="0"/>
            <a:endParaRPr lang="en-IN" dirty="0"/>
          </a:p>
          <a:p>
            <a:pPr marL="0" indent="0"/>
            <a:r>
              <a:rPr lang="en-IN" dirty="0" smtClean="0"/>
              <a:t>To </a:t>
            </a:r>
            <a:r>
              <a:rPr lang="en-IN" dirty="0"/>
              <a:t>prove a statement by </a:t>
            </a:r>
            <a:r>
              <a:rPr lang="en-IN" dirty="0" smtClean="0"/>
              <a:t>contraposition, you </a:t>
            </a:r>
            <a:r>
              <a:rPr lang="en-IN" dirty="0"/>
              <a:t>take the contrapositive of the statement, prove the contrapositive by a </a:t>
            </a:r>
            <a:r>
              <a:rPr lang="en-IN" dirty="0" smtClean="0"/>
              <a:t>direct proof</a:t>
            </a:r>
            <a:r>
              <a:rPr lang="en-IN" dirty="0"/>
              <a:t>, and conclude that the original statement is true.</a:t>
            </a:r>
            <a:endParaRPr lang="en-US" altLang="en-US" dirty="0"/>
          </a:p>
        </p:txBody>
      </p:sp>
    </p:spTree>
    <p:extLst>
      <p:ext uri="{BB962C8B-B14F-4D97-AF65-F5344CB8AC3E}">
        <p14:creationId xmlns:p14="http://schemas.microsoft.com/office/powerpoint/2010/main" val="33087325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Argument by Contraposition</a:t>
            </a:r>
          </a:p>
        </p:txBody>
      </p:sp>
      <p:pic>
        <p:nvPicPr>
          <p:cNvPr id="7170" name="Picture 2" descr="The text box has the heading, Method of proof by contraposition. The text reads, 1. Express the statement to be proved in the form, for all x in D, if P(x) then Q(x). (This step may be done mentally.)&#10;2. Rewrite this statement in the contrapositive form, for all x in D, if Q(x) is false then P(x) is false. (This step may also be done mentally.)&#10;3. Prove the contrapositive by a direct proof.&#10;a. Suppose x is a (particular but arbitrarily chosen) element of D such that Q(x) is false.&#10;b. Show that P(x) is fal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447800"/>
            <a:ext cx="7743636"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92353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1800" dirty="0"/>
              <a:t>Example </a:t>
            </a:r>
            <a:r>
              <a:rPr lang="en-IN" altLang="en-US" sz="1800" dirty="0" smtClean="0"/>
              <a:t>4.7.4 </a:t>
            </a:r>
            <a:r>
              <a:rPr lang="en-US" altLang="en-US" sz="1800" dirty="0" smtClean="0"/>
              <a:t>– </a:t>
            </a:r>
            <a:r>
              <a:rPr lang="en-IN" altLang="en-US" sz="1800" i="1" dirty="0"/>
              <a:t>If the Square of an Integer Is Even, Then the Integer Is Even</a:t>
            </a:r>
            <a:endParaRPr lang="en-IN" altLang="en-US" sz="1800" dirty="0"/>
          </a:p>
        </p:txBody>
      </p:sp>
      <p:sp>
        <p:nvSpPr>
          <p:cNvPr id="3" name="Content Placeholder 2"/>
          <p:cNvSpPr>
            <a:spLocks noGrp="1"/>
          </p:cNvSpPr>
          <p:nvPr>
            <p:ph sz="quarter" idx="13"/>
          </p:nvPr>
        </p:nvSpPr>
        <p:spPr>
          <a:xfrm>
            <a:off x="457200" y="1447800"/>
            <a:ext cx="8226425" cy="457200"/>
          </a:xfrm>
        </p:spPr>
        <p:txBody>
          <a:bodyPr/>
          <a:lstStyle/>
          <a:p>
            <a:pPr marL="0" indent="0"/>
            <a:r>
              <a:rPr lang="en-IN" dirty="0"/>
              <a:t>Prove that for every integer </a:t>
            </a:r>
            <a:r>
              <a:rPr lang="en-IN" i="1" dirty="0"/>
              <a:t>n</a:t>
            </a:r>
            <a:r>
              <a:rPr lang="en-IN" dirty="0"/>
              <a:t>, if</a:t>
            </a:r>
            <a:endParaRPr lang="en-US" altLang="en-US" dirty="0"/>
          </a:p>
        </p:txBody>
      </p:sp>
      <p:pic>
        <p:nvPicPr>
          <p:cNvPr id="8194" name="Picture 2" descr="n^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2566" y="1479332"/>
            <a:ext cx="30480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sz="quarter" idx="13"/>
          </p:nvPr>
        </p:nvSpPr>
        <p:spPr>
          <a:xfrm>
            <a:off x="457200" y="1447800"/>
            <a:ext cx="8226425" cy="457200"/>
          </a:xfrm>
        </p:spPr>
        <p:txBody>
          <a:bodyPr/>
          <a:lstStyle/>
          <a:p>
            <a:pPr marL="0" indent="0"/>
            <a:r>
              <a:rPr lang="en-IN" dirty="0" smtClean="0"/>
              <a:t>                                   		 </a:t>
            </a:r>
            <a:r>
              <a:rPr lang="en-IN" sz="1100" dirty="0" smtClean="0"/>
              <a:t> </a:t>
            </a:r>
            <a:r>
              <a:rPr lang="en-IN" dirty="0" smtClean="0"/>
              <a:t>is </a:t>
            </a:r>
            <a:r>
              <a:rPr lang="en-IN" dirty="0"/>
              <a:t>even then </a:t>
            </a:r>
            <a:r>
              <a:rPr lang="en-IN" i="1" dirty="0"/>
              <a:t>n </a:t>
            </a:r>
            <a:r>
              <a:rPr lang="en-IN" dirty="0"/>
              <a:t>is even.</a:t>
            </a:r>
            <a:endParaRPr lang="en-US" altLang="en-US" dirty="0"/>
          </a:p>
        </p:txBody>
      </p:sp>
    </p:spTree>
    <p:extLst>
      <p:ext uri="{BB962C8B-B14F-4D97-AF65-F5344CB8AC3E}">
        <p14:creationId xmlns:p14="http://schemas.microsoft.com/office/powerpoint/2010/main" val="32656419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4.7.4 </a:t>
            </a:r>
            <a:r>
              <a:rPr lang="en-US" altLang="en-US" dirty="0" smtClean="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1371600"/>
          </a:xfrm>
        </p:spPr>
        <p:txBody>
          <a:bodyPr/>
          <a:lstStyle/>
          <a:p>
            <a:pPr marL="0" indent="0"/>
            <a:r>
              <a:rPr lang="en-IN" dirty="0"/>
              <a:t>First form the contrapositive of the statement to be </a:t>
            </a:r>
            <a:r>
              <a:rPr lang="en-IN" dirty="0" smtClean="0"/>
              <a:t>proved. </a:t>
            </a:r>
          </a:p>
          <a:p>
            <a:pPr marL="0" indent="0"/>
            <a:endParaRPr lang="en-IN" i="1" dirty="0"/>
          </a:p>
          <a:p>
            <a:pPr marL="0" indent="0"/>
            <a:r>
              <a:rPr lang="en-IN" i="1" dirty="0" smtClean="0"/>
              <a:t>Contrapositive</a:t>
            </a:r>
            <a:r>
              <a:rPr lang="en-IN" i="1" dirty="0"/>
              <a:t>: </a:t>
            </a:r>
            <a:r>
              <a:rPr lang="en-IN" dirty="0"/>
              <a:t>For every integer </a:t>
            </a:r>
            <a:r>
              <a:rPr lang="en-IN" i="1" dirty="0"/>
              <a:t>n</a:t>
            </a:r>
            <a:r>
              <a:rPr lang="en-IN" dirty="0"/>
              <a:t>, if </a:t>
            </a:r>
            <a:r>
              <a:rPr lang="en-IN" i="1" dirty="0"/>
              <a:t>n </a:t>
            </a:r>
            <a:r>
              <a:rPr lang="en-IN" dirty="0"/>
              <a:t>is not even then</a:t>
            </a:r>
            <a:endParaRPr lang="en-US" altLang="en-US" dirty="0"/>
          </a:p>
        </p:txBody>
      </p:sp>
      <p:pic>
        <p:nvPicPr>
          <p:cNvPr id="6" name="Picture 2" descr="n^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7200" y="2320546"/>
            <a:ext cx="30480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a:spLocks noGrp="1"/>
          </p:cNvSpPr>
          <p:nvPr>
            <p:ph sz="quarter" idx="13"/>
          </p:nvPr>
        </p:nvSpPr>
        <p:spPr>
          <a:xfrm>
            <a:off x="457200" y="2667000"/>
            <a:ext cx="8226425" cy="2209800"/>
          </a:xfrm>
        </p:spPr>
        <p:txBody>
          <a:bodyPr/>
          <a:lstStyle/>
          <a:p>
            <a:pPr marL="0" indent="0"/>
            <a:r>
              <a:rPr lang="en-IN" dirty="0" smtClean="0"/>
              <a:t>                         is </a:t>
            </a:r>
            <a:r>
              <a:rPr lang="en-IN" dirty="0"/>
              <a:t>not even</a:t>
            </a:r>
            <a:r>
              <a:rPr lang="en-IN" dirty="0" smtClean="0"/>
              <a:t>.</a:t>
            </a:r>
          </a:p>
          <a:p>
            <a:pPr marL="0" indent="0"/>
            <a:endParaRPr lang="en-IN" dirty="0" smtClean="0"/>
          </a:p>
          <a:p>
            <a:pPr marL="0" indent="0"/>
            <a:r>
              <a:rPr lang="en-IN" dirty="0" smtClean="0"/>
              <a:t>By </a:t>
            </a:r>
            <a:r>
              <a:rPr lang="en-IN" dirty="0"/>
              <a:t>the quotient-remainder theorem with divisor equal to 2, any integer is even or odd, </a:t>
            </a:r>
            <a:r>
              <a:rPr lang="en-IN" dirty="0" smtClean="0"/>
              <a:t>and, by </a:t>
            </a:r>
            <a:r>
              <a:rPr lang="en-IN" dirty="0"/>
              <a:t>Theorem 4.7.2, no integer is both even and odd. </a:t>
            </a:r>
            <a:endParaRPr lang="en-US" altLang="en-US" dirty="0"/>
          </a:p>
        </p:txBody>
      </p:sp>
      <p:pic>
        <p:nvPicPr>
          <p:cNvPr id="8" name="Picture 3" descr="The text box has the heading, Theorem 4.7.2. The text reads, There is no integer that is both even and od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420" y="4906368"/>
            <a:ext cx="8007870" cy="9589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8687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1814400"/>
            <a:ext cx="8896350" cy="16478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23824" y="2334904"/>
            <a:ext cx="1095376"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lgn="ctr">
              <a:spcBef>
                <a:spcPct val="20000"/>
              </a:spcBef>
              <a:buFont typeface="Wingdings" panose="05000000000000000000" pitchFamily="2" charset="2"/>
            </a:pPr>
            <a:r>
              <a:rPr lang="en-US" sz="3600" b="1" dirty="0" smtClean="0">
                <a:solidFill>
                  <a:schemeClr val="tx1"/>
                </a:solidFill>
                <a:latin typeface="+mn-lt"/>
                <a:ea typeface="+mn-ea"/>
                <a:cs typeface="+mn-cs"/>
              </a:rPr>
              <a:t>4.7</a:t>
            </a:r>
            <a:endParaRPr lang="en-IN" sz="3600" b="1" dirty="0">
              <a:solidFill>
                <a:schemeClr val="tx1"/>
              </a:solidFill>
              <a:latin typeface="+mn-lt"/>
              <a:ea typeface="+mn-ea"/>
              <a:cs typeface="+mn-cs"/>
            </a:endParaRPr>
          </a:p>
        </p:txBody>
      </p:sp>
      <p:sp>
        <p:nvSpPr>
          <p:cNvPr id="5" name="Content Placeholder 4"/>
          <p:cNvSpPr>
            <a:spLocks noGrp="1"/>
          </p:cNvSpPr>
          <p:nvPr>
            <p:ph sz="quarter" idx="15"/>
          </p:nvPr>
        </p:nvSpPr>
        <p:spPr>
          <a:xfrm>
            <a:off x="1038225" y="2106304"/>
            <a:ext cx="8029575" cy="12192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spcBef>
                <a:spcPct val="0"/>
              </a:spcBef>
            </a:pPr>
            <a:r>
              <a:rPr lang="en-IN" sz="3500" dirty="0"/>
              <a:t>Indirect Argument: Contradiction </a:t>
            </a:r>
            <a:r>
              <a:rPr lang="en-IN" sz="3500" dirty="0" smtClean="0"/>
              <a:t>and Contraposition</a:t>
            </a:r>
            <a:endParaRPr lang="en-US" altLang="en-US" sz="3500" dirty="0"/>
          </a:p>
        </p:txBody>
      </p:sp>
      <p:sp>
        <p:nvSpPr>
          <p:cNvPr id="11" name="Content Placeholder 4"/>
          <p:cNvSpPr>
            <a:spLocks noGrp="1"/>
          </p:cNvSpPr>
          <p:nvPr>
            <p:ph sz="quarter" idx="15"/>
          </p:nvPr>
        </p:nvSpPr>
        <p:spPr>
          <a:xfrm>
            <a:off x="1905000" y="6300216"/>
            <a:ext cx="5943600" cy="30777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en-US" altLang="en-US" sz="1400" kern="1200" dirty="0">
                <a:latin typeface="Arial" panose="020B0604020202020204" pitchFamily="34" charset="0"/>
              </a:rPr>
              <a:t>Copyright © Cengage Learning. All rights reserved. </a:t>
            </a:r>
          </a:p>
        </p:txBody>
      </p:sp>
    </p:spTree>
    <p:extLst>
      <p:ext uri="{BB962C8B-B14F-4D97-AF65-F5344CB8AC3E}">
        <p14:creationId xmlns:p14="http://schemas.microsoft.com/office/powerpoint/2010/main" val="7854095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4.7.4 </a:t>
            </a:r>
            <a:r>
              <a:rPr lang="en-US" altLang="en-US" dirty="0" smtClean="0"/>
              <a:t>– </a:t>
            </a:r>
            <a:r>
              <a:rPr lang="en-US" altLang="en-US" i="1" dirty="0"/>
              <a:t>Solution</a:t>
            </a:r>
            <a:endParaRPr lang="en-IN" altLang="en-US" dirty="0"/>
          </a:p>
        </p:txBody>
      </p:sp>
      <p:sp>
        <p:nvSpPr>
          <p:cNvPr id="9"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1752600"/>
          </a:xfrm>
        </p:spPr>
        <p:txBody>
          <a:bodyPr/>
          <a:lstStyle/>
          <a:p>
            <a:pPr marL="0" indent="0"/>
            <a:r>
              <a:rPr lang="en-IN" dirty="0" smtClean="0"/>
              <a:t>So </a:t>
            </a:r>
            <a:r>
              <a:rPr lang="en-IN" dirty="0"/>
              <a:t>if an integer is not even, then it is odd. Thus </a:t>
            </a:r>
            <a:r>
              <a:rPr lang="en-IN" dirty="0" smtClean="0"/>
              <a:t>the contrapositive </a:t>
            </a:r>
            <a:r>
              <a:rPr lang="en-IN" dirty="0"/>
              <a:t>can be restated as follows: </a:t>
            </a:r>
            <a:endParaRPr lang="en-IN" dirty="0" smtClean="0"/>
          </a:p>
          <a:p>
            <a:pPr marL="0" indent="0"/>
            <a:endParaRPr lang="en-IN" i="1" dirty="0"/>
          </a:p>
          <a:p>
            <a:pPr marL="0" indent="0"/>
            <a:r>
              <a:rPr lang="en-IN" i="1" dirty="0" smtClean="0"/>
              <a:t>Contrapositive</a:t>
            </a:r>
            <a:r>
              <a:rPr lang="en-IN" i="1" dirty="0"/>
              <a:t>: </a:t>
            </a:r>
            <a:r>
              <a:rPr lang="en-IN" dirty="0"/>
              <a:t>For every integer </a:t>
            </a:r>
            <a:r>
              <a:rPr lang="en-IN" i="1" dirty="0"/>
              <a:t>n</a:t>
            </a:r>
            <a:r>
              <a:rPr lang="en-IN" dirty="0"/>
              <a:t>, if </a:t>
            </a:r>
            <a:r>
              <a:rPr lang="en-IN" i="1" dirty="0"/>
              <a:t>n </a:t>
            </a:r>
            <a:r>
              <a:rPr lang="en-IN" dirty="0"/>
              <a:t>is odd then</a:t>
            </a:r>
            <a:endParaRPr lang="en-US" altLang="en-US" dirty="0"/>
          </a:p>
        </p:txBody>
      </p:sp>
      <p:pic>
        <p:nvPicPr>
          <p:cNvPr id="10" name="Picture 2" descr="n^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8698" y="2704802"/>
            <a:ext cx="30480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a:spLocks noGrp="1"/>
          </p:cNvSpPr>
          <p:nvPr>
            <p:ph sz="quarter" idx="13"/>
          </p:nvPr>
        </p:nvSpPr>
        <p:spPr>
          <a:xfrm>
            <a:off x="7689220" y="2682766"/>
            <a:ext cx="1219200" cy="457200"/>
          </a:xfrm>
        </p:spPr>
        <p:txBody>
          <a:bodyPr/>
          <a:lstStyle/>
          <a:p>
            <a:pPr marL="0" indent="0"/>
            <a:r>
              <a:rPr lang="en-IN" dirty="0"/>
              <a:t>is odd.</a:t>
            </a:r>
            <a:endParaRPr lang="en-US" altLang="en-US" dirty="0"/>
          </a:p>
        </p:txBody>
      </p:sp>
      <p:pic>
        <p:nvPicPr>
          <p:cNvPr id="9218" name="Picture 2" descr="The text box has the heading, Proposition 4.7.4. The text reads, for every integer n, if n^2 is even then n is ev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429000"/>
            <a:ext cx="8182229" cy="992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897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Relation between Proof by Contradiction and Proof by Contraposition</a:t>
            </a:r>
          </a:p>
        </p:txBody>
      </p:sp>
    </p:spTree>
    <p:extLst>
      <p:ext uri="{BB962C8B-B14F-4D97-AF65-F5344CB8AC3E}">
        <p14:creationId xmlns:p14="http://schemas.microsoft.com/office/powerpoint/2010/main" val="1370915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000" dirty="0" smtClean="0"/>
              <a:t>Relation between Proof by Contradiction and Proof by Contraposition</a:t>
            </a:r>
            <a:endParaRPr lang="en-IN" altLang="en-US" sz="2000" dirty="0"/>
          </a:p>
        </p:txBody>
      </p:sp>
      <p:sp>
        <p:nvSpPr>
          <p:cNvPr id="3" name="Content Placeholder 2"/>
          <p:cNvSpPr>
            <a:spLocks noGrp="1"/>
          </p:cNvSpPr>
          <p:nvPr>
            <p:ph sz="quarter" idx="13"/>
          </p:nvPr>
        </p:nvSpPr>
        <p:spPr>
          <a:xfrm>
            <a:off x="457200" y="1447800"/>
            <a:ext cx="8226425" cy="2895600"/>
          </a:xfrm>
        </p:spPr>
        <p:txBody>
          <a:bodyPr/>
          <a:lstStyle/>
          <a:p>
            <a:pPr marL="0" indent="0"/>
            <a:r>
              <a:rPr lang="en-IN" dirty="0"/>
              <a:t>Observe that any proof by contraposition can be recast </a:t>
            </a:r>
            <a:r>
              <a:rPr lang="en-IN" dirty="0" smtClean="0"/>
              <a:t>in the </a:t>
            </a:r>
            <a:r>
              <a:rPr lang="en-IN" dirty="0"/>
              <a:t>language of proof by </a:t>
            </a:r>
            <a:r>
              <a:rPr lang="en-IN" dirty="0" smtClean="0"/>
              <a:t>contradiction. In </a:t>
            </a:r>
            <a:r>
              <a:rPr lang="en-IN" dirty="0"/>
              <a:t>a proof by contraposition, the </a:t>
            </a:r>
            <a:r>
              <a:rPr lang="en-IN" dirty="0" smtClean="0"/>
              <a:t>statement</a:t>
            </a:r>
          </a:p>
          <a:p>
            <a:pPr marL="0" indent="0"/>
            <a:endParaRPr lang="en-US" altLang="en-US" sz="600" dirty="0"/>
          </a:p>
          <a:p>
            <a:r>
              <a:rPr lang="en-IN" dirty="0" smtClean="0"/>
              <a:t>			</a:t>
            </a:r>
            <a:r>
              <a:rPr lang="en-IN" dirty="0" smtClean="0">
                <a:latin typeface="+mj-lt"/>
                <a:ea typeface="Arial Unicode MS"/>
                <a:cs typeface="Arial Unicode MS"/>
              </a:rPr>
              <a:t>∀</a:t>
            </a:r>
            <a:r>
              <a:rPr lang="en-IN" i="1" dirty="0" smtClean="0"/>
              <a:t>x </a:t>
            </a:r>
            <a:r>
              <a:rPr lang="en-IN" dirty="0"/>
              <a:t>in </a:t>
            </a:r>
            <a:r>
              <a:rPr lang="en-IN" i="1" dirty="0"/>
              <a:t>D</a:t>
            </a:r>
            <a:r>
              <a:rPr lang="en-IN" dirty="0"/>
              <a:t>, if </a:t>
            </a:r>
            <a:r>
              <a:rPr lang="en-IN" i="1" dirty="0"/>
              <a:t>P</a:t>
            </a:r>
            <a:r>
              <a:rPr lang="en-IN" dirty="0"/>
              <a:t>(</a:t>
            </a:r>
            <a:r>
              <a:rPr lang="en-IN" i="1" dirty="0"/>
              <a:t>x</a:t>
            </a:r>
            <a:r>
              <a:rPr lang="en-IN" dirty="0"/>
              <a:t>) then </a:t>
            </a:r>
            <a:r>
              <a:rPr lang="en-IN" i="1" dirty="0" smtClean="0"/>
              <a:t>Q</a:t>
            </a:r>
            <a:r>
              <a:rPr lang="en-IN" dirty="0" smtClean="0"/>
              <a:t>(</a:t>
            </a:r>
            <a:r>
              <a:rPr lang="en-IN" i="1" dirty="0" smtClean="0"/>
              <a:t>x</a:t>
            </a:r>
            <a:r>
              <a:rPr lang="en-IN" dirty="0" smtClean="0"/>
              <a:t>)</a:t>
            </a:r>
          </a:p>
          <a:p>
            <a:endParaRPr lang="en-IN" sz="600" dirty="0"/>
          </a:p>
          <a:p>
            <a:pPr marL="0" indent="0"/>
            <a:r>
              <a:rPr lang="en-IN" dirty="0" smtClean="0"/>
              <a:t>is </a:t>
            </a:r>
            <a:r>
              <a:rPr lang="en-IN" dirty="0"/>
              <a:t>proved by giving a direct proof of the </a:t>
            </a:r>
            <a:r>
              <a:rPr lang="en-IN" dirty="0" smtClean="0"/>
              <a:t>equivalent statement</a:t>
            </a:r>
            <a:endParaRPr lang="en-US" altLang="en-US" dirty="0"/>
          </a:p>
        </p:txBody>
      </p:sp>
      <p:pic>
        <p:nvPicPr>
          <p:cNvPr id="10242" name="Picture 2" descr="For all x in D, if negation Q(x) then negation P(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038600"/>
            <a:ext cx="36766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sz="quarter" idx="13"/>
          </p:nvPr>
        </p:nvSpPr>
        <p:spPr>
          <a:xfrm>
            <a:off x="457200" y="4495800"/>
            <a:ext cx="8226425" cy="838200"/>
          </a:xfrm>
        </p:spPr>
        <p:txBody>
          <a:bodyPr/>
          <a:lstStyle/>
          <a:p>
            <a:pPr marL="0" indent="0"/>
            <a:r>
              <a:rPr lang="en-IN" dirty="0"/>
              <a:t>To do this, you suppose you are given an arbitrary </a:t>
            </a:r>
            <a:r>
              <a:rPr lang="en-IN" dirty="0" smtClean="0"/>
              <a:t>element </a:t>
            </a:r>
            <a:r>
              <a:rPr lang="en-IN" i="1" dirty="0" smtClean="0"/>
              <a:t>x </a:t>
            </a:r>
            <a:r>
              <a:rPr lang="en-IN" dirty="0"/>
              <a:t>of </a:t>
            </a:r>
            <a:r>
              <a:rPr lang="en-IN" i="1" dirty="0"/>
              <a:t>D </a:t>
            </a:r>
            <a:r>
              <a:rPr lang="en-IN" dirty="0"/>
              <a:t>such that</a:t>
            </a:r>
            <a:endParaRPr lang="en-US" altLang="en-US" dirty="0"/>
          </a:p>
        </p:txBody>
      </p:sp>
      <p:pic>
        <p:nvPicPr>
          <p:cNvPr id="10243" name="Picture 3" descr="negation Q(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4953000"/>
            <a:ext cx="84772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71690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000" dirty="0" smtClean="0"/>
              <a:t>Relation between Proof by Contradiction and Proof by Contraposition</a:t>
            </a:r>
            <a:endParaRPr lang="en-IN" altLang="en-US" sz="2000" dirty="0"/>
          </a:p>
        </p:txBody>
      </p:sp>
      <p:sp>
        <p:nvSpPr>
          <p:cNvPr id="3" name="Content Placeholder 2"/>
          <p:cNvSpPr>
            <a:spLocks noGrp="1"/>
          </p:cNvSpPr>
          <p:nvPr>
            <p:ph sz="quarter" idx="13"/>
          </p:nvPr>
        </p:nvSpPr>
        <p:spPr>
          <a:xfrm>
            <a:off x="457200" y="1447800"/>
            <a:ext cx="8226425" cy="457200"/>
          </a:xfrm>
        </p:spPr>
        <p:txBody>
          <a:bodyPr/>
          <a:lstStyle/>
          <a:p>
            <a:r>
              <a:rPr lang="en-IN" dirty="0" smtClean="0"/>
              <a:t>You then </a:t>
            </a:r>
            <a:r>
              <a:rPr lang="en-IN" dirty="0"/>
              <a:t>show that</a:t>
            </a:r>
            <a:endParaRPr lang="en-US" altLang="en-US" dirty="0"/>
          </a:p>
        </p:txBody>
      </p:sp>
      <p:pic>
        <p:nvPicPr>
          <p:cNvPr id="11266" name="Picture 2" descr="negation P(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524000"/>
            <a:ext cx="819150"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sz="quarter" idx="13"/>
          </p:nvPr>
        </p:nvSpPr>
        <p:spPr>
          <a:xfrm>
            <a:off x="457200" y="1447800"/>
            <a:ext cx="8226425" cy="533400"/>
          </a:xfrm>
        </p:spPr>
        <p:txBody>
          <a:bodyPr/>
          <a:lstStyle/>
          <a:p>
            <a:pPr marL="0" indent="0"/>
            <a:r>
              <a:rPr lang="en-IN" dirty="0" smtClean="0"/>
              <a:t>                                          This </a:t>
            </a:r>
            <a:r>
              <a:rPr lang="en-IN" dirty="0"/>
              <a:t>is illustrated in Figure 4.7.1.</a:t>
            </a:r>
            <a:endParaRPr lang="en-US" altLang="en-US" dirty="0"/>
          </a:p>
        </p:txBody>
      </p:sp>
      <p:sp>
        <p:nvSpPr>
          <p:cNvPr id="10" name="Content Placeholder 2"/>
          <p:cNvSpPr>
            <a:spLocks noGrp="1"/>
          </p:cNvSpPr>
          <p:nvPr>
            <p:ph sz="quarter" idx="13"/>
          </p:nvPr>
        </p:nvSpPr>
        <p:spPr>
          <a:xfrm>
            <a:off x="4019551" y="3429000"/>
            <a:ext cx="1085850" cy="304800"/>
          </a:xfrm>
        </p:spPr>
        <p:txBody>
          <a:bodyPr/>
          <a:lstStyle/>
          <a:p>
            <a:r>
              <a:rPr lang="en-IN" sz="1200" b="1" dirty="0"/>
              <a:t>Figure 4.7.1</a:t>
            </a:r>
            <a:endParaRPr lang="en-US" altLang="en-US" sz="1200" dirty="0"/>
          </a:p>
        </p:txBody>
      </p:sp>
      <p:sp>
        <p:nvSpPr>
          <p:cNvPr id="9" name="Content Placeholder 2"/>
          <p:cNvSpPr>
            <a:spLocks noGrp="1"/>
          </p:cNvSpPr>
          <p:nvPr>
            <p:ph sz="quarter" idx="13"/>
          </p:nvPr>
        </p:nvSpPr>
        <p:spPr>
          <a:xfrm>
            <a:off x="3609975" y="3048000"/>
            <a:ext cx="2157033" cy="304800"/>
          </a:xfrm>
        </p:spPr>
        <p:txBody>
          <a:bodyPr/>
          <a:lstStyle/>
          <a:p>
            <a:r>
              <a:rPr lang="en-IN" sz="1400" dirty="0"/>
              <a:t>Proof by Contraposition</a:t>
            </a:r>
            <a:endParaRPr lang="en-US" altLang="en-US" sz="1400" dirty="0"/>
          </a:p>
        </p:txBody>
      </p:sp>
      <p:pic>
        <p:nvPicPr>
          <p:cNvPr id="11267" name="Picture 3" descr="The text reads, Suppose x is an arbitrary element of D such that negation Q(x). Next to this is a right arrow with the text reads, sequence of steps is shown and then, next to this, is negation P(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742" y="1981200"/>
            <a:ext cx="6848475"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a:spLocks noGrp="1"/>
          </p:cNvSpPr>
          <p:nvPr>
            <p:ph sz="quarter" idx="13"/>
          </p:nvPr>
        </p:nvSpPr>
        <p:spPr>
          <a:xfrm>
            <a:off x="457200" y="3810000"/>
            <a:ext cx="8226425" cy="838200"/>
          </a:xfrm>
        </p:spPr>
        <p:txBody>
          <a:bodyPr/>
          <a:lstStyle/>
          <a:p>
            <a:pPr marL="0" indent="0"/>
            <a:r>
              <a:rPr lang="en-IN" dirty="0"/>
              <a:t>To rewrite the proof as a proof by contradiction, </a:t>
            </a:r>
            <a:r>
              <a:rPr lang="en-IN" dirty="0" smtClean="0"/>
              <a:t>you suppose </a:t>
            </a:r>
            <a:r>
              <a:rPr lang="en-IN" dirty="0"/>
              <a:t>there is an </a:t>
            </a:r>
            <a:r>
              <a:rPr lang="en-IN" i="1" dirty="0"/>
              <a:t>x </a:t>
            </a:r>
            <a:r>
              <a:rPr lang="en-IN" dirty="0"/>
              <a:t>in </a:t>
            </a:r>
            <a:r>
              <a:rPr lang="en-IN" i="1" dirty="0"/>
              <a:t>D </a:t>
            </a:r>
            <a:r>
              <a:rPr lang="en-IN" dirty="0" smtClean="0"/>
              <a:t>such that </a:t>
            </a:r>
            <a:r>
              <a:rPr lang="en-IN" i="1" dirty="0"/>
              <a:t>P</a:t>
            </a:r>
            <a:r>
              <a:rPr lang="en-IN" dirty="0"/>
              <a:t>(</a:t>
            </a:r>
            <a:r>
              <a:rPr lang="en-IN" i="1" dirty="0"/>
              <a:t>x</a:t>
            </a:r>
            <a:r>
              <a:rPr lang="en-IN" dirty="0"/>
              <a:t>) and</a:t>
            </a:r>
            <a:endParaRPr lang="en-US" altLang="en-US" dirty="0"/>
          </a:p>
        </p:txBody>
      </p:sp>
      <p:pic>
        <p:nvPicPr>
          <p:cNvPr id="12" name="Picture 3" descr="negation Q(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6075" y="4267200"/>
            <a:ext cx="84772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Content Placeholder 2"/>
          <p:cNvSpPr>
            <a:spLocks noGrp="1"/>
          </p:cNvSpPr>
          <p:nvPr>
            <p:ph sz="quarter" idx="13"/>
          </p:nvPr>
        </p:nvSpPr>
        <p:spPr>
          <a:xfrm>
            <a:off x="457200" y="4724400"/>
            <a:ext cx="8226425" cy="838200"/>
          </a:xfrm>
        </p:spPr>
        <p:txBody>
          <a:bodyPr/>
          <a:lstStyle/>
          <a:p>
            <a:pPr marL="0" indent="0"/>
            <a:r>
              <a:rPr lang="en-IN" dirty="0"/>
              <a:t>You then follow the steps of the proof by contraposition to </a:t>
            </a:r>
            <a:r>
              <a:rPr lang="en-IN" dirty="0" smtClean="0"/>
              <a:t>deduce the </a:t>
            </a:r>
            <a:r>
              <a:rPr lang="en-IN" dirty="0"/>
              <a:t>statement</a:t>
            </a:r>
            <a:endParaRPr lang="en-US" altLang="en-US" dirty="0"/>
          </a:p>
        </p:txBody>
      </p:sp>
      <p:pic>
        <p:nvPicPr>
          <p:cNvPr id="11268" name="Picture 4" descr="negation P(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2825" y="5181600"/>
            <a:ext cx="790575"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40236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000" dirty="0" smtClean="0"/>
              <a:t>Relation between Proof by Contradiction and Proof by Contraposition</a:t>
            </a:r>
            <a:endParaRPr lang="en-IN" altLang="en-US" sz="2000" dirty="0"/>
          </a:p>
        </p:txBody>
      </p:sp>
      <p:sp>
        <p:nvSpPr>
          <p:cNvPr id="3" name="Content Placeholder 2"/>
          <p:cNvSpPr>
            <a:spLocks noGrp="1"/>
          </p:cNvSpPr>
          <p:nvPr>
            <p:ph sz="quarter" idx="13"/>
          </p:nvPr>
        </p:nvSpPr>
        <p:spPr>
          <a:xfrm>
            <a:off x="457200" y="1447800"/>
            <a:ext cx="8226425" cy="457200"/>
          </a:xfrm>
        </p:spPr>
        <p:txBody>
          <a:bodyPr/>
          <a:lstStyle/>
          <a:p>
            <a:pPr marL="0" indent="0"/>
            <a:r>
              <a:rPr lang="en-IN" dirty="0"/>
              <a:t>But</a:t>
            </a:r>
            <a:endParaRPr lang="en-US" altLang="en-US" dirty="0"/>
          </a:p>
        </p:txBody>
      </p:sp>
      <p:pic>
        <p:nvPicPr>
          <p:cNvPr id="12290" name="Picture 2" descr="negation P(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6325" y="1524000"/>
            <a:ext cx="752475"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sz="quarter" idx="13"/>
          </p:nvPr>
        </p:nvSpPr>
        <p:spPr>
          <a:xfrm>
            <a:off x="457200" y="1447800"/>
            <a:ext cx="8226425" cy="428625"/>
          </a:xfrm>
        </p:spPr>
        <p:txBody>
          <a:bodyPr/>
          <a:lstStyle/>
          <a:p>
            <a:pPr marL="0" indent="0"/>
            <a:r>
              <a:rPr lang="en-IN" dirty="0" smtClean="0"/>
              <a:t>                is </a:t>
            </a:r>
            <a:r>
              <a:rPr lang="en-IN" dirty="0"/>
              <a:t>a contradiction to the supposition that </a:t>
            </a:r>
            <a:r>
              <a:rPr lang="en-IN" i="1" dirty="0"/>
              <a:t>P</a:t>
            </a:r>
            <a:r>
              <a:rPr lang="en-IN" dirty="0"/>
              <a:t>(</a:t>
            </a:r>
            <a:r>
              <a:rPr lang="en-IN" i="1" dirty="0"/>
              <a:t>x</a:t>
            </a:r>
            <a:r>
              <a:rPr lang="en-IN" dirty="0"/>
              <a:t>) and</a:t>
            </a:r>
            <a:endParaRPr lang="en-US" altLang="en-US" dirty="0"/>
          </a:p>
        </p:txBody>
      </p:sp>
      <p:pic>
        <p:nvPicPr>
          <p:cNvPr id="8" name="Picture 3" descr="negation Q(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541" y="1910402"/>
            <a:ext cx="84772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ontent Placeholder 2"/>
          <p:cNvSpPr>
            <a:spLocks noGrp="1"/>
          </p:cNvSpPr>
          <p:nvPr>
            <p:ph sz="quarter" idx="13"/>
          </p:nvPr>
        </p:nvSpPr>
        <p:spPr>
          <a:xfrm>
            <a:off x="457200" y="1828800"/>
            <a:ext cx="8226425" cy="1219200"/>
          </a:xfrm>
        </p:spPr>
        <p:txBody>
          <a:bodyPr/>
          <a:lstStyle/>
          <a:p>
            <a:pPr marL="0" indent="0"/>
            <a:r>
              <a:rPr lang="en-IN" dirty="0" smtClean="0"/>
              <a:t>            (</a:t>
            </a:r>
            <a:r>
              <a:rPr lang="en-IN" dirty="0"/>
              <a:t>Because to contradict a conjunction of </a:t>
            </a:r>
            <a:r>
              <a:rPr lang="en-IN" dirty="0" smtClean="0"/>
              <a:t>two statements</a:t>
            </a:r>
            <a:r>
              <a:rPr lang="en-IN" dirty="0"/>
              <a:t>, it is only necessary to </a:t>
            </a:r>
            <a:r>
              <a:rPr lang="en-IN" dirty="0" smtClean="0"/>
              <a:t>contradict one </a:t>
            </a:r>
            <a:r>
              <a:rPr lang="en-IN" dirty="0"/>
              <a:t>of them</a:t>
            </a:r>
            <a:r>
              <a:rPr lang="en-IN" dirty="0" smtClean="0"/>
              <a:t>.) This </a:t>
            </a:r>
            <a:r>
              <a:rPr lang="en-IN" dirty="0"/>
              <a:t>process is illustrated in Figure 4.7.2.</a:t>
            </a:r>
            <a:endParaRPr lang="en-US" altLang="en-US" dirty="0"/>
          </a:p>
        </p:txBody>
      </p:sp>
      <p:sp>
        <p:nvSpPr>
          <p:cNvPr id="12" name="Content Placeholder 2"/>
          <p:cNvSpPr>
            <a:spLocks noGrp="1"/>
          </p:cNvSpPr>
          <p:nvPr>
            <p:ph sz="quarter" idx="13"/>
          </p:nvPr>
        </p:nvSpPr>
        <p:spPr>
          <a:xfrm>
            <a:off x="4087791" y="4253552"/>
            <a:ext cx="1085850" cy="304800"/>
          </a:xfrm>
        </p:spPr>
        <p:txBody>
          <a:bodyPr/>
          <a:lstStyle/>
          <a:p>
            <a:r>
              <a:rPr lang="en-IN" sz="1200" b="1" dirty="0"/>
              <a:t>Figure </a:t>
            </a:r>
            <a:r>
              <a:rPr lang="en-IN" sz="1200" b="1" dirty="0" smtClean="0"/>
              <a:t>4.7.2</a:t>
            </a:r>
            <a:endParaRPr lang="en-US" altLang="en-US" sz="1200" dirty="0"/>
          </a:p>
        </p:txBody>
      </p:sp>
      <p:sp>
        <p:nvSpPr>
          <p:cNvPr id="13" name="Content Placeholder 2"/>
          <p:cNvSpPr>
            <a:spLocks noGrp="1"/>
          </p:cNvSpPr>
          <p:nvPr>
            <p:ph sz="quarter" idx="13"/>
          </p:nvPr>
        </p:nvSpPr>
        <p:spPr>
          <a:xfrm>
            <a:off x="3664567" y="3970360"/>
            <a:ext cx="2157033" cy="304800"/>
          </a:xfrm>
        </p:spPr>
        <p:txBody>
          <a:bodyPr/>
          <a:lstStyle/>
          <a:p>
            <a:r>
              <a:rPr lang="en-IN" sz="1400" dirty="0"/>
              <a:t>Proof by Contradiction</a:t>
            </a:r>
            <a:endParaRPr lang="en-US" altLang="en-US" sz="1400" dirty="0"/>
          </a:p>
        </p:txBody>
      </p:sp>
      <p:pic>
        <p:nvPicPr>
          <p:cNvPr id="12291" name="Picture 3" descr="The text reads, Suppose there exist x in D such that P(x) and negation Q(x). Next to this is a right arrow with the text reads, same sequence of steps and then, next to this, is contradiction: P(x) and negation P(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4388" y="3048000"/>
            <a:ext cx="7515225"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descr="The text box has the heading, Proposition 4.7.4. The text reads, for every integer n, if n^2 is even then n is ev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4837" y="4648200"/>
            <a:ext cx="8182229" cy="992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68969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Proof as a Problem-Solving Tool</a:t>
            </a:r>
          </a:p>
        </p:txBody>
      </p:sp>
    </p:spTree>
    <p:extLst>
      <p:ext uri="{BB962C8B-B14F-4D97-AF65-F5344CB8AC3E}">
        <p14:creationId xmlns:p14="http://schemas.microsoft.com/office/powerpoint/2010/main" val="19680852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Proof as a Problem-Solving Tool</a:t>
            </a:r>
          </a:p>
        </p:txBody>
      </p:sp>
      <p:sp>
        <p:nvSpPr>
          <p:cNvPr id="3" name="Content Placeholder 2"/>
          <p:cNvSpPr>
            <a:spLocks noGrp="1"/>
          </p:cNvSpPr>
          <p:nvPr>
            <p:ph sz="quarter" idx="13"/>
          </p:nvPr>
        </p:nvSpPr>
        <p:spPr>
          <a:xfrm>
            <a:off x="457200" y="1447800"/>
            <a:ext cx="8226425" cy="4953000"/>
          </a:xfrm>
        </p:spPr>
        <p:txBody>
          <a:bodyPr/>
          <a:lstStyle/>
          <a:p>
            <a:pPr marL="0" indent="0"/>
            <a:r>
              <a:rPr lang="en-IN" dirty="0"/>
              <a:t>Direct proof, disproof by counterexample, proof by contradiction, and proof by </a:t>
            </a:r>
            <a:r>
              <a:rPr lang="en-IN" dirty="0" smtClean="0"/>
              <a:t>contraposition are </a:t>
            </a:r>
            <a:r>
              <a:rPr lang="en-IN" dirty="0"/>
              <a:t>all tools that may be used to help determine whether statements </a:t>
            </a:r>
            <a:r>
              <a:rPr lang="en-IN" dirty="0" smtClean="0"/>
              <a:t>are true </a:t>
            </a:r>
            <a:r>
              <a:rPr lang="en-IN" dirty="0"/>
              <a:t>or </a:t>
            </a:r>
            <a:r>
              <a:rPr lang="en-IN" dirty="0" smtClean="0"/>
              <a:t>false. </a:t>
            </a:r>
          </a:p>
          <a:p>
            <a:pPr marL="0" indent="0"/>
            <a:endParaRPr lang="en-IN" sz="800" dirty="0"/>
          </a:p>
          <a:p>
            <a:pPr marL="0" indent="0"/>
            <a:r>
              <a:rPr lang="en-IN" dirty="0" smtClean="0"/>
              <a:t>Working </a:t>
            </a:r>
            <a:r>
              <a:rPr lang="en-IN" dirty="0"/>
              <a:t>with examples might have given you a sense that a statement of the </a:t>
            </a:r>
            <a:r>
              <a:rPr lang="en-IN" dirty="0" smtClean="0"/>
              <a:t>form </a:t>
            </a:r>
          </a:p>
          <a:p>
            <a:pPr marL="0" indent="0"/>
            <a:endParaRPr lang="en-IN" sz="400" dirty="0"/>
          </a:p>
          <a:p>
            <a:pPr marL="0" indent="0"/>
            <a:r>
              <a:rPr lang="en-IN" dirty="0" smtClean="0"/>
              <a:t>	For </a:t>
            </a:r>
            <a:r>
              <a:rPr lang="en-IN" dirty="0"/>
              <a:t>all elements in a domain, if (hypothesis) </a:t>
            </a:r>
            <a:r>
              <a:rPr lang="en-IN" dirty="0" smtClean="0"/>
              <a:t>then 	(conclusion), </a:t>
            </a:r>
          </a:p>
          <a:p>
            <a:pPr marL="0" indent="0"/>
            <a:endParaRPr lang="en-IN" sz="400" dirty="0"/>
          </a:p>
          <a:p>
            <a:pPr marL="0" indent="0"/>
            <a:r>
              <a:rPr lang="en-IN" dirty="0" smtClean="0"/>
              <a:t>might </a:t>
            </a:r>
            <a:r>
              <a:rPr lang="en-IN" dirty="0"/>
              <a:t>be true</a:t>
            </a:r>
            <a:r>
              <a:rPr lang="en-IN" dirty="0" smtClean="0"/>
              <a:t>.</a:t>
            </a:r>
            <a:r>
              <a:rPr lang="en-IN" dirty="0"/>
              <a:t> To explore further, imagine elements in </a:t>
            </a:r>
            <a:r>
              <a:rPr lang="en-IN" dirty="0" smtClean="0"/>
              <a:t>the domain </a:t>
            </a:r>
            <a:r>
              <a:rPr lang="en-IN" dirty="0"/>
              <a:t>that satisfy the hypothesis.</a:t>
            </a:r>
            <a:endParaRPr lang="en-US" altLang="en-US" dirty="0"/>
          </a:p>
        </p:txBody>
      </p:sp>
    </p:spTree>
    <p:extLst>
      <p:ext uri="{BB962C8B-B14F-4D97-AF65-F5344CB8AC3E}">
        <p14:creationId xmlns:p14="http://schemas.microsoft.com/office/powerpoint/2010/main" val="12853061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Proof as a Problem-Solving Tool</a:t>
            </a:r>
          </a:p>
        </p:txBody>
      </p:sp>
      <p:sp>
        <p:nvSpPr>
          <p:cNvPr id="3" name="Content Placeholder 2"/>
          <p:cNvSpPr>
            <a:spLocks noGrp="1"/>
          </p:cNvSpPr>
          <p:nvPr>
            <p:ph sz="quarter" idx="13"/>
          </p:nvPr>
        </p:nvSpPr>
        <p:spPr>
          <a:xfrm>
            <a:off x="457200" y="1447800"/>
            <a:ext cx="8226425" cy="4953000"/>
          </a:xfrm>
        </p:spPr>
        <p:txBody>
          <a:bodyPr/>
          <a:lstStyle/>
          <a:p>
            <a:pPr marL="0" indent="0"/>
            <a:r>
              <a:rPr lang="en-IN" dirty="0"/>
              <a:t>Ask yourself: Must they satisfy the conclusion? If you can see that the answer is “yes” in </a:t>
            </a:r>
            <a:r>
              <a:rPr lang="en-IN" dirty="0" smtClean="0"/>
              <a:t>all cases</a:t>
            </a:r>
            <a:r>
              <a:rPr lang="en-IN" dirty="0"/>
              <a:t>, then the statement is true and your insight will form the basis for a direct </a:t>
            </a:r>
            <a:r>
              <a:rPr lang="en-IN" dirty="0" smtClean="0"/>
              <a:t>proof.</a:t>
            </a:r>
          </a:p>
          <a:p>
            <a:pPr marL="0" indent="0"/>
            <a:endParaRPr lang="en-IN" sz="800" dirty="0"/>
          </a:p>
          <a:p>
            <a:pPr marL="0" indent="0"/>
            <a:r>
              <a:rPr lang="en-IN" dirty="0" smtClean="0"/>
              <a:t>If after some </a:t>
            </a:r>
            <a:r>
              <a:rPr lang="en-IN" dirty="0"/>
              <a:t>thought it is not clear that the answer is “yes,” ask yourself whether there are elements </a:t>
            </a:r>
            <a:r>
              <a:rPr lang="en-IN" dirty="0" smtClean="0"/>
              <a:t>of the </a:t>
            </a:r>
            <a:r>
              <a:rPr lang="en-IN" dirty="0"/>
              <a:t>domain that satisfy the hypothesis and </a:t>
            </a:r>
            <a:r>
              <a:rPr lang="en-IN" i="1" dirty="0"/>
              <a:t>not </a:t>
            </a:r>
            <a:r>
              <a:rPr lang="en-IN" dirty="0"/>
              <a:t>the conclusion. If you are successful in </a:t>
            </a:r>
            <a:r>
              <a:rPr lang="en-IN" dirty="0" smtClean="0"/>
              <a:t>finding some</a:t>
            </a:r>
            <a:r>
              <a:rPr lang="en-IN" dirty="0"/>
              <a:t>, then the statement is false and you have a counterexample. </a:t>
            </a:r>
            <a:endParaRPr lang="en-IN" dirty="0" smtClean="0"/>
          </a:p>
          <a:p>
            <a:pPr marL="0" indent="0"/>
            <a:endParaRPr lang="en-IN" sz="800" dirty="0"/>
          </a:p>
          <a:p>
            <a:pPr marL="0" indent="0"/>
            <a:r>
              <a:rPr lang="en-IN" dirty="0" smtClean="0"/>
              <a:t>On </a:t>
            </a:r>
            <a:r>
              <a:rPr lang="en-IN" dirty="0"/>
              <a:t>the other hand, if you </a:t>
            </a:r>
            <a:r>
              <a:rPr lang="en-IN" dirty="0" smtClean="0"/>
              <a:t>are not </a:t>
            </a:r>
            <a:r>
              <a:rPr lang="en-IN" dirty="0"/>
              <a:t>successful in finding such elements, perhaps none exist</a:t>
            </a:r>
            <a:r>
              <a:rPr lang="en-IN" dirty="0" smtClean="0"/>
              <a:t>. </a:t>
            </a:r>
            <a:endParaRPr lang="en-US" altLang="en-US" dirty="0"/>
          </a:p>
        </p:txBody>
      </p:sp>
    </p:spTree>
    <p:extLst>
      <p:ext uri="{BB962C8B-B14F-4D97-AF65-F5344CB8AC3E}">
        <p14:creationId xmlns:p14="http://schemas.microsoft.com/office/powerpoint/2010/main" val="21026221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Proof as a Problem-Solving Tool</a:t>
            </a:r>
          </a:p>
        </p:txBody>
      </p:sp>
      <p:sp>
        <p:nvSpPr>
          <p:cNvPr id="3" name="Content Placeholder 2"/>
          <p:cNvSpPr>
            <a:spLocks noGrp="1"/>
          </p:cNvSpPr>
          <p:nvPr>
            <p:ph sz="quarter" idx="13"/>
          </p:nvPr>
        </p:nvSpPr>
        <p:spPr>
          <a:xfrm>
            <a:off x="457200" y="1447800"/>
            <a:ext cx="8226425" cy="4953000"/>
          </a:xfrm>
        </p:spPr>
        <p:txBody>
          <a:bodyPr/>
          <a:lstStyle/>
          <a:p>
            <a:pPr marL="0" indent="0"/>
            <a:r>
              <a:rPr lang="en-IN" dirty="0"/>
              <a:t>Perhaps you can show that </a:t>
            </a:r>
            <a:r>
              <a:rPr lang="en-IN" dirty="0" smtClean="0"/>
              <a:t>assuming the </a:t>
            </a:r>
            <a:r>
              <a:rPr lang="en-IN" dirty="0"/>
              <a:t>existence of elements in the domain that satisfy the hypothesis </a:t>
            </a:r>
            <a:r>
              <a:rPr lang="en-IN" dirty="0" smtClean="0"/>
              <a:t>and not </a:t>
            </a:r>
            <a:r>
              <a:rPr lang="en-IN" dirty="0"/>
              <a:t>the </a:t>
            </a:r>
            <a:r>
              <a:rPr lang="en-IN" dirty="0" smtClean="0"/>
              <a:t>conclusion leads </a:t>
            </a:r>
            <a:r>
              <a:rPr lang="en-IN" dirty="0"/>
              <a:t>logically to a contradiction. If so, then the given statement is true and you have the </a:t>
            </a:r>
            <a:r>
              <a:rPr lang="en-IN" dirty="0" smtClean="0"/>
              <a:t>basis for </a:t>
            </a:r>
            <a:r>
              <a:rPr lang="en-IN" dirty="0"/>
              <a:t>a proof by contradiction. </a:t>
            </a:r>
            <a:endParaRPr lang="en-IN" dirty="0" smtClean="0"/>
          </a:p>
          <a:p>
            <a:pPr marL="0" indent="0"/>
            <a:endParaRPr lang="en-IN" sz="800" dirty="0"/>
          </a:p>
          <a:p>
            <a:pPr marL="0" indent="0"/>
            <a:r>
              <a:rPr lang="en-IN" dirty="0" smtClean="0"/>
              <a:t>Alternatively</a:t>
            </a:r>
            <a:r>
              <a:rPr lang="en-IN" dirty="0"/>
              <a:t>, you </a:t>
            </a:r>
            <a:r>
              <a:rPr lang="en-IN" dirty="0" smtClean="0"/>
              <a:t>could imagine </a:t>
            </a:r>
            <a:r>
              <a:rPr lang="en-IN" dirty="0"/>
              <a:t>elements of the domain </a:t>
            </a:r>
            <a:r>
              <a:rPr lang="en-IN" dirty="0" smtClean="0"/>
              <a:t>for which </a:t>
            </a:r>
            <a:r>
              <a:rPr lang="en-IN" dirty="0"/>
              <a:t>the conclusion is false and ask whether such elements also fail </a:t>
            </a:r>
            <a:r>
              <a:rPr lang="en-IN" dirty="0" smtClean="0"/>
              <a:t>to satisfy </a:t>
            </a:r>
            <a:r>
              <a:rPr lang="en-IN" dirty="0"/>
              <a:t>the </a:t>
            </a:r>
            <a:r>
              <a:rPr lang="en-IN" dirty="0" smtClean="0"/>
              <a:t>hypothesis. If </a:t>
            </a:r>
            <a:r>
              <a:rPr lang="en-IN" dirty="0"/>
              <a:t>the answer in all cases is “yes,” then you have a basis for a proof by contraposition.</a:t>
            </a:r>
            <a:endParaRPr lang="en-US" altLang="en-US" dirty="0"/>
          </a:p>
        </p:txBody>
      </p:sp>
    </p:spTree>
    <p:extLst>
      <p:ext uri="{BB962C8B-B14F-4D97-AF65-F5344CB8AC3E}">
        <p14:creationId xmlns:p14="http://schemas.microsoft.com/office/powerpoint/2010/main" val="527134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700" dirty="0"/>
              <a:t>Indirect Argument: Contradiction and Contraposition</a:t>
            </a:r>
          </a:p>
        </p:txBody>
      </p:sp>
      <p:sp>
        <p:nvSpPr>
          <p:cNvPr id="3" name="Content Placeholder 2"/>
          <p:cNvSpPr>
            <a:spLocks noGrp="1"/>
          </p:cNvSpPr>
          <p:nvPr>
            <p:ph sz="quarter" idx="13"/>
          </p:nvPr>
        </p:nvSpPr>
        <p:spPr>
          <a:xfrm>
            <a:off x="457200" y="1447800"/>
            <a:ext cx="8382000" cy="5105400"/>
          </a:xfrm>
        </p:spPr>
        <p:txBody>
          <a:bodyPr/>
          <a:lstStyle/>
          <a:p>
            <a:pPr marL="0" indent="0"/>
            <a:r>
              <a:rPr lang="en-IN" dirty="0"/>
              <a:t>Indirect proofs are more roundabout. One kind </a:t>
            </a:r>
            <a:r>
              <a:rPr lang="en-IN" dirty="0" smtClean="0"/>
              <a:t>of indirect </a:t>
            </a:r>
            <a:r>
              <a:rPr lang="en-IN" dirty="0"/>
              <a:t>proof, </a:t>
            </a:r>
            <a:r>
              <a:rPr lang="en-IN" i="1" dirty="0"/>
              <a:t>argument by contradiction</a:t>
            </a:r>
            <a:r>
              <a:rPr lang="en-IN" dirty="0"/>
              <a:t>, is based on the fact </a:t>
            </a:r>
            <a:r>
              <a:rPr lang="en-IN" dirty="0" smtClean="0"/>
              <a:t>that either </a:t>
            </a:r>
            <a:r>
              <a:rPr lang="en-IN" dirty="0"/>
              <a:t>a statement is </a:t>
            </a:r>
            <a:r>
              <a:rPr lang="en-IN" dirty="0" smtClean="0"/>
              <a:t>true or </a:t>
            </a:r>
            <a:r>
              <a:rPr lang="en-IN" dirty="0"/>
              <a:t>it is false but not both. </a:t>
            </a:r>
            <a:endParaRPr lang="en-IN" dirty="0" smtClean="0"/>
          </a:p>
          <a:p>
            <a:pPr marL="0" indent="0"/>
            <a:endParaRPr lang="en-IN" sz="800" dirty="0"/>
          </a:p>
          <a:p>
            <a:pPr marL="0" indent="0"/>
            <a:r>
              <a:rPr lang="en-IN" dirty="0" smtClean="0"/>
              <a:t>So </a:t>
            </a:r>
            <a:r>
              <a:rPr lang="en-IN" dirty="0"/>
              <a:t>if you can show that the assumption that a given statement </a:t>
            </a:r>
            <a:r>
              <a:rPr lang="en-IN" dirty="0" smtClean="0"/>
              <a:t>is not </a:t>
            </a:r>
            <a:r>
              <a:rPr lang="en-IN" dirty="0"/>
              <a:t>true leads logically to a contradiction, impossibility, </a:t>
            </a:r>
            <a:r>
              <a:rPr lang="en-IN" dirty="0" smtClean="0"/>
              <a:t>or absurdity</a:t>
            </a:r>
            <a:r>
              <a:rPr lang="en-IN" dirty="0"/>
              <a:t>, then that </a:t>
            </a:r>
            <a:r>
              <a:rPr lang="en-IN" dirty="0" smtClean="0"/>
              <a:t>assumption must </a:t>
            </a:r>
            <a:r>
              <a:rPr lang="en-IN" dirty="0"/>
              <a:t>be false: and, hence, the given statement must be true</a:t>
            </a:r>
            <a:r>
              <a:rPr lang="en-IN" dirty="0" smtClean="0"/>
              <a:t>.</a:t>
            </a:r>
          </a:p>
          <a:p>
            <a:pPr marL="0" indent="0"/>
            <a:endParaRPr lang="en-US" altLang="en-US" sz="800" dirty="0"/>
          </a:p>
          <a:p>
            <a:pPr marL="0" indent="0"/>
            <a:r>
              <a:rPr lang="en-IN" dirty="0"/>
              <a:t>This method of proof is </a:t>
            </a:r>
            <a:r>
              <a:rPr lang="en-IN" dirty="0" smtClean="0"/>
              <a:t>also known </a:t>
            </a:r>
            <a:r>
              <a:rPr lang="en-IN" dirty="0"/>
              <a:t>as </a:t>
            </a:r>
            <a:r>
              <a:rPr lang="en-IN" i="1" dirty="0" err="1"/>
              <a:t>reductio</a:t>
            </a:r>
            <a:r>
              <a:rPr lang="en-IN" i="1" dirty="0"/>
              <a:t> ad impossible </a:t>
            </a:r>
            <a:r>
              <a:rPr lang="en-IN" dirty="0"/>
              <a:t>or </a:t>
            </a:r>
            <a:r>
              <a:rPr lang="en-IN" i="1" dirty="0" err="1"/>
              <a:t>reductio</a:t>
            </a:r>
            <a:r>
              <a:rPr lang="en-IN" i="1" dirty="0"/>
              <a:t> ad absurdum </a:t>
            </a:r>
            <a:r>
              <a:rPr lang="en-IN" dirty="0"/>
              <a:t>because it relies </a:t>
            </a:r>
            <a:r>
              <a:rPr lang="en-IN" dirty="0" smtClean="0"/>
              <a:t>on reducing a given </a:t>
            </a:r>
            <a:r>
              <a:rPr lang="en-IN" dirty="0"/>
              <a:t>assumption to an impossibility or absurdity.</a:t>
            </a:r>
            <a:endParaRPr lang="en-US" altLang="en-US" dirty="0"/>
          </a:p>
        </p:txBody>
      </p:sp>
    </p:spTree>
    <p:extLst>
      <p:ext uri="{BB962C8B-B14F-4D97-AF65-F5344CB8AC3E}">
        <p14:creationId xmlns:p14="http://schemas.microsoft.com/office/powerpoint/2010/main" val="18024265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700" dirty="0"/>
              <a:t>Indirect Argument: Contradiction and Contraposition</a:t>
            </a:r>
          </a:p>
        </p:txBody>
      </p:sp>
      <p:pic>
        <p:nvPicPr>
          <p:cNvPr id="1027" name="Picture 3" descr="The text box has the heading, Method of proof by contradiction. The text reads, 1. Suppose the statement to be proved is false. That is, suppose that the negation of the statement is true.&#10;2. Show that this supposition leads logically to a contradiction.&#10;3. Conclude that the statement to be proved is tr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312" y="1600200"/>
            <a:ext cx="7972088" cy="2139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27611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100" dirty="0"/>
              <a:t>Example </a:t>
            </a:r>
            <a:r>
              <a:rPr lang="en-IN" altLang="en-US" sz="3100" dirty="0" smtClean="0"/>
              <a:t>4.7.1 </a:t>
            </a:r>
            <a:r>
              <a:rPr lang="en-US" altLang="en-US" sz="3100" dirty="0" smtClean="0"/>
              <a:t>– </a:t>
            </a:r>
            <a:r>
              <a:rPr lang="en-IN" altLang="en-US" sz="3100" i="1" dirty="0"/>
              <a:t>There Is No Greatest Integer</a:t>
            </a:r>
            <a:endParaRPr lang="en-IN" altLang="en-US" sz="3100" dirty="0"/>
          </a:p>
        </p:txBody>
      </p:sp>
      <p:sp>
        <p:nvSpPr>
          <p:cNvPr id="3" name="Content Placeholder 2"/>
          <p:cNvSpPr>
            <a:spLocks noGrp="1"/>
          </p:cNvSpPr>
          <p:nvPr>
            <p:ph sz="quarter" idx="13"/>
          </p:nvPr>
        </p:nvSpPr>
        <p:spPr>
          <a:xfrm>
            <a:off x="457200" y="1447800"/>
            <a:ext cx="8226425" cy="990600"/>
          </a:xfrm>
        </p:spPr>
        <p:txBody>
          <a:bodyPr/>
          <a:lstStyle/>
          <a:p>
            <a:pPr marL="0" indent="0"/>
            <a:r>
              <a:rPr lang="en-IN" dirty="0"/>
              <a:t>Use proof by contradiction to show that there is no </a:t>
            </a:r>
            <a:r>
              <a:rPr lang="en-IN" dirty="0" smtClean="0"/>
              <a:t>greatest integer</a:t>
            </a:r>
            <a:r>
              <a:rPr lang="en-IN" dirty="0"/>
              <a:t>.</a:t>
            </a:r>
            <a:endParaRPr lang="en-US" altLang="en-US" dirty="0"/>
          </a:p>
        </p:txBody>
      </p:sp>
    </p:spTree>
    <p:extLst>
      <p:ext uri="{BB962C8B-B14F-4D97-AF65-F5344CB8AC3E}">
        <p14:creationId xmlns:p14="http://schemas.microsoft.com/office/powerpoint/2010/main" val="14732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4.7.1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4572000"/>
          </a:xfrm>
        </p:spPr>
        <p:txBody>
          <a:bodyPr/>
          <a:lstStyle/>
          <a:p>
            <a:pPr marL="0" indent="0"/>
            <a:r>
              <a:rPr lang="en-IN" dirty="0"/>
              <a:t>For this proof, the “certain property” is the property of being the greatest </a:t>
            </a:r>
            <a:r>
              <a:rPr lang="en-IN" dirty="0" smtClean="0"/>
              <a:t>integer. </a:t>
            </a:r>
          </a:p>
          <a:p>
            <a:pPr marL="0" indent="0"/>
            <a:endParaRPr lang="en-IN" dirty="0"/>
          </a:p>
          <a:p>
            <a:pPr marL="0" indent="0"/>
            <a:r>
              <a:rPr lang="en-IN" dirty="0" smtClean="0"/>
              <a:t>So </a:t>
            </a:r>
            <a:r>
              <a:rPr lang="en-IN" dirty="0"/>
              <a:t>prove that there is no object with this property, begin by supposing the </a:t>
            </a:r>
            <a:r>
              <a:rPr lang="en-IN" dirty="0" smtClean="0"/>
              <a:t>negation: that </a:t>
            </a:r>
            <a:r>
              <a:rPr lang="en-IN" dirty="0"/>
              <a:t>there is an object with the property</a:t>
            </a:r>
            <a:r>
              <a:rPr lang="en-IN" dirty="0" smtClean="0"/>
              <a:t>.</a:t>
            </a:r>
          </a:p>
          <a:p>
            <a:pPr marL="0" indent="0"/>
            <a:endParaRPr lang="en-US" altLang="en-US" dirty="0"/>
          </a:p>
          <a:p>
            <a:pPr marL="2170113" indent="-2170113"/>
            <a:r>
              <a:rPr lang="en-IN" b="1" i="1" dirty="0"/>
              <a:t>Starting Point: </a:t>
            </a:r>
            <a:r>
              <a:rPr lang="en-IN" dirty="0"/>
              <a:t>Suppose not. Suppose there is a </a:t>
            </a:r>
            <a:r>
              <a:rPr lang="en-IN" dirty="0" smtClean="0"/>
              <a:t>greatest integer</a:t>
            </a:r>
            <a:r>
              <a:rPr lang="en-IN" dirty="0"/>
              <a:t>; call it </a:t>
            </a:r>
            <a:r>
              <a:rPr lang="en-IN" i="1" dirty="0"/>
              <a:t>N</a:t>
            </a:r>
            <a:r>
              <a:rPr lang="en-IN" dirty="0"/>
              <a:t>. This means </a:t>
            </a:r>
            <a:r>
              <a:rPr lang="en-IN" dirty="0" smtClean="0"/>
              <a:t>that </a:t>
            </a:r>
            <a:r>
              <a:rPr lang="en-IN" i="1" dirty="0" smtClean="0"/>
              <a:t>N </a:t>
            </a:r>
            <a:r>
              <a:rPr lang="en-IN" dirty="0"/>
              <a:t>≥ </a:t>
            </a:r>
            <a:r>
              <a:rPr lang="en-IN" i="1" dirty="0"/>
              <a:t>n </a:t>
            </a:r>
            <a:r>
              <a:rPr lang="en-IN" dirty="0"/>
              <a:t>for every integer </a:t>
            </a:r>
            <a:r>
              <a:rPr lang="en-IN" i="1" dirty="0"/>
              <a:t>n</a:t>
            </a:r>
            <a:r>
              <a:rPr lang="en-IN" dirty="0"/>
              <a:t>.</a:t>
            </a:r>
            <a:endParaRPr lang="en-US" altLang="en-US" dirty="0"/>
          </a:p>
        </p:txBody>
      </p:sp>
    </p:spTree>
    <p:extLst>
      <p:ext uri="{BB962C8B-B14F-4D97-AF65-F5344CB8AC3E}">
        <p14:creationId xmlns:p14="http://schemas.microsoft.com/office/powerpoint/2010/main" val="33828652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4.7.1 </a:t>
            </a:r>
            <a:r>
              <a:rPr lang="en-US" altLang="en-US" dirty="0"/>
              <a:t>– </a:t>
            </a:r>
            <a:r>
              <a:rPr lang="en-US" altLang="en-US" i="1" dirty="0"/>
              <a:t>Solution</a:t>
            </a:r>
            <a:endParaRPr lang="en-IN" altLang="en-US"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838200"/>
          </a:xfrm>
        </p:spPr>
        <p:txBody>
          <a:bodyPr/>
          <a:lstStyle/>
          <a:p>
            <a:pPr marL="1433513" indent="-1433513"/>
            <a:r>
              <a:rPr lang="en-IN" b="1" i="1" dirty="0"/>
              <a:t>To Show: </a:t>
            </a:r>
            <a:r>
              <a:rPr lang="en-IN" dirty="0"/>
              <a:t>This supposition leads logically to </a:t>
            </a:r>
            <a:r>
              <a:rPr lang="en-IN" dirty="0" smtClean="0"/>
              <a:t>a contradiction</a:t>
            </a:r>
            <a:r>
              <a:rPr lang="en-IN" dirty="0"/>
              <a:t>.</a:t>
            </a:r>
            <a:endParaRPr lang="en-US" altLang="en-US" dirty="0"/>
          </a:p>
        </p:txBody>
      </p:sp>
      <p:pic>
        <p:nvPicPr>
          <p:cNvPr id="2052" name="Picture 4" descr="The text box has the heading, Theorem 4.7.1. The text reads, There is no greatest integ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667000"/>
            <a:ext cx="8007870" cy="980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13106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500" dirty="0"/>
              <a:t>Example </a:t>
            </a:r>
            <a:r>
              <a:rPr lang="en-IN" altLang="en-US" sz="2500" dirty="0" smtClean="0"/>
              <a:t>4.7.2 </a:t>
            </a:r>
            <a:r>
              <a:rPr lang="en-US" altLang="en-US" sz="2500" dirty="0" smtClean="0"/>
              <a:t>– </a:t>
            </a:r>
            <a:r>
              <a:rPr lang="en-IN" altLang="en-US" sz="2500" i="1" dirty="0"/>
              <a:t>No Integer Can Be Both Even and Odd</a:t>
            </a:r>
            <a:endParaRPr lang="en-IN" altLang="en-US" sz="2500" dirty="0"/>
          </a:p>
        </p:txBody>
      </p:sp>
      <p:sp>
        <p:nvSpPr>
          <p:cNvPr id="3" name="Content Placeholder 2"/>
          <p:cNvSpPr>
            <a:spLocks noGrp="1"/>
          </p:cNvSpPr>
          <p:nvPr>
            <p:ph sz="quarter" idx="13"/>
          </p:nvPr>
        </p:nvSpPr>
        <p:spPr>
          <a:xfrm>
            <a:off x="457200" y="1447800"/>
            <a:ext cx="8226425" cy="1219200"/>
          </a:xfrm>
        </p:spPr>
        <p:txBody>
          <a:bodyPr/>
          <a:lstStyle/>
          <a:p>
            <a:pPr marL="0" indent="0"/>
            <a:r>
              <a:rPr lang="en-IN" dirty="0"/>
              <a:t>The fact that no integer is both even and odd can also be deduced from the uniqueness </a:t>
            </a:r>
            <a:r>
              <a:rPr lang="en-IN" dirty="0" smtClean="0"/>
              <a:t>part of </a:t>
            </a:r>
            <a:r>
              <a:rPr lang="en-IN" dirty="0"/>
              <a:t>the quotient-remainder theorem.</a:t>
            </a:r>
            <a:endParaRPr lang="en-US" altLang="en-US" dirty="0"/>
          </a:p>
        </p:txBody>
      </p:sp>
      <p:pic>
        <p:nvPicPr>
          <p:cNvPr id="3075" name="Picture 3" descr="The text box has the heading, Theorem 4.7.2. The text reads, There is no integer that is both even and od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857408"/>
            <a:ext cx="8007870" cy="9589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1129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1900" dirty="0"/>
              <a:t>Example </a:t>
            </a:r>
            <a:r>
              <a:rPr lang="en-IN" altLang="en-US" sz="1900" dirty="0" smtClean="0"/>
              <a:t>4.7.3 </a:t>
            </a:r>
            <a:r>
              <a:rPr lang="en-US" altLang="en-US" sz="1900" dirty="0" smtClean="0"/>
              <a:t>– </a:t>
            </a:r>
            <a:r>
              <a:rPr lang="en-IN" altLang="en-US" sz="1900" i="1" dirty="0"/>
              <a:t>The Sum of a Rational Number and an Irrational Number</a:t>
            </a:r>
            <a:endParaRPr lang="en-IN" altLang="en-US" sz="1900" dirty="0"/>
          </a:p>
        </p:txBody>
      </p:sp>
      <p:sp>
        <p:nvSpPr>
          <p:cNvPr id="3" name="Content Placeholder 2"/>
          <p:cNvSpPr>
            <a:spLocks noGrp="1"/>
          </p:cNvSpPr>
          <p:nvPr>
            <p:ph sz="quarter" idx="13"/>
          </p:nvPr>
        </p:nvSpPr>
        <p:spPr>
          <a:xfrm>
            <a:off x="457200" y="1447800"/>
            <a:ext cx="8226425" cy="990600"/>
          </a:xfrm>
        </p:spPr>
        <p:txBody>
          <a:bodyPr/>
          <a:lstStyle/>
          <a:p>
            <a:pPr marL="0" indent="0"/>
            <a:r>
              <a:rPr lang="en-IN" dirty="0"/>
              <a:t>Use proof by contradiction to show that the sum of any rational number and any </a:t>
            </a:r>
            <a:r>
              <a:rPr lang="en-IN" dirty="0" smtClean="0"/>
              <a:t>irrational number </a:t>
            </a:r>
            <a:r>
              <a:rPr lang="en-IN" dirty="0"/>
              <a:t>is irrational.</a:t>
            </a:r>
            <a:endParaRPr lang="en-US" altLang="en-US" dirty="0"/>
          </a:p>
        </p:txBody>
      </p:sp>
    </p:spTree>
    <p:extLst>
      <p:ext uri="{BB962C8B-B14F-4D97-AF65-F5344CB8AC3E}">
        <p14:creationId xmlns:p14="http://schemas.microsoft.com/office/powerpoint/2010/main" val="33187512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ample">
  <a:themeElements>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am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amp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amp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amp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amp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amp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amp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amp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amp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amp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amp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sample</Template>
  <TotalTime>7879</TotalTime>
  <Words>1262</Words>
  <Application>Microsoft Office PowerPoint</Application>
  <PresentationFormat>On-screen Show (4:3)</PresentationFormat>
  <Paragraphs>147</Paragraphs>
  <Slides>28</Slides>
  <Notes>24</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sample</vt:lpstr>
      <vt:lpstr>CHAPTER 4</vt:lpstr>
      <vt:lpstr>4.7</vt:lpstr>
      <vt:lpstr>Indirect Argument: Contradiction and Contraposition</vt:lpstr>
      <vt:lpstr>Indirect Argument: Contradiction and Contraposition</vt:lpstr>
      <vt:lpstr>Example 4.7.1 – There Is No Greatest Integer</vt:lpstr>
      <vt:lpstr>Example 4.7.1 – Solution</vt:lpstr>
      <vt:lpstr>Example 4.7.1 – Solution</vt:lpstr>
      <vt:lpstr>Example 4.7.2 – No Integer Can Be Both Even and Odd</vt:lpstr>
      <vt:lpstr>Example 4.7.3 – The Sum of a Rational Number and an Irrational Number</vt:lpstr>
      <vt:lpstr>Example 4.7.3 – Solution</vt:lpstr>
      <vt:lpstr>Example 4.7.3 – Solution</vt:lpstr>
      <vt:lpstr>Example 4.7.3 – Solution</vt:lpstr>
      <vt:lpstr>Example 4.7.3 – Solution</vt:lpstr>
      <vt:lpstr>Example 4.7.3 – Solution</vt:lpstr>
      <vt:lpstr>Argument by Contraposition</vt:lpstr>
      <vt:lpstr>Argument by Contraposition</vt:lpstr>
      <vt:lpstr>Argument by Contraposition</vt:lpstr>
      <vt:lpstr>Example 4.7.4 – If the Square of an Integer Is Even, Then the Integer Is Even</vt:lpstr>
      <vt:lpstr>Example 4.7.4 – Solution</vt:lpstr>
      <vt:lpstr>Example 4.7.4 – Solution</vt:lpstr>
      <vt:lpstr>Relation between Proof by Contradiction and Proof by Contraposition</vt:lpstr>
      <vt:lpstr>Relation between Proof by Contradiction and Proof by Contraposition</vt:lpstr>
      <vt:lpstr>Relation between Proof by Contradiction and Proof by Contraposition</vt:lpstr>
      <vt:lpstr>Relation between Proof by Contradiction and Proof by Contraposition</vt:lpstr>
      <vt:lpstr>Proof as a Problem-Solving Tool</vt:lpstr>
      <vt:lpstr>Proof as a Problem-Solving Tool</vt:lpstr>
      <vt:lpstr>Proof as a Problem-Solving Tool</vt:lpstr>
      <vt:lpstr>Proof as a Problem-Solving Tool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ssharma</dc:creator>
  <cp:lastModifiedBy>hgarud</cp:lastModifiedBy>
  <cp:revision>3008</cp:revision>
  <dcterms:created xsi:type="dcterms:W3CDTF">2008-12-01T05:36:35Z</dcterms:created>
  <dcterms:modified xsi:type="dcterms:W3CDTF">2019-02-13T14:06:21Z</dcterms:modified>
</cp:coreProperties>
</file>