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handoutMasterIdLst>
    <p:handoutMasterId r:id="rId54"/>
  </p:handoutMasterIdLst>
  <p:sldIdLst>
    <p:sldId id="812" r:id="rId2"/>
    <p:sldId id="601" r:id="rId3"/>
    <p:sldId id="649" r:id="rId4"/>
    <p:sldId id="813" r:id="rId5"/>
    <p:sldId id="767" r:id="rId6"/>
    <p:sldId id="768" r:id="rId7"/>
    <p:sldId id="769" r:id="rId8"/>
    <p:sldId id="770" r:id="rId9"/>
    <p:sldId id="771" r:id="rId10"/>
    <p:sldId id="772" r:id="rId11"/>
    <p:sldId id="650" r:id="rId12"/>
    <p:sldId id="699" r:id="rId13"/>
    <p:sldId id="773" r:id="rId14"/>
    <p:sldId id="774" r:id="rId15"/>
    <p:sldId id="775" r:id="rId16"/>
    <p:sldId id="776" r:id="rId17"/>
    <p:sldId id="777" r:id="rId18"/>
    <p:sldId id="779" r:id="rId19"/>
    <p:sldId id="778" r:id="rId20"/>
    <p:sldId id="780" r:id="rId21"/>
    <p:sldId id="781" r:id="rId22"/>
    <p:sldId id="782" r:id="rId23"/>
    <p:sldId id="783" r:id="rId24"/>
    <p:sldId id="784" r:id="rId25"/>
    <p:sldId id="785" r:id="rId26"/>
    <p:sldId id="814" r:id="rId27"/>
    <p:sldId id="787" r:id="rId28"/>
    <p:sldId id="788" r:id="rId29"/>
    <p:sldId id="789" r:id="rId30"/>
    <p:sldId id="815" r:id="rId31"/>
    <p:sldId id="791" r:id="rId32"/>
    <p:sldId id="792" r:id="rId33"/>
    <p:sldId id="793" r:id="rId34"/>
    <p:sldId id="794" r:id="rId35"/>
    <p:sldId id="795" r:id="rId36"/>
    <p:sldId id="816" r:id="rId37"/>
    <p:sldId id="796" r:id="rId38"/>
    <p:sldId id="797" r:id="rId39"/>
    <p:sldId id="798" r:id="rId40"/>
    <p:sldId id="799" r:id="rId41"/>
    <p:sldId id="800" r:id="rId42"/>
    <p:sldId id="801" r:id="rId43"/>
    <p:sldId id="802" r:id="rId44"/>
    <p:sldId id="803" r:id="rId45"/>
    <p:sldId id="804" r:id="rId46"/>
    <p:sldId id="805" r:id="rId47"/>
    <p:sldId id="806" r:id="rId48"/>
    <p:sldId id="807" r:id="rId49"/>
    <p:sldId id="808" r:id="rId50"/>
    <p:sldId id="809" r:id="rId51"/>
    <p:sldId id="810" r:id="rId52"/>
  </p:sldIdLst>
  <p:sldSz cx="9144000" cy="6858000" type="screen4x3"/>
  <p:notesSz cx="6858000" cy="9144000"/>
  <p:custDataLst>
    <p:tags r:id="rId5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912">
          <p15:clr>
            <a:srgbClr val="A4A3A4"/>
          </p15:clr>
        </p15:guide>
        <p15:guide id="2" pos="7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0" autoAdjust="0"/>
    <p:restoredTop sz="94434" autoAdjust="0"/>
  </p:normalViewPr>
  <p:slideViewPr>
    <p:cSldViewPr>
      <p:cViewPr>
        <p:scale>
          <a:sx n="60" d="100"/>
          <a:sy n="60" d="100"/>
        </p:scale>
        <p:origin x="-666" y="-30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a:solidFill>
                  <a:schemeClr val="tx1"/>
                </a:solidFill>
                <a:latin typeface="Arial" panose="020B0604020202020204" pitchFamily="34" charset="0"/>
              </a:rPr>
              <a:t>4</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000" b="1" dirty="0"/>
              <a:t>ELEMENTARY NUMBER THEORY AND METHODS OF PROOF</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305410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When ambiguity is possible, however, </a:t>
            </a:r>
            <a:r>
              <a:rPr lang="en-IN" dirty="0" smtClean="0"/>
              <a:t>we may </a:t>
            </a:r>
            <a:r>
              <a:rPr lang="en-IN" dirty="0"/>
              <a:t>explicitly bind a group of statements together into a unit </a:t>
            </a:r>
            <a:r>
              <a:rPr lang="en-IN" dirty="0" smtClean="0"/>
              <a:t>by preceding </a:t>
            </a:r>
            <a:r>
              <a:rPr lang="en-IN" dirty="0"/>
              <a:t>the group </a:t>
            </a:r>
            <a:r>
              <a:rPr lang="en-IN" dirty="0" smtClean="0"/>
              <a:t>with the </a:t>
            </a:r>
            <a:r>
              <a:rPr lang="en-IN" dirty="0"/>
              <a:t>word </a:t>
            </a:r>
            <a:r>
              <a:rPr lang="en-IN" b="1" dirty="0"/>
              <a:t>do </a:t>
            </a:r>
            <a:r>
              <a:rPr lang="en-IN" dirty="0"/>
              <a:t>and following it with the words </a:t>
            </a:r>
            <a:r>
              <a:rPr lang="en-IN" b="1" dirty="0"/>
              <a:t>end do</a:t>
            </a:r>
            <a:r>
              <a:rPr lang="en-IN" dirty="0"/>
              <a:t>.</a:t>
            </a:r>
            <a:endParaRPr lang="en-US" altLang="en-US" dirty="0"/>
          </a:p>
        </p:txBody>
      </p:sp>
      <p:pic>
        <p:nvPicPr>
          <p:cNvPr id="3074" name="Picture 2" descr="The text in the text box reads, Execution of an if-then-else statement occurs as follows:&#10;1. The condition is evaluated by substituting the current values of all algorithm variables appearing in it and evaluating the truth or falsity of the resulting statement.&#10;2. If condition is true, then s_1 is executed and execution moves to the next algorithm statement following the if-then-else statement.&#10;3. If condition is false, then s_2 is executed and execution moves to the next algorithm statement following the if-then-else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7393955" cy="236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908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100" dirty="0"/>
              <a:t>Example </a:t>
            </a:r>
            <a:r>
              <a:rPr lang="en-IN" altLang="en-US" sz="2100" dirty="0" smtClean="0"/>
              <a:t>4.10.1 </a:t>
            </a:r>
            <a:r>
              <a:rPr lang="en-US" altLang="en-US" sz="2100" dirty="0" smtClean="0"/>
              <a:t>– </a:t>
            </a:r>
            <a:r>
              <a:rPr lang="en-IN" altLang="en-US" sz="2100" i="1" dirty="0"/>
              <a:t>Execution of if-then-else and if-then Statements</a:t>
            </a:r>
            <a:endParaRPr lang="en-IN" altLang="en-US" sz="21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Consider the following algorithm </a:t>
            </a:r>
            <a:r>
              <a:rPr lang="en-IN" dirty="0" smtClean="0"/>
              <a:t>segments:</a:t>
            </a:r>
            <a:endParaRPr lang="en-US" altLang="en-US" dirty="0"/>
          </a:p>
        </p:txBody>
      </p:sp>
      <p:pic>
        <p:nvPicPr>
          <p:cNvPr id="4098" name="Picture 2" descr="An algorithm, for part a shows, If x greater than 2,&#10;then y colon = x + 1&#10;else do x colon = x minus 1&#10;y colon = 3*x end do.&#10;Next to this, an algorithm for part b, shows&#10;y colon = 0&#10;if x greater than 2 then y colon = 2^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998971"/>
            <a:ext cx="83915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3505200"/>
            <a:ext cx="8226425" cy="1828800"/>
          </a:xfrm>
        </p:spPr>
        <p:txBody>
          <a:bodyPr/>
          <a:lstStyle/>
          <a:p>
            <a:pPr marL="0" indent="0"/>
            <a:r>
              <a:rPr lang="en-IN" dirty="0"/>
              <a:t>What is the value of </a:t>
            </a:r>
            <a:r>
              <a:rPr lang="en-IN" i="1" dirty="0"/>
              <a:t>y </a:t>
            </a:r>
            <a:r>
              <a:rPr lang="en-IN" dirty="0"/>
              <a:t>after execution of these segments for the following values of </a:t>
            </a:r>
            <a:r>
              <a:rPr lang="en-IN" i="1" dirty="0" smtClean="0"/>
              <a:t>x</a:t>
            </a:r>
            <a:r>
              <a:rPr lang="en-IN" dirty="0" smtClean="0"/>
              <a:t>? </a:t>
            </a:r>
          </a:p>
          <a:p>
            <a:pPr marL="0" indent="0"/>
            <a:endParaRPr lang="en-IN" sz="500" dirty="0" smtClean="0"/>
          </a:p>
          <a:p>
            <a:pPr marL="0" indent="0"/>
            <a:r>
              <a:rPr lang="pl-PL" dirty="0" smtClean="0">
                <a:latin typeface="Arial Unicode MS"/>
                <a:ea typeface="Arial Unicode MS"/>
                <a:cs typeface="Arial Unicode MS"/>
              </a:rPr>
              <a:t>ⅰ</a:t>
            </a:r>
            <a:r>
              <a:rPr lang="pl-PL" dirty="0" smtClean="0"/>
              <a:t>. </a:t>
            </a:r>
            <a:r>
              <a:rPr lang="pl-PL" i="1" dirty="0" smtClean="0"/>
              <a:t>x </a:t>
            </a:r>
            <a:r>
              <a:rPr lang="en-US" dirty="0" smtClean="0"/>
              <a:t>=</a:t>
            </a:r>
            <a:r>
              <a:rPr lang="pl-PL" dirty="0" smtClean="0"/>
              <a:t> </a:t>
            </a:r>
            <a:r>
              <a:rPr lang="pl-PL" dirty="0"/>
              <a:t>5 </a:t>
            </a:r>
            <a:endParaRPr lang="en-US" dirty="0" smtClean="0"/>
          </a:p>
          <a:p>
            <a:pPr marL="0" indent="0"/>
            <a:endParaRPr lang="en-US" sz="1000" dirty="0" smtClean="0"/>
          </a:p>
          <a:p>
            <a:pPr marL="0" indent="0"/>
            <a:r>
              <a:rPr lang="pl-PL" dirty="0" smtClean="0">
                <a:latin typeface="Arial Unicode MS"/>
                <a:ea typeface="Arial Unicode MS"/>
                <a:cs typeface="Arial Unicode MS"/>
              </a:rPr>
              <a:t>ⅱ</a:t>
            </a:r>
            <a:r>
              <a:rPr lang="pl-PL" dirty="0" smtClean="0"/>
              <a:t>. </a:t>
            </a:r>
            <a:r>
              <a:rPr lang="pl-PL" i="1" dirty="0"/>
              <a:t>x </a:t>
            </a:r>
            <a:r>
              <a:rPr lang="en-US" dirty="0" smtClean="0"/>
              <a:t>=</a:t>
            </a:r>
            <a:r>
              <a:rPr lang="pl-PL" dirty="0" smtClean="0"/>
              <a:t> </a:t>
            </a:r>
            <a:r>
              <a:rPr lang="pl-PL" dirty="0"/>
              <a:t>2</a:t>
            </a:r>
            <a:endParaRPr lang="en-US" altLang="en-US" dirty="0"/>
          </a:p>
        </p:txBody>
      </p:sp>
    </p:spTree>
    <p:extLst>
      <p:ext uri="{BB962C8B-B14F-4D97-AF65-F5344CB8AC3E}">
        <p14:creationId xmlns:p14="http://schemas.microsoft.com/office/powerpoint/2010/main" val="14732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572000"/>
          </a:xfrm>
        </p:spPr>
        <p:txBody>
          <a:bodyPr/>
          <a:lstStyle/>
          <a:p>
            <a:pPr marL="736600" indent="-736600"/>
            <a:r>
              <a:rPr lang="en-IN" dirty="0" smtClean="0"/>
              <a:t>a. (</a:t>
            </a:r>
            <a:r>
              <a:rPr lang="pl-PL" dirty="0">
                <a:latin typeface="Arial Unicode MS"/>
                <a:ea typeface="Arial Unicode MS"/>
                <a:cs typeface="Arial Unicode MS"/>
              </a:rPr>
              <a:t>ⅰ</a:t>
            </a:r>
            <a:r>
              <a:rPr lang="en-IN" dirty="0" smtClean="0"/>
              <a:t>) </a:t>
            </a:r>
            <a:r>
              <a:rPr lang="en-IN" dirty="0"/>
              <a:t>Because the value of </a:t>
            </a:r>
            <a:r>
              <a:rPr lang="en-IN" i="1" dirty="0"/>
              <a:t>x </a:t>
            </a:r>
            <a:r>
              <a:rPr lang="en-IN" dirty="0"/>
              <a:t>is 5 before execution, the guard condition </a:t>
            </a:r>
            <a:r>
              <a:rPr lang="en-IN" i="1" dirty="0"/>
              <a:t>x </a:t>
            </a:r>
            <a:r>
              <a:rPr lang="en-IN" dirty="0" smtClean="0"/>
              <a:t>&gt; </a:t>
            </a:r>
            <a:r>
              <a:rPr lang="en-IN" dirty="0"/>
              <a:t>2 is true </a:t>
            </a:r>
            <a:r>
              <a:rPr lang="en-IN" dirty="0" smtClean="0"/>
              <a:t>at the </a:t>
            </a:r>
            <a:r>
              <a:rPr lang="en-IN" dirty="0"/>
              <a:t>time it is </a:t>
            </a:r>
            <a:r>
              <a:rPr lang="en-IN" dirty="0" smtClean="0"/>
              <a:t>evaluated.</a:t>
            </a:r>
          </a:p>
          <a:p>
            <a:pPr marL="736600" indent="-736600"/>
            <a:r>
              <a:rPr lang="en-IN" sz="1200" dirty="0" smtClean="0"/>
              <a:t>	</a:t>
            </a:r>
          </a:p>
          <a:p>
            <a:pPr marL="736600" indent="-736600"/>
            <a:r>
              <a:rPr lang="en-IN" dirty="0"/>
              <a:t>	</a:t>
            </a:r>
            <a:r>
              <a:rPr lang="en-IN" dirty="0" smtClean="0"/>
              <a:t>Hence </a:t>
            </a:r>
            <a:r>
              <a:rPr lang="en-IN" dirty="0"/>
              <a:t>the statement following </a:t>
            </a:r>
            <a:r>
              <a:rPr lang="en-IN" b="1" dirty="0"/>
              <a:t>then </a:t>
            </a:r>
            <a:r>
              <a:rPr lang="en-IN" dirty="0"/>
              <a:t>is executed, and so </a:t>
            </a:r>
            <a:r>
              <a:rPr lang="en-IN" dirty="0" smtClean="0"/>
              <a:t>the value </a:t>
            </a:r>
            <a:r>
              <a:rPr lang="en-IN" dirty="0"/>
              <a:t>of </a:t>
            </a:r>
            <a:r>
              <a:rPr lang="en-IN" i="1" dirty="0" smtClean="0"/>
              <a:t>x</a:t>
            </a:r>
            <a:r>
              <a:rPr lang="en-IN" dirty="0" smtClean="0"/>
              <a:t> + 1 = 5 + 1 </a:t>
            </a:r>
            <a:r>
              <a:rPr lang="en-IN" dirty="0"/>
              <a:t>is computed and placed in the storage location </a:t>
            </a:r>
            <a:r>
              <a:rPr lang="en-IN" dirty="0" smtClean="0"/>
              <a:t>corresponding to </a:t>
            </a:r>
            <a:r>
              <a:rPr lang="en-IN" i="1" dirty="0"/>
              <a:t>y</a:t>
            </a:r>
            <a:r>
              <a:rPr lang="en-IN" dirty="0"/>
              <a:t>. </a:t>
            </a:r>
            <a:r>
              <a:rPr lang="en-IN" dirty="0" smtClean="0"/>
              <a:t>So </a:t>
            </a:r>
            <a:r>
              <a:rPr lang="en-IN" dirty="0"/>
              <a:t>after execution, </a:t>
            </a:r>
            <a:r>
              <a:rPr lang="en-IN" i="1" dirty="0"/>
              <a:t>y </a:t>
            </a:r>
            <a:r>
              <a:rPr lang="en-IN" dirty="0" smtClean="0"/>
              <a:t>= </a:t>
            </a:r>
            <a:r>
              <a:rPr lang="en-IN" dirty="0"/>
              <a:t>6</a:t>
            </a:r>
            <a:r>
              <a:rPr lang="en-IN" dirty="0" smtClean="0"/>
              <a:t>.</a:t>
            </a:r>
          </a:p>
          <a:p>
            <a:pPr marL="736600" indent="-736600"/>
            <a:endParaRPr lang="en-US" altLang="en-US" sz="1200" dirty="0"/>
          </a:p>
          <a:p>
            <a:pPr marL="804863" indent="-804863"/>
            <a:r>
              <a:rPr lang="en-IN" dirty="0"/>
              <a:t> </a:t>
            </a:r>
            <a:r>
              <a:rPr lang="en-IN" dirty="0" smtClean="0"/>
              <a:t>   (</a:t>
            </a:r>
            <a:r>
              <a:rPr lang="pl-PL" dirty="0">
                <a:latin typeface="Arial Unicode MS"/>
                <a:ea typeface="Arial Unicode MS"/>
                <a:cs typeface="Arial Unicode MS"/>
              </a:rPr>
              <a:t>ⅱ</a:t>
            </a:r>
            <a:r>
              <a:rPr lang="en-IN" dirty="0" smtClean="0"/>
              <a:t>) </a:t>
            </a:r>
            <a:r>
              <a:rPr lang="en-IN" dirty="0"/>
              <a:t>Because the value of </a:t>
            </a:r>
            <a:r>
              <a:rPr lang="en-IN" i="1" dirty="0"/>
              <a:t>x </a:t>
            </a:r>
            <a:r>
              <a:rPr lang="en-IN" dirty="0"/>
              <a:t>is 2 before execution, the guard condition </a:t>
            </a:r>
            <a:r>
              <a:rPr lang="en-IN" i="1" dirty="0"/>
              <a:t>x </a:t>
            </a:r>
            <a:r>
              <a:rPr lang="en-IN" dirty="0"/>
              <a:t>&gt;</a:t>
            </a:r>
            <a:r>
              <a:rPr lang="en-IN" dirty="0" smtClean="0"/>
              <a:t> </a:t>
            </a:r>
            <a:r>
              <a:rPr lang="en-IN" dirty="0"/>
              <a:t>2 is false </a:t>
            </a:r>
            <a:r>
              <a:rPr lang="en-IN" dirty="0" smtClean="0"/>
              <a:t>at the </a:t>
            </a:r>
            <a:r>
              <a:rPr lang="en-IN" dirty="0"/>
              <a:t>time it is evaluated.</a:t>
            </a:r>
            <a:endParaRPr lang="en-US" altLang="en-US" dirty="0"/>
          </a:p>
        </p:txBody>
      </p:sp>
    </p:spTree>
    <p:extLst>
      <p:ext uri="{BB962C8B-B14F-4D97-AF65-F5344CB8AC3E}">
        <p14:creationId xmlns:p14="http://schemas.microsoft.com/office/powerpoint/2010/main" val="3382865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0"/>
          </a:xfrm>
        </p:spPr>
        <p:txBody>
          <a:bodyPr/>
          <a:lstStyle/>
          <a:p>
            <a:pPr marL="738188" indent="0"/>
            <a:r>
              <a:rPr lang="en-IN" dirty="0"/>
              <a:t>Hence the statement following </a:t>
            </a:r>
            <a:r>
              <a:rPr lang="en-IN" b="1" dirty="0"/>
              <a:t>else </a:t>
            </a:r>
            <a:r>
              <a:rPr lang="en-IN" dirty="0"/>
              <a:t>is executed. The </a:t>
            </a:r>
            <a:r>
              <a:rPr lang="en-IN" dirty="0" smtClean="0"/>
              <a:t>value of </a:t>
            </a:r>
            <a:r>
              <a:rPr lang="en-IN" i="1" dirty="0" smtClean="0"/>
              <a:t>x</a:t>
            </a:r>
            <a:r>
              <a:rPr lang="en-IN" dirty="0"/>
              <a:t> − 1 = 2 − 1 is computed and placed in the </a:t>
            </a:r>
            <a:r>
              <a:rPr lang="en-IN" dirty="0" smtClean="0"/>
              <a:t>storage location </a:t>
            </a:r>
            <a:r>
              <a:rPr lang="en-IN" dirty="0"/>
              <a:t>corresponding </a:t>
            </a:r>
            <a:r>
              <a:rPr lang="en-IN" dirty="0" smtClean="0"/>
              <a:t>to </a:t>
            </a:r>
            <a:r>
              <a:rPr lang="en-IN" i="1" dirty="0" smtClean="0"/>
              <a:t>x</a:t>
            </a:r>
            <a:r>
              <a:rPr lang="en-IN" dirty="0"/>
              <a:t>, and the value of 3 </a:t>
            </a:r>
            <a:r>
              <a:rPr lang="en-IN" b="1" dirty="0"/>
              <a:t>·</a:t>
            </a:r>
            <a:r>
              <a:rPr lang="en-IN" dirty="0"/>
              <a:t> </a:t>
            </a:r>
            <a:r>
              <a:rPr lang="en-IN" i="1" dirty="0" smtClean="0"/>
              <a:t>x </a:t>
            </a:r>
            <a:r>
              <a:rPr lang="en-IN" dirty="0" smtClean="0"/>
              <a:t>= 3 </a:t>
            </a:r>
            <a:r>
              <a:rPr lang="en-IN" b="1" dirty="0"/>
              <a:t>· </a:t>
            </a:r>
            <a:r>
              <a:rPr lang="en-IN" dirty="0" smtClean="0"/>
              <a:t>1 </a:t>
            </a:r>
            <a:r>
              <a:rPr lang="en-IN" dirty="0"/>
              <a:t>is computed and placed in the storage </a:t>
            </a:r>
            <a:r>
              <a:rPr lang="en-IN" dirty="0" smtClean="0"/>
              <a:t>location corresponding to </a:t>
            </a:r>
            <a:r>
              <a:rPr lang="en-IN" i="1" dirty="0"/>
              <a:t>y</a:t>
            </a:r>
            <a:r>
              <a:rPr lang="en-IN" dirty="0"/>
              <a:t>. So after execution, </a:t>
            </a:r>
            <a:r>
              <a:rPr lang="en-IN" i="1" dirty="0"/>
              <a:t>y </a:t>
            </a:r>
            <a:r>
              <a:rPr lang="en-IN" dirty="0" smtClean="0"/>
              <a:t>= 3.</a:t>
            </a:r>
          </a:p>
          <a:p>
            <a:pPr marL="738188" indent="0"/>
            <a:endParaRPr lang="en-US" altLang="en-US" sz="1200" dirty="0"/>
          </a:p>
          <a:p>
            <a:pPr marL="736600" indent="-736600"/>
            <a:r>
              <a:rPr lang="en-IN" dirty="0"/>
              <a:t>b. (</a:t>
            </a:r>
            <a:r>
              <a:rPr lang="en-IN" dirty="0" err="1"/>
              <a:t>i</a:t>
            </a:r>
            <a:r>
              <a:rPr lang="en-IN" dirty="0"/>
              <a:t>) Since </a:t>
            </a:r>
            <a:r>
              <a:rPr lang="en-IN" i="1" dirty="0"/>
              <a:t>x </a:t>
            </a:r>
            <a:r>
              <a:rPr lang="en-IN" dirty="0" smtClean="0"/>
              <a:t>= </a:t>
            </a:r>
            <a:r>
              <a:rPr lang="en-IN" dirty="0"/>
              <a:t>5 initially, the condition </a:t>
            </a:r>
            <a:r>
              <a:rPr lang="en-IN" i="1" dirty="0"/>
              <a:t>x </a:t>
            </a:r>
            <a:r>
              <a:rPr lang="en-IN" dirty="0" smtClean="0"/>
              <a:t>&gt; </a:t>
            </a:r>
            <a:r>
              <a:rPr lang="en-IN" dirty="0"/>
              <a:t>2 is true at the time it is evaluated. So </a:t>
            </a:r>
            <a:r>
              <a:rPr lang="en-IN" dirty="0" smtClean="0"/>
              <a:t>the statement </a:t>
            </a:r>
            <a:r>
              <a:rPr lang="en-IN" dirty="0"/>
              <a:t>following </a:t>
            </a:r>
            <a:r>
              <a:rPr lang="en-IN" b="1" dirty="0"/>
              <a:t>then </a:t>
            </a:r>
            <a:r>
              <a:rPr lang="en-IN" dirty="0"/>
              <a:t>is executed, and </a:t>
            </a:r>
            <a:r>
              <a:rPr lang="en-IN" i="1" dirty="0"/>
              <a:t>y </a:t>
            </a:r>
            <a:r>
              <a:rPr lang="en-IN" dirty="0"/>
              <a:t>obtains the </a:t>
            </a:r>
            <a:r>
              <a:rPr lang="en-IN" dirty="0" smtClean="0"/>
              <a:t>value </a:t>
            </a:r>
            <a:endParaRPr lang="en-US" altLang="en-US" dirty="0"/>
          </a:p>
        </p:txBody>
      </p:sp>
      <p:pic>
        <p:nvPicPr>
          <p:cNvPr id="5122" name="Picture 2" descr="2^5 =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144" y="4370696"/>
            <a:ext cx="10763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077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0"/>
          </a:xfrm>
        </p:spPr>
        <p:txBody>
          <a:bodyPr/>
          <a:lstStyle/>
          <a:p>
            <a:pPr marL="736600" indent="-736600"/>
            <a:r>
              <a:rPr lang="en-IN" dirty="0"/>
              <a:t> </a:t>
            </a:r>
            <a:r>
              <a:rPr lang="en-IN" dirty="0" smtClean="0"/>
              <a:t>   (</a:t>
            </a:r>
            <a:r>
              <a:rPr lang="en-IN" dirty="0"/>
              <a:t>ii) Since </a:t>
            </a:r>
            <a:r>
              <a:rPr lang="en-IN" i="1" dirty="0"/>
              <a:t>x </a:t>
            </a:r>
            <a:r>
              <a:rPr lang="en-IN" dirty="0" smtClean="0"/>
              <a:t>= </a:t>
            </a:r>
            <a:r>
              <a:rPr lang="en-IN" dirty="0"/>
              <a:t>2 initially, the condition </a:t>
            </a:r>
            <a:r>
              <a:rPr lang="en-IN" i="1" dirty="0"/>
              <a:t>x </a:t>
            </a:r>
            <a:r>
              <a:rPr lang="en-IN" dirty="0" smtClean="0"/>
              <a:t>&gt; </a:t>
            </a:r>
            <a:r>
              <a:rPr lang="en-IN" dirty="0"/>
              <a:t>2 is false at the time it is evaluated. </a:t>
            </a:r>
            <a:endParaRPr lang="en-IN" dirty="0" smtClean="0"/>
          </a:p>
          <a:p>
            <a:pPr marL="736600" indent="-736600"/>
            <a:r>
              <a:rPr lang="en-IN" dirty="0"/>
              <a:t>	</a:t>
            </a:r>
            <a:endParaRPr lang="en-IN" dirty="0" smtClean="0"/>
          </a:p>
          <a:p>
            <a:pPr marL="736600" indent="-736600"/>
            <a:r>
              <a:rPr lang="en-IN" dirty="0"/>
              <a:t>	</a:t>
            </a:r>
            <a:r>
              <a:rPr lang="en-IN" dirty="0" smtClean="0"/>
              <a:t>Execution, therefore</a:t>
            </a:r>
            <a:r>
              <a:rPr lang="en-IN" dirty="0"/>
              <a:t>, moves to the next statement following the if-then statement, </a:t>
            </a:r>
            <a:r>
              <a:rPr lang="en-IN" dirty="0" smtClean="0"/>
              <a:t>and the </a:t>
            </a:r>
            <a:r>
              <a:rPr lang="en-IN" dirty="0"/>
              <a:t>value of </a:t>
            </a:r>
            <a:r>
              <a:rPr lang="en-IN" i="1" dirty="0"/>
              <a:t>y </a:t>
            </a:r>
            <a:r>
              <a:rPr lang="en-IN" dirty="0"/>
              <a:t>does not change from its initial value of 0.</a:t>
            </a:r>
            <a:endParaRPr lang="en-US" altLang="en-US" dirty="0"/>
          </a:p>
        </p:txBody>
      </p:sp>
    </p:spTree>
    <p:extLst>
      <p:ext uri="{BB962C8B-B14F-4D97-AF65-F5344CB8AC3E}">
        <p14:creationId xmlns:p14="http://schemas.microsoft.com/office/powerpoint/2010/main" val="3937803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A </a:t>
            </a:r>
            <a:r>
              <a:rPr lang="en-IN" b="1" dirty="0"/>
              <a:t>while </a:t>
            </a:r>
            <a:r>
              <a:rPr lang="en-IN" dirty="0"/>
              <a:t>loop has the </a:t>
            </a:r>
            <a:r>
              <a:rPr lang="en-IN" dirty="0" smtClean="0"/>
              <a:t>form</a:t>
            </a:r>
          </a:p>
          <a:p>
            <a:pPr marL="0" indent="0"/>
            <a:endParaRPr lang="en-IN" sz="1200" b="1" dirty="0"/>
          </a:p>
          <a:p>
            <a:pPr marL="0" indent="0"/>
            <a:r>
              <a:rPr lang="en-IN" b="1" dirty="0" smtClean="0"/>
              <a:t>		while </a:t>
            </a:r>
            <a:r>
              <a:rPr lang="en-IN" dirty="0"/>
              <a:t>(</a:t>
            </a:r>
            <a:r>
              <a:rPr lang="en-IN" i="1" dirty="0"/>
              <a:t>condition</a:t>
            </a:r>
            <a:r>
              <a:rPr lang="en-IN" dirty="0" smtClean="0"/>
              <a:t>)</a:t>
            </a:r>
          </a:p>
          <a:p>
            <a:pPr marL="0" indent="0"/>
            <a:r>
              <a:rPr lang="en-IN" i="1" dirty="0" smtClean="0"/>
              <a:t>		[</a:t>
            </a:r>
            <a:r>
              <a:rPr lang="en-IN" i="1" dirty="0"/>
              <a:t>statements that make </a:t>
            </a:r>
            <a:r>
              <a:rPr lang="en-IN" i="1" dirty="0" smtClean="0"/>
              <a:t>up</a:t>
            </a:r>
          </a:p>
          <a:p>
            <a:pPr marL="0" indent="0"/>
            <a:r>
              <a:rPr lang="en-IN" i="1" dirty="0" smtClean="0"/>
              <a:t>		the </a:t>
            </a:r>
            <a:r>
              <a:rPr lang="en-IN" i="1" dirty="0"/>
              <a:t>body of the </a:t>
            </a:r>
            <a:r>
              <a:rPr lang="en-IN" i="1" dirty="0" smtClean="0"/>
              <a:t>loop]</a:t>
            </a:r>
          </a:p>
          <a:p>
            <a:pPr marL="0" indent="0"/>
            <a:r>
              <a:rPr lang="en-IN" b="1" dirty="0" smtClean="0"/>
              <a:t>		end while</a:t>
            </a:r>
          </a:p>
          <a:p>
            <a:pPr marL="0" indent="0"/>
            <a:endParaRPr lang="en-IN" sz="1200" b="1" dirty="0"/>
          </a:p>
          <a:p>
            <a:pPr marL="0" indent="0"/>
            <a:r>
              <a:rPr lang="en-IN" dirty="0" smtClean="0"/>
              <a:t>where </a:t>
            </a:r>
            <a:r>
              <a:rPr lang="en-IN" i="1" dirty="0"/>
              <a:t>condition </a:t>
            </a:r>
            <a:r>
              <a:rPr lang="en-IN" dirty="0"/>
              <a:t>is a predicate involving algorithm </a:t>
            </a:r>
            <a:r>
              <a:rPr lang="en-IN" dirty="0" smtClean="0"/>
              <a:t>variables. The </a:t>
            </a:r>
            <a:r>
              <a:rPr lang="en-IN" dirty="0"/>
              <a:t>word </a:t>
            </a:r>
            <a:r>
              <a:rPr lang="en-IN" b="1" dirty="0"/>
              <a:t>while </a:t>
            </a:r>
            <a:r>
              <a:rPr lang="en-IN" dirty="0"/>
              <a:t>marks </a:t>
            </a:r>
            <a:r>
              <a:rPr lang="en-IN" dirty="0" smtClean="0"/>
              <a:t>the beginning </a:t>
            </a:r>
            <a:r>
              <a:rPr lang="en-IN" dirty="0"/>
              <a:t>of the loop, and the words </a:t>
            </a:r>
            <a:r>
              <a:rPr lang="en-IN" b="1" dirty="0"/>
              <a:t>end while </a:t>
            </a:r>
            <a:r>
              <a:rPr lang="en-IN" dirty="0"/>
              <a:t>mark its end.</a:t>
            </a:r>
            <a:endParaRPr lang="en-US" altLang="en-US" dirty="0"/>
          </a:p>
        </p:txBody>
      </p:sp>
    </p:spTree>
    <p:extLst>
      <p:ext uri="{BB962C8B-B14F-4D97-AF65-F5344CB8AC3E}">
        <p14:creationId xmlns:p14="http://schemas.microsoft.com/office/powerpoint/2010/main" val="56260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pic>
        <p:nvPicPr>
          <p:cNvPr id="6146" name="Picture 2" descr="The text in the text box reads, Execution of a while loop occurs as follows,&#10;1. The condition is evaluated by substituting the current values of all the algorithm variables and evaluating the truth or falsity of the resulting statement.&#10;2. If condition is true, all the statements in the body of the loop are executed in order. Then execution moves back to the beginning of the loop and the process repeats.&#10;3. If condition is false, execution passes to the next algorithm statement following the loop.&#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42966"/>
            <a:ext cx="7936308" cy="277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494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4.10.2 </a:t>
            </a:r>
            <a:r>
              <a:rPr lang="en-US" altLang="en-US" sz="2700" dirty="0" smtClean="0"/>
              <a:t>– </a:t>
            </a:r>
            <a:r>
              <a:rPr lang="en-IN" altLang="en-US" sz="2700" i="1" dirty="0"/>
              <a:t>Tracing Execution of a while Loop</a:t>
            </a:r>
            <a:endParaRPr lang="en-IN" altLang="en-US" sz="2700" dirty="0"/>
          </a:p>
        </p:txBody>
      </p:sp>
      <p:sp>
        <p:nvSpPr>
          <p:cNvPr id="3" name="Content Placeholder 2"/>
          <p:cNvSpPr>
            <a:spLocks noGrp="1"/>
          </p:cNvSpPr>
          <p:nvPr>
            <p:ph sz="quarter" idx="13"/>
          </p:nvPr>
        </p:nvSpPr>
        <p:spPr>
          <a:xfrm>
            <a:off x="457200" y="1447800"/>
            <a:ext cx="8226425" cy="1447800"/>
          </a:xfrm>
        </p:spPr>
        <p:txBody>
          <a:bodyPr/>
          <a:lstStyle/>
          <a:p>
            <a:pPr marL="0" indent="0"/>
            <a:r>
              <a:rPr lang="en-IN" dirty="0"/>
              <a:t>Trace the execution of the following algorithm segment by finding the values of all </a:t>
            </a:r>
            <a:r>
              <a:rPr lang="en-IN" dirty="0" smtClean="0"/>
              <a:t>the algorithm </a:t>
            </a:r>
            <a:r>
              <a:rPr lang="en-IN" dirty="0"/>
              <a:t>variables each time they are changed during execution</a:t>
            </a:r>
            <a:r>
              <a:rPr lang="en-IN" dirty="0" smtClean="0"/>
              <a:t>: </a:t>
            </a:r>
            <a:endParaRPr lang="en-US" altLang="en-US" dirty="0"/>
          </a:p>
        </p:txBody>
      </p:sp>
      <p:pic>
        <p:nvPicPr>
          <p:cNvPr id="7170" name="Picture 2" descr="i colon = 1, s colon = 0&#10;while (i less than equal to 2)&#10;s colon = s + i&#10;i colon = i + 1&#10;end 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895600"/>
            <a:ext cx="20288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874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4.10.2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4495800"/>
          </a:xfrm>
        </p:spPr>
        <p:txBody>
          <a:bodyPr/>
          <a:lstStyle/>
          <a:p>
            <a:pPr marL="0" indent="0"/>
            <a:r>
              <a:rPr lang="en-IN" dirty="0"/>
              <a:t>Since </a:t>
            </a:r>
            <a:r>
              <a:rPr lang="en-IN" i="1" dirty="0" err="1"/>
              <a:t>i</a:t>
            </a:r>
            <a:r>
              <a:rPr lang="en-IN" i="1" dirty="0"/>
              <a:t> </a:t>
            </a:r>
            <a:r>
              <a:rPr lang="en-IN" dirty="0"/>
              <a:t>is given an initial value of 1, the condition </a:t>
            </a:r>
            <a:r>
              <a:rPr lang="en-IN" i="1" dirty="0" err="1"/>
              <a:t>i</a:t>
            </a:r>
            <a:r>
              <a:rPr lang="en-IN" i="1" dirty="0"/>
              <a:t> </a:t>
            </a:r>
            <a:r>
              <a:rPr lang="en-IN" dirty="0"/>
              <a:t>≤ 2 is true when the </a:t>
            </a:r>
            <a:r>
              <a:rPr lang="en-IN" b="1" dirty="0" smtClean="0"/>
              <a:t>while </a:t>
            </a:r>
            <a:r>
              <a:rPr lang="en-IN" dirty="0" smtClean="0"/>
              <a:t>loop </a:t>
            </a:r>
            <a:r>
              <a:rPr lang="en-IN" dirty="0"/>
              <a:t>is entered. </a:t>
            </a:r>
            <a:endParaRPr lang="en-IN" dirty="0" smtClean="0"/>
          </a:p>
          <a:p>
            <a:pPr marL="0" indent="0"/>
            <a:endParaRPr lang="en-IN" sz="1200" dirty="0"/>
          </a:p>
          <a:p>
            <a:pPr marL="0" indent="0"/>
            <a:r>
              <a:rPr lang="en-IN" dirty="0" smtClean="0"/>
              <a:t>So </a:t>
            </a:r>
            <a:r>
              <a:rPr lang="en-IN" dirty="0"/>
              <a:t>the statements within the loop are executed in order</a:t>
            </a:r>
            <a:r>
              <a:rPr lang="en-IN" dirty="0" smtClean="0"/>
              <a:t>:</a:t>
            </a:r>
          </a:p>
          <a:p>
            <a:pPr marL="0" indent="0"/>
            <a:endParaRPr lang="en-US" altLang="en-US" sz="1200" dirty="0"/>
          </a:p>
          <a:p>
            <a:pPr marL="0" indent="0"/>
            <a:r>
              <a:rPr lang="en-IN" i="1" dirty="0" smtClean="0"/>
              <a:t>	    s </a:t>
            </a:r>
            <a:r>
              <a:rPr lang="en-IN" dirty="0" smtClean="0"/>
              <a:t>= 0 + 1 = </a:t>
            </a:r>
            <a:r>
              <a:rPr lang="en-IN" dirty="0"/>
              <a:t>1 </a:t>
            </a:r>
            <a:r>
              <a:rPr lang="en-IN" dirty="0" smtClean="0"/>
              <a:t>     and     </a:t>
            </a:r>
            <a:r>
              <a:rPr lang="en-IN" i="1" dirty="0" err="1" smtClean="0"/>
              <a:t>i</a:t>
            </a:r>
            <a:r>
              <a:rPr lang="en-IN" i="1" dirty="0" smtClean="0"/>
              <a:t> </a:t>
            </a:r>
            <a:r>
              <a:rPr lang="en-IN" dirty="0" smtClean="0"/>
              <a:t>= 1 + 1 = </a:t>
            </a:r>
            <a:r>
              <a:rPr lang="en-IN" dirty="0"/>
              <a:t>2</a:t>
            </a:r>
            <a:r>
              <a:rPr lang="en-IN" dirty="0" smtClean="0"/>
              <a:t>.</a:t>
            </a:r>
          </a:p>
          <a:p>
            <a:pPr marL="0" indent="0"/>
            <a:endParaRPr lang="en-US" altLang="en-US" sz="1200" dirty="0"/>
          </a:p>
          <a:p>
            <a:pPr marL="0" indent="0"/>
            <a:r>
              <a:rPr lang="en-IN" dirty="0"/>
              <a:t>Then execution passes back to the beginning of the loop</a:t>
            </a:r>
            <a:r>
              <a:rPr lang="en-IN" dirty="0" smtClean="0"/>
              <a:t>.</a:t>
            </a:r>
          </a:p>
          <a:p>
            <a:pPr marL="0" indent="0"/>
            <a:endParaRPr lang="en-US" altLang="en-US" sz="1200" dirty="0"/>
          </a:p>
          <a:p>
            <a:pPr marL="0" indent="0"/>
            <a:r>
              <a:rPr lang="en-IN" dirty="0"/>
              <a:t>The condition </a:t>
            </a:r>
            <a:r>
              <a:rPr lang="en-IN" i="1" dirty="0" err="1"/>
              <a:t>i</a:t>
            </a:r>
            <a:r>
              <a:rPr lang="en-IN" i="1" dirty="0"/>
              <a:t> </a:t>
            </a:r>
            <a:r>
              <a:rPr lang="en-IN" dirty="0"/>
              <a:t>≤ 2 is evaluated using the current value of </a:t>
            </a:r>
            <a:r>
              <a:rPr lang="en-IN" i="1" dirty="0" err="1" smtClean="0"/>
              <a:t>i</a:t>
            </a:r>
            <a:r>
              <a:rPr lang="en-IN" dirty="0" smtClean="0"/>
              <a:t>, which </a:t>
            </a:r>
            <a:r>
              <a:rPr lang="en-IN" dirty="0"/>
              <a:t>is 2.</a:t>
            </a:r>
            <a:endParaRPr lang="en-US" altLang="en-US" dirty="0"/>
          </a:p>
        </p:txBody>
      </p:sp>
    </p:spTree>
    <p:extLst>
      <p:ext uri="{BB962C8B-B14F-4D97-AF65-F5344CB8AC3E}">
        <p14:creationId xmlns:p14="http://schemas.microsoft.com/office/powerpoint/2010/main" val="813932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4.10.2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800600"/>
          </a:xfrm>
        </p:spPr>
        <p:txBody>
          <a:bodyPr/>
          <a:lstStyle/>
          <a:p>
            <a:pPr marL="0" indent="0"/>
            <a:r>
              <a:rPr lang="en-IN" dirty="0"/>
              <a:t>The </a:t>
            </a:r>
            <a:r>
              <a:rPr lang="en-IN" dirty="0" smtClean="0"/>
              <a:t>condition is </a:t>
            </a:r>
            <a:r>
              <a:rPr lang="en-IN" dirty="0"/>
              <a:t>true, and so the statements within the loop are executed </a:t>
            </a:r>
            <a:r>
              <a:rPr lang="en-IN" dirty="0" smtClean="0"/>
              <a:t>again: </a:t>
            </a:r>
          </a:p>
          <a:p>
            <a:pPr marL="0" indent="0"/>
            <a:endParaRPr lang="en-IN" sz="800" i="1" dirty="0"/>
          </a:p>
          <a:p>
            <a:pPr marL="0" indent="0"/>
            <a:r>
              <a:rPr lang="en-IN" i="1" dirty="0" smtClean="0"/>
              <a:t>	    s </a:t>
            </a:r>
            <a:r>
              <a:rPr lang="en-IN" dirty="0" smtClean="0"/>
              <a:t>= 1 + 2 = </a:t>
            </a:r>
            <a:r>
              <a:rPr lang="en-IN" dirty="0"/>
              <a:t>3 </a:t>
            </a:r>
            <a:r>
              <a:rPr lang="en-IN" dirty="0" smtClean="0"/>
              <a:t>    and     </a:t>
            </a:r>
            <a:r>
              <a:rPr lang="en-IN" i="1" dirty="0" err="1" smtClean="0"/>
              <a:t>i</a:t>
            </a:r>
            <a:r>
              <a:rPr lang="en-IN" i="1" dirty="0" smtClean="0"/>
              <a:t> </a:t>
            </a:r>
            <a:r>
              <a:rPr lang="en-IN" dirty="0" smtClean="0"/>
              <a:t>= 2 + 1 = 3. </a:t>
            </a:r>
          </a:p>
          <a:p>
            <a:pPr marL="0" indent="0"/>
            <a:endParaRPr lang="en-IN" sz="800" dirty="0"/>
          </a:p>
          <a:p>
            <a:pPr marL="0" indent="0"/>
            <a:r>
              <a:rPr lang="en-IN" dirty="0" smtClean="0"/>
              <a:t>Then </a:t>
            </a:r>
            <a:r>
              <a:rPr lang="en-IN" dirty="0"/>
              <a:t>execution passes back </a:t>
            </a:r>
            <a:r>
              <a:rPr lang="en-IN" dirty="0" smtClean="0"/>
              <a:t>to </a:t>
            </a:r>
            <a:r>
              <a:rPr lang="en-IN" dirty="0"/>
              <a:t>the beginning of the loop</a:t>
            </a:r>
            <a:r>
              <a:rPr lang="en-IN" dirty="0" smtClean="0"/>
              <a:t>.</a:t>
            </a:r>
          </a:p>
          <a:p>
            <a:pPr marL="0" indent="0"/>
            <a:endParaRPr lang="en-US" altLang="en-US" sz="800" dirty="0"/>
          </a:p>
          <a:p>
            <a:pPr marL="0" indent="0"/>
            <a:r>
              <a:rPr lang="en-IN" dirty="0"/>
              <a:t>The condition </a:t>
            </a:r>
            <a:r>
              <a:rPr lang="en-IN" i="1" dirty="0" err="1"/>
              <a:t>i</a:t>
            </a:r>
            <a:r>
              <a:rPr lang="en-IN" i="1" dirty="0"/>
              <a:t> </a:t>
            </a:r>
            <a:r>
              <a:rPr lang="en-IN" dirty="0"/>
              <a:t>≤ 2 is evaluated using the current value of </a:t>
            </a:r>
            <a:r>
              <a:rPr lang="en-IN" i="1" dirty="0" err="1"/>
              <a:t>i</a:t>
            </a:r>
            <a:r>
              <a:rPr lang="en-IN" dirty="0"/>
              <a:t>, which is 3</a:t>
            </a:r>
            <a:r>
              <a:rPr lang="en-IN" dirty="0" smtClean="0"/>
              <a:t>.</a:t>
            </a:r>
          </a:p>
          <a:p>
            <a:pPr marL="0" indent="0"/>
            <a:endParaRPr lang="en-US" altLang="en-US" sz="800" dirty="0"/>
          </a:p>
          <a:p>
            <a:pPr marL="0" indent="0"/>
            <a:r>
              <a:rPr lang="en-IN" dirty="0"/>
              <a:t>This time </a:t>
            </a:r>
            <a:r>
              <a:rPr lang="en-IN" dirty="0" smtClean="0"/>
              <a:t>the condition </a:t>
            </a:r>
            <a:r>
              <a:rPr lang="en-IN" dirty="0"/>
              <a:t>is false, and so execution passes beyond the loop to the next statement of </a:t>
            </a:r>
            <a:r>
              <a:rPr lang="en-IN" dirty="0" smtClean="0"/>
              <a:t>the algorithm</a:t>
            </a:r>
            <a:r>
              <a:rPr lang="en-IN" dirty="0"/>
              <a:t>.</a:t>
            </a:r>
            <a:endParaRPr lang="en-US" altLang="en-US" dirty="0"/>
          </a:p>
        </p:txBody>
      </p:sp>
    </p:spTree>
    <p:extLst>
      <p:ext uri="{BB962C8B-B14F-4D97-AF65-F5344CB8AC3E}">
        <p14:creationId xmlns:p14="http://schemas.microsoft.com/office/powerpoint/2010/main" val="1783253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4400"/>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46304" y="2334904"/>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4.10</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58704"/>
            <a:ext cx="8029575" cy="838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sz="4000" dirty="0"/>
              <a:t>Application: Algorithms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4.10.2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800600"/>
          </a:xfrm>
        </p:spPr>
        <p:txBody>
          <a:bodyPr/>
          <a:lstStyle/>
          <a:p>
            <a:pPr marL="0" indent="0"/>
            <a:r>
              <a:rPr lang="en-IN" dirty="0"/>
              <a:t>This discussion can be summarized in a table, called a </a:t>
            </a:r>
            <a:r>
              <a:rPr lang="en-IN" b="1" dirty="0"/>
              <a:t>trace table</a:t>
            </a:r>
            <a:r>
              <a:rPr lang="en-IN" dirty="0"/>
              <a:t>, that shows the </a:t>
            </a:r>
            <a:r>
              <a:rPr lang="en-IN" dirty="0" smtClean="0"/>
              <a:t>current values </a:t>
            </a:r>
            <a:r>
              <a:rPr lang="en-IN" dirty="0"/>
              <a:t>of algorithm variables at various points during </a:t>
            </a:r>
            <a:r>
              <a:rPr lang="en-IN" dirty="0" smtClean="0"/>
              <a:t>execution. The </a:t>
            </a:r>
            <a:r>
              <a:rPr lang="en-IN" dirty="0"/>
              <a:t>trace table </a:t>
            </a:r>
            <a:r>
              <a:rPr lang="en-IN" dirty="0" smtClean="0"/>
              <a:t>for </a:t>
            </a:r>
            <a:r>
              <a:rPr lang="en-IN" dirty="0"/>
              <a:t>a </a:t>
            </a:r>
            <a:r>
              <a:rPr lang="en-IN" b="1" dirty="0"/>
              <a:t>while </a:t>
            </a:r>
            <a:r>
              <a:rPr lang="en-IN" dirty="0"/>
              <a:t>loop generally gives all values immediately following each iteration of the loop</a:t>
            </a:r>
            <a:r>
              <a:rPr lang="en-IN" dirty="0" smtClean="0"/>
              <a:t>. (“</a:t>
            </a:r>
            <a:r>
              <a:rPr lang="en-IN" dirty="0"/>
              <a:t>After the zeroth iteration” means the same as “before the first iteration.”)</a:t>
            </a:r>
            <a:endParaRPr lang="en-US" altLang="en-US" dirty="0"/>
          </a:p>
        </p:txBody>
      </p:sp>
      <p:pic>
        <p:nvPicPr>
          <p:cNvPr id="8194" name="Picture 2" descr="Under the heading, Trace table, a table with 3 columns and 2 rows is shown. The column headings are as, Iteration number 0, Iteration number 1, and Iteration number 2  and, the row headings are Variable Name i and Variable name s. The entries in the table are as follows:&#10;Row one, 1, 2, 3&#10;Row two, 0, 1, 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153" y="4008018"/>
            <a:ext cx="5122447" cy="1935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04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a:t>The second form of iteration we will use is a </a:t>
            </a:r>
            <a:r>
              <a:rPr lang="en-IN" b="1" dirty="0"/>
              <a:t>for-next </a:t>
            </a:r>
            <a:r>
              <a:rPr lang="en-IN" dirty="0"/>
              <a:t>loop. A </a:t>
            </a:r>
            <a:r>
              <a:rPr lang="en-IN" b="1" dirty="0"/>
              <a:t>for-next </a:t>
            </a:r>
            <a:r>
              <a:rPr lang="en-IN" dirty="0"/>
              <a:t>loop has </a:t>
            </a:r>
            <a:r>
              <a:rPr lang="en-IN" dirty="0" smtClean="0"/>
              <a:t>the following </a:t>
            </a:r>
            <a:r>
              <a:rPr lang="en-IN" dirty="0"/>
              <a:t>form</a:t>
            </a:r>
            <a:r>
              <a:rPr lang="en-IN" dirty="0" smtClean="0"/>
              <a:t>:</a:t>
            </a:r>
          </a:p>
          <a:p>
            <a:pPr marL="0" indent="0"/>
            <a:endParaRPr lang="en-US" altLang="en-US" dirty="0"/>
          </a:p>
          <a:p>
            <a:pPr marL="0" indent="0"/>
            <a:r>
              <a:rPr lang="en-IN" b="1" dirty="0" smtClean="0"/>
              <a:t>	for </a:t>
            </a:r>
            <a:r>
              <a:rPr lang="en-IN" i="1" dirty="0"/>
              <a:t>variable</a:t>
            </a:r>
            <a:endParaRPr lang="en-US" altLang="en-US" dirty="0"/>
          </a:p>
        </p:txBody>
      </p:sp>
      <p:pic>
        <p:nvPicPr>
          <p:cNvPr id="9218" name="Picture 2" descr="Col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762" y="2804259"/>
            <a:ext cx="3238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sz="quarter" idx="13"/>
          </p:nvPr>
        </p:nvSpPr>
        <p:spPr>
          <a:xfrm>
            <a:off x="457200" y="2667000"/>
            <a:ext cx="8226425" cy="1905000"/>
          </a:xfrm>
        </p:spPr>
        <p:txBody>
          <a:bodyPr/>
          <a:lstStyle/>
          <a:p>
            <a:r>
              <a:rPr lang="en-IN" i="1" dirty="0" smtClean="0"/>
              <a:t>                                   initial </a:t>
            </a:r>
            <a:r>
              <a:rPr lang="en-IN" i="1" dirty="0"/>
              <a:t>expression </a:t>
            </a:r>
            <a:r>
              <a:rPr lang="en-IN" b="1" dirty="0"/>
              <a:t>to </a:t>
            </a:r>
            <a:r>
              <a:rPr lang="en-IN" i="1" dirty="0"/>
              <a:t>final </a:t>
            </a:r>
            <a:r>
              <a:rPr lang="en-IN" i="1" dirty="0" smtClean="0"/>
              <a:t>expression</a:t>
            </a:r>
          </a:p>
          <a:p>
            <a:r>
              <a:rPr lang="en-IN" i="1" dirty="0" smtClean="0"/>
              <a:t>		      [statements </a:t>
            </a:r>
            <a:r>
              <a:rPr lang="en-IN" i="1" dirty="0"/>
              <a:t>that make </a:t>
            </a:r>
            <a:r>
              <a:rPr lang="en-IN" i="1" dirty="0" smtClean="0"/>
              <a:t>up </a:t>
            </a:r>
          </a:p>
          <a:p>
            <a:r>
              <a:rPr lang="en-IN" i="1" dirty="0" smtClean="0"/>
              <a:t>		      the </a:t>
            </a:r>
            <a:r>
              <a:rPr lang="en-IN" i="1" dirty="0"/>
              <a:t>body of the </a:t>
            </a:r>
            <a:r>
              <a:rPr lang="en-IN" i="1" dirty="0" smtClean="0"/>
              <a:t>loop] </a:t>
            </a:r>
          </a:p>
          <a:p>
            <a:r>
              <a:rPr lang="en-IN" b="1" dirty="0" smtClean="0"/>
              <a:t>		next </a:t>
            </a:r>
            <a:r>
              <a:rPr lang="en-IN" dirty="0"/>
              <a:t>(</a:t>
            </a:r>
            <a:r>
              <a:rPr lang="en-IN" i="1" dirty="0"/>
              <a:t>same</a:t>
            </a:r>
            <a:r>
              <a:rPr lang="en-IN" dirty="0"/>
              <a:t>) </a:t>
            </a:r>
            <a:r>
              <a:rPr lang="en-IN" i="1" dirty="0"/>
              <a:t>variable</a:t>
            </a:r>
            <a:endParaRPr lang="en-US" altLang="en-US" dirty="0"/>
          </a:p>
        </p:txBody>
      </p:sp>
    </p:spTree>
    <p:extLst>
      <p:ext uri="{BB962C8B-B14F-4D97-AF65-F5344CB8AC3E}">
        <p14:creationId xmlns:p14="http://schemas.microsoft.com/office/powerpoint/2010/main" val="1084065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pic>
        <p:nvPicPr>
          <p:cNvPr id="10242" name="Picture 2" descr="The text in the text box reads A for-next loop is executed as follows,&#10;1. The for-next loop variable is set equal to the value of initial expression.&#10;2. A check is made to determine whether the value of variable is less than or equal to the value of final expression.&#10;3. If the value of variable is less than or equal to the value of final expression, then the statements in the body of the loop are executed in order, variable is increased by 1, and execution returns back to step 2.&#10;4. If the value of variable is greater than the value of final expression, then execution passes to the next algorithm statement following the 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79245" cy="314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180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900" dirty="0"/>
              <a:t>Example </a:t>
            </a:r>
            <a:r>
              <a:rPr lang="en-IN" altLang="en-US" sz="2900" dirty="0" smtClean="0"/>
              <a:t>4.10.3 </a:t>
            </a:r>
            <a:r>
              <a:rPr lang="en-US" altLang="en-US" sz="2900" dirty="0" smtClean="0"/>
              <a:t>– </a:t>
            </a:r>
            <a:r>
              <a:rPr lang="en-IN" altLang="en-US" sz="2900" i="1" dirty="0"/>
              <a:t>Trace Table for a for-next Loop</a:t>
            </a:r>
            <a:endParaRPr lang="en-IN" altLang="en-US" sz="29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Convert the </a:t>
            </a:r>
            <a:r>
              <a:rPr lang="en-IN" b="1" dirty="0"/>
              <a:t>for-next </a:t>
            </a:r>
            <a:r>
              <a:rPr lang="en-IN" dirty="0"/>
              <a:t>loop shown below into a </a:t>
            </a:r>
            <a:r>
              <a:rPr lang="en-IN" b="1" dirty="0"/>
              <a:t>while </a:t>
            </a:r>
            <a:r>
              <a:rPr lang="en-IN" dirty="0"/>
              <a:t>loop. Construct a trace table for </a:t>
            </a:r>
            <a:r>
              <a:rPr lang="en-IN" dirty="0" smtClean="0"/>
              <a:t>the loop</a:t>
            </a:r>
            <a:r>
              <a:rPr lang="en-IN" dirty="0"/>
              <a:t>.</a:t>
            </a:r>
            <a:endParaRPr lang="en-US" altLang="en-US" dirty="0"/>
          </a:p>
        </p:txBody>
      </p:sp>
      <p:pic>
        <p:nvPicPr>
          <p:cNvPr id="11266" name="Picture 2" descr="for i colon = 1 to 4&#10;x colon = i^2 &#10;next 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457450"/>
            <a:ext cx="19812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046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4.10.3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609600"/>
          </a:xfrm>
        </p:spPr>
        <p:txBody>
          <a:bodyPr/>
          <a:lstStyle/>
          <a:p>
            <a:pPr marL="0" indent="0"/>
            <a:r>
              <a:rPr lang="en-IN" dirty="0"/>
              <a:t>The given </a:t>
            </a:r>
            <a:r>
              <a:rPr lang="en-IN" b="1" dirty="0"/>
              <a:t>for-next</a:t>
            </a:r>
            <a:r>
              <a:rPr lang="en-IN" dirty="0"/>
              <a:t> loop is equivalent to the following:</a:t>
            </a:r>
            <a:endParaRPr lang="en-US" altLang="en-US" dirty="0"/>
          </a:p>
        </p:txBody>
      </p:sp>
      <p:pic>
        <p:nvPicPr>
          <p:cNvPr id="12290" name="Picture 2" descr="i colon = 1&#10;while (i less than equals 4)&#10;x colon = i^2&#10;i colon = i + 1&#10;end 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57400"/>
            <a:ext cx="18097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438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4.10.3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609600"/>
          </a:xfrm>
        </p:spPr>
        <p:txBody>
          <a:bodyPr/>
          <a:lstStyle/>
          <a:p>
            <a:pPr marL="0" indent="0"/>
            <a:r>
              <a:rPr lang="en-IN" dirty="0"/>
              <a:t>Its trace table is as follows:</a:t>
            </a:r>
            <a:endParaRPr lang="en-US" altLang="en-US" dirty="0"/>
          </a:p>
        </p:txBody>
      </p:sp>
      <p:pic>
        <p:nvPicPr>
          <p:cNvPr id="13314" name="Picture 2" descr="Under the heading, Trace table, a table with 5 columns and 2 rows is shown. The column headings are Iteration Number 0, Iteration Number 1, Iteration Number 2 , Iteration Number 3, and Iteration Number 4; and, the row headings are Variable Name x and Variable Name i. The entries in the table are as follows:&#10;Row one, blank, 1, 4, 9, 16&#10;Row two, 1, 2, 3, 4,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61" y="2286000"/>
            <a:ext cx="7037479" cy="202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7353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 Notation for Algorithms</a:t>
            </a:r>
          </a:p>
        </p:txBody>
      </p:sp>
    </p:spTree>
    <p:extLst>
      <p:ext uri="{BB962C8B-B14F-4D97-AF65-F5344CB8AC3E}">
        <p14:creationId xmlns:p14="http://schemas.microsoft.com/office/powerpoint/2010/main" val="489771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 Notation for Algorithms</a:t>
            </a: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We will express algorithms as subroutines that can </a:t>
            </a:r>
            <a:r>
              <a:rPr lang="en-IN" dirty="0" smtClean="0"/>
              <a:t>be called </a:t>
            </a:r>
            <a:r>
              <a:rPr lang="en-IN" dirty="0"/>
              <a:t>upon by other </a:t>
            </a:r>
            <a:r>
              <a:rPr lang="en-IN" dirty="0" smtClean="0"/>
              <a:t>algorithms as </a:t>
            </a:r>
            <a:r>
              <a:rPr lang="en-IN" dirty="0"/>
              <a:t>needed and used to transform a set of input variables with given values into a set </a:t>
            </a:r>
            <a:r>
              <a:rPr lang="en-IN" dirty="0" smtClean="0"/>
              <a:t>of output </a:t>
            </a:r>
            <a:r>
              <a:rPr lang="en-IN" dirty="0"/>
              <a:t>variables with specific values. </a:t>
            </a:r>
            <a:endParaRPr lang="en-IN" dirty="0" smtClean="0"/>
          </a:p>
          <a:p>
            <a:pPr marL="0" indent="0"/>
            <a:endParaRPr lang="en-IN" dirty="0"/>
          </a:p>
          <a:p>
            <a:pPr marL="0" indent="0"/>
            <a:r>
              <a:rPr lang="en-IN" dirty="0" smtClean="0"/>
              <a:t>The </a:t>
            </a:r>
            <a:r>
              <a:rPr lang="en-IN" dirty="0"/>
              <a:t>output variables and their values are </a:t>
            </a:r>
            <a:r>
              <a:rPr lang="en-IN" dirty="0" smtClean="0"/>
              <a:t>assumed to </a:t>
            </a:r>
            <a:r>
              <a:rPr lang="en-IN" dirty="0"/>
              <a:t>be returned to the calling </a:t>
            </a:r>
            <a:r>
              <a:rPr lang="en-IN" dirty="0" smtClean="0"/>
              <a:t>algorithm. For </a:t>
            </a:r>
            <a:r>
              <a:rPr lang="en-IN" dirty="0"/>
              <a:t>example, the division algorithm specifies </a:t>
            </a:r>
            <a:r>
              <a:rPr lang="en-IN" dirty="0" smtClean="0"/>
              <a:t>a procedure </a:t>
            </a:r>
            <a:r>
              <a:rPr lang="en-IN" dirty="0"/>
              <a:t>for taking any two positive integers as input </a:t>
            </a:r>
            <a:r>
              <a:rPr lang="en-IN" dirty="0" smtClean="0"/>
              <a:t>and producing </a:t>
            </a:r>
            <a:r>
              <a:rPr lang="en-IN" dirty="0"/>
              <a:t>the quotient </a:t>
            </a:r>
            <a:r>
              <a:rPr lang="en-IN" dirty="0" smtClean="0"/>
              <a:t>and remainder </a:t>
            </a:r>
            <a:r>
              <a:rPr lang="en-IN" dirty="0"/>
              <a:t>of the division of one number by the other as output.</a:t>
            </a:r>
            <a:endParaRPr lang="en-US" altLang="en-US" dirty="0"/>
          </a:p>
        </p:txBody>
      </p:sp>
    </p:spTree>
    <p:extLst>
      <p:ext uri="{BB962C8B-B14F-4D97-AF65-F5344CB8AC3E}">
        <p14:creationId xmlns:p14="http://schemas.microsoft.com/office/powerpoint/2010/main" val="2670624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 Notation for Algorithms</a:t>
            </a: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Whenever an </a:t>
            </a:r>
            <a:r>
              <a:rPr lang="en-IN" dirty="0" smtClean="0"/>
              <a:t>algorithm requires </a:t>
            </a:r>
            <a:r>
              <a:rPr lang="en-IN" dirty="0"/>
              <a:t>such a computation, the algorithm can just “call” the division algorithm to </a:t>
            </a:r>
            <a:r>
              <a:rPr lang="en-IN" dirty="0" smtClean="0"/>
              <a:t>do the </a:t>
            </a:r>
            <a:r>
              <a:rPr lang="en-IN" dirty="0"/>
              <a:t>job</a:t>
            </a:r>
            <a:r>
              <a:rPr lang="en-IN" dirty="0" smtClean="0"/>
              <a:t>.</a:t>
            </a:r>
          </a:p>
          <a:p>
            <a:pPr marL="0" indent="0"/>
            <a:endParaRPr lang="en-US" altLang="en-US" sz="800" dirty="0"/>
          </a:p>
          <a:p>
            <a:pPr marL="0" indent="0"/>
            <a:r>
              <a:rPr lang="en-IN" dirty="0"/>
              <a:t>We generally include the following information </a:t>
            </a:r>
            <a:r>
              <a:rPr lang="en-IN" dirty="0" smtClean="0"/>
              <a:t>when describing </a:t>
            </a:r>
            <a:r>
              <a:rPr lang="en-IN" dirty="0"/>
              <a:t>algorithms formally</a:t>
            </a:r>
            <a:r>
              <a:rPr lang="en-IN" dirty="0" smtClean="0"/>
              <a:t>:</a:t>
            </a:r>
          </a:p>
          <a:p>
            <a:pPr marL="0" indent="0"/>
            <a:endParaRPr lang="en-US" altLang="en-US" sz="800" dirty="0"/>
          </a:p>
          <a:p>
            <a:r>
              <a:rPr lang="en-IN" dirty="0" smtClean="0"/>
              <a:t>1. The </a:t>
            </a:r>
            <a:r>
              <a:rPr lang="en-IN" dirty="0"/>
              <a:t>name of the algorithm, together with a list of input and output </a:t>
            </a:r>
            <a:r>
              <a:rPr lang="en-IN" dirty="0" smtClean="0"/>
              <a:t>variables.</a:t>
            </a:r>
          </a:p>
          <a:p>
            <a:endParaRPr lang="en-IN" sz="800" dirty="0" smtClean="0"/>
          </a:p>
          <a:p>
            <a:r>
              <a:rPr lang="en-IN" dirty="0" smtClean="0"/>
              <a:t>2</a:t>
            </a:r>
            <a:r>
              <a:rPr lang="en-IN" dirty="0"/>
              <a:t>. A brief description of how the algorithm works</a:t>
            </a:r>
            <a:r>
              <a:rPr lang="en-IN" dirty="0" smtClean="0"/>
              <a:t>.</a:t>
            </a:r>
            <a:endParaRPr lang="en-US" altLang="en-US" dirty="0"/>
          </a:p>
        </p:txBody>
      </p:sp>
    </p:spTree>
    <p:extLst>
      <p:ext uri="{BB962C8B-B14F-4D97-AF65-F5344CB8AC3E}">
        <p14:creationId xmlns:p14="http://schemas.microsoft.com/office/powerpoint/2010/main" val="2331914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 Notation for Algorithms</a:t>
            </a:r>
          </a:p>
        </p:txBody>
      </p:sp>
      <p:sp>
        <p:nvSpPr>
          <p:cNvPr id="3" name="Content Placeholder 2"/>
          <p:cNvSpPr>
            <a:spLocks noGrp="1"/>
          </p:cNvSpPr>
          <p:nvPr>
            <p:ph sz="quarter" idx="13"/>
          </p:nvPr>
        </p:nvSpPr>
        <p:spPr>
          <a:xfrm>
            <a:off x="457200" y="1447800"/>
            <a:ext cx="8226425" cy="4876800"/>
          </a:xfrm>
        </p:spPr>
        <p:txBody>
          <a:bodyPr/>
          <a:lstStyle/>
          <a:p>
            <a:r>
              <a:rPr lang="en-IN" dirty="0" smtClean="0"/>
              <a:t>3</a:t>
            </a:r>
            <a:r>
              <a:rPr lang="en-IN" dirty="0"/>
              <a:t>. The input variable names, </a:t>
            </a:r>
            <a:r>
              <a:rPr lang="en-IN" dirty="0" err="1"/>
              <a:t>labeled</a:t>
            </a:r>
            <a:r>
              <a:rPr lang="en-IN" dirty="0"/>
              <a:t> by data </a:t>
            </a:r>
            <a:r>
              <a:rPr lang="en-IN" dirty="0" smtClean="0"/>
              <a:t>type </a:t>
            </a:r>
            <a:r>
              <a:rPr lang="en-IN" dirty="0"/>
              <a:t>(whether integer, real number, and </a:t>
            </a:r>
            <a:r>
              <a:rPr lang="en-IN" dirty="0" smtClean="0"/>
              <a:t>so forth).</a:t>
            </a:r>
          </a:p>
          <a:p>
            <a:endParaRPr lang="en-IN" dirty="0"/>
          </a:p>
          <a:p>
            <a:r>
              <a:rPr lang="en-IN" dirty="0" smtClean="0"/>
              <a:t>4</a:t>
            </a:r>
            <a:r>
              <a:rPr lang="en-IN" dirty="0"/>
              <a:t>. The statements that make up the body of the </a:t>
            </a:r>
            <a:r>
              <a:rPr lang="en-IN" dirty="0" smtClean="0"/>
              <a:t>algorithm, possibly </a:t>
            </a:r>
            <a:r>
              <a:rPr lang="en-IN" dirty="0"/>
              <a:t>with </a:t>
            </a:r>
            <a:r>
              <a:rPr lang="en-IN" dirty="0" smtClean="0"/>
              <a:t>explanatory comments.</a:t>
            </a:r>
          </a:p>
          <a:p>
            <a:endParaRPr lang="en-IN" dirty="0"/>
          </a:p>
          <a:p>
            <a:r>
              <a:rPr lang="en-IN" dirty="0" smtClean="0"/>
              <a:t>5</a:t>
            </a:r>
            <a:r>
              <a:rPr lang="en-IN" dirty="0"/>
              <a:t>. The output variable names, </a:t>
            </a:r>
            <a:r>
              <a:rPr lang="en-IN" dirty="0" err="1"/>
              <a:t>labeled</a:t>
            </a:r>
            <a:r>
              <a:rPr lang="en-IN" dirty="0"/>
              <a:t> by data type.</a:t>
            </a:r>
            <a:endParaRPr lang="en-US" altLang="en-US" dirty="0"/>
          </a:p>
        </p:txBody>
      </p:sp>
    </p:spTree>
    <p:extLst>
      <p:ext uri="{BB962C8B-B14F-4D97-AF65-F5344CB8AC3E}">
        <p14:creationId xmlns:p14="http://schemas.microsoft.com/office/powerpoint/2010/main" val="2048547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 Algorithms</a:t>
            </a:r>
          </a:p>
        </p:txBody>
      </p:sp>
      <p:sp>
        <p:nvSpPr>
          <p:cNvPr id="3" name="Content Placeholder 2"/>
          <p:cNvSpPr>
            <a:spLocks noGrp="1"/>
          </p:cNvSpPr>
          <p:nvPr>
            <p:ph sz="quarter" idx="13"/>
          </p:nvPr>
        </p:nvSpPr>
        <p:spPr>
          <a:xfrm>
            <a:off x="457200" y="1447800"/>
            <a:ext cx="8226425" cy="5105400"/>
          </a:xfrm>
        </p:spPr>
        <p:txBody>
          <a:bodyPr/>
          <a:lstStyle/>
          <a:p>
            <a:pPr marL="0" indent="0"/>
            <a:r>
              <a:rPr lang="en-IN" dirty="0"/>
              <a:t>The word </a:t>
            </a:r>
            <a:r>
              <a:rPr lang="en-IN" i="1" dirty="0"/>
              <a:t>algorithm </a:t>
            </a:r>
            <a:r>
              <a:rPr lang="en-IN" dirty="0"/>
              <a:t>refers to a step-by-step method </a:t>
            </a:r>
            <a:r>
              <a:rPr lang="en-IN" dirty="0" smtClean="0"/>
              <a:t>for performing </a:t>
            </a:r>
            <a:r>
              <a:rPr lang="en-IN" dirty="0"/>
              <a:t>some action. </a:t>
            </a:r>
            <a:endParaRPr lang="en-IN" dirty="0" smtClean="0"/>
          </a:p>
          <a:p>
            <a:pPr marL="0" indent="0"/>
            <a:endParaRPr lang="en-IN" sz="800" dirty="0"/>
          </a:p>
          <a:p>
            <a:pPr marL="0" indent="0"/>
            <a:r>
              <a:rPr lang="en-IN" dirty="0" smtClean="0"/>
              <a:t>Some examples </a:t>
            </a:r>
            <a:r>
              <a:rPr lang="en-IN" dirty="0"/>
              <a:t>of algorithms in everyday life are food preparation recipes, directions for </a:t>
            </a:r>
            <a:r>
              <a:rPr lang="en-IN" dirty="0" smtClean="0"/>
              <a:t>assembling equipment </a:t>
            </a:r>
            <a:r>
              <a:rPr lang="en-IN" dirty="0"/>
              <a:t>or hobby kits, sewing pattern instructions, and instructions for </a:t>
            </a:r>
            <a:r>
              <a:rPr lang="en-IN" dirty="0" smtClean="0"/>
              <a:t>filling out </a:t>
            </a:r>
            <a:r>
              <a:rPr lang="en-IN" dirty="0"/>
              <a:t>income tax forms. </a:t>
            </a:r>
            <a:endParaRPr lang="en-IN" dirty="0" smtClean="0"/>
          </a:p>
          <a:p>
            <a:pPr marL="0" indent="0"/>
            <a:endParaRPr lang="en-IN" sz="800" dirty="0"/>
          </a:p>
          <a:p>
            <a:pPr marL="0" indent="0"/>
            <a:r>
              <a:rPr lang="en-IN" dirty="0" smtClean="0"/>
              <a:t>Part </a:t>
            </a:r>
            <a:r>
              <a:rPr lang="en-IN" dirty="0"/>
              <a:t>of elementary school mathematics is devoted to learning </a:t>
            </a:r>
            <a:r>
              <a:rPr lang="en-IN" dirty="0" smtClean="0"/>
              <a:t>algorithms for </a:t>
            </a:r>
            <a:r>
              <a:rPr lang="en-IN" dirty="0"/>
              <a:t>doing arithmetic such as </a:t>
            </a:r>
            <a:r>
              <a:rPr lang="en-IN" dirty="0" err="1"/>
              <a:t>multidigit</a:t>
            </a:r>
            <a:r>
              <a:rPr lang="en-IN" dirty="0"/>
              <a:t> addition and subtraction, </a:t>
            </a:r>
            <a:r>
              <a:rPr lang="en-IN" dirty="0" err="1"/>
              <a:t>multidigit</a:t>
            </a:r>
            <a:r>
              <a:rPr lang="en-IN" dirty="0"/>
              <a:t> (</a:t>
            </a:r>
            <a:r>
              <a:rPr lang="en-IN" dirty="0" smtClean="0"/>
              <a:t>long) multiplication</a:t>
            </a:r>
            <a:r>
              <a:rPr lang="en-IN" dirty="0"/>
              <a:t>, and long division.</a:t>
            </a:r>
            <a:endParaRPr lang="en-US" altLang="en-US" dirty="0"/>
          </a:p>
        </p:txBody>
      </p:sp>
    </p:spTree>
    <p:extLst>
      <p:ext uri="{BB962C8B-B14F-4D97-AF65-F5344CB8AC3E}">
        <p14:creationId xmlns:p14="http://schemas.microsoft.com/office/powerpoint/2010/main" val="1802426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The Division Algorithm</a:t>
            </a:r>
          </a:p>
        </p:txBody>
      </p:sp>
    </p:spTree>
    <p:extLst>
      <p:ext uri="{BB962C8B-B14F-4D97-AF65-F5344CB8AC3E}">
        <p14:creationId xmlns:p14="http://schemas.microsoft.com/office/powerpoint/2010/main" val="13013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Division Algorithm</a:t>
            </a: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For an integer </a:t>
            </a:r>
            <a:r>
              <a:rPr lang="en-IN" i="1" dirty="0"/>
              <a:t>a </a:t>
            </a:r>
            <a:r>
              <a:rPr lang="en-IN" dirty="0"/>
              <a:t>and a positive integer </a:t>
            </a:r>
            <a:r>
              <a:rPr lang="en-IN" i="1" dirty="0"/>
              <a:t>d</a:t>
            </a:r>
            <a:r>
              <a:rPr lang="en-IN" dirty="0"/>
              <a:t>, the quotient-remainder theorem guarantees </a:t>
            </a:r>
            <a:r>
              <a:rPr lang="en-IN" dirty="0" smtClean="0"/>
              <a:t>the existence </a:t>
            </a:r>
            <a:r>
              <a:rPr lang="en-IN" dirty="0"/>
              <a:t>of integers </a:t>
            </a:r>
            <a:r>
              <a:rPr lang="en-IN" i="1" dirty="0"/>
              <a:t>q </a:t>
            </a:r>
            <a:r>
              <a:rPr lang="en-IN" dirty="0"/>
              <a:t>and </a:t>
            </a:r>
            <a:r>
              <a:rPr lang="en-IN" i="1" dirty="0"/>
              <a:t>r </a:t>
            </a:r>
            <a:r>
              <a:rPr lang="en-IN" dirty="0"/>
              <a:t>such </a:t>
            </a:r>
            <a:r>
              <a:rPr lang="en-IN" dirty="0" smtClean="0"/>
              <a:t>that</a:t>
            </a:r>
          </a:p>
          <a:p>
            <a:pPr marL="0" indent="0"/>
            <a:endParaRPr lang="en-US" altLang="en-US" dirty="0"/>
          </a:p>
          <a:p>
            <a:pPr marL="0" indent="0"/>
            <a:r>
              <a:rPr lang="pt-BR" i="1" dirty="0" smtClean="0"/>
              <a:t>		a </a:t>
            </a:r>
            <a:r>
              <a:rPr lang="pt-BR" dirty="0" smtClean="0"/>
              <a:t>= </a:t>
            </a:r>
            <a:r>
              <a:rPr lang="pt-BR" i="1" dirty="0" smtClean="0"/>
              <a:t>dq</a:t>
            </a:r>
            <a:r>
              <a:rPr lang="pt-BR" dirty="0" smtClean="0"/>
              <a:t> + </a:t>
            </a:r>
            <a:r>
              <a:rPr lang="pt-BR" i="1" dirty="0" smtClean="0"/>
              <a:t>r     </a:t>
            </a:r>
            <a:r>
              <a:rPr lang="pt-BR" dirty="0" smtClean="0"/>
              <a:t>and     </a:t>
            </a:r>
            <a:r>
              <a:rPr lang="pt-BR" dirty="0"/>
              <a:t>0 ≤ </a:t>
            </a:r>
            <a:r>
              <a:rPr lang="pt-BR" i="1" dirty="0"/>
              <a:t>r </a:t>
            </a:r>
            <a:r>
              <a:rPr lang="pt-BR" dirty="0" smtClean="0"/>
              <a:t>&lt; </a:t>
            </a:r>
            <a:r>
              <a:rPr lang="pt-BR" i="1" dirty="0"/>
              <a:t>d</a:t>
            </a:r>
            <a:r>
              <a:rPr lang="pt-BR" dirty="0"/>
              <a:t>.</a:t>
            </a:r>
            <a:endParaRPr lang="en-US" altLang="en-US" dirty="0"/>
          </a:p>
        </p:txBody>
      </p:sp>
    </p:spTree>
    <p:extLst>
      <p:ext uri="{BB962C8B-B14F-4D97-AF65-F5344CB8AC3E}">
        <p14:creationId xmlns:p14="http://schemas.microsoft.com/office/powerpoint/2010/main" val="2023637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Division Algorithm</a:t>
            </a:r>
          </a:p>
        </p:txBody>
      </p:sp>
      <p:pic>
        <p:nvPicPr>
          <p:cNvPr id="1026" name="Picture 2" descr="A text box has the heading, Algorithm 4.10.1 Division Algorithm. The text reads, (given a non negative integer a and a positive integer d, the aim of the algorithm is to find integers q and r that satisfy the conditions a = d q + r and 0 less than equal to r less than d. This is done by subtracting d repeatedly from a until the result is less than d but is still nonnegative.&#10;0 less than equal to a minus d minus d minus d minus ... minus d = a minus d q less than d.&#10;The total number of d's that ae subtracted is the quotient q. The quantity a minus d q equals the remainder r.)&#10;Input  a [a nonnegative integer], d (a positive integer]&#10;Algorithm Body colon,&#10;r colon = a, q colon = 0 ([Repeatedly subtract d from r until a number less than d is obtained. Add 1 to q each time d is subtracted.]&#10;while (r greater than equal to d)&#10;r colon = r minus d&#10;q colon = q + 1&#10;end while&#10;(after execution of the while loop, a = d q + r.)&#10;output: q, r (nonnegative integ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302" y="1532248"/>
            <a:ext cx="6114379" cy="4792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559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900" dirty="0"/>
              <a:t>Example </a:t>
            </a:r>
            <a:r>
              <a:rPr lang="en-IN" altLang="en-US" sz="2900" dirty="0" smtClean="0"/>
              <a:t>4.10.4 </a:t>
            </a:r>
            <a:r>
              <a:rPr lang="en-US" altLang="en-US" sz="2900" dirty="0" smtClean="0"/>
              <a:t>– </a:t>
            </a:r>
            <a:r>
              <a:rPr lang="en-IN" altLang="en-US" sz="2900" i="1" dirty="0"/>
              <a:t>Tracing the Division Algorithm</a:t>
            </a:r>
            <a:endParaRPr lang="en-IN" altLang="en-US" sz="29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Trace the action of Algorithm 4.10.1 on the input variables </a:t>
            </a:r>
            <a:r>
              <a:rPr lang="en-IN" i="1" dirty="0"/>
              <a:t>a </a:t>
            </a:r>
            <a:r>
              <a:rPr lang="en-IN" dirty="0" smtClean="0"/>
              <a:t>= </a:t>
            </a:r>
            <a:r>
              <a:rPr lang="en-IN" dirty="0"/>
              <a:t>19 and </a:t>
            </a:r>
            <a:r>
              <a:rPr lang="en-IN" i="1" dirty="0"/>
              <a:t>d </a:t>
            </a:r>
            <a:r>
              <a:rPr lang="en-IN" dirty="0" smtClean="0"/>
              <a:t>= </a:t>
            </a:r>
            <a:r>
              <a:rPr lang="en-IN" dirty="0"/>
              <a:t>4.</a:t>
            </a:r>
            <a:endParaRPr lang="en-US" altLang="en-US" dirty="0"/>
          </a:p>
        </p:txBody>
      </p:sp>
    </p:spTree>
    <p:extLst>
      <p:ext uri="{BB962C8B-B14F-4D97-AF65-F5344CB8AC3E}">
        <p14:creationId xmlns:p14="http://schemas.microsoft.com/office/powerpoint/2010/main" val="2639874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4.10.4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Make a trace table as shown </a:t>
            </a:r>
            <a:r>
              <a:rPr lang="en-IN" dirty="0" smtClean="0"/>
              <a:t>below.</a:t>
            </a:r>
            <a:endParaRPr lang="en-US" altLang="en-US" dirty="0"/>
          </a:p>
        </p:txBody>
      </p:sp>
      <p:pic>
        <p:nvPicPr>
          <p:cNvPr id="2050" name="Picture 2" descr="Under the heading, Trace table, a table with 5 columns and 4 rows is shown. The column headings are as, Iteration number 0, Iteration number 1, Iteration number 2 , Iteration number 3, and Iteration number 4 and the row headings are Variable Name a, Variable name d, Variable name r, and Variable name q. The entries in the table are as follows:&#10;Row one, 19&#10;Row two, 4&#10;Row three, 19, 15, 11, 7, 3&#10;Row four, 0, 1, 2, 3,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787" y="1981200"/>
            <a:ext cx="6476427" cy="2390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4648200"/>
            <a:ext cx="8226425" cy="990600"/>
          </a:xfrm>
        </p:spPr>
        <p:txBody>
          <a:bodyPr/>
          <a:lstStyle/>
          <a:p>
            <a:pPr marL="0" indent="0"/>
            <a:r>
              <a:rPr lang="en-IN" dirty="0" smtClean="0"/>
              <a:t>The </a:t>
            </a:r>
            <a:r>
              <a:rPr lang="en-IN" dirty="0"/>
              <a:t>column under the </a:t>
            </a:r>
            <a:r>
              <a:rPr lang="en-IN" i="1" dirty="0"/>
              <a:t>k</a:t>
            </a:r>
            <a:r>
              <a:rPr lang="en-IN" dirty="0"/>
              <a:t>th </a:t>
            </a:r>
            <a:r>
              <a:rPr lang="en-IN" dirty="0" smtClean="0"/>
              <a:t>iteration gives </a:t>
            </a:r>
            <a:r>
              <a:rPr lang="en-IN" dirty="0"/>
              <a:t>the states of the variables after the </a:t>
            </a:r>
            <a:r>
              <a:rPr lang="en-IN" i="1" dirty="0"/>
              <a:t>k</a:t>
            </a:r>
            <a:r>
              <a:rPr lang="en-IN" dirty="0"/>
              <a:t>th iteration of the loop.</a:t>
            </a:r>
            <a:endParaRPr lang="en-US" altLang="en-US" dirty="0"/>
          </a:p>
        </p:txBody>
      </p:sp>
    </p:spTree>
    <p:extLst>
      <p:ext uri="{BB962C8B-B14F-4D97-AF65-F5344CB8AC3E}">
        <p14:creationId xmlns:p14="http://schemas.microsoft.com/office/powerpoint/2010/main" val="2521112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iveNumber"/>
          <p:cNvSpPr txBox="1">
            <a:spLocks/>
          </p:cNvSpPr>
          <p:nvPr/>
        </p:nvSpPr>
        <p:spPr bwMode="auto">
          <a:xfrm>
            <a:off x="609600" y="2350800"/>
            <a:ext cx="8302752" cy="130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a:lstStyle>
          <a:p>
            <a:pPr algn="ctr" eaLnBrk="1" hangingPunct="1"/>
            <a:r>
              <a:rPr lang="en-IN" kern="0" dirty="0">
                <a:solidFill>
                  <a:schemeClr val="tx1"/>
                </a:solidFill>
              </a:rPr>
              <a:t>The Euclidean Algorithm</a:t>
            </a:r>
            <a:endParaRPr lang="en-IN" altLang="en-US" kern="0" dirty="0">
              <a:solidFill>
                <a:schemeClr val="tx1"/>
              </a:solidFill>
            </a:endParaRPr>
          </a:p>
        </p:txBody>
      </p:sp>
    </p:spTree>
    <p:extLst>
      <p:ext uri="{BB962C8B-B14F-4D97-AF65-F5344CB8AC3E}">
        <p14:creationId xmlns:p14="http://schemas.microsoft.com/office/powerpoint/2010/main" val="824120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The Euclidean Algorithm</a:t>
            </a:r>
          </a:p>
        </p:txBody>
      </p:sp>
    </p:spTree>
    <p:extLst>
      <p:ext uri="{BB962C8B-B14F-4D97-AF65-F5344CB8AC3E}">
        <p14:creationId xmlns:p14="http://schemas.microsoft.com/office/powerpoint/2010/main" val="2200747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Euclidean Algorithm</a:t>
            </a:r>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a:t>The greatest common divisor of two integers </a:t>
            </a:r>
            <a:r>
              <a:rPr lang="en-IN" i="1" dirty="0"/>
              <a:t>a </a:t>
            </a:r>
            <a:r>
              <a:rPr lang="en-IN" dirty="0"/>
              <a:t>and </a:t>
            </a:r>
            <a:r>
              <a:rPr lang="en-IN" i="1" dirty="0"/>
              <a:t>b </a:t>
            </a:r>
            <a:r>
              <a:rPr lang="en-IN" dirty="0"/>
              <a:t>is the largest integer that </a:t>
            </a:r>
            <a:r>
              <a:rPr lang="en-IN" dirty="0" smtClean="0"/>
              <a:t>divides both </a:t>
            </a:r>
            <a:r>
              <a:rPr lang="en-IN" i="1" dirty="0"/>
              <a:t>a </a:t>
            </a:r>
            <a:r>
              <a:rPr lang="en-IN" dirty="0"/>
              <a:t>and </a:t>
            </a:r>
            <a:r>
              <a:rPr lang="en-IN" i="1" dirty="0"/>
              <a:t>b</a:t>
            </a:r>
            <a:r>
              <a:rPr lang="en-IN" dirty="0"/>
              <a:t>. For example, the greatest common divisor of 12 and 30 is 6. </a:t>
            </a:r>
            <a:r>
              <a:rPr lang="en-IN" dirty="0" smtClean="0"/>
              <a:t>The Euclidean algorithm </a:t>
            </a:r>
            <a:r>
              <a:rPr lang="en-IN" dirty="0"/>
              <a:t>provides a very efficient way to compute the greatest common divisor of </a:t>
            </a:r>
            <a:r>
              <a:rPr lang="en-IN" dirty="0" smtClean="0"/>
              <a:t>two integers</a:t>
            </a:r>
            <a:r>
              <a:rPr lang="en-IN" dirty="0"/>
              <a:t>.</a:t>
            </a:r>
            <a:endParaRPr lang="en-US" altLang="en-US" dirty="0"/>
          </a:p>
        </p:txBody>
      </p:sp>
      <p:pic>
        <p:nvPicPr>
          <p:cNvPr id="3074" name="Picture 2" descr="A text box has the heading, Definition. The text reads, Let a and b be integers that are not both zero. The greatest common divisor of a and b, denoted g c d(a, b), is that integer d with the following properties, &#10;1. d is a common divisor of both a and b. In other words, &#10;d divides a and d divides b.&#10;2. For every integer c, if c is a common divisor of both a and b, then c is less than or equal to d. In other words, For every integer c, if c divides a and c divided b then c less than equal to 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7208319" cy="268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860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Example </a:t>
            </a:r>
            <a:r>
              <a:rPr lang="en-IN" altLang="en-US" sz="3400" dirty="0" smtClean="0"/>
              <a:t>4.10.5 </a:t>
            </a:r>
            <a:r>
              <a:rPr lang="en-US" altLang="en-US" sz="3400" dirty="0" smtClean="0"/>
              <a:t>– </a:t>
            </a:r>
            <a:r>
              <a:rPr lang="en-IN" altLang="en-US" sz="3400" i="1" dirty="0"/>
              <a:t>Calculating Some </a:t>
            </a:r>
            <a:r>
              <a:rPr lang="en-IN" altLang="en-US" sz="3400" i="1" dirty="0" err="1"/>
              <a:t>gcd’s</a:t>
            </a:r>
            <a:endParaRPr lang="en-IN" altLang="en-US" sz="34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a. Find </a:t>
            </a:r>
            <a:r>
              <a:rPr lang="en-IN" dirty="0" err="1"/>
              <a:t>gcd</a:t>
            </a:r>
            <a:r>
              <a:rPr lang="en-IN" dirty="0"/>
              <a:t>(72, 63).</a:t>
            </a:r>
            <a:endParaRPr lang="en-US" altLang="en-US" dirty="0"/>
          </a:p>
        </p:txBody>
      </p:sp>
      <p:pic>
        <p:nvPicPr>
          <p:cNvPr id="4098" name="Picture 2" descr="b. Find g c d (10^20, 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4" y="2057399"/>
            <a:ext cx="26574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2590800"/>
            <a:ext cx="8226425" cy="1600200"/>
          </a:xfrm>
        </p:spPr>
        <p:txBody>
          <a:bodyPr/>
          <a:lstStyle/>
          <a:p>
            <a:r>
              <a:rPr lang="en-IN" dirty="0"/>
              <a:t>c. In the definition of greatest common divisor, </a:t>
            </a:r>
            <a:r>
              <a:rPr lang="en-IN" dirty="0" err="1"/>
              <a:t>gcd</a:t>
            </a:r>
            <a:r>
              <a:rPr lang="en-IN" dirty="0"/>
              <a:t>(0, 0) is not allowed. Why not? </a:t>
            </a:r>
            <a:r>
              <a:rPr lang="en-IN" dirty="0" smtClean="0"/>
              <a:t>What would </a:t>
            </a:r>
            <a:r>
              <a:rPr lang="en-IN" dirty="0" err="1"/>
              <a:t>gcd</a:t>
            </a:r>
            <a:r>
              <a:rPr lang="en-IN" dirty="0"/>
              <a:t>(0, 0) equal if it were found in the same way as the greatest </a:t>
            </a:r>
            <a:r>
              <a:rPr lang="en-IN" dirty="0" smtClean="0"/>
              <a:t>common divisors for </a:t>
            </a:r>
            <a:r>
              <a:rPr lang="en-IN" dirty="0"/>
              <a:t>other pairs of numbers?</a:t>
            </a:r>
            <a:endParaRPr lang="en-US" altLang="en-US" dirty="0"/>
          </a:p>
        </p:txBody>
      </p:sp>
    </p:spTree>
    <p:extLst>
      <p:ext uri="{BB962C8B-B14F-4D97-AF65-F5344CB8AC3E}">
        <p14:creationId xmlns:p14="http://schemas.microsoft.com/office/powerpoint/2010/main" val="3657055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4.10.5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a. 72 = 9 </a:t>
            </a:r>
            <a:r>
              <a:rPr lang="en-IN" b="1" dirty="0" smtClean="0"/>
              <a:t>·</a:t>
            </a:r>
            <a:r>
              <a:rPr lang="en-IN" dirty="0" smtClean="0"/>
              <a:t> 8 </a:t>
            </a:r>
            <a:r>
              <a:rPr lang="en-IN" dirty="0"/>
              <a:t>and 63 </a:t>
            </a:r>
            <a:r>
              <a:rPr lang="en-IN" dirty="0" smtClean="0"/>
              <a:t>= 9 </a:t>
            </a:r>
            <a:r>
              <a:rPr lang="en-IN" b="1" dirty="0"/>
              <a:t>· </a:t>
            </a:r>
            <a:r>
              <a:rPr lang="en-IN" dirty="0" smtClean="0"/>
              <a:t>7</a:t>
            </a:r>
            <a:r>
              <a:rPr lang="en-IN" dirty="0"/>
              <a:t>. So</a:t>
            </a:r>
            <a:endParaRPr lang="en-US" altLang="en-US" dirty="0"/>
          </a:p>
        </p:txBody>
      </p:sp>
      <p:pic>
        <p:nvPicPr>
          <p:cNvPr id="5122" name="Picture 2" descr="9 divides 72 and 9 divides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1854125" cy="357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447800"/>
            <a:ext cx="8226425" cy="1752600"/>
          </a:xfrm>
        </p:spPr>
        <p:txBody>
          <a:bodyPr/>
          <a:lstStyle/>
          <a:p>
            <a:r>
              <a:rPr lang="en-IN" dirty="0" smtClean="0"/>
              <a:t>                                                                          and </a:t>
            </a:r>
            <a:r>
              <a:rPr lang="en-IN" dirty="0"/>
              <a:t>no integer larger than 9 divides </a:t>
            </a:r>
            <a:r>
              <a:rPr lang="en-IN" dirty="0" smtClean="0"/>
              <a:t>both 72 </a:t>
            </a:r>
            <a:r>
              <a:rPr lang="en-IN" dirty="0"/>
              <a:t>and 63. Hence </a:t>
            </a:r>
            <a:r>
              <a:rPr lang="en-IN" dirty="0" err="1"/>
              <a:t>gcd</a:t>
            </a:r>
            <a:r>
              <a:rPr lang="en-IN" dirty="0"/>
              <a:t>(72, 63) </a:t>
            </a:r>
            <a:r>
              <a:rPr lang="en-IN" dirty="0" smtClean="0"/>
              <a:t>= 9. </a:t>
            </a:r>
          </a:p>
          <a:p>
            <a:endParaRPr lang="en-IN" sz="400" dirty="0"/>
          </a:p>
          <a:p>
            <a:r>
              <a:rPr lang="en-IN" dirty="0" smtClean="0"/>
              <a:t>b</a:t>
            </a:r>
            <a:r>
              <a:rPr lang="en-IN" dirty="0"/>
              <a:t>. By the laws of exponents,</a:t>
            </a:r>
            <a:endParaRPr lang="en-US" altLang="en-US" dirty="0"/>
          </a:p>
        </p:txBody>
      </p:sp>
      <p:pic>
        <p:nvPicPr>
          <p:cNvPr id="5123" name="Picture 3" descr="10^20 = 2^20 * 5^20 and 6^30 = 2^30 * 3^30 = 2^20 * 2^10 * 3^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3124200"/>
            <a:ext cx="56864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3552825"/>
            <a:ext cx="8226425" cy="457200"/>
          </a:xfrm>
        </p:spPr>
        <p:txBody>
          <a:bodyPr/>
          <a:lstStyle/>
          <a:p>
            <a:r>
              <a:rPr lang="en-IN" dirty="0" smtClean="0"/>
              <a:t>    It follows that</a:t>
            </a:r>
            <a:endParaRPr lang="en-US" altLang="en-US" dirty="0"/>
          </a:p>
        </p:txBody>
      </p:sp>
      <p:pic>
        <p:nvPicPr>
          <p:cNvPr id="5124" name="Picture 4" descr="2^20 divides 10^20 and 2^0 divided 6^30,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7025" y="3856346"/>
            <a:ext cx="29241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4343400"/>
            <a:ext cx="8226425" cy="838200"/>
          </a:xfrm>
        </p:spPr>
        <p:txBody>
          <a:bodyPr/>
          <a:lstStyle/>
          <a:p>
            <a:pPr marL="341313" indent="0"/>
            <a:r>
              <a:rPr lang="en-IN" dirty="0"/>
              <a:t>and by the unique factorization of integers theorem, no integer larger than</a:t>
            </a:r>
            <a:endParaRPr lang="en-US" altLang="en-US" dirty="0"/>
          </a:p>
        </p:txBody>
      </p:sp>
      <p:pic>
        <p:nvPicPr>
          <p:cNvPr id="5125" name="Picture 5" descr="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4772025"/>
            <a:ext cx="3905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3"/>
          </p:nvPr>
        </p:nvSpPr>
        <p:spPr>
          <a:xfrm>
            <a:off x="3810000" y="4724400"/>
            <a:ext cx="1981199" cy="457200"/>
          </a:xfrm>
        </p:spPr>
        <p:txBody>
          <a:bodyPr/>
          <a:lstStyle/>
          <a:p>
            <a:r>
              <a:rPr lang="en-IN" dirty="0" smtClean="0"/>
              <a:t>Divides both</a:t>
            </a:r>
            <a:endParaRPr lang="en-US" altLang="en-US" dirty="0"/>
          </a:p>
        </p:txBody>
      </p:sp>
      <p:pic>
        <p:nvPicPr>
          <p:cNvPr id="5126" name="Picture 6" descr="10^20 and 6^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0602" y="4790855"/>
            <a:ext cx="1318884" cy="29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762000" y="4724400"/>
            <a:ext cx="7924800" cy="807720"/>
          </a:xfrm>
        </p:spPr>
        <p:txBody>
          <a:bodyPr/>
          <a:lstStyle/>
          <a:p>
            <a:pPr marL="0" indent="0"/>
            <a:r>
              <a:rPr lang="en-IN" dirty="0" smtClean="0"/>
              <a:t>                                                                          (</a:t>
            </a:r>
            <a:r>
              <a:rPr lang="en-IN" dirty="0"/>
              <a:t>because no more than twenty 2’s divide</a:t>
            </a:r>
            <a:endParaRPr lang="en-US" altLang="en-US" dirty="0"/>
          </a:p>
        </p:txBody>
      </p:sp>
      <p:pic>
        <p:nvPicPr>
          <p:cNvPr id="5128" name="Picture 8" descr="1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3238" y="5151120"/>
            <a:ext cx="6191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ontent Placeholder 2"/>
          <p:cNvSpPr>
            <a:spLocks noGrp="1"/>
          </p:cNvSpPr>
          <p:nvPr>
            <p:ph sz="quarter" idx="13"/>
          </p:nvPr>
        </p:nvSpPr>
        <p:spPr>
          <a:xfrm>
            <a:off x="5617342" y="5105400"/>
            <a:ext cx="1905000" cy="457200"/>
          </a:xfrm>
        </p:spPr>
        <p:txBody>
          <a:bodyPr/>
          <a:lstStyle/>
          <a:p>
            <a:r>
              <a:rPr lang="en-IN" dirty="0"/>
              <a:t>no 3’s divide</a:t>
            </a:r>
            <a:endParaRPr lang="en-US" altLang="en-US" dirty="0"/>
          </a:p>
        </p:txBody>
      </p:sp>
      <p:pic>
        <p:nvPicPr>
          <p:cNvPr id="18" name="Picture 8" descr="1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5178552"/>
            <a:ext cx="6191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ontent Placeholder 2"/>
          <p:cNvSpPr>
            <a:spLocks noGrp="1"/>
          </p:cNvSpPr>
          <p:nvPr>
            <p:ph sz="quarter" idx="13"/>
          </p:nvPr>
        </p:nvSpPr>
        <p:spPr>
          <a:xfrm>
            <a:off x="762000" y="5486400"/>
            <a:ext cx="3810000" cy="457200"/>
          </a:xfrm>
        </p:spPr>
        <p:txBody>
          <a:bodyPr/>
          <a:lstStyle/>
          <a:p>
            <a:r>
              <a:rPr lang="en-IN" dirty="0" smtClean="0"/>
              <a:t>and no </a:t>
            </a:r>
            <a:r>
              <a:rPr lang="en-IN" dirty="0"/>
              <a:t>5’s divide</a:t>
            </a:r>
            <a:endParaRPr lang="en-US" altLang="en-US" dirty="0"/>
          </a:p>
        </p:txBody>
      </p:sp>
      <p:pic>
        <p:nvPicPr>
          <p:cNvPr id="5130" name="Picture 10" descr="6^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7234" y="5556356"/>
            <a:ext cx="466566" cy="311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423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An Algorithmic Language</a:t>
            </a:r>
          </a:p>
        </p:txBody>
      </p:sp>
    </p:spTree>
    <p:extLst>
      <p:ext uri="{BB962C8B-B14F-4D97-AF65-F5344CB8AC3E}">
        <p14:creationId xmlns:p14="http://schemas.microsoft.com/office/powerpoint/2010/main" val="742109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4.10.5 </a:t>
            </a:r>
            <a:r>
              <a:rPr lang="en-US" altLang="en-US" dirty="0" smtClean="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3940"/>
          </a:xfrm>
        </p:spPr>
        <p:txBody>
          <a:bodyPr/>
          <a:lstStyle/>
          <a:p>
            <a:pPr marL="0" indent="0"/>
            <a:r>
              <a:rPr lang="en-IN" dirty="0"/>
              <a:t>Hence</a:t>
            </a:r>
            <a:endParaRPr lang="en-US" altLang="en-US" dirty="0"/>
          </a:p>
        </p:txBody>
      </p:sp>
      <p:pic>
        <p:nvPicPr>
          <p:cNvPr id="6146" name="Picture 2" descr="g c d(10^20, 6^30) = 2^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17904"/>
            <a:ext cx="2472168" cy="383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2133600"/>
            <a:ext cx="8226425" cy="2590800"/>
          </a:xfrm>
        </p:spPr>
        <p:txBody>
          <a:bodyPr/>
          <a:lstStyle/>
          <a:p>
            <a:r>
              <a:rPr lang="en-IN" dirty="0"/>
              <a:t>c. Suppose </a:t>
            </a:r>
            <a:r>
              <a:rPr lang="en-IN" dirty="0" err="1"/>
              <a:t>gcd</a:t>
            </a:r>
            <a:r>
              <a:rPr lang="en-IN" dirty="0"/>
              <a:t>(0, 0) were defined to be the largest common factor that divides 0 and </a:t>
            </a:r>
            <a:r>
              <a:rPr lang="en-IN" dirty="0" smtClean="0"/>
              <a:t>0. The </a:t>
            </a:r>
            <a:r>
              <a:rPr lang="en-IN" dirty="0"/>
              <a:t>problem is that </a:t>
            </a:r>
            <a:r>
              <a:rPr lang="en-IN" i="1" dirty="0"/>
              <a:t>every </a:t>
            </a:r>
            <a:r>
              <a:rPr lang="en-IN" dirty="0"/>
              <a:t>positive integer divides 0 and there is no </a:t>
            </a:r>
            <a:r>
              <a:rPr lang="en-IN" dirty="0" smtClean="0"/>
              <a:t>largest integer</a:t>
            </a:r>
            <a:r>
              <a:rPr lang="en-IN" dirty="0"/>
              <a:t>. </a:t>
            </a:r>
            <a:endParaRPr lang="en-IN" dirty="0" smtClean="0"/>
          </a:p>
          <a:p>
            <a:endParaRPr lang="en-IN" dirty="0"/>
          </a:p>
          <a:p>
            <a:r>
              <a:rPr lang="en-IN" dirty="0" smtClean="0"/>
              <a:t>	So there </a:t>
            </a:r>
            <a:r>
              <a:rPr lang="en-IN" dirty="0"/>
              <a:t>is no largest common divisor!</a:t>
            </a:r>
            <a:endParaRPr lang="en-US" altLang="en-US" dirty="0"/>
          </a:p>
        </p:txBody>
      </p:sp>
    </p:spTree>
    <p:extLst>
      <p:ext uri="{BB962C8B-B14F-4D97-AF65-F5344CB8AC3E}">
        <p14:creationId xmlns:p14="http://schemas.microsoft.com/office/powerpoint/2010/main" val="3153199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Euclidean Algorithm</a:t>
            </a:r>
          </a:p>
        </p:txBody>
      </p:sp>
      <p:pic>
        <p:nvPicPr>
          <p:cNvPr id="7170" name="Picture 2" descr="A text box has the heading, Lemma 4.10.1. The text reads, If r is a positive integer, then g c d(r, 0) =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182229" cy="104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A text box has the heading Lemma 4.10.2. The text reads, If a and b are any integers not both zero, and if q and r are any integers such that a = b q + r, then g c d(a, b) = g c d(b, 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71" y="3352800"/>
            <a:ext cx="8182229" cy="2263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516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Euclidean Algorithm</a:t>
            </a:r>
          </a:p>
        </p:txBody>
      </p:sp>
      <p:pic>
        <p:nvPicPr>
          <p:cNvPr id="8194" name="Picture 2" descr="A text box has the heading, Euclidean Algorithm Description. The text reads, 1. Let A and B be integers with A greater than B greater than equal to 0.&#10;2. To find the greatest common divisor of A and B, first check whether B = 0. If it is, then g c d(A, B) = A by Lemma 4.10.1. If it isn't, then B greater than 0 and the quotient-remainder theorem can be used to divide A by B to obtain a quotient q and a remainder r, colon&#10;A = B q + r where 0 less than equals to r less than B.&#10;&#10;By Lemma 4.10.2, g c d(A, B) = g c d(B, r). Thus the problem of finding the greatest common divisor of A and B is reduced to the problem of finding the greatest common divisor of B and r.&#10;(what makes this information useful is the fact that the larger number of the pair (B, r) is smaller than the larger number of the pair (A, B). The reason is that the value of r found by the quotient-remainder theorem satisfies &#10;0 less than equal to r less than B.&#10;And, since by assumption B less than A, we have that 0 less than equal to r less than B less than A.)&#10;3. Now just repeat the process, starting again at (2), but use B instead of A and r instead of B. The repetitions are guaranteed to terminate eventually with r = 0 because each new remainder is less than the preceding one and all are nonnegativ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439" y="1447800"/>
            <a:ext cx="6032561" cy="520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9686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900" dirty="0"/>
              <a:t>Example </a:t>
            </a:r>
            <a:r>
              <a:rPr lang="en-IN" altLang="en-US" sz="1900" dirty="0" smtClean="0"/>
              <a:t>4.10.6 </a:t>
            </a:r>
            <a:r>
              <a:rPr lang="en-US" altLang="en-US" sz="1900" dirty="0" smtClean="0"/>
              <a:t>– </a:t>
            </a:r>
            <a:r>
              <a:rPr lang="en-IN" altLang="en-US" sz="1900" i="1" dirty="0"/>
              <a:t>Hand-Calculation of </a:t>
            </a:r>
            <a:r>
              <a:rPr lang="en-IN" altLang="en-US" sz="1900" i="1" dirty="0" err="1"/>
              <a:t>gcd’s</a:t>
            </a:r>
            <a:r>
              <a:rPr lang="en-IN" altLang="en-US" sz="1900" i="1" dirty="0"/>
              <a:t> Using the Euclidean Algorithm</a:t>
            </a:r>
            <a:endParaRPr lang="en-IN" altLang="en-US" sz="19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Use the Euclidean algorithm to find </a:t>
            </a:r>
            <a:r>
              <a:rPr lang="en-IN" dirty="0" err="1"/>
              <a:t>gcd</a:t>
            </a:r>
            <a:r>
              <a:rPr lang="en-IN" dirty="0"/>
              <a:t>(330, 156).</a:t>
            </a:r>
            <a:endParaRPr lang="en-US" altLang="en-US" dirty="0"/>
          </a:p>
        </p:txBody>
      </p:sp>
    </p:spTree>
    <p:extLst>
      <p:ext uri="{BB962C8B-B14F-4D97-AF65-F5344CB8AC3E}">
        <p14:creationId xmlns:p14="http://schemas.microsoft.com/office/powerpoint/2010/main" val="3998668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4.10.6 </a:t>
            </a:r>
            <a:r>
              <a:rPr lang="en-US" altLang="en-US" dirty="0" smtClean="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1. Divide 330 by 156:</a:t>
            </a:r>
            <a:endParaRPr lang="en-US" altLang="en-US" dirty="0"/>
          </a:p>
        </p:txBody>
      </p:sp>
      <p:pic>
        <p:nvPicPr>
          <p:cNvPr id="1026" name="Picture 2" descr="An image shows long division of 330 divided by 156. In the long division symbol, the number 330 is below the horizontal bar, the number 156 is to the left of the vertical line, and the number 2, aligned vertically with 0 of 330, is above the horizontal bar. The number 312 is shown below the 330 aligned vertically. A horizontal line is shown below the number 312. The number 18 is shown below the horizontal line. The number 2 above the horizontal bar is labeled as quotient. The number 18 is labeled as rema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264" y="2043752"/>
            <a:ext cx="2600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765175" y="2057400"/>
            <a:ext cx="5102225" cy="1981200"/>
          </a:xfrm>
        </p:spPr>
        <p:txBody>
          <a:bodyPr/>
          <a:lstStyle/>
          <a:p>
            <a:pPr marL="0" indent="0"/>
            <a:r>
              <a:rPr lang="en-IN" dirty="0"/>
              <a:t>Thus 330 = 156 </a:t>
            </a:r>
            <a:r>
              <a:rPr lang="en-IN" b="1" dirty="0" smtClean="0"/>
              <a:t>·</a:t>
            </a:r>
            <a:r>
              <a:rPr lang="en-IN" dirty="0" smtClean="0"/>
              <a:t> 2 + 18</a:t>
            </a:r>
            <a:r>
              <a:rPr lang="en-IN" dirty="0"/>
              <a:t>, and </a:t>
            </a:r>
            <a:r>
              <a:rPr lang="en-IN" dirty="0" smtClean="0"/>
              <a:t>hence </a:t>
            </a:r>
            <a:r>
              <a:rPr lang="en-IN" dirty="0" err="1" smtClean="0"/>
              <a:t>gcd</a:t>
            </a:r>
            <a:r>
              <a:rPr lang="en-IN" dirty="0" smtClean="0"/>
              <a:t>(330</a:t>
            </a:r>
            <a:r>
              <a:rPr lang="en-IN" dirty="0"/>
              <a:t>, 156) </a:t>
            </a:r>
            <a:r>
              <a:rPr lang="en-IN" dirty="0" smtClean="0"/>
              <a:t>= </a:t>
            </a:r>
            <a:r>
              <a:rPr lang="en-IN" dirty="0" err="1" smtClean="0"/>
              <a:t>gcd</a:t>
            </a:r>
            <a:r>
              <a:rPr lang="en-IN" dirty="0" smtClean="0"/>
              <a:t>(156</a:t>
            </a:r>
            <a:r>
              <a:rPr lang="en-IN" dirty="0"/>
              <a:t>, 18) by Lemma 4.10.2.</a:t>
            </a:r>
            <a:endParaRPr lang="en-US" altLang="en-US" dirty="0"/>
          </a:p>
        </p:txBody>
      </p:sp>
      <p:pic>
        <p:nvPicPr>
          <p:cNvPr id="7" name="Picture 3" descr="A text box has the heading, Lemma 4.10.2. The text reads, If a and b are any integers not both zero, and if q and r are any integers such that a = b q + r, then g c d (a, b) = g c d(b, 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199" y="3810000"/>
            <a:ext cx="7686389" cy="212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49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4.10.6 </a:t>
            </a:r>
            <a:r>
              <a:rPr lang="en-US" altLang="en-US" dirty="0" smtClean="0"/>
              <a:t>– </a:t>
            </a:r>
            <a:r>
              <a:rPr lang="en-IN"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2. Divide 156 by 18:</a:t>
            </a:r>
            <a:endParaRPr lang="en-US" altLang="en-US" dirty="0"/>
          </a:p>
        </p:txBody>
      </p:sp>
      <p:pic>
        <p:nvPicPr>
          <p:cNvPr id="2050" name="Picture 2" descr="An image shows long division of 156 divided by 18. In the long division, the number 156 is below the horizontal bar, the number 18 is to the left of the vertical line, and the number 8, aligned vertically with 6 of 156 is above the horizontal bar. The number 144 is shown below the 156 aligned vertically. A horizontal line is shown below the number 144. The number 12 is shown below the horizontal line. The number 8 above the horizontal bar is labeled as quotient. The number 12 is labeled as rema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0"/>
            <a:ext cx="2486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688975" y="4038600"/>
            <a:ext cx="8226425" cy="990600"/>
          </a:xfrm>
        </p:spPr>
        <p:txBody>
          <a:bodyPr/>
          <a:lstStyle/>
          <a:p>
            <a:pPr marL="0" indent="0"/>
            <a:r>
              <a:rPr lang="en-IN" dirty="0"/>
              <a:t>Thus 156 </a:t>
            </a:r>
            <a:r>
              <a:rPr lang="en-IN" dirty="0" smtClean="0"/>
              <a:t>= 18 </a:t>
            </a:r>
            <a:r>
              <a:rPr lang="en-IN" b="1" dirty="0"/>
              <a:t>· </a:t>
            </a:r>
            <a:r>
              <a:rPr lang="en-IN" dirty="0" smtClean="0"/>
              <a:t>8 + 12</a:t>
            </a:r>
            <a:r>
              <a:rPr lang="en-IN" dirty="0"/>
              <a:t>, and hence </a:t>
            </a:r>
            <a:r>
              <a:rPr lang="en-IN" dirty="0" smtClean="0"/>
              <a:t>		      </a:t>
            </a:r>
            <a:r>
              <a:rPr lang="en-IN" dirty="0" err="1" smtClean="0"/>
              <a:t>gcd</a:t>
            </a:r>
            <a:r>
              <a:rPr lang="en-IN" dirty="0" smtClean="0"/>
              <a:t>(156</a:t>
            </a:r>
            <a:r>
              <a:rPr lang="en-IN" dirty="0"/>
              <a:t>, 18) </a:t>
            </a:r>
            <a:r>
              <a:rPr lang="en-IN" dirty="0" smtClean="0"/>
              <a:t>= </a:t>
            </a:r>
            <a:r>
              <a:rPr lang="en-IN" dirty="0" err="1"/>
              <a:t>gcd</a:t>
            </a:r>
            <a:r>
              <a:rPr lang="en-IN" dirty="0"/>
              <a:t>(18, 12) by Lemma 4.10.2.</a:t>
            </a:r>
            <a:endParaRPr lang="en-US" altLang="en-US" dirty="0"/>
          </a:p>
        </p:txBody>
      </p:sp>
    </p:spTree>
    <p:extLst>
      <p:ext uri="{BB962C8B-B14F-4D97-AF65-F5344CB8AC3E}">
        <p14:creationId xmlns:p14="http://schemas.microsoft.com/office/powerpoint/2010/main" val="188829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4.10.6 </a:t>
            </a:r>
            <a:r>
              <a:rPr lang="en-US" altLang="en-US" dirty="0" smtClean="0"/>
              <a:t>– </a:t>
            </a:r>
            <a:r>
              <a:rPr lang="en-IN"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3. Divide 18 by 12:</a:t>
            </a:r>
            <a:endParaRPr lang="en-US" altLang="en-US" dirty="0"/>
          </a:p>
        </p:txBody>
      </p:sp>
      <p:pic>
        <p:nvPicPr>
          <p:cNvPr id="3074" name="Picture 2" descr="An image shows long division of 18 divided by 12. In the long division, the number 18 is below the horizontal bar, the number 12 is to the left of the vertical line, and the number 1, aligned vertically with 8 of 18, is above the horizontal bar. The number 12 is shown below the 18 aligned vertically. A horizontal line is shown below the number 12. The number 6 is shown below the horizontal line. The number 1 above the horizontal bar is labeled as quotient. The number 6 is labeled as remainder."/>
          <p:cNvPicPr>
            <a:picLocks noChangeAspect="1" noChangeArrowheads="1"/>
          </p:cNvPicPr>
          <p:nvPr/>
        </p:nvPicPr>
        <p:blipFill rotWithShape="1">
          <a:blip r:embed="rId3">
            <a:extLst>
              <a:ext uri="{28A0092B-C50C-407E-A947-70E740481C1C}">
                <a14:useLocalDpi xmlns:a14="http://schemas.microsoft.com/office/drawing/2010/main" val="0"/>
              </a:ext>
            </a:extLst>
          </a:blip>
          <a:srcRect t="6608"/>
          <a:stretch/>
        </p:blipFill>
        <p:spPr bwMode="auto">
          <a:xfrm>
            <a:off x="5867400" y="2226859"/>
            <a:ext cx="2543175" cy="1645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765175" y="2209800"/>
            <a:ext cx="4797425" cy="1524000"/>
          </a:xfrm>
        </p:spPr>
        <p:txBody>
          <a:bodyPr/>
          <a:lstStyle/>
          <a:p>
            <a:pPr marL="0" indent="0"/>
            <a:r>
              <a:rPr lang="en-IN" dirty="0"/>
              <a:t>Thus 18 </a:t>
            </a:r>
            <a:r>
              <a:rPr lang="en-IN" dirty="0" smtClean="0"/>
              <a:t>= 12 </a:t>
            </a:r>
            <a:r>
              <a:rPr lang="en-IN" b="1" dirty="0"/>
              <a:t>· </a:t>
            </a:r>
            <a:r>
              <a:rPr lang="en-IN" dirty="0" smtClean="0"/>
              <a:t>1 + 6</a:t>
            </a:r>
            <a:r>
              <a:rPr lang="en-IN" dirty="0"/>
              <a:t>, and hence </a:t>
            </a:r>
            <a:r>
              <a:rPr lang="en-IN" dirty="0" err="1"/>
              <a:t>gcd</a:t>
            </a:r>
            <a:r>
              <a:rPr lang="en-IN" dirty="0"/>
              <a:t>(18, 12) </a:t>
            </a:r>
            <a:r>
              <a:rPr lang="en-IN" dirty="0" smtClean="0"/>
              <a:t>= </a:t>
            </a:r>
            <a:r>
              <a:rPr lang="en-IN" dirty="0" err="1"/>
              <a:t>gcd</a:t>
            </a:r>
            <a:r>
              <a:rPr lang="en-IN" dirty="0"/>
              <a:t>(12, 6) by Lemma 4.10.2.</a:t>
            </a:r>
            <a:endParaRPr lang="en-US" altLang="en-US" dirty="0"/>
          </a:p>
        </p:txBody>
      </p:sp>
      <p:pic>
        <p:nvPicPr>
          <p:cNvPr id="8" name="Picture 3" descr="A text box has the heading, Lemma 4.10.2. If a and b are any integers not both zero, and if q and r are any integers such that a = b q + r, then g c d(a, b) = g c d(b, 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038600"/>
            <a:ext cx="7315200" cy="202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4472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4.10.6 </a:t>
            </a:r>
            <a:r>
              <a:rPr lang="en-US" altLang="en-US" dirty="0" smtClean="0"/>
              <a:t>– </a:t>
            </a:r>
            <a:r>
              <a:rPr lang="en-IN"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4. Divide 12 by 6:</a:t>
            </a:r>
            <a:endParaRPr lang="en-US" altLang="en-US" dirty="0"/>
          </a:p>
        </p:txBody>
      </p:sp>
      <p:pic>
        <p:nvPicPr>
          <p:cNvPr id="4098" name="Picture 2" descr="An image shows long division of 12 divided by 6. In the long division, the number 12 is below the horizontal bar, the number 6 is to the left of the vertical line, and the number 2, aligned vertically with 2 of 12, is above the horizontal bar. The number 12 is shown below the 12 aligned vertically. A horizontal line is shown below the number 12. The number 0 is shown below the horizontal line. The number 2 above the horizontal bar is labeled as quotient. The number 0 is labeled as rema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0"/>
            <a:ext cx="22479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3505200"/>
            <a:ext cx="8226425" cy="2667000"/>
          </a:xfrm>
        </p:spPr>
        <p:txBody>
          <a:bodyPr/>
          <a:lstStyle/>
          <a:p>
            <a:pPr marL="395288" indent="0"/>
            <a:r>
              <a:rPr lang="en-IN" dirty="0"/>
              <a:t>Thus 12 </a:t>
            </a:r>
            <a:r>
              <a:rPr lang="en-IN" dirty="0" smtClean="0"/>
              <a:t>= 6 </a:t>
            </a:r>
            <a:r>
              <a:rPr lang="en-IN" b="1" dirty="0"/>
              <a:t>· </a:t>
            </a:r>
            <a:r>
              <a:rPr lang="en-IN" dirty="0" smtClean="0"/>
              <a:t>2 + 0</a:t>
            </a:r>
            <a:r>
              <a:rPr lang="en-IN" dirty="0"/>
              <a:t>, and hence </a:t>
            </a:r>
            <a:r>
              <a:rPr lang="en-IN" dirty="0" err="1"/>
              <a:t>gcd</a:t>
            </a:r>
            <a:r>
              <a:rPr lang="en-IN" dirty="0"/>
              <a:t>(12, 6) </a:t>
            </a:r>
            <a:r>
              <a:rPr lang="en-IN" dirty="0" smtClean="0"/>
              <a:t>= </a:t>
            </a:r>
            <a:r>
              <a:rPr lang="en-IN" dirty="0" err="1"/>
              <a:t>gcd</a:t>
            </a:r>
            <a:r>
              <a:rPr lang="en-IN" dirty="0"/>
              <a:t>(6, 0) by Lemma </a:t>
            </a:r>
            <a:r>
              <a:rPr lang="en-IN" dirty="0" smtClean="0"/>
              <a:t>4.10.2. Putting </a:t>
            </a:r>
            <a:r>
              <a:rPr lang="en-IN" dirty="0"/>
              <a:t>all the equations above together </a:t>
            </a:r>
            <a:r>
              <a:rPr lang="en-IN" dirty="0" smtClean="0"/>
              <a:t>gives</a:t>
            </a:r>
          </a:p>
          <a:p>
            <a:pPr marL="0" indent="0"/>
            <a:endParaRPr lang="en-US" altLang="en-US" sz="400" dirty="0"/>
          </a:p>
          <a:p>
            <a:pPr marL="0" indent="0"/>
            <a:r>
              <a:rPr lang="en-IN" dirty="0" smtClean="0"/>
              <a:t>	    </a:t>
            </a:r>
            <a:r>
              <a:rPr lang="en-IN" dirty="0" err="1" smtClean="0"/>
              <a:t>gcd</a:t>
            </a:r>
            <a:r>
              <a:rPr lang="en-IN" dirty="0" smtClean="0"/>
              <a:t>(330</a:t>
            </a:r>
            <a:r>
              <a:rPr lang="en-IN" dirty="0"/>
              <a:t>, 156) </a:t>
            </a:r>
            <a:r>
              <a:rPr lang="en-IN" dirty="0" smtClean="0"/>
              <a:t>= </a:t>
            </a:r>
            <a:r>
              <a:rPr lang="en-IN" dirty="0" err="1"/>
              <a:t>gcd</a:t>
            </a:r>
            <a:r>
              <a:rPr lang="en-IN" dirty="0"/>
              <a:t>(156, 18</a:t>
            </a:r>
            <a:r>
              <a:rPr lang="en-IN" dirty="0" smtClean="0"/>
              <a:t>)</a:t>
            </a:r>
          </a:p>
          <a:p>
            <a:pPr marL="0" indent="0"/>
            <a:r>
              <a:rPr lang="en-IN" dirty="0" smtClean="0"/>
              <a:t>	    		      = </a:t>
            </a:r>
            <a:r>
              <a:rPr lang="en-IN" dirty="0" err="1"/>
              <a:t>gcd</a:t>
            </a:r>
            <a:r>
              <a:rPr lang="en-IN" dirty="0"/>
              <a:t>(18, 12)</a:t>
            </a:r>
            <a:endParaRPr lang="en-US" altLang="en-US" dirty="0"/>
          </a:p>
        </p:txBody>
      </p:sp>
    </p:spTree>
    <p:extLst>
      <p:ext uri="{BB962C8B-B14F-4D97-AF65-F5344CB8AC3E}">
        <p14:creationId xmlns:p14="http://schemas.microsoft.com/office/powerpoint/2010/main" val="1582604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4.10.6 </a:t>
            </a:r>
            <a:r>
              <a:rPr lang="en-US" altLang="en-US" dirty="0" smtClean="0"/>
              <a:t>– </a:t>
            </a:r>
            <a:r>
              <a:rPr lang="en-IN" altLang="en-US" i="1" dirty="0"/>
              <a:t>Solution</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633537"/>
          </a:xfrm>
        </p:spPr>
        <p:txBody>
          <a:bodyPr/>
          <a:lstStyle/>
          <a:p>
            <a:r>
              <a:rPr lang="en-IN" dirty="0" smtClean="0"/>
              <a:t>				= </a:t>
            </a:r>
            <a:r>
              <a:rPr lang="en-IN" dirty="0" err="1"/>
              <a:t>gcd</a:t>
            </a:r>
            <a:r>
              <a:rPr lang="en-IN" dirty="0"/>
              <a:t>(12, </a:t>
            </a:r>
            <a:r>
              <a:rPr lang="en-IN" dirty="0" smtClean="0"/>
              <a:t>6)</a:t>
            </a:r>
          </a:p>
          <a:p>
            <a:endParaRPr lang="en-IN" sz="800" dirty="0" smtClean="0"/>
          </a:p>
          <a:p>
            <a:r>
              <a:rPr lang="en-IN" dirty="0" smtClean="0"/>
              <a:t>				= </a:t>
            </a:r>
            <a:r>
              <a:rPr lang="en-IN" dirty="0" err="1"/>
              <a:t>gcd</a:t>
            </a:r>
            <a:r>
              <a:rPr lang="en-IN" dirty="0"/>
              <a:t>(6, </a:t>
            </a:r>
            <a:r>
              <a:rPr lang="en-IN" dirty="0" smtClean="0"/>
              <a:t>0)</a:t>
            </a:r>
          </a:p>
          <a:p>
            <a:endParaRPr lang="en-IN" sz="800" dirty="0" smtClean="0"/>
          </a:p>
          <a:p>
            <a:r>
              <a:rPr lang="en-IN" dirty="0" smtClean="0"/>
              <a:t>				= 6		           </a:t>
            </a:r>
            <a:r>
              <a:rPr lang="en-IN" sz="1800" dirty="0">
                <a:solidFill>
                  <a:srgbClr val="00AEEF"/>
                </a:solidFill>
              </a:rPr>
              <a:t>by Lemma </a:t>
            </a:r>
            <a:r>
              <a:rPr lang="en-IN" sz="1800" dirty="0" smtClean="0">
                <a:solidFill>
                  <a:srgbClr val="00AEEF"/>
                </a:solidFill>
              </a:rPr>
              <a:t>4.10.1.</a:t>
            </a:r>
            <a:endParaRPr lang="en-US" altLang="en-US" dirty="0"/>
          </a:p>
        </p:txBody>
      </p:sp>
      <p:pic>
        <p:nvPicPr>
          <p:cNvPr id="9" name="Picture 2" descr="A text box has the heading, Lemma 4.10.1. The text reads, If r is a positive integer, then g c d(r, 0) =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7" y="3200400"/>
            <a:ext cx="8182229" cy="104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4495800"/>
            <a:ext cx="8226425" cy="533400"/>
          </a:xfrm>
        </p:spPr>
        <p:txBody>
          <a:bodyPr/>
          <a:lstStyle/>
          <a:p>
            <a:r>
              <a:rPr lang="en-IN" dirty="0" smtClean="0"/>
              <a:t>Therefore</a:t>
            </a:r>
            <a:r>
              <a:rPr lang="en-IN" dirty="0"/>
              <a:t>, </a:t>
            </a:r>
            <a:r>
              <a:rPr lang="en-IN" dirty="0" err="1"/>
              <a:t>gcd</a:t>
            </a:r>
            <a:r>
              <a:rPr lang="en-IN" dirty="0"/>
              <a:t>(330, 156) </a:t>
            </a:r>
            <a:r>
              <a:rPr lang="en-IN" dirty="0" smtClean="0"/>
              <a:t>= </a:t>
            </a:r>
            <a:r>
              <a:rPr lang="en-IN" dirty="0"/>
              <a:t>6.</a:t>
            </a:r>
            <a:endParaRPr lang="en-US" altLang="en-US" dirty="0"/>
          </a:p>
        </p:txBody>
      </p:sp>
    </p:spTree>
    <p:extLst>
      <p:ext uri="{BB962C8B-B14F-4D97-AF65-F5344CB8AC3E}">
        <p14:creationId xmlns:p14="http://schemas.microsoft.com/office/powerpoint/2010/main" val="34140993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Euclidean Algorithm</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The following is a version of the Euclidean algorithm written using formal </a:t>
            </a:r>
            <a:r>
              <a:rPr lang="en-IN" dirty="0" smtClean="0"/>
              <a:t>algorithm notation</a:t>
            </a:r>
            <a:r>
              <a:rPr lang="en-IN" dirty="0"/>
              <a:t>.</a:t>
            </a:r>
            <a:endParaRPr lang="en-US" altLang="en-US" dirty="0"/>
          </a:p>
        </p:txBody>
      </p:sp>
      <p:pic>
        <p:nvPicPr>
          <p:cNvPr id="5122" name="Picture 2" descr="A text box has the heading, Algorithm 4.10.2 Euclidean Algorithm. The text reads, (Given two integers A and B with A greater than B greater than equal to 0, this algorithm computes g c d(A, B). It is based on two facts,&#10;1. g c d(a, b) = g c d(b, r) if a, b, q, and r are integers with a = b*q + r and 0 less than equal to r less than b.&#10;2. g c d(a, 0) = a.)&#10;Input, A, B (integers with A greater than B greater than equal to 0)&#10;Algorithm Body, a colon = A, b colon = B, r colon = B&#10;(If b is not equal to 0, compute a mod b, the remainder of the integer division of a by b, and set r equal to this value. Then repeat the process using b in place of a and r in place of b.)&#10;while (b not equal to 0)&#10;r colon = a mod b&#10;(The value of a mod b can be obtained by calling the division algorithm.)&#10;a colon = b&#10;b colon = r&#10;end while &#10;(After execution of the while loop, g c d(A, B) = a.)&#10;g c d colon = a&#10;Output, g c d(a positive intege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286000"/>
            <a:ext cx="5578558" cy="4396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6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The algorithmic language used in this book is a kind of pseudocode, combining </a:t>
            </a:r>
            <a:r>
              <a:rPr lang="en-IN" dirty="0" smtClean="0"/>
              <a:t>elements of </a:t>
            </a:r>
            <a:r>
              <a:rPr lang="en-IN" dirty="0"/>
              <a:t>Python, C,</a:t>
            </a:r>
            <a:endParaRPr lang="en-US" altLang="en-US" dirty="0"/>
          </a:p>
        </p:txBody>
      </p:sp>
      <p:pic>
        <p:nvPicPr>
          <p:cNvPr id="1026" name="Picture 2" des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85950"/>
            <a:ext cx="6191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2209800"/>
            <a:ext cx="8226425" cy="3276600"/>
          </a:xfrm>
        </p:spPr>
        <p:txBody>
          <a:bodyPr/>
          <a:lstStyle/>
          <a:p>
            <a:pPr marL="0" indent="0"/>
            <a:r>
              <a:rPr lang="en-IN" dirty="0"/>
              <a:t>and Java, and ordinary, but fairly precise, English. </a:t>
            </a:r>
            <a:endParaRPr lang="en-IN" dirty="0" smtClean="0"/>
          </a:p>
          <a:p>
            <a:pPr marL="0" indent="0"/>
            <a:endParaRPr lang="en-IN" sz="800" dirty="0"/>
          </a:p>
          <a:p>
            <a:pPr marL="0" indent="0"/>
            <a:r>
              <a:rPr lang="en-IN" dirty="0" smtClean="0"/>
              <a:t>We will use </a:t>
            </a:r>
            <a:r>
              <a:rPr lang="en-IN" dirty="0"/>
              <a:t>some </a:t>
            </a:r>
            <a:r>
              <a:rPr lang="en-IN" dirty="0" smtClean="0"/>
              <a:t>of the </a:t>
            </a:r>
            <a:r>
              <a:rPr lang="en-IN" dirty="0"/>
              <a:t>formal constructs of </a:t>
            </a:r>
            <a:r>
              <a:rPr lang="en-IN" dirty="0" smtClean="0"/>
              <a:t>computer languages—such </a:t>
            </a:r>
            <a:r>
              <a:rPr lang="en-IN" dirty="0"/>
              <a:t>as assignment statements, loops, </a:t>
            </a:r>
            <a:r>
              <a:rPr lang="en-IN" dirty="0" smtClean="0"/>
              <a:t>and so </a:t>
            </a:r>
            <a:r>
              <a:rPr lang="en-IN" dirty="0"/>
              <a:t>forth—but we will ignore the more technical </a:t>
            </a:r>
            <a:r>
              <a:rPr lang="en-IN" dirty="0" smtClean="0"/>
              <a:t>details, such </a:t>
            </a:r>
            <a:r>
              <a:rPr lang="en-IN" dirty="0"/>
              <a:t>as the requirement for </a:t>
            </a:r>
            <a:r>
              <a:rPr lang="en-IN" dirty="0" smtClean="0"/>
              <a:t>explicit end-of-statement </a:t>
            </a:r>
            <a:r>
              <a:rPr lang="en-IN" dirty="0"/>
              <a:t>delimiters, the range of integer values available on </a:t>
            </a:r>
            <a:r>
              <a:rPr lang="en-IN" dirty="0" smtClean="0"/>
              <a:t>a particular installation, and </a:t>
            </a:r>
            <a:r>
              <a:rPr lang="en-IN" dirty="0"/>
              <a:t>so forth.</a:t>
            </a:r>
            <a:endParaRPr lang="en-US" altLang="en-US" dirty="0"/>
          </a:p>
        </p:txBody>
      </p:sp>
    </p:spTree>
    <p:extLst>
      <p:ext uri="{BB962C8B-B14F-4D97-AF65-F5344CB8AC3E}">
        <p14:creationId xmlns:p14="http://schemas.microsoft.com/office/powerpoint/2010/main" val="1602856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4.10.7 </a:t>
            </a:r>
            <a:r>
              <a:rPr lang="en-US" altLang="en-US" sz="2300" dirty="0" smtClean="0"/>
              <a:t>– </a:t>
            </a:r>
            <a:r>
              <a:rPr lang="en-IN" altLang="en-US" sz="2300" i="1" dirty="0"/>
              <a:t>A Trace Table for the Euclidean Algorithm</a:t>
            </a:r>
            <a:endParaRPr lang="en-IN" altLang="en-US" sz="2300" dirty="0"/>
          </a:p>
        </p:txBody>
      </p:sp>
      <p:sp>
        <p:nvSpPr>
          <p:cNvPr id="3" name="Content Placeholder 2"/>
          <p:cNvSpPr>
            <a:spLocks noGrp="1"/>
          </p:cNvSpPr>
          <p:nvPr>
            <p:ph sz="quarter" idx="13"/>
          </p:nvPr>
        </p:nvSpPr>
        <p:spPr>
          <a:xfrm>
            <a:off x="457200" y="1447800"/>
            <a:ext cx="8226425" cy="1066800"/>
          </a:xfrm>
        </p:spPr>
        <p:txBody>
          <a:bodyPr/>
          <a:lstStyle/>
          <a:p>
            <a:pPr marL="0" indent="0"/>
            <a:r>
              <a:rPr lang="en-IN" dirty="0"/>
              <a:t>Construct a trace table for Algorithm 4.10.2 using </a:t>
            </a:r>
            <a:r>
              <a:rPr lang="en-IN" i="1" dirty="0"/>
              <a:t>A </a:t>
            </a:r>
            <a:r>
              <a:rPr lang="en-IN" dirty="0" smtClean="0"/>
              <a:t>= </a:t>
            </a:r>
            <a:r>
              <a:rPr lang="en-IN" dirty="0"/>
              <a:t>330 and </a:t>
            </a:r>
            <a:r>
              <a:rPr lang="en-IN" i="1" dirty="0"/>
              <a:t>B </a:t>
            </a:r>
            <a:r>
              <a:rPr lang="en-IN" dirty="0" smtClean="0"/>
              <a:t>= </a:t>
            </a:r>
            <a:r>
              <a:rPr lang="en-IN" dirty="0"/>
              <a:t>156, the same </a:t>
            </a:r>
            <a:r>
              <a:rPr lang="en-IN" dirty="0" smtClean="0"/>
              <a:t>numbers as </a:t>
            </a:r>
            <a:r>
              <a:rPr lang="en-IN" dirty="0"/>
              <a:t>in Example 4.10.6.</a:t>
            </a:r>
            <a:endParaRPr lang="en-US" altLang="en-US" dirty="0"/>
          </a:p>
        </p:txBody>
      </p:sp>
    </p:spTree>
    <p:extLst>
      <p:ext uri="{BB962C8B-B14F-4D97-AF65-F5344CB8AC3E}">
        <p14:creationId xmlns:p14="http://schemas.microsoft.com/office/powerpoint/2010/main" val="3910792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4.10.7 </a:t>
            </a:r>
            <a:r>
              <a:rPr lang="en-US" altLang="en-US" dirty="0" smtClean="0"/>
              <a:t>– </a:t>
            </a:r>
            <a:r>
              <a:rPr lang="en-IN" altLang="en-US" i="1" dirty="0"/>
              <a:t>Solution</a:t>
            </a:r>
            <a:endParaRPr lang="en-IN" altLang="en-US" dirty="0"/>
          </a:p>
        </p:txBody>
      </p:sp>
      <p:pic>
        <p:nvPicPr>
          <p:cNvPr id="9" name="Picture 2" descr="A trace table has 5 columns and 6 rows, the row headings as, A, B, a, b, r, and g c d. The entries in the table are as follows: &#10;Row A, 330&#10;Row B, 156&#10;Row a, 330, 156, 18, 12, 6&#10;Row b, 156, 18, 12, 6, 0&#10;Row r, 156, 18, 12, 6, 0&#10;Row g c d, blank, blank, blank, blank, 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185" y="1600200"/>
            <a:ext cx="4775616" cy="261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1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4343400"/>
          </a:xfrm>
        </p:spPr>
        <p:txBody>
          <a:bodyPr/>
          <a:lstStyle/>
          <a:p>
            <a:pPr marL="0" indent="0"/>
            <a:r>
              <a:rPr lang="en-IN" dirty="0"/>
              <a:t>In high-level computer languages, the term </a:t>
            </a:r>
            <a:r>
              <a:rPr lang="en-IN" b="1" dirty="0"/>
              <a:t>variable </a:t>
            </a:r>
            <a:r>
              <a:rPr lang="en-IN" dirty="0" smtClean="0"/>
              <a:t>is used </a:t>
            </a:r>
            <a:r>
              <a:rPr lang="en-IN" dirty="0"/>
              <a:t>to refer to a specific </a:t>
            </a:r>
            <a:r>
              <a:rPr lang="en-IN" dirty="0" smtClean="0"/>
              <a:t>storage location </a:t>
            </a:r>
            <a:r>
              <a:rPr lang="en-IN" dirty="0"/>
              <a:t>in a computer’s memory. </a:t>
            </a:r>
            <a:endParaRPr lang="en-IN" dirty="0" smtClean="0"/>
          </a:p>
          <a:p>
            <a:pPr marL="0" indent="0"/>
            <a:endParaRPr lang="en-IN" sz="1600" dirty="0"/>
          </a:p>
          <a:p>
            <a:pPr marL="0" indent="0"/>
            <a:r>
              <a:rPr lang="en-IN" dirty="0" smtClean="0"/>
              <a:t>To </a:t>
            </a:r>
            <a:r>
              <a:rPr lang="en-IN" dirty="0"/>
              <a:t>say that the variable </a:t>
            </a:r>
            <a:r>
              <a:rPr lang="en-IN" i="1" dirty="0"/>
              <a:t>x </a:t>
            </a:r>
            <a:r>
              <a:rPr lang="en-IN" dirty="0"/>
              <a:t>has the value 3 means that </a:t>
            </a:r>
            <a:r>
              <a:rPr lang="en-IN" dirty="0" smtClean="0"/>
              <a:t>the memory </a:t>
            </a:r>
            <a:r>
              <a:rPr lang="en-IN" dirty="0"/>
              <a:t>location corresponding to </a:t>
            </a:r>
            <a:r>
              <a:rPr lang="en-IN" i="1" dirty="0"/>
              <a:t>x </a:t>
            </a:r>
            <a:r>
              <a:rPr lang="en-IN" dirty="0"/>
              <a:t>contains the number 3</a:t>
            </a:r>
            <a:r>
              <a:rPr lang="en-IN" dirty="0" smtClean="0"/>
              <a:t>.</a:t>
            </a:r>
          </a:p>
          <a:p>
            <a:pPr marL="0" indent="0"/>
            <a:endParaRPr lang="en-US" altLang="en-US" sz="1600" dirty="0"/>
          </a:p>
          <a:p>
            <a:pPr marL="0" indent="0"/>
            <a:r>
              <a:rPr lang="en-IN" dirty="0"/>
              <a:t>A given storage location </a:t>
            </a:r>
            <a:r>
              <a:rPr lang="en-IN" dirty="0" smtClean="0"/>
              <a:t>can hold </a:t>
            </a:r>
            <a:r>
              <a:rPr lang="en-IN" dirty="0"/>
              <a:t>only one value at a time. So if a variable is given a new value during </a:t>
            </a:r>
            <a:r>
              <a:rPr lang="en-IN" dirty="0" smtClean="0"/>
              <a:t>program execution, then </a:t>
            </a:r>
            <a:r>
              <a:rPr lang="en-IN" dirty="0"/>
              <a:t>the old value is erased.</a:t>
            </a:r>
            <a:endParaRPr lang="en-US" altLang="en-US" dirty="0"/>
          </a:p>
        </p:txBody>
      </p:sp>
    </p:spTree>
    <p:extLst>
      <p:ext uri="{BB962C8B-B14F-4D97-AF65-F5344CB8AC3E}">
        <p14:creationId xmlns:p14="http://schemas.microsoft.com/office/powerpoint/2010/main" val="2588096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2743200"/>
          </a:xfrm>
        </p:spPr>
        <p:txBody>
          <a:bodyPr/>
          <a:lstStyle/>
          <a:p>
            <a:pPr marL="0" indent="0"/>
            <a:r>
              <a:rPr lang="en-IN" dirty="0"/>
              <a:t>The </a:t>
            </a:r>
            <a:r>
              <a:rPr lang="en-IN" b="1" dirty="0"/>
              <a:t>data type </a:t>
            </a:r>
            <a:r>
              <a:rPr lang="en-IN" dirty="0"/>
              <a:t>of a variable indicates the set in which </a:t>
            </a:r>
            <a:r>
              <a:rPr lang="en-IN" dirty="0" smtClean="0"/>
              <a:t>the variable </a:t>
            </a:r>
            <a:r>
              <a:rPr lang="en-IN" dirty="0"/>
              <a:t>takes its values, whether the set of integers, or real numbers, or character </a:t>
            </a:r>
            <a:r>
              <a:rPr lang="en-IN" dirty="0" smtClean="0"/>
              <a:t>strings, or </a:t>
            </a:r>
            <a:r>
              <a:rPr lang="en-IN" dirty="0"/>
              <a:t>the set {0, 1} (for a Boolean variable), and so </a:t>
            </a:r>
            <a:r>
              <a:rPr lang="en-IN" dirty="0" smtClean="0"/>
              <a:t>forth. </a:t>
            </a:r>
          </a:p>
          <a:p>
            <a:pPr marL="0" indent="0"/>
            <a:endParaRPr lang="en-IN" sz="1600" dirty="0"/>
          </a:p>
          <a:p>
            <a:pPr marL="0" indent="0"/>
            <a:r>
              <a:rPr lang="en-IN" dirty="0" smtClean="0"/>
              <a:t>An </a:t>
            </a:r>
            <a:r>
              <a:rPr lang="en-IN" b="1" dirty="0"/>
              <a:t>assignment statement </a:t>
            </a:r>
            <a:r>
              <a:rPr lang="en-IN" dirty="0"/>
              <a:t>gives a value to a variable. It has the </a:t>
            </a:r>
            <a:r>
              <a:rPr lang="en-IN" dirty="0" smtClean="0"/>
              <a:t>form</a:t>
            </a:r>
            <a:endParaRPr lang="en-IN" dirty="0" smtClean="0">
              <a:latin typeface="+mj-lt"/>
            </a:endParaRPr>
          </a:p>
        </p:txBody>
      </p:sp>
      <p:pic>
        <p:nvPicPr>
          <p:cNvPr id="2050" name="Picture 2" descr="x colon =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962400"/>
            <a:ext cx="914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4343400"/>
            <a:ext cx="8226425" cy="914400"/>
          </a:xfrm>
        </p:spPr>
        <p:txBody>
          <a:bodyPr/>
          <a:lstStyle/>
          <a:p>
            <a:pPr marL="0" indent="0"/>
            <a:r>
              <a:rPr lang="en-IN" dirty="0"/>
              <a:t>where </a:t>
            </a:r>
            <a:r>
              <a:rPr lang="en-IN" i="1" dirty="0"/>
              <a:t>x </a:t>
            </a:r>
            <a:r>
              <a:rPr lang="en-IN" dirty="0"/>
              <a:t>is a variable and </a:t>
            </a:r>
            <a:r>
              <a:rPr lang="en-IN" i="1" dirty="0"/>
              <a:t>e </a:t>
            </a:r>
            <a:r>
              <a:rPr lang="en-IN" dirty="0"/>
              <a:t>is an expression. This is read “</a:t>
            </a:r>
            <a:r>
              <a:rPr lang="en-IN" i="1" dirty="0" smtClean="0"/>
              <a:t>x </a:t>
            </a:r>
            <a:r>
              <a:rPr lang="en-IN" dirty="0" smtClean="0"/>
              <a:t>is </a:t>
            </a:r>
            <a:r>
              <a:rPr lang="en-IN" dirty="0"/>
              <a:t>assigned the value </a:t>
            </a:r>
            <a:r>
              <a:rPr lang="en-IN" i="1" dirty="0"/>
              <a:t>e</a:t>
            </a:r>
            <a:r>
              <a:rPr lang="en-IN" dirty="0"/>
              <a:t>” or “</a:t>
            </a:r>
            <a:r>
              <a:rPr lang="en-IN" dirty="0" smtClean="0"/>
              <a:t>let </a:t>
            </a:r>
            <a:r>
              <a:rPr lang="en-IN" i="1" dirty="0" smtClean="0"/>
              <a:t>x </a:t>
            </a:r>
            <a:r>
              <a:rPr lang="en-IN" dirty="0"/>
              <a:t>be </a:t>
            </a:r>
            <a:r>
              <a:rPr lang="en-IN" i="1" dirty="0"/>
              <a:t>e</a:t>
            </a:r>
            <a:r>
              <a:rPr lang="en-IN" dirty="0"/>
              <a:t>.”</a:t>
            </a:r>
            <a:endParaRPr lang="en-IN" dirty="0" smtClean="0">
              <a:latin typeface="+mj-lt"/>
            </a:endParaRPr>
          </a:p>
        </p:txBody>
      </p:sp>
    </p:spTree>
    <p:extLst>
      <p:ext uri="{BB962C8B-B14F-4D97-AF65-F5344CB8AC3E}">
        <p14:creationId xmlns:p14="http://schemas.microsoft.com/office/powerpoint/2010/main" val="2170737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When an assignment statement is executed, </a:t>
            </a:r>
            <a:r>
              <a:rPr lang="en-IN" dirty="0" smtClean="0"/>
              <a:t>the expression </a:t>
            </a:r>
            <a:r>
              <a:rPr lang="en-IN" i="1" dirty="0"/>
              <a:t>e </a:t>
            </a:r>
            <a:r>
              <a:rPr lang="en-IN" dirty="0"/>
              <a:t>is evaluated (</a:t>
            </a:r>
            <a:r>
              <a:rPr lang="en-IN" dirty="0" smtClean="0"/>
              <a:t>using the </a:t>
            </a:r>
            <a:r>
              <a:rPr lang="en-IN" dirty="0"/>
              <a:t>current values of all the variables in the expression), and then its value is placed in </a:t>
            </a:r>
            <a:r>
              <a:rPr lang="en-IN" dirty="0" smtClean="0"/>
              <a:t>the memory </a:t>
            </a:r>
            <a:r>
              <a:rPr lang="en-IN" dirty="0"/>
              <a:t>location corresponding to </a:t>
            </a:r>
            <a:r>
              <a:rPr lang="en-IN" i="1" dirty="0"/>
              <a:t>x </a:t>
            </a:r>
            <a:r>
              <a:rPr lang="en-IN" dirty="0"/>
              <a:t>(replacing any previous contents of this location</a:t>
            </a:r>
            <a:r>
              <a:rPr lang="en-IN" dirty="0" smtClean="0"/>
              <a:t>).</a:t>
            </a:r>
          </a:p>
          <a:p>
            <a:pPr marL="0" indent="0"/>
            <a:endParaRPr lang="en-US" altLang="en-US" sz="1600" dirty="0"/>
          </a:p>
          <a:p>
            <a:pPr marL="0" indent="0"/>
            <a:r>
              <a:rPr lang="en-IN" dirty="0"/>
              <a:t>Ordinarily, algorithm statements are executed one after another in the order in </a:t>
            </a:r>
            <a:r>
              <a:rPr lang="en-IN" dirty="0" smtClean="0"/>
              <a:t>which they </a:t>
            </a:r>
            <a:r>
              <a:rPr lang="en-IN" dirty="0"/>
              <a:t>are </a:t>
            </a:r>
            <a:r>
              <a:rPr lang="en-IN" dirty="0" smtClean="0"/>
              <a:t>written. </a:t>
            </a:r>
            <a:r>
              <a:rPr lang="en-IN" b="1" dirty="0" smtClean="0"/>
              <a:t>Conditional </a:t>
            </a:r>
            <a:r>
              <a:rPr lang="en-IN" b="1" dirty="0"/>
              <a:t>statements </a:t>
            </a:r>
            <a:r>
              <a:rPr lang="en-IN" dirty="0"/>
              <a:t>allow this natural order to be overridden by </a:t>
            </a:r>
            <a:r>
              <a:rPr lang="en-IN" dirty="0" smtClean="0"/>
              <a:t>using the </a:t>
            </a:r>
            <a:r>
              <a:rPr lang="en-IN" dirty="0"/>
              <a:t>current values of program variables to determine which algorithm statement </a:t>
            </a:r>
            <a:r>
              <a:rPr lang="en-IN" dirty="0" smtClean="0"/>
              <a:t>will be </a:t>
            </a:r>
            <a:r>
              <a:rPr lang="en-IN" dirty="0"/>
              <a:t>executed next.</a:t>
            </a:r>
            <a:endParaRPr lang="en-US" altLang="en-US" dirty="0"/>
          </a:p>
        </p:txBody>
      </p:sp>
    </p:spTree>
    <p:extLst>
      <p:ext uri="{BB962C8B-B14F-4D97-AF65-F5344CB8AC3E}">
        <p14:creationId xmlns:p14="http://schemas.microsoft.com/office/powerpoint/2010/main" val="3215917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Algorithmic Language</a:t>
            </a:r>
          </a:p>
        </p:txBody>
      </p:sp>
      <p:sp>
        <p:nvSpPr>
          <p:cNvPr id="3" name="Content Placeholder 2"/>
          <p:cNvSpPr>
            <a:spLocks noGrp="1"/>
          </p:cNvSpPr>
          <p:nvPr>
            <p:ph sz="quarter" idx="13"/>
          </p:nvPr>
        </p:nvSpPr>
        <p:spPr>
          <a:xfrm>
            <a:off x="457200" y="1447800"/>
            <a:ext cx="8226425" cy="5029200"/>
          </a:xfrm>
        </p:spPr>
        <p:txBody>
          <a:bodyPr/>
          <a:lstStyle/>
          <a:p>
            <a:pPr marL="0" indent="0"/>
            <a:r>
              <a:rPr lang="en-IN" dirty="0"/>
              <a:t>Conditional statements are denoted </a:t>
            </a:r>
            <a:r>
              <a:rPr lang="en-IN" dirty="0" smtClean="0"/>
              <a:t>either</a:t>
            </a:r>
          </a:p>
          <a:p>
            <a:pPr marL="0" indent="0"/>
            <a:endParaRPr lang="en-US" altLang="en-US" sz="1200" dirty="0"/>
          </a:p>
          <a:p>
            <a:pPr marL="0" indent="0"/>
            <a:r>
              <a:rPr lang="en-IN" dirty="0" smtClean="0"/>
              <a:t>	  a</a:t>
            </a:r>
            <a:r>
              <a:rPr lang="en-IN" dirty="0"/>
              <a:t>. </a:t>
            </a:r>
            <a:r>
              <a:rPr lang="en-IN" b="1" dirty="0"/>
              <a:t>if </a:t>
            </a:r>
            <a:r>
              <a:rPr lang="en-IN" dirty="0"/>
              <a:t>(</a:t>
            </a:r>
            <a:r>
              <a:rPr lang="en-IN" i="1" dirty="0"/>
              <a:t>condition</a:t>
            </a:r>
            <a:r>
              <a:rPr lang="en-IN" dirty="0"/>
              <a:t>) </a:t>
            </a:r>
            <a:r>
              <a:rPr lang="en-IN" dirty="0" smtClean="0"/>
              <a:t>   or    b</a:t>
            </a:r>
            <a:r>
              <a:rPr lang="en-IN" dirty="0"/>
              <a:t>. </a:t>
            </a:r>
            <a:r>
              <a:rPr lang="en-IN" b="1" dirty="0"/>
              <a:t>if </a:t>
            </a:r>
            <a:r>
              <a:rPr lang="en-IN" dirty="0"/>
              <a:t>(</a:t>
            </a:r>
            <a:r>
              <a:rPr lang="en-IN" i="1" dirty="0"/>
              <a:t>condition</a:t>
            </a:r>
            <a:r>
              <a:rPr lang="en-IN" dirty="0"/>
              <a:t>) </a:t>
            </a:r>
            <a:r>
              <a:rPr lang="en-IN" b="1" dirty="0"/>
              <a:t>then </a:t>
            </a:r>
            <a:r>
              <a:rPr lang="en-IN" i="1" dirty="0" smtClean="0"/>
              <a:t>s</a:t>
            </a:r>
            <a:r>
              <a:rPr lang="en-IN" baseline="-25000" dirty="0" smtClean="0"/>
              <a:t>1</a:t>
            </a:r>
          </a:p>
          <a:p>
            <a:pPr marL="0" indent="0"/>
            <a:endParaRPr lang="en-US" altLang="en-US" sz="1200" dirty="0"/>
          </a:p>
          <a:p>
            <a:pPr marL="0" indent="0"/>
            <a:r>
              <a:rPr lang="en-IN" b="1" dirty="0" smtClean="0"/>
              <a:t>		   then </a:t>
            </a:r>
            <a:r>
              <a:rPr lang="en-IN" i="1" dirty="0" smtClean="0"/>
              <a:t>s</a:t>
            </a:r>
            <a:r>
              <a:rPr lang="en-IN" baseline="-25000" dirty="0" smtClean="0"/>
              <a:t>1</a:t>
            </a:r>
          </a:p>
          <a:p>
            <a:pPr marL="0" indent="0"/>
            <a:r>
              <a:rPr lang="en-IN" b="1" dirty="0" smtClean="0"/>
              <a:t>		   else </a:t>
            </a:r>
            <a:r>
              <a:rPr lang="en-IN" i="1" dirty="0" smtClean="0"/>
              <a:t>s</a:t>
            </a:r>
            <a:r>
              <a:rPr lang="en-IN" baseline="-25000" dirty="0" smtClean="0"/>
              <a:t>2</a:t>
            </a:r>
          </a:p>
          <a:p>
            <a:pPr marL="0" indent="0"/>
            <a:endParaRPr lang="en-IN" sz="1200" dirty="0" smtClean="0"/>
          </a:p>
          <a:p>
            <a:pPr marL="0" indent="0"/>
            <a:r>
              <a:rPr lang="en-IN" dirty="0" smtClean="0"/>
              <a:t>where </a:t>
            </a:r>
            <a:r>
              <a:rPr lang="en-IN" i="1" dirty="0"/>
              <a:t>condition </a:t>
            </a:r>
            <a:r>
              <a:rPr lang="en-IN" dirty="0"/>
              <a:t>is a predicate involving algorithm variables and where </a:t>
            </a:r>
            <a:r>
              <a:rPr lang="en-IN" i="1" dirty="0"/>
              <a:t>s</a:t>
            </a:r>
            <a:r>
              <a:rPr lang="en-IN" baseline="-25000" dirty="0"/>
              <a:t>1</a:t>
            </a:r>
            <a:r>
              <a:rPr lang="en-IN" dirty="0"/>
              <a:t> and </a:t>
            </a:r>
            <a:r>
              <a:rPr lang="en-IN" i="1" dirty="0"/>
              <a:t>s</a:t>
            </a:r>
            <a:r>
              <a:rPr lang="en-IN" baseline="-25000" dirty="0"/>
              <a:t>2</a:t>
            </a:r>
            <a:r>
              <a:rPr lang="en-IN" dirty="0"/>
              <a:t> are </a:t>
            </a:r>
            <a:r>
              <a:rPr lang="en-IN" dirty="0" smtClean="0"/>
              <a:t>algorithm statements </a:t>
            </a:r>
            <a:r>
              <a:rPr lang="en-IN" dirty="0"/>
              <a:t>or groups of algorithm </a:t>
            </a:r>
            <a:r>
              <a:rPr lang="en-IN" dirty="0" smtClean="0"/>
              <a:t>statements. We </a:t>
            </a:r>
            <a:r>
              <a:rPr lang="en-IN" dirty="0"/>
              <a:t>generally use indentation </a:t>
            </a:r>
            <a:r>
              <a:rPr lang="en-IN" dirty="0" smtClean="0"/>
              <a:t>to indicate </a:t>
            </a:r>
            <a:r>
              <a:rPr lang="en-IN" dirty="0"/>
              <a:t>that statements belong together as a unit.</a:t>
            </a:r>
            <a:endParaRPr lang="en-US" altLang="en-US" dirty="0"/>
          </a:p>
        </p:txBody>
      </p:sp>
    </p:spTree>
    <p:extLst>
      <p:ext uri="{BB962C8B-B14F-4D97-AF65-F5344CB8AC3E}">
        <p14:creationId xmlns:p14="http://schemas.microsoft.com/office/powerpoint/2010/main" val="23570215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8556</TotalTime>
  <Words>1824</Words>
  <Application>Microsoft Office PowerPoint</Application>
  <PresentationFormat>On-screen Show (4:3)</PresentationFormat>
  <Paragraphs>253</Paragraphs>
  <Slides>51</Slides>
  <Notes>45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sample</vt:lpstr>
      <vt:lpstr>CHAPTER 4</vt:lpstr>
      <vt:lpstr>4.10</vt:lpstr>
      <vt:lpstr>Application: Algorithms</vt:lpstr>
      <vt:lpstr>An Algorithmic Language</vt:lpstr>
      <vt:lpstr>An Algorithmic Language</vt:lpstr>
      <vt:lpstr>An Algorithmic Language</vt:lpstr>
      <vt:lpstr>An Algorithmic Language</vt:lpstr>
      <vt:lpstr>An Algorithmic Language</vt:lpstr>
      <vt:lpstr>An Algorithmic Language</vt:lpstr>
      <vt:lpstr>An Algorithmic Language</vt:lpstr>
      <vt:lpstr>Example 4.10.1 – Execution of if-then-else and if-then Statements</vt:lpstr>
      <vt:lpstr>Example 4.10.1 – Solution</vt:lpstr>
      <vt:lpstr>Example 4.10.1 – Solution</vt:lpstr>
      <vt:lpstr>Example 4.10.1 – Solution</vt:lpstr>
      <vt:lpstr>An Algorithmic Language</vt:lpstr>
      <vt:lpstr>An Algorithmic Language</vt:lpstr>
      <vt:lpstr>Example 4.10.2 – Tracing Execution of a while Loop</vt:lpstr>
      <vt:lpstr>Example 4.10.2 – Solution</vt:lpstr>
      <vt:lpstr>Example 4.10.2 – Solution</vt:lpstr>
      <vt:lpstr>Example 4.10.2 – Solution</vt:lpstr>
      <vt:lpstr>An Algorithmic Language</vt:lpstr>
      <vt:lpstr>An Algorithmic Language</vt:lpstr>
      <vt:lpstr>Example 4.10.3 – Trace Table for a for-next Loop</vt:lpstr>
      <vt:lpstr>Example 4.10.3 – Solution</vt:lpstr>
      <vt:lpstr>Example 4.10.3 – Solution</vt:lpstr>
      <vt:lpstr>A Notation for Algorithms</vt:lpstr>
      <vt:lpstr>A Notation for Algorithms</vt:lpstr>
      <vt:lpstr>A Notation for Algorithms</vt:lpstr>
      <vt:lpstr>A Notation for Algorithms</vt:lpstr>
      <vt:lpstr>The Division Algorithm</vt:lpstr>
      <vt:lpstr>The Division Algorithm</vt:lpstr>
      <vt:lpstr>The Division Algorithm</vt:lpstr>
      <vt:lpstr>Example 4.10.4 – Tracing the Division Algorithm</vt:lpstr>
      <vt:lpstr>Example 4.10.4 – Solution</vt:lpstr>
      <vt:lpstr>PowerPoint Presentation</vt:lpstr>
      <vt:lpstr>The Euclidean Algorithm</vt:lpstr>
      <vt:lpstr>The Euclidean Algorithm</vt:lpstr>
      <vt:lpstr>Example 4.10.5 – Calculating Some gcd’s</vt:lpstr>
      <vt:lpstr>Example 4.10.5 – Solution</vt:lpstr>
      <vt:lpstr>Example 4.10.5 – Solution</vt:lpstr>
      <vt:lpstr>The Euclidean Algorithm</vt:lpstr>
      <vt:lpstr>The Euclidean Algorithm</vt:lpstr>
      <vt:lpstr>Example 4.10.6 – Hand-Calculation of gcd’s Using the Euclidean Algorithm</vt:lpstr>
      <vt:lpstr>Example 4.10.6 – Solution</vt:lpstr>
      <vt:lpstr>Example 4.10.6 – Solution</vt:lpstr>
      <vt:lpstr>Example 4.10.6 – Solution</vt:lpstr>
      <vt:lpstr>Example 4.10.6 – Solution</vt:lpstr>
      <vt:lpstr>Example 4.10.6 – Solution</vt:lpstr>
      <vt:lpstr>The Euclidean Algorithm</vt:lpstr>
      <vt:lpstr>Example 4.10.7 – A Trace Table for the Euclidean Algorithm</vt:lpstr>
      <vt:lpstr>Example 4.10.7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3297</cp:revision>
  <dcterms:created xsi:type="dcterms:W3CDTF">2008-12-01T05:36:35Z</dcterms:created>
  <dcterms:modified xsi:type="dcterms:W3CDTF">2019-02-13T14:09:50Z</dcterms:modified>
</cp:coreProperties>
</file>