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71"/>
  </p:notesMasterIdLst>
  <p:handoutMasterIdLst>
    <p:handoutMasterId r:id="rId72"/>
  </p:handoutMasterIdLst>
  <p:sldIdLst>
    <p:sldId id="801" r:id="rId2"/>
    <p:sldId id="601" r:id="rId3"/>
    <p:sldId id="733" r:id="rId4"/>
    <p:sldId id="734" r:id="rId5"/>
    <p:sldId id="735" r:id="rId6"/>
    <p:sldId id="802" r:id="rId7"/>
    <p:sldId id="737" r:id="rId8"/>
    <p:sldId id="738" r:id="rId9"/>
    <p:sldId id="739" r:id="rId10"/>
    <p:sldId id="740" r:id="rId11"/>
    <p:sldId id="741" r:id="rId12"/>
    <p:sldId id="742" r:id="rId13"/>
    <p:sldId id="743" r:id="rId14"/>
    <p:sldId id="744" r:id="rId15"/>
    <p:sldId id="745" r:id="rId16"/>
    <p:sldId id="746" r:id="rId17"/>
    <p:sldId id="747" r:id="rId18"/>
    <p:sldId id="800" r:id="rId19"/>
    <p:sldId id="803" r:id="rId20"/>
    <p:sldId id="749" r:id="rId21"/>
    <p:sldId id="750" r:id="rId22"/>
    <p:sldId id="751" r:id="rId23"/>
    <p:sldId id="752" r:id="rId24"/>
    <p:sldId id="753" r:id="rId25"/>
    <p:sldId id="754" r:id="rId26"/>
    <p:sldId id="755" r:id="rId27"/>
    <p:sldId id="804" r:id="rId28"/>
    <p:sldId id="757" r:id="rId29"/>
    <p:sldId id="758" r:id="rId30"/>
    <p:sldId id="759" r:id="rId31"/>
    <p:sldId id="760" r:id="rId32"/>
    <p:sldId id="805" r:id="rId33"/>
    <p:sldId id="762" r:id="rId34"/>
    <p:sldId id="763" r:id="rId35"/>
    <p:sldId id="764" r:id="rId36"/>
    <p:sldId id="765" r:id="rId37"/>
    <p:sldId id="766" r:id="rId38"/>
    <p:sldId id="767" r:id="rId39"/>
    <p:sldId id="768" r:id="rId40"/>
    <p:sldId id="769" r:id="rId41"/>
    <p:sldId id="770" r:id="rId42"/>
    <p:sldId id="771" r:id="rId43"/>
    <p:sldId id="772" r:id="rId44"/>
    <p:sldId id="773" r:id="rId45"/>
    <p:sldId id="774" r:id="rId46"/>
    <p:sldId id="806" r:id="rId47"/>
    <p:sldId id="776" r:id="rId48"/>
    <p:sldId id="777" r:id="rId49"/>
    <p:sldId id="778" r:id="rId50"/>
    <p:sldId id="807" r:id="rId51"/>
    <p:sldId id="780" r:id="rId52"/>
    <p:sldId id="781" r:id="rId53"/>
    <p:sldId id="782" r:id="rId54"/>
    <p:sldId id="783" r:id="rId55"/>
    <p:sldId id="784" r:id="rId56"/>
    <p:sldId id="785" r:id="rId57"/>
    <p:sldId id="786" r:id="rId58"/>
    <p:sldId id="787" r:id="rId59"/>
    <p:sldId id="788" r:id="rId60"/>
    <p:sldId id="789" r:id="rId61"/>
    <p:sldId id="808" r:id="rId62"/>
    <p:sldId id="791" r:id="rId63"/>
    <p:sldId id="792" r:id="rId64"/>
    <p:sldId id="793" r:id="rId65"/>
    <p:sldId id="809" r:id="rId66"/>
    <p:sldId id="795" r:id="rId67"/>
    <p:sldId id="796" r:id="rId68"/>
    <p:sldId id="797" r:id="rId69"/>
    <p:sldId id="798" r:id="rId70"/>
  </p:sldIdLst>
  <p:sldSz cx="9144000" cy="6858000" type="screen4x3"/>
  <p:notesSz cx="6858000" cy="9144000"/>
  <p:custDataLst>
    <p:tags r:id="rId73"/>
  </p:custDataLst>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912">
          <p15:clr>
            <a:srgbClr val="A4A3A4"/>
          </p15:clr>
        </p15:guide>
        <p15:guide id="2" pos="76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EEF"/>
    <a:srgbClr val="3FCDFF"/>
    <a:srgbClr val="008EC0"/>
    <a:srgbClr val="A62B4D"/>
    <a:srgbClr val="00707E"/>
    <a:srgbClr val="93278F"/>
    <a:srgbClr val="20409A"/>
    <a:srgbClr val="0084B6"/>
    <a:srgbClr val="174788"/>
    <a:srgbClr val="2269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191" autoAdjust="0"/>
    <p:restoredTop sz="94434" autoAdjust="0"/>
  </p:normalViewPr>
  <p:slideViewPr>
    <p:cSldViewPr>
      <p:cViewPr varScale="1">
        <p:scale>
          <a:sx n="67" d="100"/>
          <a:sy n="67" d="100"/>
        </p:scale>
        <p:origin x="846" y="60"/>
      </p:cViewPr>
      <p:guideLst>
        <p:guide orient="horz" pos="912"/>
        <p:guide pos="768"/>
      </p:guideLst>
    </p:cSldViewPr>
  </p:slideViewPr>
  <p:outlineViewPr>
    <p:cViewPr>
      <p:scale>
        <a:sx n="33" d="100"/>
        <a:sy n="33" d="100"/>
      </p:scale>
      <p:origin x="0" y="-3414"/>
    </p:cViewPr>
  </p:outlineViewPr>
  <p:notesTextViewPr>
    <p:cViewPr>
      <p:scale>
        <a:sx n="100" d="100"/>
        <a:sy n="100" d="100"/>
      </p:scale>
      <p:origin x="0" y="0"/>
    </p:cViewPr>
  </p:notesTextViewPr>
  <p:notesViewPr>
    <p:cSldViewPr>
      <p:cViewPr varScale="1">
        <p:scale>
          <a:sx n="54" d="100"/>
          <a:sy n="54" d="100"/>
        </p:scale>
        <p:origin x="2820"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55169D7-30F9-42E6-9952-4309237F31D9}" type="datetimeFigureOut">
              <a:rPr lang="en-IN" smtClean="0"/>
              <a:t>18-02-2019</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7703B0-1DEE-4BA8-8AFE-52552D0DD6B2}" type="slidenum">
              <a:rPr lang="en-IN" smtClean="0"/>
              <a:t>‹#›</a:t>
            </a:fld>
            <a:endParaRPr lang="en-IN"/>
          </a:p>
        </p:txBody>
      </p:sp>
    </p:spTree>
    <p:extLst>
      <p:ext uri="{BB962C8B-B14F-4D97-AF65-F5344CB8AC3E}">
        <p14:creationId xmlns:p14="http://schemas.microsoft.com/office/powerpoint/2010/main" val="14569241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399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12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99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399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0DB145F-E5FC-4D0D-91C6-32716D25EAF7}" type="slidenum">
              <a:rPr lang="en-US" altLang="en-US"/>
              <a:pPr/>
              <a:t>‹#›</a:t>
            </a:fld>
            <a:endParaRPr lang="en-US" altLang="en-US"/>
          </a:p>
        </p:txBody>
      </p:sp>
    </p:spTree>
    <p:extLst>
      <p:ext uri="{BB962C8B-B14F-4D97-AF65-F5344CB8AC3E}">
        <p14:creationId xmlns:p14="http://schemas.microsoft.com/office/powerpoint/2010/main" val="20470599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a:t>
            </a:fld>
            <a:endParaRPr lang="en-US" altLang="en-US" dirty="0"/>
          </a:p>
        </p:txBody>
      </p:sp>
    </p:spTree>
    <p:extLst>
      <p:ext uri="{BB962C8B-B14F-4D97-AF65-F5344CB8AC3E}">
        <p14:creationId xmlns:p14="http://schemas.microsoft.com/office/powerpoint/2010/main" val="6271950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12</a:t>
            </a:fld>
            <a:endParaRPr lang="en-US" altLang="en-US" dirty="0"/>
          </a:p>
        </p:txBody>
      </p:sp>
    </p:spTree>
    <p:extLst>
      <p:ext uri="{BB962C8B-B14F-4D97-AF65-F5344CB8AC3E}">
        <p14:creationId xmlns:p14="http://schemas.microsoft.com/office/powerpoint/2010/main" val="12659170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13</a:t>
            </a:fld>
            <a:endParaRPr lang="en-US" altLang="en-US" dirty="0"/>
          </a:p>
        </p:txBody>
      </p:sp>
    </p:spTree>
    <p:extLst>
      <p:ext uri="{BB962C8B-B14F-4D97-AF65-F5344CB8AC3E}">
        <p14:creationId xmlns:p14="http://schemas.microsoft.com/office/powerpoint/2010/main" val="33017451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14</a:t>
            </a:fld>
            <a:endParaRPr lang="en-US" altLang="en-US" dirty="0"/>
          </a:p>
        </p:txBody>
      </p:sp>
    </p:spTree>
    <p:extLst>
      <p:ext uri="{BB962C8B-B14F-4D97-AF65-F5344CB8AC3E}">
        <p14:creationId xmlns:p14="http://schemas.microsoft.com/office/powerpoint/2010/main" val="30124541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15</a:t>
            </a:fld>
            <a:endParaRPr lang="en-US" altLang="en-US" dirty="0"/>
          </a:p>
        </p:txBody>
      </p:sp>
    </p:spTree>
    <p:extLst>
      <p:ext uri="{BB962C8B-B14F-4D97-AF65-F5344CB8AC3E}">
        <p14:creationId xmlns:p14="http://schemas.microsoft.com/office/powerpoint/2010/main" val="28966843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16</a:t>
            </a:fld>
            <a:endParaRPr lang="en-US" altLang="en-US" dirty="0"/>
          </a:p>
        </p:txBody>
      </p:sp>
    </p:spTree>
    <p:extLst>
      <p:ext uri="{BB962C8B-B14F-4D97-AF65-F5344CB8AC3E}">
        <p14:creationId xmlns:p14="http://schemas.microsoft.com/office/powerpoint/2010/main" val="31020190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17</a:t>
            </a:fld>
            <a:endParaRPr lang="en-US" altLang="en-US" dirty="0"/>
          </a:p>
        </p:txBody>
      </p:sp>
    </p:spTree>
    <p:extLst>
      <p:ext uri="{BB962C8B-B14F-4D97-AF65-F5344CB8AC3E}">
        <p14:creationId xmlns:p14="http://schemas.microsoft.com/office/powerpoint/2010/main" val="41116105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18</a:t>
            </a:fld>
            <a:endParaRPr lang="en-US" altLang="en-US" dirty="0"/>
          </a:p>
        </p:txBody>
      </p:sp>
    </p:spTree>
    <p:extLst>
      <p:ext uri="{BB962C8B-B14F-4D97-AF65-F5344CB8AC3E}">
        <p14:creationId xmlns:p14="http://schemas.microsoft.com/office/powerpoint/2010/main" val="41116105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20</a:t>
            </a:fld>
            <a:endParaRPr lang="en-US" altLang="en-US" dirty="0"/>
          </a:p>
        </p:txBody>
      </p:sp>
    </p:spTree>
    <p:extLst>
      <p:ext uri="{BB962C8B-B14F-4D97-AF65-F5344CB8AC3E}">
        <p14:creationId xmlns:p14="http://schemas.microsoft.com/office/powerpoint/2010/main" val="21955911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21</a:t>
            </a:fld>
            <a:endParaRPr lang="en-US" altLang="en-US" dirty="0"/>
          </a:p>
        </p:txBody>
      </p:sp>
    </p:spTree>
    <p:extLst>
      <p:ext uri="{BB962C8B-B14F-4D97-AF65-F5344CB8AC3E}">
        <p14:creationId xmlns:p14="http://schemas.microsoft.com/office/powerpoint/2010/main" val="4272228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22</a:t>
            </a:fld>
            <a:endParaRPr lang="en-US" altLang="en-US" dirty="0"/>
          </a:p>
        </p:txBody>
      </p:sp>
    </p:spTree>
    <p:extLst>
      <p:ext uri="{BB962C8B-B14F-4D97-AF65-F5344CB8AC3E}">
        <p14:creationId xmlns:p14="http://schemas.microsoft.com/office/powerpoint/2010/main" val="2017243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a:t>
            </a:fld>
            <a:endParaRPr lang="en-US" altLang="en-US" dirty="0"/>
          </a:p>
        </p:txBody>
      </p:sp>
    </p:spTree>
    <p:extLst>
      <p:ext uri="{BB962C8B-B14F-4D97-AF65-F5344CB8AC3E}">
        <p14:creationId xmlns:p14="http://schemas.microsoft.com/office/powerpoint/2010/main" val="38227794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23</a:t>
            </a:fld>
            <a:endParaRPr lang="en-US" altLang="en-US" dirty="0"/>
          </a:p>
        </p:txBody>
      </p:sp>
    </p:spTree>
    <p:extLst>
      <p:ext uri="{BB962C8B-B14F-4D97-AF65-F5344CB8AC3E}">
        <p14:creationId xmlns:p14="http://schemas.microsoft.com/office/powerpoint/2010/main" val="21912958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24</a:t>
            </a:fld>
            <a:endParaRPr lang="en-US" altLang="en-US" dirty="0"/>
          </a:p>
        </p:txBody>
      </p:sp>
    </p:spTree>
    <p:extLst>
      <p:ext uri="{BB962C8B-B14F-4D97-AF65-F5344CB8AC3E}">
        <p14:creationId xmlns:p14="http://schemas.microsoft.com/office/powerpoint/2010/main" val="28992086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25</a:t>
            </a:fld>
            <a:endParaRPr lang="en-US" altLang="en-US" dirty="0"/>
          </a:p>
        </p:txBody>
      </p:sp>
    </p:spTree>
    <p:extLst>
      <p:ext uri="{BB962C8B-B14F-4D97-AF65-F5344CB8AC3E}">
        <p14:creationId xmlns:p14="http://schemas.microsoft.com/office/powerpoint/2010/main" val="14143584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26</a:t>
            </a:fld>
            <a:endParaRPr lang="en-US" altLang="en-US" dirty="0"/>
          </a:p>
        </p:txBody>
      </p:sp>
    </p:spTree>
    <p:extLst>
      <p:ext uri="{BB962C8B-B14F-4D97-AF65-F5344CB8AC3E}">
        <p14:creationId xmlns:p14="http://schemas.microsoft.com/office/powerpoint/2010/main" val="34687916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28</a:t>
            </a:fld>
            <a:endParaRPr lang="en-US" altLang="en-US" dirty="0"/>
          </a:p>
        </p:txBody>
      </p:sp>
    </p:spTree>
    <p:extLst>
      <p:ext uri="{BB962C8B-B14F-4D97-AF65-F5344CB8AC3E}">
        <p14:creationId xmlns:p14="http://schemas.microsoft.com/office/powerpoint/2010/main" val="13999723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29</a:t>
            </a:fld>
            <a:endParaRPr lang="en-US" altLang="en-US" dirty="0"/>
          </a:p>
        </p:txBody>
      </p:sp>
    </p:spTree>
    <p:extLst>
      <p:ext uri="{BB962C8B-B14F-4D97-AF65-F5344CB8AC3E}">
        <p14:creationId xmlns:p14="http://schemas.microsoft.com/office/powerpoint/2010/main" val="32188130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30</a:t>
            </a:fld>
            <a:endParaRPr lang="en-US" altLang="en-US" dirty="0"/>
          </a:p>
        </p:txBody>
      </p:sp>
    </p:spTree>
    <p:extLst>
      <p:ext uri="{BB962C8B-B14F-4D97-AF65-F5344CB8AC3E}">
        <p14:creationId xmlns:p14="http://schemas.microsoft.com/office/powerpoint/2010/main" val="21241896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31</a:t>
            </a:fld>
            <a:endParaRPr lang="en-US" altLang="en-US" dirty="0"/>
          </a:p>
        </p:txBody>
      </p:sp>
    </p:spTree>
    <p:extLst>
      <p:ext uri="{BB962C8B-B14F-4D97-AF65-F5344CB8AC3E}">
        <p14:creationId xmlns:p14="http://schemas.microsoft.com/office/powerpoint/2010/main" val="9225173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33</a:t>
            </a:fld>
            <a:endParaRPr lang="en-US" altLang="en-US" dirty="0"/>
          </a:p>
        </p:txBody>
      </p:sp>
    </p:spTree>
    <p:extLst>
      <p:ext uri="{BB962C8B-B14F-4D97-AF65-F5344CB8AC3E}">
        <p14:creationId xmlns:p14="http://schemas.microsoft.com/office/powerpoint/2010/main" val="26486463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34</a:t>
            </a:fld>
            <a:endParaRPr lang="en-US" altLang="en-US" dirty="0"/>
          </a:p>
        </p:txBody>
      </p:sp>
    </p:spTree>
    <p:extLst>
      <p:ext uri="{BB962C8B-B14F-4D97-AF65-F5344CB8AC3E}">
        <p14:creationId xmlns:p14="http://schemas.microsoft.com/office/powerpoint/2010/main" val="38289870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4</a:t>
            </a:fld>
            <a:endParaRPr lang="en-US" altLang="en-US" dirty="0"/>
          </a:p>
        </p:txBody>
      </p:sp>
    </p:spTree>
    <p:extLst>
      <p:ext uri="{BB962C8B-B14F-4D97-AF65-F5344CB8AC3E}">
        <p14:creationId xmlns:p14="http://schemas.microsoft.com/office/powerpoint/2010/main" val="31606838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35</a:t>
            </a:fld>
            <a:endParaRPr lang="en-US" altLang="en-US" dirty="0"/>
          </a:p>
        </p:txBody>
      </p:sp>
    </p:spTree>
    <p:extLst>
      <p:ext uri="{BB962C8B-B14F-4D97-AF65-F5344CB8AC3E}">
        <p14:creationId xmlns:p14="http://schemas.microsoft.com/office/powerpoint/2010/main" val="36887009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36</a:t>
            </a:fld>
            <a:endParaRPr lang="en-US" altLang="en-US" dirty="0"/>
          </a:p>
        </p:txBody>
      </p:sp>
    </p:spTree>
    <p:extLst>
      <p:ext uri="{BB962C8B-B14F-4D97-AF65-F5344CB8AC3E}">
        <p14:creationId xmlns:p14="http://schemas.microsoft.com/office/powerpoint/2010/main" val="39730640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37</a:t>
            </a:fld>
            <a:endParaRPr lang="en-US" altLang="en-US" dirty="0"/>
          </a:p>
        </p:txBody>
      </p:sp>
    </p:spTree>
    <p:extLst>
      <p:ext uri="{BB962C8B-B14F-4D97-AF65-F5344CB8AC3E}">
        <p14:creationId xmlns:p14="http://schemas.microsoft.com/office/powerpoint/2010/main" val="1696602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38</a:t>
            </a:fld>
            <a:endParaRPr lang="en-US" altLang="en-US" dirty="0"/>
          </a:p>
        </p:txBody>
      </p:sp>
    </p:spTree>
    <p:extLst>
      <p:ext uri="{BB962C8B-B14F-4D97-AF65-F5344CB8AC3E}">
        <p14:creationId xmlns:p14="http://schemas.microsoft.com/office/powerpoint/2010/main" val="6881672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39</a:t>
            </a:fld>
            <a:endParaRPr lang="en-US" altLang="en-US" dirty="0"/>
          </a:p>
        </p:txBody>
      </p:sp>
    </p:spTree>
    <p:extLst>
      <p:ext uri="{BB962C8B-B14F-4D97-AF65-F5344CB8AC3E}">
        <p14:creationId xmlns:p14="http://schemas.microsoft.com/office/powerpoint/2010/main" val="398772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40</a:t>
            </a:fld>
            <a:endParaRPr lang="en-US" altLang="en-US" dirty="0"/>
          </a:p>
        </p:txBody>
      </p:sp>
    </p:spTree>
    <p:extLst>
      <p:ext uri="{BB962C8B-B14F-4D97-AF65-F5344CB8AC3E}">
        <p14:creationId xmlns:p14="http://schemas.microsoft.com/office/powerpoint/2010/main" val="14993771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41</a:t>
            </a:fld>
            <a:endParaRPr lang="en-US" altLang="en-US" dirty="0"/>
          </a:p>
        </p:txBody>
      </p:sp>
    </p:spTree>
    <p:extLst>
      <p:ext uri="{BB962C8B-B14F-4D97-AF65-F5344CB8AC3E}">
        <p14:creationId xmlns:p14="http://schemas.microsoft.com/office/powerpoint/2010/main" val="36392140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42</a:t>
            </a:fld>
            <a:endParaRPr lang="en-US" altLang="en-US" dirty="0"/>
          </a:p>
        </p:txBody>
      </p:sp>
    </p:spTree>
    <p:extLst>
      <p:ext uri="{BB962C8B-B14F-4D97-AF65-F5344CB8AC3E}">
        <p14:creationId xmlns:p14="http://schemas.microsoft.com/office/powerpoint/2010/main" val="18154713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43</a:t>
            </a:fld>
            <a:endParaRPr lang="en-US" altLang="en-US" dirty="0"/>
          </a:p>
        </p:txBody>
      </p:sp>
    </p:spTree>
    <p:extLst>
      <p:ext uri="{BB962C8B-B14F-4D97-AF65-F5344CB8AC3E}">
        <p14:creationId xmlns:p14="http://schemas.microsoft.com/office/powerpoint/2010/main" val="887663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44</a:t>
            </a:fld>
            <a:endParaRPr lang="en-US" altLang="en-US" dirty="0"/>
          </a:p>
        </p:txBody>
      </p:sp>
    </p:spTree>
    <p:extLst>
      <p:ext uri="{BB962C8B-B14F-4D97-AF65-F5344CB8AC3E}">
        <p14:creationId xmlns:p14="http://schemas.microsoft.com/office/powerpoint/2010/main" val="12375662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5</a:t>
            </a:fld>
            <a:endParaRPr lang="en-US" altLang="en-US" dirty="0"/>
          </a:p>
        </p:txBody>
      </p:sp>
    </p:spTree>
    <p:extLst>
      <p:ext uri="{BB962C8B-B14F-4D97-AF65-F5344CB8AC3E}">
        <p14:creationId xmlns:p14="http://schemas.microsoft.com/office/powerpoint/2010/main" val="5313960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45</a:t>
            </a:fld>
            <a:endParaRPr lang="en-US" altLang="en-US" dirty="0"/>
          </a:p>
        </p:txBody>
      </p:sp>
    </p:spTree>
    <p:extLst>
      <p:ext uri="{BB962C8B-B14F-4D97-AF65-F5344CB8AC3E}">
        <p14:creationId xmlns:p14="http://schemas.microsoft.com/office/powerpoint/2010/main" val="121590872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47</a:t>
            </a:fld>
            <a:endParaRPr lang="en-US" altLang="en-US" dirty="0"/>
          </a:p>
        </p:txBody>
      </p:sp>
    </p:spTree>
    <p:extLst>
      <p:ext uri="{BB962C8B-B14F-4D97-AF65-F5344CB8AC3E}">
        <p14:creationId xmlns:p14="http://schemas.microsoft.com/office/powerpoint/2010/main" val="27809321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48</a:t>
            </a:fld>
            <a:endParaRPr lang="en-US" altLang="en-US" dirty="0"/>
          </a:p>
        </p:txBody>
      </p:sp>
    </p:spTree>
    <p:extLst>
      <p:ext uri="{BB962C8B-B14F-4D97-AF65-F5344CB8AC3E}">
        <p14:creationId xmlns:p14="http://schemas.microsoft.com/office/powerpoint/2010/main" val="360938823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49</a:t>
            </a:fld>
            <a:endParaRPr lang="en-US" altLang="en-US" dirty="0"/>
          </a:p>
        </p:txBody>
      </p:sp>
    </p:spTree>
    <p:extLst>
      <p:ext uri="{BB962C8B-B14F-4D97-AF65-F5344CB8AC3E}">
        <p14:creationId xmlns:p14="http://schemas.microsoft.com/office/powerpoint/2010/main" val="9571531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51</a:t>
            </a:fld>
            <a:endParaRPr lang="en-US" altLang="en-US" dirty="0"/>
          </a:p>
        </p:txBody>
      </p:sp>
    </p:spTree>
    <p:extLst>
      <p:ext uri="{BB962C8B-B14F-4D97-AF65-F5344CB8AC3E}">
        <p14:creationId xmlns:p14="http://schemas.microsoft.com/office/powerpoint/2010/main" val="40122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52</a:t>
            </a:fld>
            <a:endParaRPr lang="en-US" altLang="en-US" dirty="0"/>
          </a:p>
        </p:txBody>
      </p:sp>
    </p:spTree>
    <p:extLst>
      <p:ext uri="{BB962C8B-B14F-4D97-AF65-F5344CB8AC3E}">
        <p14:creationId xmlns:p14="http://schemas.microsoft.com/office/powerpoint/2010/main" val="41875243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53</a:t>
            </a:fld>
            <a:endParaRPr lang="en-US" altLang="en-US" dirty="0"/>
          </a:p>
        </p:txBody>
      </p:sp>
    </p:spTree>
    <p:extLst>
      <p:ext uri="{BB962C8B-B14F-4D97-AF65-F5344CB8AC3E}">
        <p14:creationId xmlns:p14="http://schemas.microsoft.com/office/powerpoint/2010/main" val="186510089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54</a:t>
            </a:fld>
            <a:endParaRPr lang="en-US" altLang="en-US" dirty="0"/>
          </a:p>
        </p:txBody>
      </p:sp>
    </p:spTree>
    <p:extLst>
      <p:ext uri="{BB962C8B-B14F-4D97-AF65-F5344CB8AC3E}">
        <p14:creationId xmlns:p14="http://schemas.microsoft.com/office/powerpoint/2010/main" val="207939317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55</a:t>
            </a:fld>
            <a:endParaRPr lang="en-US" altLang="en-US" dirty="0"/>
          </a:p>
        </p:txBody>
      </p:sp>
    </p:spTree>
    <p:extLst>
      <p:ext uri="{BB962C8B-B14F-4D97-AF65-F5344CB8AC3E}">
        <p14:creationId xmlns:p14="http://schemas.microsoft.com/office/powerpoint/2010/main" val="244598958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56</a:t>
            </a:fld>
            <a:endParaRPr lang="en-US" altLang="en-US" dirty="0"/>
          </a:p>
        </p:txBody>
      </p:sp>
    </p:spTree>
    <p:extLst>
      <p:ext uri="{BB962C8B-B14F-4D97-AF65-F5344CB8AC3E}">
        <p14:creationId xmlns:p14="http://schemas.microsoft.com/office/powerpoint/2010/main" val="1823870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7</a:t>
            </a:fld>
            <a:endParaRPr lang="en-US" altLang="en-US" dirty="0"/>
          </a:p>
        </p:txBody>
      </p:sp>
    </p:spTree>
    <p:extLst>
      <p:ext uri="{BB962C8B-B14F-4D97-AF65-F5344CB8AC3E}">
        <p14:creationId xmlns:p14="http://schemas.microsoft.com/office/powerpoint/2010/main" val="12041508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57</a:t>
            </a:fld>
            <a:endParaRPr lang="en-US" altLang="en-US" dirty="0"/>
          </a:p>
        </p:txBody>
      </p:sp>
    </p:spTree>
    <p:extLst>
      <p:ext uri="{BB962C8B-B14F-4D97-AF65-F5344CB8AC3E}">
        <p14:creationId xmlns:p14="http://schemas.microsoft.com/office/powerpoint/2010/main" val="134619865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58</a:t>
            </a:fld>
            <a:endParaRPr lang="en-US" altLang="en-US" dirty="0"/>
          </a:p>
        </p:txBody>
      </p:sp>
    </p:spTree>
    <p:extLst>
      <p:ext uri="{BB962C8B-B14F-4D97-AF65-F5344CB8AC3E}">
        <p14:creationId xmlns:p14="http://schemas.microsoft.com/office/powerpoint/2010/main" val="234143522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59</a:t>
            </a:fld>
            <a:endParaRPr lang="en-US" altLang="en-US" dirty="0"/>
          </a:p>
        </p:txBody>
      </p:sp>
    </p:spTree>
    <p:extLst>
      <p:ext uri="{BB962C8B-B14F-4D97-AF65-F5344CB8AC3E}">
        <p14:creationId xmlns:p14="http://schemas.microsoft.com/office/powerpoint/2010/main" val="389367344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60</a:t>
            </a:fld>
            <a:endParaRPr lang="en-US" altLang="en-US" dirty="0"/>
          </a:p>
        </p:txBody>
      </p:sp>
    </p:spTree>
    <p:extLst>
      <p:ext uri="{BB962C8B-B14F-4D97-AF65-F5344CB8AC3E}">
        <p14:creationId xmlns:p14="http://schemas.microsoft.com/office/powerpoint/2010/main" val="68577908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62</a:t>
            </a:fld>
            <a:endParaRPr lang="en-US" altLang="en-US" dirty="0"/>
          </a:p>
        </p:txBody>
      </p:sp>
    </p:spTree>
    <p:extLst>
      <p:ext uri="{BB962C8B-B14F-4D97-AF65-F5344CB8AC3E}">
        <p14:creationId xmlns:p14="http://schemas.microsoft.com/office/powerpoint/2010/main" val="11290658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63</a:t>
            </a:fld>
            <a:endParaRPr lang="en-US" altLang="en-US" dirty="0"/>
          </a:p>
        </p:txBody>
      </p:sp>
    </p:spTree>
    <p:extLst>
      <p:ext uri="{BB962C8B-B14F-4D97-AF65-F5344CB8AC3E}">
        <p14:creationId xmlns:p14="http://schemas.microsoft.com/office/powerpoint/2010/main" val="359347929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64</a:t>
            </a:fld>
            <a:endParaRPr lang="en-US" altLang="en-US" dirty="0"/>
          </a:p>
        </p:txBody>
      </p:sp>
    </p:spTree>
    <p:extLst>
      <p:ext uri="{BB962C8B-B14F-4D97-AF65-F5344CB8AC3E}">
        <p14:creationId xmlns:p14="http://schemas.microsoft.com/office/powerpoint/2010/main" val="112121617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66</a:t>
            </a:fld>
            <a:endParaRPr lang="en-US" altLang="en-US" dirty="0"/>
          </a:p>
        </p:txBody>
      </p:sp>
    </p:spTree>
    <p:extLst>
      <p:ext uri="{BB962C8B-B14F-4D97-AF65-F5344CB8AC3E}">
        <p14:creationId xmlns:p14="http://schemas.microsoft.com/office/powerpoint/2010/main" val="254166353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67</a:t>
            </a:fld>
            <a:endParaRPr lang="en-US" altLang="en-US" dirty="0"/>
          </a:p>
        </p:txBody>
      </p:sp>
    </p:spTree>
    <p:extLst>
      <p:ext uri="{BB962C8B-B14F-4D97-AF65-F5344CB8AC3E}">
        <p14:creationId xmlns:p14="http://schemas.microsoft.com/office/powerpoint/2010/main" val="295650431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68</a:t>
            </a:fld>
            <a:endParaRPr lang="en-US" altLang="en-US" dirty="0"/>
          </a:p>
        </p:txBody>
      </p:sp>
    </p:spTree>
    <p:extLst>
      <p:ext uri="{BB962C8B-B14F-4D97-AF65-F5344CB8AC3E}">
        <p14:creationId xmlns:p14="http://schemas.microsoft.com/office/powerpoint/2010/main" val="2612841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8</a:t>
            </a:fld>
            <a:endParaRPr lang="en-US" altLang="en-US" dirty="0"/>
          </a:p>
        </p:txBody>
      </p:sp>
    </p:spTree>
    <p:extLst>
      <p:ext uri="{BB962C8B-B14F-4D97-AF65-F5344CB8AC3E}">
        <p14:creationId xmlns:p14="http://schemas.microsoft.com/office/powerpoint/2010/main" val="188804049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69</a:t>
            </a:fld>
            <a:endParaRPr lang="en-US" altLang="en-US" dirty="0"/>
          </a:p>
        </p:txBody>
      </p:sp>
    </p:spTree>
    <p:extLst>
      <p:ext uri="{BB962C8B-B14F-4D97-AF65-F5344CB8AC3E}">
        <p14:creationId xmlns:p14="http://schemas.microsoft.com/office/powerpoint/2010/main" val="19461881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9</a:t>
            </a:fld>
            <a:endParaRPr lang="en-US" altLang="en-US" dirty="0"/>
          </a:p>
        </p:txBody>
      </p:sp>
    </p:spTree>
    <p:extLst>
      <p:ext uri="{BB962C8B-B14F-4D97-AF65-F5344CB8AC3E}">
        <p14:creationId xmlns:p14="http://schemas.microsoft.com/office/powerpoint/2010/main" val="16221990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10</a:t>
            </a:fld>
            <a:endParaRPr lang="en-US" altLang="en-US" dirty="0"/>
          </a:p>
        </p:txBody>
      </p:sp>
    </p:spTree>
    <p:extLst>
      <p:ext uri="{BB962C8B-B14F-4D97-AF65-F5344CB8AC3E}">
        <p14:creationId xmlns:p14="http://schemas.microsoft.com/office/powerpoint/2010/main" val="33364968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11</a:t>
            </a:fld>
            <a:endParaRPr lang="en-US" altLang="en-US" dirty="0"/>
          </a:p>
        </p:txBody>
      </p:sp>
    </p:spTree>
    <p:extLst>
      <p:ext uri="{BB962C8B-B14F-4D97-AF65-F5344CB8AC3E}">
        <p14:creationId xmlns:p14="http://schemas.microsoft.com/office/powerpoint/2010/main" val="2534477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02A17A8-E0C0-4ADB-8B7E-ED53CF178B7A}" type="slidenum">
              <a:rPr lang="en-US" altLang="en-US"/>
              <a:pPr/>
              <a:t>‹#›</a:t>
            </a:fld>
            <a:endParaRPr lang="en-US" altLang="en-US"/>
          </a:p>
        </p:txBody>
      </p:sp>
    </p:spTree>
    <p:extLst>
      <p:ext uri="{BB962C8B-B14F-4D97-AF65-F5344CB8AC3E}">
        <p14:creationId xmlns:p14="http://schemas.microsoft.com/office/powerpoint/2010/main" val="91789188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sz="half" idx="10"/>
          </p:nvPr>
        </p:nvSpPr>
        <p:spPr>
          <a:ln/>
        </p:spPr>
        <p:txBody>
          <a:bodyPr/>
          <a:lstStyle>
            <a:lvl1pPr>
              <a:defRPr/>
            </a:lvl1pPr>
          </a:lstStyle>
          <a:p>
            <a:pPr>
              <a:defRPr/>
            </a:pPr>
            <a:endParaRPr lang="en-US"/>
          </a:p>
        </p:txBody>
      </p:sp>
      <p:sp>
        <p:nvSpPr>
          <p:cNvPr id="3" name="Rectangle 4"/>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2D5BDD4A-4EFC-4781-8C0D-F8A840611287}" type="slidenum">
              <a:rPr lang="en-US" altLang="en-US"/>
              <a:pPr/>
              <a:t>‹#›</a:t>
            </a:fld>
            <a:endParaRPr lang="en-US" altLang="en-US"/>
          </a:p>
        </p:txBody>
      </p:sp>
    </p:spTree>
    <p:extLst>
      <p:ext uri="{BB962C8B-B14F-4D97-AF65-F5344CB8AC3E}">
        <p14:creationId xmlns:p14="http://schemas.microsoft.com/office/powerpoint/2010/main" val="2416355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sz="half" idx="10"/>
          </p:nvPr>
        </p:nvSpPr>
        <p:spPr>
          <a:ln/>
        </p:spPr>
        <p:txBody>
          <a:bodyPr/>
          <a:lstStyle>
            <a:lvl1pPr>
              <a:defRPr/>
            </a:lvl1pPr>
          </a:lstStyle>
          <a:p>
            <a:pPr>
              <a:defRPr/>
            </a:pPr>
            <a:endParaRPr lang="en-US"/>
          </a:p>
        </p:txBody>
      </p:sp>
      <p:sp>
        <p:nvSpPr>
          <p:cNvPr id="6" name="Rectangle 4"/>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9D57D291-A0CF-4AA7-B750-3CA2B1EDDB72}" type="slidenum">
              <a:rPr lang="en-US" altLang="en-US"/>
              <a:pPr/>
              <a:t>‹#›</a:t>
            </a:fld>
            <a:endParaRPr lang="en-US" altLang="en-US"/>
          </a:p>
        </p:txBody>
      </p:sp>
    </p:spTree>
    <p:extLst>
      <p:ext uri="{BB962C8B-B14F-4D97-AF65-F5344CB8AC3E}">
        <p14:creationId xmlns:p14="http://schemas.microsoft.com/office/powerpoint/2010/main" val="1899925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sz="half" idx="10"/>
          </p:nvPr>
        </p:nvSpPr>
        <p:spPr>
          <a:ln/>
        </p:spPr>
        <p:txBody>
          <a:bodyPr/>
          <a:lstStyle>
            <a:lvl1pPr>
              <a:defRPr/>
            </a:lvl1pPr>
          </a:lstStyle>
          <a:p>
            <a:pPr>
              <a:defRPr/>
            </a:pPr>
            <a:endParaRPr lang="en-US"/>
          </a:p>
        </p:txBody>
      </p:sp>
      <p:sp>
        <p:nvSpPr>
          <p:cNvPr id="6" name="Rectangle 4"/>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37CE24FC-BE95-49D2-9D02-06ACC705CA84}" type="slidenum">
              <a:rPr lang="en-US" altLang="en-US"/>
              <a:pPr/>
              <a:t>‹#›</a:t>
            </a:fld>
            <a:endParaRPr lang="en-US" altLang="en-US"/>
          </a:p>
        </p:txBody>
      </p:sp>
    </p:spTree>
    <p:extLst>
      <p:ext uri="{BB962C8B-B14F-4D97-AF65-F5344CB8AC3E}">
        <p14:creationId xmlns:p14="http://schemas.microsoft.com/office/powerpoint/2010/main" val="4136814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5D976936-66BF-481E-AA0F-1CF0A1199EAF}" type="slidenum">
              <a:rPr lang="en-US" altLang="en-US"/>
              <a:pPr/>
              <a:t>‹#›</a:t>
            </a:fld>
            <a:endParaRPr lang="en-US" altLang="en-US"/>
          </a:p>
        </p:txBody>
      </p:sp>
    </p:spTree>
    <p:extLst>
      <p:ext uri="{BB962C8B-B14F-4D97-AF65-F5344CB8AC3E}">
        <p14:creationId xmlns:p14="http://schemas.microsoft.com/office/powerpoint/2010/main" val="6648801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4775"/>
            <a:ext cx="2057400" cy="6521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104775"/>
            <a:ext cx="6021387" cy="652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F17A1A7-1A87-4750-A547-A06BA5B38095}" type="slidenum">
              <a:rPr lang="en-US" altLang="en-US"/>
              <a:pPr/>
              <a:t>‹#›</a:t>
            </a:fld>
            <a:endParaRPr lang="en-US" altLang="en-US"/>
          </a:p>
        </p:txBody>
      </p:sp>
    </p:spTree>
    <p:extLst>
      <p:ext uri="{BB962C8B-B14F-4D97-AF65-F5344CB8AC3E}">
        <p14:creationId xmlns:p14="http://schemas.microsoft.com/office/powerpoint/2010/main" val="16323347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5613" y="104775"/>
            <a:ext cx="8231187" cy="65214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3"/>
          <p:cNvSpPr>
            <a:spLocks noGrp="1" noChangeArrowheads="1"/>
          </p:cNvSpPr>
          <p:nvPr>
            <p:ph type="dt" sz="half" idx="10"/>
          </p:nvPr>
        </p:nvSpPr>
        <p:spPr>
          <a:ln/>
        </p:spPr>
        <p:txBody>
          <a:bodyPr/>
          <a:lstStyle>
            <a:lvl1pPr>
              <a:defRPr/>
            </a:lvl1pPr>
          </a:lstStyle>
          <a:p>
            <a:pPr>
              <a:defRPr/>
            </a:pPr>
            <a:endParaRPr lang="en-US"/>
          </a:p>
        </p:txBody>
      </p:sp>
      <p:sp>
        <p:nvSpPr>
          <p:cNvPr id="4" name="Rectangle 4"/>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A6D90C38-DB98-4955-A86E-25645FD903CD}" type="slidenum">
              <a:rPr lang="en-US" altLang="en-US"/>
              <a:pPr/>
              <a:t>‹#›</a:t>
            </a:fld>
            <a:endParaRPr lang="en-US" altLang="en-US"/>
          </a:p>
        </p:txBody>
      </p:sp>
    </p:spTree>
    <p:extLst>
      <p:ext uri="{BB962C8B-B14F-4D97-AF65-F5344CB8AC3E}">
        <p14:creationId xmlns:p14="http://schemas.microsoft.com/office/powerpoint/2010/main" val="1169763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_Accessible_Content">
    <p:spTree>
      <p:nvGrpSpPr>
        <p:cNvPr id="1" name=""/>
        <p:cNvGrpSpPr/>
        <p:nvPr/>
      </p:nvGrpSpPr>
      <p:grpSpPr>
        <a:xfrm>
          <a:off x="0" y="0"/>
          <a:ext cx="0" cy="0"/>
          <a:chOff x="0" y="0"/>
          <a:chExt cx="0" cy="0"/>
        </a:xfrm>
      </p:grpSpPr>
      <p:sp>
        <p:nvSpPr>
          <p:cNvPr id="2" name="Title 1"/>
          <p:cNvSpPr>
            <a:spLocks noGrp="1"/>
          </p:cNvSpPr>
          <p:nvPr>
            <p:ph type="title"/>
          </p:nvPr>
        </p:nvSpPr>
        <p:spPr>
          <a:xfrm>
            <a:off x="356616" y="228600"/>
            <a:ext cx="8226425" cy="1143000"/>
          </a:xfrm>
        </p:spPr>
        <p:txBody>
          <a:bodyPr/>
          <a:lstStyle>
            <a:lvl1pPr>
              <a:defRPr>
                <a:solidFill>
                  <a:schemeClr val="tx1"/>
                </a:solidFill>
              </a:defRPr>
            </a:lvl1pPr>
          </a:lstStyle>
          <a:p>
            <a:r>
              <a:rPr lang="en-US" dirty="0" smtClean="0"/>
              <a:t>Click to edit Master title style</a:t>
            </a:r>
            <a:endParaRPr lang="en-IN"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44DB9EF2-1910-4E3A-A13D-D94C13F19596}" type="slidenum">
              <a:rPr lang="en-US" altLang="en-US" smtClean="0"/>
              <a:pPr/>
              <a:t>‹#›</a:t>
            </a:fld>
            <a:endParaRPr lang="en-US" altLang="en-US"/>
          </a:p>
        </p:txBody>
      </p:sp>
      <p:sp>
        <p:nvSpPr>
          <p:cNvPr id="7" name="Content Placeholder 6"/>
          <p:cNvSpPr>
            <a:spLocks noGrp="1"/>
          </p:cNvSpPr>
          <p:nvPr>
            <p:ph sz="quarter" idx="13"/>
          </p:nvPr>
        </p:nvSpPr>
        <p:spPr>
          <a:xfrm>
            <a:off x="457200" y="1463040"/>
            <a:ext cx="8226425"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8" name="Content Placeholder 6"/>
          <p:cNvSpPr>
            <a:spLocks noGrp="1"/>
          </p:cNvSpPr>
          <p:nvPr>
            <p:ph sz="quarter" idx="14"/>
          </p:nvPr>
        </p:nvSpPr>
        <p:spPr>
          <a:xfrm>
            <a:off x="457200" y="2514600"/>
            <a:ext cx="8226425"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6"/>
          <p:cNvSpPr>
            <a:spLocks noGrp="1"/>
          </p:cNvSpPr>
          <p:nvPr>
            <p:ph sz="quarter" idx="15"/>
          </p:nvPr>
        </p:nvSpPr>
        <p:spPr>
          <a:xfrm>
            <a:off x="457200" y="3657600"/>
            <a:ext cx="8226425"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0" name="Content Placeholder 6"/>
          <p:cNvSpPr>
            <a:spLocks noGrp="1"/>
          </p:cNvSpPr>
          <p:nvPr>
            <p:ph sz="quarter" idx="16"/>
          </p:nvPr>
        </p:nvSpPr>
        <p:spPr>
          <a:xfrm>
            <a:off x="457200" y="4800600"/>
            <a:ext cx="8226425"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6"/>
          <p:cNvSpPr>
            <a:spLocks noGrp="1"/>
          </p:cNvSpPr>
          <p:nvPr>
            <p:ph sz="quarter" idx="17"/>
          </p:nvPr>
        </p:nvSpPr>
        <p:spPr>
          <a:xfrm>
            <a:off x="3810000" y="5827712"/>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2" name="Content Placeholder 6"/>
          <p:cNvSpPr>
            <a:spLocks noGrp="1"/>
          </p:cNvSpPr>
          <p:nvPr>
            <p:ph sz="quarter" idx="18"/>
          </p:nvPr>
        </p:nvSpPr>
        <p:spPr>
          <a:xfrm>
            <a:off x="4313583" y="5831094"/>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3" name="Content Placeholder 6"/>
          <p:cNvSpPr>
            <a:spLocks noGrp="1"/>
          </p:cNvSpPr>
          <p:nvPr>
            <p:ph sz="quarter" idx="19"/>
          </p:nvPr>
        </p:nvSpPr>
        <p:spPr>
          <a:xfrm>
            <a:off x="4800600" y="5867400"/>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4" name="Content Placeholder 6"/>
          <p:cNvSpPr>
            <a:spLocks noGrp="1"/>
          </p:cNvSpPr>
          <p:nvPr>
            <p:ph sz="quarter" idx="20"/>
          </p:nvPr>
        </p:nvSpPr>
        <p:spPr>
          <a:xfrm>
            <a:off x="5304183" y="5870782"/>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5" name="Content Placeholder 6"/>
          <p:cNvSpPr>
            <a:spLocks noGrp="1"/>
          </p:cNvSpPr>
          <p:nvPr>
            <p:ph sz="quarter" idx="21"/>
          </p:nvPr>
        </p:nvSpPr>
        <p:spPr>
          <a:xfrm>
            <a:off x="5287616" y="5824330"/>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6" name="Content Placeholder 6"/>
          <p:cNvSpPr>
            <a:spLocks noGrp="1"/>
          </p:cNvSpPr>
          <p:nvPr>
            <p:ph sz="quarter" idx="22"/>
          </p:nvPr>
        </p:nvSpPr>
        <p:spPr>
          <a:xfrm>
            <a:off x="5791199" y="5827712"/>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7" name="Content Placeholder 6"/>
          <p:cNvSpPr>
            <a:spLocks noGrp="1"/>
          </p:cNvSpPr>
          <p:nvPr>
            <p:ph sz="quarter" idx="23"/>
          </p:nvPr>
        </p:nvSpPr>
        <p:spPr>
          <a:xfrm>
            <a:off x="6278216" y="5864018"/>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8" name="Content Placeholder 6"/>
          <p:cNvSpPr>
            <a:spLocks noGrp="1"/>
          </p:cNvSpPr>
          <p:nvPr>
            <p:ph sz="quarter" idx="24"/>
          </p:nvPr>
        </p:nvSpPr>
        <p:spPr>
          <a:xfrm>
            <a:off x="6781799" y="5867400"/>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78069994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ccessible_Section_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44DB9EF2-1910-4E3A-A13D-D94C13F19596}" type="slidenum">
              <a:rPr lang="en-US" altLang="en-US" smtClean="0"/>
              <a:pPr/>
              <a:t>‹#›</a:t>
            </a:fld>
            <a:endParaRPr lang="en-US" altLang="en-US"/>
          </a:p>
        </p:txBody>
      </p:sp>
      <p:sp>
        <p:nvSpPr>
          <p:cNvPr id="7" name="Content Placeholder 6"/>
          <p:cNvSpPr>
            <a:spLocks noGrp="1"/>
          </p:cNvSpPr>
          <p:nvPr>
            <p:ph sz="quarter" idx="13"/>
          </p:nvPr>
        </p:nvSpPr>
        <p:spPr>
          <a:xfrm>
            <a:off x="457200" y="1463040"/>
            <a:ext cx="8226425" cy="83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8" name="Content Placeholder 6"/>
          <p:cNvSpPr>
            <a:spLocks noGrp="1"/>
          </p:cNvSpPr>
          <p:nvPr>
            <p:ph sz="quarter" idx="14"/>
          </p:nvPr>
        </p:nvSpPr>
        <p:spPr>
          <a:xfrm>
            <a:off x="371061" y="2389187"/>
            <a:ext cx="8226425" cy="83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9" name="Content Placeholder 6"/>
          <p:cNvSpPr>
            <a:spLocks noGrp="1"/>
          </p:cNvSpPr>
          <p:nvPr>
            <p:ph sz="quarter" idx="15"/>
          </p:nvPr>
        </p:nvSpPr>
        <p:spPr>
          <a:xfrm>
            <a:off x="228600" y="3399010"/>
            <a:ext cx="8226425" cy="83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 name="Content Placeholder 6"/>
          <p:cNvSpPr>
            <a:spLocks noGrp="1"/>
          </p:cNvSpPr>
          <p:nvPr>
            <p:ph sz="quarter" idx="16"/>
          </p:nvPr>
        </p:nvSpPr>
        <p:spPr>
          <a:xfrm>
            <a:off x="371061" y="4488829"/>
            <a:ext cx="8226425" cy="838200"/>
          </a:xfrm>
        </p:spPr>
        <p:txBody>
          <a:bodyPr/>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83240458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ccessible_Title_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44DB9EF2-1910-4E3A-A13D-D94C13F19596}" type="slidenum">
              <a:rPr lang="en-US" altLang="en-US" smtClean="0"/>
              <a:pPr/>
              <a:t>‹#›</a:t>
            </a:fld>
            <a:endParaRPr lang="en-US" altLang="en-US"/>
          </a:p>
        </p:txBody>
      </p:sp>
      <p:sp>
        <p:nvSpPr>
          <p:cNvPr id="7" name="Content Placeholder 6"/>
          <p:cNvSpPr>
            <a:spLocks noGrp="1"/>
          </p:cNvSpPr>
          <p:nvPr>
            <p:ph sz="quarter" idx="13"/>
          </p:nvPr>
        </p:nvSpPr>
        <p:spPr>
          <a:xfrm>
            <a:off x="457200" y="1524000"/>
            <a:ext cx="3048000" cy="685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4"/>
          </p:nvPr>
        </p:nvSpPr>
        <p:spPr>
          <a:xfrm>
            <a:off x="3962400" y="1524000"/>
            <a:ext cx="45720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1" name="Content Placeholder 10"/>
          <p:cNvSpPr>
            <a:spLocks noGrp="1"/>
          </p:cNvSpPr>
          <p:nvPr>
            <p:ph sz="quarter" idx="15"/>
          </p:nvPr>
        </p:nvSpPr>
        <p:spPr>
          <a:xfrm>
            <a:off x="2286000" y="5562600"/>
            <a:ext cx="5257800" cy="45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04906363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6616" y="228600"/>
            <a:ext cx="8226425"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CAC5F048-990D-4618-9432-82758FF4BBA2}" type="slidenum">
              <a:rPr lang="en-US" altLang="en-US"/>
              <a:pPr/>
              <a:t>‹#›</a:t>
            </a:fld>
            <a:endParaRPr lang="en-US" altLang="en-US"/>
          </a:p>
        </p:txBody>
      </p:sp>
    </p:spTree>
    <p:extLst>
      <p:ext uri="{BB962C8B-B14F-4D97-AF65-F5344CB8AC3E}">
        <p14:creationId xmlns:p14="http://schemas.microsoft.com/office/powerpoint/2010/main" val="71127286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732B7A3-5784-49B5-AFBA-13208B39DA62}" type="slidenum">
              <a:rPr lang="en-US" altLang="en-US"/>
              <a:pPr/>
              <a:t>‹#›</a:t>
            </a:fld>
            <a:endParaRPr lang="en-US" altLang="en-US"/>
          </a:p>
        </p:txBody>
      </p:sp>
    </p:spTree>
    <p:extLst>
      <p:ext uri="{BB962C8B-B14F-4D97-AF65-F5344CB8AC3E}">
        <p14:creationId xmlns:p14="http://schemas.microsoft.com/office/powerpoint/2010/main" val="4101192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0013"/>
            <a:ext cx="4038600"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0013"/>
            <a:ext cx="4038600"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sz="half" idx="10"/>
          </p:nvPr>
        </p:nvSpPr>
        <p:spPr>
          <a:ln/>
        </p:spPr>
        <p:txBody>
          <a:bodyPr/>
          <a:lstStyle>
            <a:lvl1pPr>
              <a:defRPr/>
            </a:lvl1pPr>
          </a:lstStyle>
          <a:p>
            <a:pPr>
              <a:defRPr/>
            </a:pPr>
            <a:endParaRPr lang="en-US"/>
          </a:p>
        </p:txBody>
      </p:sp>
      <p:sp>
        <p:nvSpPr>
          <p:cNvPr id="6" name="Rectangle 4"/>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4C14418E-7AAC-42C5-84FD-636C701C7FD4}" type="slidenum">
              <a:rPr lang="en-US" altLang="en-US"/>
              <a:pPr/>
              <a:t>‹#›</a:t>
            </a:fld>
            <a:endParaRPr lang="en-US" altLang="en-US"/>
          </a:p>
        </p:txBody>
      </p:sp>
    </p:spTree>
    <p:extLst>
      <p:ext uri="{BB962C8B-B14F-4D97-AF65-F5344CB8AC3E}">
        <p14:creationId xmlns:p14="http://schemas.microsoft.com/office/powerpoint/2010/main" val="2116340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sz="half" idx="10"/>
          </p:nvPr>
        </p:nvSpPr>
        <p:spPr>
          <a:ln/>
        </p:spPr>
        <p:txBody>
          <a:bodyPr/>
          <a:lstStyle>
            <a:lvl1pPr>
              <a:defRPr/>
            </a:lvl1pPr>
          </a:lstStyle>
          <a:p>
            <a:pPr>
              <a:defRPr/>
            </a:pPr>
            <a:endParaRPr lang="en-US"/>
          </a:p>
        </p:txBody>
      </p:sp>
      <p:sp>
        <p:nvSpPr>
          <p:cNvPr id="8" name="Rectangle 4"/>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E6CAED62-D7B6-4AD6-9B5A-E5F90172481A}" type="slidenum">
              <a:rPr lang="en-US" altLang="en-US"/>
              <a:pPr/>
              <a:t>‹#›</a:t>
            </a:fld>
            <a:endParaRPr lang="en-US" altLang="en-US"/>
          </a:p>
        </p:txBody>
      </p:sp>
    </p:spTree>
    <p:extLst>
      <p:ext uri="{BB962C8B-B14F-4D97-AF65-F5344CB8AC3E}">
        <p14:creationId xmlns:p14="http://schemas.microsoft.com/office/powerpoint/2010/main" val="1894547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dt" sz="half" idx="10"/>
          </p:nvPr>
        </p:nvSpPr>
        <p:spPr>
          <a:ln/>
        </p:spPr>
        <p:txBody>
          <a:bodyPr/>
          <a:lstStyle>
            <a:lvl1pPr>
              <a:defRPr/>
            </a:lvl1pPr>
          </a:lstStyle>
          <a:p>
            <a:pPr>
              <a:defRPr/>
            </a:pPr>
            <a:endParaRPr lang="en-US"/>
          </a:p>
        </p:txBody>
      </p:sp>
      <p:sp>
        <p:nvSpPr>
          <p:cNvPr id="4" name="Rectangle 4"/>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A67E2165-ACBC-420A-973E-CFBE1C523734}" type="slidenum">
              <a:rPr lang="en-US" altLang="en-US"/>
              <a:pPr/>
              <a:t>‹#›</a:t>
            </a:fld>
            <a:endParaRPr lang="en-US" altLang="en-US"/>
          </a:p>
        </p:txBody>
      </p:sp>
    </p:spTree>
    <p:extLst>
      <p:ext uri="{BB962C8B-B14F-4D97-AF65-F5344CB8AC3E}">
        <p14:creationId xmlns:p14="http://schemas.microsoft.com/office/powerpoint/2010/main" val="287316541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457200" y="1463040"/>
            <a:ext cx="8229600" cy="525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p:txBody>
      </p:sp>
      <p:sp>
        <p:nvSpPr>
          <p:cNvPr id="108547" name="Rectangle 3"/>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defRPr>
            </a:lvl1pPr>
          </a:lstStyle>
          <a:p>
            <a:pPr>
              <a:defRPr/>
            </a:pPr>
            <a:endParaRPr lang="en-US"/>
          </a:p>
        </p:txBody>
      </p:sp>
      <p:sp>
        <p:nvSpPr>
          <p:cNvPr id="108548" name="Rectangle 4"/>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defRPr>
            </a:lvl1pPr>
          </a:lstStyle>
          <a:p>
            <a:pPr>
              <a:defRPr/>
            </a:pPr>
            <a:endParaRPr lang="en-US"/>
          </a:p>
        </p:txBody>
      </p:sp>
      <p:sp>
        <p:nvSpPr>
          <p:cNvPr id="10855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44DB9EF2-1910-4E3A-A13D-D94C13F19596}" type="slidenum">
              <a:rPr lang="en-US" altLang="en-US"/>
              <a:pPr/>
              <a:t>‹#›</a:t>
            </a:fld>
            <a:endParaRPr lang="en-US" altLang="en-US"/>
          </a:p>
        </p:txBody>
      </p:sp>
      <p:sp>
        <p:nvSpPr>
          <p:cNvPr id="1030" name="Text Box 7"/>
          <p:cNvSpPr txBox="1">
            <a:spLocks noChangeArrowheads="1"/>
          </p:cNvSpPr>
          <p:nvPr/>
        </p:nvSpPr>
        <p:spPr bwMode="auto">
          <a:xfrm>
            <a:off x="849630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pPr eaLnBrk="1" hangingPunct="1">
                <a:spcBef>
                  <a:spcPct val="50000"/>
                </a:spcBef>
              </a:pPr>
              <a:t>‹#›</a:t>
            </a:fld>
            <a:endParaRPr lang="en-US" altLang="en-US"/>
          </a:p>
        </p:txBody>
      </p:sp>
      <p:sp>
        <p:nvSpPr>
          <p:cNvPr id="1031" name="Rectangle 5"/>
          <p:cNvSpPr>
            <a:spLocks noGrp="1" noChangeArrowheads="1"/>
          </p:cNvSpPr>
          <p:nvPr>
            <p:ph type="title"/>
          </p:nvPr>
        </p:nvSpPr>
        <p:spPr bwMode="auto">
          <a:xfrm>
            <a:off x="381000" y="104775"/>
            <a:ext cx="82264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Click to edit Master title style</a:t>
            </a:r>
          </a:p>
        </p:txBody>
      </p:sp>
      <p:pic>
        <p:nvPicPr>
          <p:cNvPr id="3074" name="Picture 2" descr="D:\New folder\PPT\Images\Template\Epp Discrete Math 5e\3_3.jpg"/>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228600" y="457200"/>
            <a:ext cx="8686800" cy="6858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0" r:id="rId1"/>
    <p:sldLayoutId id="2147483664" r:id="rId2"/>
    <p:sldLayoutId id="2147483663" r:id="rId3"/>
    <p:sldLayoutId id="2147483662"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timing>
    <p:tnLst>
      <p:par>
        <p:cTn id="1" dur="indefinite" restart="never" nodeType="tmRoot"/>
      </p:par>
    </p:tnLst>
  </p:timing>
  <p:txStyles>
    <p:titleStyle>
      <a:lvl1pPr algn="l" rtl="0" eaLnBrk="0" fontAlgn="base" hangingPunct="0">
        <a:spcBef>
          <a:spcPct val="0"/>
        </a:spcBef>
        <a:spcAft>
          <a:spcPct val="0"/>
        </a:spcAft>
        <a:defRPr sz="4000">
          <a:solidFill>
            <a:schemeClr val="bg1"/>
          </a:solidFill>
          <a:latin typeface="+mj-lt"/>
          <a:ea typeface="+mj-ea"/>
          <a:cs typeface="+mj-cs"/>
        </a:defRPr>
      </a:lvl1pPr>
      <a:lvl2pPr algn="l" rtl="0" eaLnBrk="0" fontAlgn="base" hangingPunct="0">
        <a:spcBef>
          <a:spcPct val="0"/>
        </a:spcBef>
        <a:spcAft>
          <a:spcPct val="0"/>
        </a:spcAft>
        <a:defRPr sz="4000">
          <a:solidFill>
            <a:schemeClr val="bg1"/>
          </a:solidFill>
          <a:latin typeface="Arial" pitchFamily="34" charset="0"/>
        </a:defRPr>
      </a:lvl2pPr>
      <a:lvl3pPr algn="l" rtl="0" eaLnBrk="0" fontAlgn="base" hangingPunct="0">
        <a:spcBef>
          <a:spcPct val="0"/>
        </a:spcBef>
        <a:spcAft>
          <a:spcPct val="0"/>
        </a:spcAft>
        <a:defRPr sz="4000">
          <a:solidFill>
            <a:schemeClr val="bg1"/>
          </a:solidFill>
          <a:latin typeface="Arial" pitchFamily="34" charset="0"/>
        </a:defRPr>
      </a:lvl3pPr>
      <a:lvl4pPr algn="l" rtl="0" eaLnBrk="0" fontAlgn="base" hangingPunct="0">
        <a:spcBef>
          <a:spcPct val="0"/>
        </a:spcBef>
        <a:spcAft>
          <a:spcPct val="0"/>
        </a:spcAft>
        <a:defRPr sz="4000">
          <a:solidFill>
            <a:schemeClr val="bg1"/>
          </a:solidFill>
          <a:latin typeface="Arial" pitchFamily="34" charset="0"/>
        </a:defRPr>
      </a:lvl4pPr>
      <a:lvl5pPr algn="l" rtl="0" eaLnBrk="0" fontAlgn="base" hangingPunct="0">
        <a:spcBef>
          <a:spcPct val="0"/>
        </a:spcBef>
        <a:spcAft>
          <a:spcPct val="0"/>
        </a:spcAft>
        <a:defRPr sz="4000">
          <a:solidFill>
            <a:schemeClr val="bg1"/>
          </a:solidFill>
          <a:latin typeface="Arial" pitchFamily="34" charset="0"/>
        </a:defRPr>
      </a:lvl5pPr>
      <a:lvl6pPr marL="457200" algn="l" rtl="0" fontAlgn="base">
        <a:spcBef>
          <a:spcPct val="0"/>
        </a:spcBef>
        <a:spcAft>
          <a:spcPct val="0"/>
        </a:spcAft>
        <a:defRPr sz="4000">
          <a:solidFill>
            <a:schemeClr val="bg1"/>
          </a:solidFill>
          <a:latin typeface="Arial" pitchFamily="34" charset="0"/>
        </a:defRPr>
      </a:lvl6pPr>
      <a:lvl7pPr marL="914400" algn="l" rtl="0" fontAlgn="base">
        <a:spcBef>
          <a:spcPct val="0"/>
        </a:spcBef>
        <a:spcAft>
          <a:spcPct val="0"/>
        </a:spcAft>
        <a:defRPr sz="4000">
          <a:solidFill>
            <a:schemeClr val="bg1"/>
          </a:solidFill>
          <a:latin typeface="Arial" pitchFamily="34" charset="0"/>
        </a:defRPr>
      </a:lvl7pPr>
      <a:lvl8pPr marL="1371600" algn="l" rtl="0" fontAlgn="base">
        <a:spcBef>
          <a:spcPct val="0"/>
        </a:spcBef>
        <a:spcAft>
          <a:spcPct val="0"/>
        </a:spcAft>
        <a:defRPr sz="4000">
          <a:solidFill>
            <a:schemeClr val="bg1"/>
          </a:solidFill>
          <a:latin typeface="Arial" pitchFamily="34" charset="0"/>
        </a:defRPr>
      </a:lvl8pPr>
      <a:lvl9pPr marL="1828800" algn="l" rtl="0" fontAlgn="base">
        <a:spcBef>
          <a:spcPct val="0"/>
        </a:spcBef>
        <a:spcAft>
          <a:spcPct val="0"/>
        </a:spcAft>
        <a:defRPr sz="4000">
          <a:solidFill>
            <a:schemeClr val="bg1"/>
          </a:solidFill>
          <a:latin typeface="Arial" pitchFamily="34" charset="0"/>
        </a:defRPr>
      </a:lvl9pPr>
    </p:titleStyle>
    <p:bodyStyle>
      <a:lvl1pPr marL="342900" indent="-342900" algn="l" rtl="0" eaLnBrk="0" fontAlgn="base" hangingPunct="0">
        <a:spcBef>
          <a:spcPct val="20000"/>
        </a:spcBef>
        <a:spcAft>
          <a:spcPct val="0"/>
        </a:spcAft>
        <a:buFont typeface="Wingdings" panose="05000000000000000000" pitchFamily="2" charset="2"/>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33.png"/></Relationships>
</file>

<file path=ppt/slides/_rels/slide39.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4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4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4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53.emf"/><Relationship Id="rId5" Type="http://schemas.openxmlformats.org/officeDocument/2006/relationships/image" Target="../media/image52.png"/><Relationship Id="rId4" Type="http://schemas.openxmlformats.org/officeDocument/2006/relationships/image" Target="../media/image51.png"/></Relationships>
</file>

<file path=ppt/slides/_rels/slide45.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4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4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70.png"/><Relationship Id="rId7" Type="http://schemas.openxmlformats.org/officeDocument/2006/relationships/image" Target="../media/image74.png"/><Relationship Id="rId2" Type="http://schemas.openxmlformats.org/officeDocument/2006/relationships/notesSlide" Target="../notesSlides/notesSlide56.xml"/><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17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ctrTitle"/>
          </p:nvPr>
        </p:nvSpPr>
        <p:spPr>
          <a:xfrm>
            <a:off x="228600" y="1344168"/>
            <a:ext cx="7772400" cy="914400"/>
          </a:xfrm>
        </p:spPr>
        <p:txBody>
          <a:bodyPr/>
          <a:lstStyle/>
          <a:p>
            <a:r>
              <a:rPr lang="en-US" sz="3200" dirty="0">
                <a:solidFill>
                  <a:schemeClr val="tx1"/>
                </a:solidFill>
                <a:latin typeface="Arial" panose="020B0604020202020204" pitchFamily="34" charset="0"/>
              </a:rPr>
              <a:t>CHAPTER </a:t>
            </a:r>
            <a:r>
              <a:rPr lang="en-US" dirty="0" smtClean="0">
                <a:solidFill>
                  <a:schemeClr val="tx1"/>
                </a:solidFill>
                <a:latin typeface="Arial" panose="020B0604020202020204" pitchFamily="34" charset="0"/>
              </a:rPr>
              <a:t>6</a:t>
            </a:r>
            <a:endParaRPr lang="en-IN" dirty="0"/>
          </a:p>
        </p:txBody>
      </p:sp>
      <p:sp>
        <p:nvSpPr>
          <p:cNvPr id="6" name="Content Placeholder 3"/>
          <p:cNvSpPr txBox="1">
            <a:spLocks/>
          </p:cNvSpPr>
          <p:nvPr/>
        </p:nvSpPr>
        <p:spPr>
          <a:xfrm>
            <a:off x="304800" y="2770496"/>
            <a:ext cx="8610600" cy="1484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anose="05000000000000000000" pitchFamily="2" charset="2"/>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ctr" eaLnBrk="1" hangingPunct="1">
              <a:spcBef>
                <a:spcPct val="50000"/>
              </a:spcBef>
            </a:pPr>
            <a:r>
              <a:rPr lang="en-IN" altLang="en-US" sz="4500" b="1" dirty="0"/>
              <a:t>SET THEORY</a:t>
            </a:r>
          </a:p>
        </p:txBody>
      </p:sp>
      <p:sp>
        <p:nvSpPr>
          <p:cNvPr id="8" name="Content Placeholder 4"/>
          <p:cNvSpPr txBox="1">
            <a:spLocks/>
          </p:cNvSpPr>
          <p:nvPr/>
        </p:nvSpPr>
        <p:spPr>
          <a:xfrm>
            <a:off x="1905000" y="6300216"/>
            <a:ext cx="5943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gn="l" rtl="0" eaLnBrk="0" fontAlgn="base" hangingPunct="0">
              <a:spcBef>
                <a:spcPct val="20000"/>
              </a:spcBef>
              <a:spcAft>
                <a:spcPct val="0"/>
              </a:spcAft>
              <a:buFont typeface="Wingdings" panose="05000000000000000000" pitchFamily="2" charset="2"/>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ctr">
              <a:spcBef>
                <a:spcPct val="50000"/>
              </a:spcBef>
            </a:pPr>
            <a:r>
              <a:rPr lang="en-US" altLang="en-US" sz="1400" kern="1200" dirty="0" smtClean="0">
                <a:latin typeface="Arial" panose="020B0604020202020204" pitchFamily="34" charset="0"/>
              </a:rPr>
              <a:t>Copyright © Cengage Learning. All rights reserved. </a:t>
            </a:r>
            <a:endParaRPr lang="en-US" altLang="en-US" sz="1400" kern="1200" dirty="0">
              <a:latin typeface="Arial" panose="020B0604020202020204" pitchFamily="34" charset="0"/>
            </a:endParaRPr>
          </a:p>
        </p:txBody>
      </p:sp>
    </p:spTree>
    <p:extLst>
      <p:ext uri="{BB962C8B-B14F-4D97-AF65-F5344CB8AC3E}">
        <p14:creationId xmlns:p14="http://schemas.microsoft.com/office/powerpoint/2010/main" val="25414860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6.1.1 </a:t>
            </a:r>
            <a:r>
              <a:rPr lang="en-US" altLang="en-US" dirty="0"/>
              <a:t>– </a:t>
            </a:r>
            <a:r>
              <a:rPr lang="en-US" altLang="en-US" i="1" dirty="0"/>
              <a:t>Solution</a:t>
            </a:r>
            <a:endParaRPr lang="en-IN" altLang="en-US" dirty="0"/>
          </a:p>
        </p:txBody>
      </p:sp>
      <p:sp>
        <p:nvSpPr>
          <p:cNvPr id="3" name="Content Placeholder 2"/>
          <p:cNvSpPr>
            <a:spLocks noGrp="1"/>
          </p:cNvSpPr>
          <p:nvPr>
            <p:ph sz="quarter" idx="13"/>
          </p:nvPr>
        </p:nvSpPr>
        <p:spPr>
          <a:xfrm>
            <a:off x="457200" y="1447800"/>
            <a:ext cx="8226425" cy="2362200"/>
          </a:xfrm>
        </p:spPr>
        <p:txBody>
          <a:bodyPr/>
          <a:lstStyle/>
          <a:p>
            <a:pPr marL="344488" indent="-344488"/>
            <a:r>
              <a:rPr lang="en-IN" dirty="0" smtClean="0"/>
              <a:t>a. Because </a:t>
            </a:r>
            <a:r>
              <a:rPr lang="en-IN" i="1" dirty="0"/>
              <a:t>A </a:t>
            </a:r>
            <a:r>
              <a:rPr lang="en-IN" dirty="0" smtClean="0"/>
              <a:t>= </a:t>
            </a:r>
            <a:r>
              <a:rPr lang="en-IN" dirty="0"/>
              <a:t>{1}, </a:t>
            </a:r>
            <a:r>
              <a:rPr lang="en-IN" i="1" dirty="0"/>
              <a:t>A </a:t>
            </a:r>
            <a:r>
              <a:rPr lang="en-IN" dirty="0"/>
              <a:t>has only one element—namely, the </a:t>
            </a:r>
            <a:r>
              <a:rPr lang="en-IN" dirty="0" smtClean="0"/>
              <a:t>symbol </a:t>
            </a:r>
            <a:r>
              <a:rPr lang="en-IN" dirty="0"/>
              <a:t>1. This element </a:t>
            </a:r>
            <a:r>
              <a:rPr lang="en-IN" dirty="0" smtClean="0"/>
              <a:t>is also </a:t>
            </a:r>
            <a:r>
              <a:rPr lang="en-IN" dirty="0"/>
              <a:t>one of the elements in set </a:t>
            </a:r>
            <a:r>
              <a:rPr lang="en-IN" i="1" dirty="0"/>
              <a:t>B</a:t>
            </a:r>
            <a:r>
              <a:rPr lang="en-IN" dirty="0"/>
              <a:t>. Hence every element in </a:t>
            </a:r>
            <a:r>
              <a:rPr lang="en-IN" i="1" dirty="0"/>
              <a:t>A </a:t>
            </a:r>
            <a:r>
              <a:rPr lang="en-IN" dirty="0"/>
              <a:t>is in </a:t>
            </a:r>
            <a:r>
              <a:rPr lang="en-IN" i="1" dirty="0"/>
              <a:t>B</a:t>
            </a:r>
            <a:r>
              <a:rPr lang="en-IN" dirty="0"/>
              <a:t>, and so </a:t>
            </a:r>
            <a:r>
              <a:rPr lang="en-IN" i="1" dirty="0"/>
              <a:t>A </a:t>
            </a:r>
            <a:r>
              <a:rPr lang="en-IN" dirty="0"/>
              <a:t>⊆</a:t>
            </a:r>
            <a:r>
              <a:rPr lang="en-IN" dirty="0" smtClean="0"/>
              <a:t> </a:t>
            </a:r>
            <a:r>
              <a:rPr lang="en-IN" i="1" dirty="0"/>
              <a:t>B</a:t>
            </a:r>
            <a:r>
              <a:rPr lang="en-IN" dirty="0" smtClean="0"/>
              <a:t>.</a:t>
            </a:r>
          </a:p>
          <a:p>
            <a:pPr marL="344488" indent="-344488"/>
            <a:endParaRPr lang="en-US" altLang="en-US" sz="1200" dirty="0" smtClean="0"/>
          </a:p>
          <a:p>
            <a:r>
              <a:rPr lang="en-IN" b="1" dirty="0"/>
              <a:t>Note </a:t>
            </a:r>
            <a:r>
              <a:rPr lang="en-IN" dirty="0"/>
              <a:t>A set like {1}, </a:t>
            </a:r>
            <a:r>
              <a:rPr lang="en-IN" dirty="0" smtClean="0"/>
              <a:t>with just </a:t>
            </a:r>
            <a:r>
              <a:rPr lang="en-IN" dirty="0"/>
              <a:t>one element, is called</a:t>
            </a:r>
          </a:p>
          <a:p>
            <a:r>
              <a:rPr lang="en-IN" dirty="0"/>
              <a:t>a </a:t>
            </a:r>
            <a:r>
              <a:rPr lang="en-IN" b="1" dirty="0"/>
              <a:t>singleton set</a:t>
            </a:r>
            <a:r>
              <a:rPr lang="en-IN" dirty="0"/>
              <a:t>.</a:t>
            </a:r>
            <a:endParaRPr lang="en-US" altLang="en-US" dirty="0"/>
          </a:p>
        </p:txBody>
      </p:sp>
      <p:sp>
        <p:nvSpPr>
          <p:cNvPr id="10" name="Content Placeholder 2"/>
          <p:cNvSpPr>
            <a:spLocks noGrp="1"/>
          </p:cNvSpPr>
          <p:nvPr>
            <p:ph sz="quarter" idx="13"/>
          </p:nvPr>
        </p:nvSpPr>
        <p:spPr>
          <a:xfrm>
            <a:off x="427383" y="3886200"/>
            <a:ext cx="8382000" cy="2133600"/>
          </a:xfrm>
        </p:spPr>
        <p:txBody>
          <a:bodyPr/>
          <a:lstStyle/>
          <a:p>
            <a:pPr marL="344488" indent="-344488"/>
            <a:r>
              <a:rPr lang="en-IN" dirty="0" smtClean="0"/>
              <a:t>b. </a:t>
            </a:r>
            <a:r>
              <a:rPr lang="en-IN" i="1" dirty="0" smtClean="0"/>
              <a:t>B </a:t>
            </a:r>
            <a:r>
              <a:rPr lang="en-IN" dirty="0"/>
              <a:t>has two distinct elements, the symbol 1 and the set {1} whose only element is </a:t>
            </a:r>
            <a:r>
              <a:rPr lang="en-IN" dirty="0" smtClean="0"/>
              <a:t>1. Since </a:t>
            </a:r>
            <a:r>
              <a:rPr lang="en-IN" dirty="0"/>
              <a:t>1 ≠ {1}, the set {1} is not an element of </a:t>
            </a:r>
            <a:r>
              <a:rPr lang="en-IN" i="1" dirty="0"/>
              <a:t>A</a:t>
            </a:r>
            <a:r>
              <a:rPr lang="en-IN" dirty="0"/>
              <a:t>, and so there is an element of </a:t>
            </a:r>
            <a:r>
              <a:rPr lang="en-IN" i="1" dirty="0"/>
              <a:t>B </a:t>
            </a:r>
            <a:r>
              <a:rPr lang="en-IN" dirty="0"/>
              <a:t>that </a:t>
            </a:r>
            <a:r>
              <a:rPr lang="en-IN" dirty="0" smtClean="0"/>
              <a:t>is not </a:t>
            </a:r>
            <a:r>
              <a:rPr lang="en-IN" dirty="0"/>
              <a:t>an element of </a:t>
            </a:r>
            <a:r>
              <a:rPr lang="en-IN" i="1" dirty="0"/>
              <a:t>A</a:t>
            </a:r>
            <a:r>
              <a:rPr lang="en-IN" dirty="0"/>
              <a:t>. Hence </a:t>
            </a:r>
            <a:r>
              <a:rPr lang="en-IN" i="1" dirty="0"/>
              <a:t>A </a:t>
            </a:r>
            <a:r>
              <a:rPr lang="en-IN" dirty="0"/>
              <a:t>is a proper subset of </a:t>
            </a:r>
            <a:r>
              <a:rPr lang="en-IN" i="1" dirty="0"/>
              <a:t>B</a:t>
            </a:r>
            <a:r>
              <a:rPr lang="en-IN" dirty="0" smtClean="0"/>
              <a:t>.</a:t>
            </a:r>
          </a:p>
          <a:p>
            <a:pPr marL="344488" indent="-344488"/>
            <a:endParaRPr lang="en-US" altLang="en-US" dirty="0"/>
          </a:p>
          <a:p>
            <a:pPr marL="344488" indent="-344488"/>
            <a:endParaRPr lang="en-US" altLang="en-US" dirty="0"/>
          </a:p>
        </p:txBody>
      </p:sp>
    </p:spTree>
    <p:extLst>
      <p:ext uri="{BB962C8B-B14F-4D97-AF65-F5344CB8AC3E}">
        <p14:creationId xmlns:p14="http://schemas.microsoft.com/office/powerpoint/2010/main" val="14574348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Subsets: Proof and </a:t>
            </a:r>
            <a:r>
              <a:rPr lang="en-IN" dirty="0" smtClean="0"/>
              <a:t>Disproof</a:t>
            </a:r>
            <a:endParaRPr lang="en-IN" altLang="en-US" i="1" dirty="0"/>
          </a:p>
        </p:txBody>
      </p:sp>
      <p:pic>
        <p:nvPicPr>
          <p:cNvPr id="5" name="Picture 4" descr="The text box has the heading “Element Argument: The Basic Method for Proving That One Set is a Subset of Another.” The text reads “Let sets X and Y be given. To prove that X subset of or equal to Y,&#10;1. suppose that x is  a particular but arbitrarily chosen element of X,&#10;2. show that x is an element of Y.”"/>
          <p:cNvPicPr>
            <a:picLocks noChangeAspect="1"/>
          </p:cNvPicPr>
          <p:nvPr/>
        </p:nvPicPr>
        <p:blipFill>
          <a:blip r:embed="rId3"/>
          <a:stretch>
            <a:fillRect/>
          </a:stretch>
        </p:blipFill>
        <p:spPr>
          <a:xfrm>
            <a:off x="457200" y="1524000"/>
            <a:ext cx="8334375" cy="2155031"/>
          </a:xfrm>
          <a:prstGeom prst="rect">
            <a:avLst/>
          </a:prstGeom>
        </p:spPr>
      </p:pic>
    </p:spTree>
    <p:extLst>
      <p:ext uri="{BB962C8B-B14F-4D97-AF65-F5344CB8AC3E}">
        <p14:creationId xmlns:p14="http://schemas.microsoft.com/office/powerpoint/2010/main" val="19650349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400" dirty="0"/>
              <a:t>Example </a:t>
            </a:r>
            <a:r>
              <a:rPr lang="en-IN" altLang="en-US" sz="2400" dirty="0" smtClean="0"/>
              <a:t>6.1.2 </a:t>
            </a:r>
            <a:r>
              <a:rPr lang="en-US" altLang="en-US" sz="2400" dirty="0"/>
              <a:t>– </a:t>
            </a:r>
            <a:r>
              <a:rPr lang="en-IN" sz="2400" dirty="0"/>
              <a:t>Proving and Disproving Subset Relations</a:t>
            </a:r>
            <a:endParaRPr lang="en-IN" altLang="en-US" sz="2400" i="1" dirty="0"/>
          </a:p>
        </p:txBody>
      </p:sp>
      <p:sp>
        <p:nvSpPr>
          <p:cNvPr id="3" name="Content Placeholder 2"/>
          <p:cNvSpPr>
            <a:spLocks noGrp="1"/>
          </p:cNvSpPr>
          <p:nvPr>
            <p:ph sz="quarter" idx="13"/>
          </p:nvPr>
        </p:nvSpPr>
        <p:spPr>
          <a:xfrm>
            <a:off x="457200" y="1447800"/>
            <a:ext cx="8534400" cy="533400"/>
          </a:xfrm>
        </p:spPr>
        <p:txBody>
          <a:bodyPr/>
          <a:lstStyle/>
          <a:p>
            <a:pPr marL="0" indent="0"/>
            <a:r>
              <a:rPr lang="en-IN" dirty="0"/>
              <a:t>Define sets </a:t>
            </a:r>
            <a:r>
              <a:rPr lang="en-IN" i="1" dirty="0"/>
              <a:t>A </a:t>
            </a:r>
            <a:r>
              <a:rPr lang="en-IN" dirty="0"/>
              <a:t>and </a:t>
            </a:r>
            <a:r>
              <a:rPr lang="en-IN" i="1" dirty="0"/>
              <a:t>B </a:t>
            </a:r>
            <a:r>
              <a:rPr lang="en-IN" dirty="0"/>
              <a:t>as follows:</a:t>
            </a:r>
            <a:endParaRPr lang="en-US" altLang="en-US" dirty="0"/>
          </a:p>
        </p:txBody>
      </p:sp>
      <p:pic>
        <p:nvPicPr>
          <p:cNvPr id="4" name="Picture 3" descr="A = {m element of set of integer such that m = 6r + 12 for some r element of set of integer}"/>
          <p:cNvPicPr>
            <a:picLocks noChangeAspect="1"/>
          </p:cNvPicPr>
          <p:nvPr/>
        </p:nvPicPr>
        <p:blipFill>
          <a:blip r:embed="rId3"/>
          <a:stretch>
            <a:fillRect/>
          </a:stretch>
        </p:blipFill>
        <p:spPr>
          <a:xfrm>
            <a:off x="1905000" y="1981200"/>
            <a:ext cx="4627245" cy="346710"/>
          </a:xfrm>
          <a:prstGeom prst="rect">
            <a:avLst/>
          </a:prstGeom>
        </p:spPr>
      </p:pic>
      <p:pic>
        <p:nvPicPr>
          <p:cNvPr id="5" name="Picture 4" descr="B = {n element of set of integer such that n = 3s for some s element of set of integer}."/>
          <p:cNvPicPr>
            <a:picLocks noChangeAspect="1"/>
          </p:cNvPicPr>
          <p:nvPr/>
        </p:nvPicPr>
        <p:blipFill>
          <a:blip r:embed="rId4"/>
          <a:stretch>
            <a:fillRect/>
          </a:stretch>
        </p:blipFill>
        <p:spPr>
          <a:xfrm>
            <a:off x="1964634" y="2690192"/>
            <a:ext cx="3947160" cy="346710"/>
          </a:xfrm>
          <a:prstGeom prst="rect">
            <a:avLst/>
          </a:prstGeom>
        </p:spPr>
      </p:pic>
      <p:sp>
        <p:nvSpPr>
          <p:cNvPr id="6" name="Content Placeholder 2"/>
          <p:cNvSpPr>
            <a:spLocks noGrp="1"/>
          </p:cNvSpPr>
          <p:nvPr>
            <p:ph sz="quarter" idx="13"/>
          </p:nvPr>
        </p:nvSpPr>
        <p:spPr>
          <a:xfrm>
            <a:off x="457200" y="3276600"/>
            <a:ext cx="8534400" cy="1981200"/>
          </a:xfrm>
        </p:spPr>
        <p:txBody>
          <a:bodyPr/>
          <a:lstStyle/>
          <a:p>
            <a:pPr marL="0" indent="0"/>
            <a:r>
              <a:rPr lang="en-IN" dirty="0" smtClean="0"/>
              <a:t>a. Outline </a:t>
            </a:r>
            <a:r>
              <a:rPr lang="en-IN" dirty="0"/>
              <a:t>a proof that </a:t>
            </a:r>
            <a:r>
              <a:rPr lang="en-IN" i="1" dirty="0"/>
              <a:t>A </a:t>
            </a:r>
            <a:r>
              <a:rPr lang="en-IN" dirty="0"/>
              <a:t>⊆ </a:t>
            </a:r>
            <a:r>
              <a:rPr lang="en-IN" i="1" dirty="0"/>
              <a:t>B</a:t>
            </a:r>
            <a:r>
              <a:rPr lang="en-IN" dirty="0"/>
              <a:t>. </a:t>
            </a:r>
            <a:endParaRPr lang="en-IN" dirty="0" smtClean="0"/>
          </a:p>
          <a:p>
            <a:pPr marL="0" indent="0"/>
            <a:endParaRPr lang="en-IN" sz="1200" dirty="0" smtClean="0"/>
          </a:p>
          <a:p>
            <a:pPr marL="0" indent="0"/>
            <a:r>
              <a:rPr lang="en-IN" dirty="0" smtClean="0"/>
              <a:t>b</a:t>
            </a:r>
            <a:r>
              <a:rPr lang="en-IN" dirty="0"/>
              <a:t>. Prove that </a:t>
            </a:r>
            <a:r>
              <a:rPr lang="en-IN" i="1" dirty="0"/>
              <a:t>A </a:t>
            </a:r>
            <a:r>
              <a:rPr lang="en-IN" dirty="0"/>
              <a:t>⊆ </a:t>
            </a:r>
            <a:r>
              <a:rPr lang="en-IN" i="1" dirty="0"/>
              <a:t>B</a:t>
            </a:r>
            <a:r>
              <a:rPr lang="en-IN" dirty="0"/>
              <a:t>. </a:t>
            </a:r>
            <a:endParaRPr lang="en-IN" dirty="0" smtClean="0"/>
          </a:p>
          <a:p>
            <a:pPr marL="0" indent="0"/>
            <a:endParaRPr lang="en-IN" sz="1200" dirty="0"/>
          </a:p>
          <a:p>
            <a:pPr marL="0" indent="0"/>
            <a:r>
              <a:rPr lang="en-IN" dirty="0" smtClean="0"/>
              <a:t>c</a:t>
            </a:r>
            <a:r>
              <a:rPr lang="en-IN" dirty="0"/>
              <a:t>. Disprove that </a:t>
            </a:r>
            <a:r>
              <a:rPr lang="en-IN" i="1" dirty="0"/>
              <a:t>B </a:t>
            </a:r>
            <a:r>
              <a:rPr lang="en-IN" dirty="0"/>
              <a:t>⊆</a:t>
            </a:r>
            <a:r>
              <a:rPr lang="en-IN" dirty="0" smtClean="0"/>
              <a:t> </a:t>
            </a:r>
            <a:r>
              <a:rPr lang="en-IN" i="1" dirty="0"/>
              <a:t>A</a:t>
            </a:r>
            <a:r>
              <a:rPr lang="en-IN" dirty="0"/>
              <a:t>.</a:t>
            </a:r>
            <a:endParaRPr lang="en-US" altLang="en-US" dirty="0"/>
          </a:p>
        </p:txBody>
      </p:sp>
    </p:spTree>
    <p:extLst>
      <p:ext uri="{BB962C8B-B14F-4D97-AF65-F5344CB8AC3E}">
        <p14:creationId xmlns:p14="http://schemas.microsoft.com/office/powerpoint/2010/main" val="24624580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6.1.2 </a:t>
            </a:r>
            <a:r>
              <a:rPr lang="en-US" altLang="en-US" dirty="0"/>
              <a:t>– </a:t>
            </a:r>
            <a:r>
              <a:rPr lang="en-US" altLang="en-US" i="1" dirty="0"/>
              <a:t>Solution</a:t>
            </a:r>
            <a:endParaRPr lang="en-IN" altLang="en-US" dirty="0"/>
          </a:p>
        </p:txBody>
      </p:sp>
      <p:sp>
        <p:nvSpPr>
          <p:cNvPr id="3" name="Content Placeholder 2"/>
          <p:cNvSpPr>
            <a:spLocks noGrp="1"/>
          </p:cNvSpPr>
          <p:nvPr>
            <p:ph sz="quarter" idx="13"/>
          </p:nvPr>
        </p:nvSpPr>
        <p:spPr>
          <a:xfrm>
            <a:off x="457200" y="1447800"/>
            <a:ext cx="8226425" cy="1828800"/>
          </a:xfrm>
        </p:spPr>
        <p:txBody>
          <a:bodyPr/>
          <a:lstStyle/>
          <a:p>
            <a:r>
              <a:rPr lang="en-IN" dirty="0"/>
              <a:t>a. </a:t>
            </a:r>
            <a:r>
              <a:rPr lang="en-IN" b="1" dirty="0"/>
              <a:t>Proof Outline:</a:t>
            </a:r>
          </a:p>
          <a:p>
            <a:pPr indent="1588"/>
            <a:r>
              <a:rPr lang="en-IN" b="1" i="1" dirty="0"/>
              <a:t>Starting Point: </a:t>
            </a:r>
            <a:r>
              <a:rPr lang="en-IN" dirty="0"/>
              <a:t>Suppose </a:t>
            </a:r>
            <a:r>
              <a:rPr lang="en-IN" i="1" dirty="0"/>
              <a:t>x </a:t>
            </a:r>
            <a:r>
              <a:rPr lang="en-IN" dirty="0"/>
              <a:t>is a particular but arbitrarily chosen element of </a:t>
            </a:r>
            <a:r>
              <a:rPr lang="en-IN" i="1" dirty="0"/>
              <a:t>A</a:t>
            </a:r>
            <a:r>
              <a:rPr lang="en-IN" dirty="0"/>
              <a:t>.</a:t>
            </a:r>
          </a:p>
          <a:p>
            <a:pPr indent="1588"/>
            <a:r>
              <a:rPr lang="en-IN" b="1" i="1" dirty="0"/>
              <a:t>To Show: </a:t>
            </a:r>
            <a:r>
              <a:rPr lang="en-IN" dirty="0"/>
              <a:t>Therefore, </a:t>
            </a:r>
            <a:r>
              <a:rPr lang="en-IN" i="1" dirty="0"/>
              <a:t>x </a:t>
            </a:r>
            <a:r>
              <a:rPr lang="en-IN" dirty="0"/>
              <a:t>is an element of </a:t>
            </a:r>
            <a:r>
              <a:rPr lang="en-IN" i="1" dirty="0"/>
              <a:t>B</a:t>
            </a:r>
            <a:r>
              <a:rPr lang="en-IN" dirty="0"/>
              <a:t>.</a:t>
            </a:r>
            <a:endParaRPr lang="en-US" altLang="en-US" dirty="0"/>
          </a:p>
        </p:txBody>
      </p:sp>
      <p:sp>
        <p:nvSpPr>
          <p:cNvPr id="10" name="Content Placeholder 2"/>
          <p:cNvSpPr>
            <a:spLocks noGrp="1"/>
          </p:cNvSpPr>
          <p:nvPr>
            <p:ph sz="quarter" idx="13"/>
          </p:nvPr>
        </p:nvSpPr>
        <p:spPr>
          <a:xfrm>
            <a:off x="457200" y="3276600"/>
            <a:ext cx="8382000" cy="2743200"/>
          </a:xfrm>
        </p:spPr>
        <p:txBody>
          <a:bodyPr/>
          <a:lstStyle/>
          <a:p>
            <a:r>
              <a:rPr lang="en-IN" dirty="0" smtClean="0"/>
              <a:t>b. </a:t>
            </a:r>
            <a:r>
              <a:rPr lang="en-IN" b="1" dirty="0"/>
              <a:t>Proof:</a:t>
            </a:r>
          </a:p>
          <a:p>
            <a:pPr indent="1588"/>
            <a:r>
              <a:rPr lang="en-IN" dirty="0"/>
              <a:t>Suppose </a:t>
            </a:r>
            <a:r>
              <a:rPr lang="en-IN" i="1" dirty="0"/>
              <a:t>x </a:t>
            </a:r>
            <a:r>
              <a:rPr lang="en-IN" dirty="0"/>
              <a:t>is a particular but arbitrarily chosen element </a:t>
            </a:r>
            <a:endParaRPr lang="en-IN" dirty="0" smtClean="0"/>
          </a:p>
          <a:p>
            <a:pPr indent="1588"/>
            <a:r>
              <a:rPr lang="en-IN" dirty="0" smtClean="0"/>
              <a:t>of </a:t>
            </a:r>
            <a:r>
              <a:rPr lang="en-IN" i="1" dirty="0"/>
              <a:t>A</a:t>
            </a:r>
            <a:r>
              <a:rPr lang="en-IN" dirty="0" smtClean="0"/>
              <a:t>.</a:t>
            </a:r>
          </a:p>
          <a:p>
            <a:r>
              <a:rPr lang="en-IN" i="1" dirty="0" smtClean="0"/>
              <a:t>		[</a:t>
            </a:r>
            <a:r>
              <a:rPr lang="en-IN" i="1" dirty="0"/>
              <a:t>We must show that x </a:t>
            </a:r>
            <a:r>
              <a:rPr lang="en-IN" dirty="0"/>
              <a:t>∈ </a:t>
            </a:r>
            <a:r>
              <a:rPr lang="en-IN" i="1" dirty="0"/>
              <a:t>B. By definition of B, this </a:t>
            </a:r>
            <a:r>
              <a:rPr lang="en-IN" i="1" dirty="0" smtClean="0"/>
              <a:t>	means we </a:t>
            </a:r>
            <a:r>
              <a:rPr lang="en-IN" i="1" dirty="0"/>
              <a:t>must show that x </a:t>
            </a:r>
            <a:r>
              <a:rPr lang="en-IN" dirty="0"/>
              <a:t>= </a:t>
            </a:r>
            <a:r>
              <a:rPr lang="en-IN" dirty="0" smtClean="0"/>
              <a:t>3 </a:t>
            </a:r>
            <a:r>
              <a:rPr lang="en-IN" b="1" dirty="0" smtClean="0"/>
              <a:t>·</a:t>
            </a:r>
            <a:r>
              <a:rPr lang="en-IN" dirty="0" smtClean="0"/>
              <a:t> </a:t>
            </a:r>
            <a:r>
              <a:rPr lang="en-IN" dirty="0"/>
              <a:t>(</a:t>
            </a:r>
            <a:r>
              <a:rPr lang="en-IN" i="1" dirty="0"/>
              <a:t>some integer</a:t>
            </a:r>
            <a:r>
              <a:rPr lang="en-IN" dirty="0"/>
              <a:t>)</a:t>
            </a:r>
            <a:r>
              <a:rPr lang="en-IN" i="1" dirty="0"/>
              <a:t>.]</a:t>
            </a:r>
            <a:endParaRPr lang="en-US" altLang="en-US" dirty="0"/>
          </a:p>
          <a:p>
            <a:pPr marL="344488" indent="-344488"/>
            <a:endParaRPr lang="en-US" altLang="en-US" dirty="0"/>
          </a:p>
        </p:txBody>
      </p:sp>
    </p:spTree>
    <p:extLst>
      <p:ext uri="{BB962C8B-B14F-4D97-AF65-F5344CB8AC3E}">
        <p14:creationId xmlns:p14="http://schemas.microsoft.com/office/powerpoint/2010/main" val="6080444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6.1.2 </a:t>
            </a:r>
            <a:r>
              <a:rPr lang="en-US" altLang="en-US" dirty="0"/>
              <a:t>– </a:t>
            </a:r>
            <a:r>
              <a:rPr lang="en-US" altLang="en-US" i="1" dirty="0"/>
              <a:t>Solution</a:t>
            </a:r>
            <a:endParaRPr lang="en-IN" altLang="en-US" dirty="0"/>
          </a:p>
        </p:txBody>
      </p:sp>
      <p:sp>
        <p:nvSpPr>
          <p:cNvPr id="5"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5181600"/>
          </a:xfrm>
        </p:spPr>
        <p:txBody>
          <a:bodyPr/>
          <a:lstStyle/>
          <a:p>
            <a:pPr marL="0" indent="344488"/>
            <a:r>
              <a:rPr lang="en-IN" dirty="0"/>
              <a:t>By definition of </a:t>
            </a:r>
            <a:r>
              <a:rPr lang="en-IN" i="1" dirty="0"/>
              <a:t>A</a:t>
            </a:r>
            <a:r>
              <a:rPr lang="en-IN" dirty="0"/>
              <a:t>, there is an integer, say </a:t>
            </a:r>
            <a:r>
              <a:rPr lang="en-IN" i="1" dirty="0"/>
              <a:t>r</a:t>
            </a:r>
            <a:r>
              <a:rPr lang="en-IN" dirty="0"/>
              <a:t>, such that </a:t>
            </a:r>
            <a:endParaRPr lang="en-IN" dirty="0" smtClean="0"/>
          </a:p>
          <a:p>
            <a:pPr marL="0" indent="344488"/>
            <a:r>
              <a:rPr lang="en-IN" i="1" dirty="0" smtClean="0"/>
              <a:t>x </a:t>
            </a:r>
            <a:r>
              <a:rPr lang="en-IN" dirty="0" smtClean="0"/>
              <a:t>= 6</a:t>
            </a:r>
            <a:r>
              <a:rPr lang="en-IN" i="1" dirty="0" smtClean="0"/>
              <a:t>r </a:t>
            </a:r>
            <a:r>
              <a:rPr lang="en-IN" dirty="0" smtClean="0"/>
              <a:t>+ 12</a:t>
            </a:r>
            <a:r>
              <a:rPr lang="en-IN" dirty="0"/>
              <a:t>.</a:t>
            </a:r>
          </a:p>
          <a:p>
            <a:pPr marL="0" indent="0"/>
            <a:endParaRPr lang="en-IN" sz="800" i="1" dirty="0" smtClean="0"/>
          </a:p>
          <a:p>
            <a:pPr marL="795338" indent="-53975"/>
            <a:r>
              <a:rPr lang="en-IN" i="1" dirty="0"/>
              <a:t> </a:t>
            </a:r>
            <a:r>
              <a:rPr lang="en-IN" i="1" dirty="0" smtClean="0"/>
              <a:t>[</a:t>
            </a:r>
            <a:r>
              <a:rPr lang="en-IN" i="1" dirty="0"/>
              <a:t>Given that x </a:t>
            </a:r>
            <a:r>
              <a:rPr lang="en-IN" dirty="0" smtClean="0"/>
              <a:t>= 6</a:t>
            </a:r>
            <a:r>
              <a:rPr lang="en-IN" i="1" dirty="0" smtClean="0"/>
              <a:t>r </a:t>
            </a:r>
            <a:r>
              <a:rPr lang="en-IN" dirty="0" smtClean="0"/>
              <a:t>+ 12</a:t>
            </a:r>
            <a:r>
              <a:rPr lang="en-IN" dirty="0"/>
              <a:t>, </a:t>
            </a:r>
            <a:r>
              <a:rPr lang="en-IN" i="1" dirty="0"/>
              <a:t>can we express x as </a:t>
            </a:r>
            <a:r>
              <a:rPr lang="en-IN" dirty="0" smtClean="0"/>
              <a:t>3</a:t>
            </a:r>
            <a:r>
              <a:rPr lang="en-IN" b="1" dirty="0" smtClean="0"/>
              <a:t> · </a:t>
            </a:r>
            <a:r>
              <a:rPr lang="en-IN" dirty="0" smtClean="0"/>
              <a:t>(</a:t>
            </a:r>
            <a:r>
              <a:rPr lang="en-IN" i="1" dirty="0" smtClean="0"/>
              <a:t>some </a:t>
            </a:r>
            <a:r>
              <a:rPr lang="en-IN" i="1" dirty="0"/>
              <a:t>integer</a:t>
            </a:r>
            <a:r>
              <a:rPr lang="en-IN" dirty="0" smtClean="0"/>
              <a:t>)? </a:t>
            </a:r>
            <a:r>
              <a:rPr lang="en-IN" i="1" dirty="0" smtClean="0"/>
              <a:t>That </a:t>
            </a:r>
            <a:r>
              <a:rPr lang="en-IN" i="1" dirty="0"/>
              <a:t>is, does </a:t>
            </a:r>
            <a:r>
              <a:rPr lang="en-IN" dirty="0" smtClean="0"/>
              <a:t>6</a:t>
            </a:r>
            <a:r>
              <a:rPr lang="en-IN" i="1" dirty="0" smtClean="0"/>
              <a:t>r </a:t>
            </a:r>
            <a:r>
              <a:rPr lang="en-IN" dirty="0" smtClean="0"/>
              <a:t>+ 12 = 3</a:t>
            </a:r>
            <a:r>
              <a:rPr lang="en-IN" b="1" dirty="0"/>
              <a:t> </a:t>
            </a:r>
            <a:r>
              <a:rPr lang="en-IN" b="1" dirty="0" smtClean="0"/>
              <a:t>· </a:t>
            </a:r>
            <a:r>
              <a:rPr lang="en-IN" dirty="0" smtClean="0"/>
              <a:t>(</a:t>
            </a:r>
            <a:r>
              <a:rPr lang="en-IN" i="1" dirty="0" smtClean="0"/>
              <a:t>some integer</a:t>
            </a:r>
            <a:r>
              <a:rPr lang="en-IN" dirty="0"/>
              <a:t>)? </a:t>
            </a:r>
            <a:r>
              <a:rPr lang="en-IN" i="1" dirty="0"/>
              <a:t>Yes, </a:t>
            </a:r>
            <a:r>
              <a:rPr lang="en-IN" dirty="0" smtClean="0"/>
              <a:t>6</a:t>
            </a:r>
            <a:r>
              <a:rPr lang="en-IN" i="1" dirty="0" smtClean="0"/>
              <a:t>r </a:t>
            </a:r>
            <a:r>
              <a:rPr lang="en-IN" dirty="0" smtClean="0"/>
              <a:t>+ 12 </a:t>
            </a:r>
            <a:r>
              <a:rPr lang="en-IN" dirty="0"/>
              <a:t>=</a:t>
            </a:r>
            <a:r>
              <a:rPr lang="en-IN" dirty="0" smtClean="0"/>
              <a:t> 3</a:t>
            </a:r>
            <a:r>
              <a:rPr lang="en-IN" b="1" dirty="0"/>
              <a:t> </a:t>
            </a:r>
            <a:r>
              <a:rPr lang="en-IN" b="1" dirty="0" smtClean="0"/>
              <a:t>· </a:t>
            </a:r>
            <a:r>
              <a:rPr lang="en-IN" dirty="0" smtClean="0"/>
              <a:t>(2</a:t>
            </a:r>
            <a:r>
              <a:rPr lang="en-IN" i="1" dirty="0" smtClean="0"/>
              <a:t>r </a:t>
            </a:r>
            <a:r>
              <a:rPr lang="en-IN" dirty="0" smtClean="0"/>
              <a:t>+ 4)</a:t>
            </a:r>
            <a:r>
              <a:rPr lang="en-IN" i="1" dirty="0" smtClean="0"/>
              <a:t>.]</a:t>
            </a:r>
          </a:p>
          <a:p>
            <a:pPr marL="0" indent="0"/>
            <a:endParaRPr lang="en-IN" sz="800" i="1" dirty="0"/>
          </a:p>
          <a:p>
            <a:pPr marL="0" indent="344488"/>
            <a:r>
              <a:rPr lang="en-IN" dirty="0"/>
              <a:t>Let </a:t>
            </a:r>
            <a:r>
              <a:rPr lang="en-IN" i="1" dirty="0"/>
              <a:t>s </a:t>
            </a:r>
            <a:r>
              <a:rPr lang="en-IN" dirty="0" smtClean="0"/>
              <a:t>= 2</a:t>
            </a:r>
            <a:r>
              <a:rPr lang="en-IN" i="1" dirty="0" smtClean="0"/>
              <a:t>r </a:t>
            </a:r>
            <a:r>
              <a:rPr lang="en-IN" dirty="0" smtClean="0"/>
              <a:t>+ 4.</a:t>
            </a:r>
          </a:p>
          <a:p>
            <a:pPr marL="0" indent="0"/>
            <a:endParaRPr lang="en-IN" sz="800" dirty="0"/>
          </a:p>
          <a:p>
            <a:pPr marL="0" indent="0"/>
            <a:r>
              <a:rPr lang="en-IN" i="1" dirty="0" smtClean="0"/>
              <a:t>	[</a:t>
            </a:r>
            <a:r>
              <a:rPr lang="en-IN" i="1" dirty="0"/>
              <a:t>We must check that s is an integer.]</a:t>
            </a:r>
            <a:endParaRPr lang="en-US" altLang="en-US" dirty="0"/>
          </a:p>
        </p:txBody>
      </p:sp>
    </p:spTree>
    <p:extLst>
      <p:ext uri="{BB962C8B-B14F-4D97-AF65-F5344CB8AC3E}">
        <p14:creationId xmlns:p14="http://schemas.microsoft.com/office/powerpoint/2010/main" val="40564346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6.1.2 </a:t>
            </a:r>
            <a:r>
              <a:rPr lang="en-US" altLang="en-US" dirty="0"/>
              <a:t>– </a:t>
            </a:r>
            <a:r>
              <a:rPr lang="en-US" altLang="en-US" i="1" dirty="0"/>
              <a:t>Solution</a:t>
            </a:r>
            <a:endParaRPr lang="en-IN" altLang="en-US" dirty="0"/>
          </a:p>
        </p:txBody>
      </p:sp>
      <p:sp>
        <p:nvSpPr>
          <p:cNvPr id="5"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5181600"/>
          </a:xfrm>
        </p:spPr>
        <p:txBody>
          <a:bodyPr/>
          <a:lstStyle/>
          <a:p>
            <a:pPr marL="344488" indent="0"/>
            <a:r>
              <a:rPr lang="en-IN" dirty="0"/>
              <a:t>Then </a:t>
            </a:r>
            <a:r>
              <a:rPr lang="en-IN" i="1" dirty="0"/>
              <a:t>s </a:t>
            </a:r>
            <a:r>
              <a:rPr lang="en-IN" dirty="0"/>
              <a:t>is an integer because products and sums of integers are integers, and so 3</a:t>
            </a:r>
            <a:r>
              <a:rPr lang="en-IN" i="1" dirty="0"/>
              <a:t>s </a:t>
            </a:r>
            <a:r>
              <a:rPr lang="en-IN" dirty="0"/>
              <a:t>∈ </a:t>
            </a:r>
            <a:r>
              <a:rPr lang="en-IN" i="1" dirty="0" smtClean="0"/>
              <a:t>B </a:t>
            </a:r>
            <a:r>
              <a:rPr lang="en-IN" dirty="0" smtClean="0"/>
              <a:t>by </a:t>
            </a:r>
            <a:r>
              <a:rPr lang="en-IN" dirty="0"/>
              <a:t>definition of </a:t>
            </a:r>
            <a:r>
              <a:rPr lang="en-IN" i="1" dirty="0"/>
              <a:t>B</a:t>
            </a:r>
            <a:r>
              <a:rPr lang="en-IN" dirty="0" smtClean="0"/>
              <a:t>.</a:t>
            </a:r>
          </a:p>
          <a:p>
            <a:pPr marL="0" indent="0"/>
            <a:endParaRPr lang="en-IN" dirty="0"/>
          </a:p>
          <a:p>
            <a:pPr marL="0" indent="0"/>
            <a:r>
              <a:rPr lang="en-IN" i="1" dirty="0" smtClean="0"/>
              <a:t>	[</a:t>
            </a:r>
            <a:r>
              <a:rPr lang="en-IN" i="1" dirty="0"/>
              <a:t>Now we must check that x </a:t>
            </a:r>
            <a:r>
              <a:rPr lang="en-IN" dirty="0" smtClean="0"/>
              <a:t>= </a:t>
            </a:r>
            <a:r>
              <a:rPr lang="en-IN" dirty="0"/>
              <a:t>3</a:t>
            </a:r>
            <a:r>
              <a:rPr lang="en-IN" i="1" dirty="0"/>
              <a:t>s</a:t>
            </a:r>
            <a:r>
              <a:rPr lang="en-IN" i="1" dirty="0" smtClean="0"/>
              <a:t>.]</a:t>
            </a:r>
          </a:p>
          <a:p>
            <a:pPr marL="0" indent="0"/>
            <a:endParaRPr lang="en-IN" i="1" dirty="0"/>
          </a:p>
          <a:p>
            <a:pPr marL="344488" indent="0"/>
            <a:r>
              <a:rPr lang="pt-BR" dirty="0" smtClean="0"/>
              <a:t>Also </a:t>
            </a:r>
            <a:r>
              <a:rPr lang="pt-BR" dirty="0"/>
              <a:t>3</a:t>
            </a:r>
            <a:r>
              <a:rPr lang="pt-BR" i="1" dirty="0"/>
              <a:t>s </a:t>
            </a:r>
            <a:r>
              <a:rPr lang="pt-BR" dirty="0" smtClean="0"/>
              <a:t>= 3(2</a:t>
            </a:r>
            <a:r>
              <a:rPr lang="pt-BR" i="1" dirty="0" smtClean="0"/>
              <a:t>r </a:t>
            </a:r>
            <a:r>
              <a:rPr lang="pt-BR" dirty="0" smtClean="0"/>
              <a:t>+ 4</a:t>
            </a:r>
            <a:r>
              <a:rPr lang="pt-BR" dirty="0"/>
              <a:t>) </a:t>
            </a:r>
            <a:r>
              <a:rPr lang="pt-BR" dirty="0" smtClean="0"/>
              <a:t>= 6</a:t>
            </a:r>
            <a:r>
              <a:rPr lang="pt-BR" i="1" dirty="0" smtClean="0"/>
              <a:t>r </a:t>
            </a:r>
            <a:r>
              <a:rPr lang="pt-BR" dirty="0" smtClean="0"/>
              <a:t>+ 12 = </a:t>
            </a:r>
            <a:r>
              <a:rPr lang="pt-BR" i="1" dirty="0"/>
              <a:t>x</a:t>
            </a:r>
            <a:r>
              <a:rPr lang="pt-BR" dirty="0"/>
              <a:t>,</a:t>
            </a:r>
          </a:p>
          <a:p>
            <a:pPr marL="344488" indent="0"/>
            <a:r>
              <a:rPr lang="en-IN" dirty="0"/>
              <a:t>Thus, by definition of </a:t>
            </a:r>
            <a:r>
              <a:rPr lang="en-IN" i="1" dirty="0"/>
              <a:t>B</a:t>
            </a:r>
            <a:r>
              <a:rPr lang="en-IN" dirty="0"/>
              <a:t>, </a:t>
            </a:r>
            <a:r>
              <a:rPr lang="en-IN" i="1" dirty="0"/>
              <a:t>x </a:t>
            </a:r>
            <a:r>
              <a:rPr lang="en-IN" dirty="0"/>
              <a:t>is an element of </a:t>
            </a:r>
            <a:r>
              <a:rPr lang="en-IN" i="1" dirty="0"/>
              <a:t>B</a:t>
            </a:r>
            <a:r>
              <a:rPr lang="en-IN" dirty="0"/>
              <a:t>,</a:t>
            </a:r>
          </a:p>
          <a:p>
            <a:pPr marL="344488" indent="0"/>
            <a:r>
              <a:rPr lang="en-IN" i="1" dirty="0"/>
              <a:t>[as was to be shown]</a:t>
            </a:r>
            <a:r>
              <a:rPr lang="en-IN" dirty="0"/>
              <a:t>.</a:t>
            </a:r>
            <a:endParaRPr lang="en-US" altLang="en-US" dirty="0"/>
          </a:p>
        </p:txBody>
      </p:sp>
    </p:spTree>
    <p:extLst>
      <p:ext uri="{BB962C8B-B14F-4D97-AF65-F5344CB8AC3E}">
        <p14:creationId xmlns:p14="http://schemas.microsoft.com/office/powerpoint/2010/main" val="9157478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6.1.2 </a:t>
            </a:r>
            <a:r>
              <a:rPr lang="en-US" altLang="en-US" dirty="0"/>
              <a:t>– </a:t>
            </a:r>
            <a:r>
              <a:rPr lang="en-US" altLang="en-US" i="1" dirty="0"/>
              <a:t>Solution</a:t>
            </a:r>
            <a:endParaRPr lang="en-IN" altLang="en-US" dirty="0"/>
          </a:p>
        </p:txBody>
      </p:sp>
      <p:sp>
        <p:nvSpPr>
          <p:cNvPr id="5"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5181600"/>
          </a:xfrm>
        </p:spPr>
        <p:txBody>
          <a:bodyPr/>
          <a:lstStyle/>
          <a:p>
            <a:pPr marL="344488" indent="-344488"/>
            <a:r>
              <a:rPr lang="en-IN" dirty="0" smtClean="0"/>
              <a:t>c. To </a:t>
            </a:r>
            <a:r>
              <a:rPr lang="en-IN" dirty="0"/>
              <a:t>disprove a statement means to show that it is false. And to show that </a:t>
            </a:r>
            <a:r>
              <a:rPr lang="en-IN" i="1" dirty="0"/>
              <a:t>B </a:t>
            </a:r>
            <a:r>
              <a:rPr lang="en-IN" dirty="0"/>
              <a:t>⊆ </a:t>
            </a:r>
            <a:r>
              <a:rPr lang="en-IN" i="1" dirty="0"/>
              <a:t>A </a:t>
            </a:r>
            <a:r>
              <a:rPr lang="en-IN" dirty="0" smtClean="0"/>
              <a:t>is false</a:t>
            </a:r>
            <a:r>
              <a:rPr lang="en-IN" dirty="0"/>
              <a:t>, you must find an element of </a:t>
            </a:r>
            <a:r>
              <a:rPr lang="en-IN" i="1" dirty="0"/>
              <a:t>B </a:t>
            </a:r>
            <a:r>
              <a:rPr lang="en-IN" dirty="0"/>
              <a:t>that is not an element of </a:t>
            </a:r>
            <a:r>
              <a:rPr lang="en-IN" i="1" dirty="0"/>
              <a:t>A</a:t>
            </a:r>
            <a:r>
              <a:rPr lang="en-IN" dirty="0"/>
              <a:t>. </a:t>
            </a:r>
            <a:endParaRPr lang="en-IN" dirty="0" smtClean="0"/>
          </a:p>
          <a:p>
            <a:pPr marL="0" indent="0"/>
            <a:endParaRPr lang="en-IN" dirty="0"/>
          </a:p>
          <a:p>
            <a:pPr marL="344488" indent="0"/>
            <a:r>
              <a:rPr lang="en-IN" dirty="0" smtClean="0"/>
              <a:t>By </a:t>
            </a:r>
            <a:r>
              <a:rPr lang="en-IN" dirty="0"/>
              <a:t>the definitions </a:t>
            </a:r>
            <a:r>
              <a:rPr lang="en-IN" dirty="0" smtClean="0"/>
              <a:t>of </a:t>
            </a:r>
            <a:r>
              <a:rPr lang="en-IN" i="1" dirty="0" smtClean="0"/>
              <a:t>A </a:t>
            </a:r>
            <a:r>
              <a:rPr lang="en-IN" dirty="0"/>
              <a:t>and </a:t>
            </a:r>
            <a:r>
              <a:rPr lang="en-IN" i="1" dirty="0"/>
              <a:t>B</a:t>
            </a:r>
            <a:r>
              <a:rPr lang="en-IN" dirty="0"/>
              <a:t>, this means that you must find an integer </a:t>
            </a:r>
            <a:r>
              <a:rPr lang="en-IN" i="1" dirty="0"/>
              <a:t>x </a:t>
            </a:r>
            <a:r>
              <a:rPr lang="en-IN" dirty="0"/>
              <a:t>of the form </a:t>
            </a:r>
            <a:r>
              <a:rPr lang="en-IN" dirty="0" smtClean="0"/>
              <a:t>3 </a:t>
            </a:r>
            <a:r>
              <a:rPr lang="en-IN" b="1" dirty="0" smtClean="0"/>
              <a:t>·</a:t>
            </a:r>
            <a:r>
              <a:rPr lang="en-IN" dirty="0" smtClean="0"/>
              <a:t> </a:t>
            </a:r>
            <a:r>
              <a:rPr lang="en-IN" dirty="0"/>
              <a:t>(some integer) </a:t>
            </a:r>
            <a:r>
              <a:rPr lang="en-IN" dirty="0" smtClean="0"/>
              <a:t>that cannot </a:t>
            </a:r>
            <a:r>
              <a:rPr lang="en-IN" dirty="0"/>
              <a:t>be written in the </a:t>
            </a:r>
            <a:r>
              <a:rPr lang="en-IN" dirty="0" smtClean="0"/>
              <a:t>form 6</a:t>
            </a:r>
            <a:r>
              <a:rPr lang="en-IN" b="1" dirty="0"/>
              <a:t> </a:t>
            </a:r>
            <a:r>
              <a:rPr lang="en-IN" b="1" dirty="0" smtClean="0"/>
              <a:t>· </a:t>
            </a:r>
            <a:r>
              <a:rPr lang="en-IN" dirty="0" smtClean="0"/>
              <a:t>(</a:t>
            </a:r>
            <a:r>
              <a:rPr lang="en-IN" dirty="0"/>
              <a:t>some integer</a:t>
            </a:r>
            <a:r>
              <a:rPr lang="en-IN" dirty="0" smtClean="0"/>
              <a:t>) + 12</a:t>
            </a:r>
            <a:r>
              <a:rPr lang="en-IN" dirty="0"/>
              <a:t>. </a:t>
            </a:r>
            <a:endParaRPr lang="en-IN" dirty="0" smtClean="0"/>
          </a:p>
          <a:p>
            <a:pPr marL="0" indent="0"/>
            <a:endParaRPr lang="en-IN" dirty="0"/>
          </a:p>
          <a:p>
            <a:pPr marL="344488" indent="0"/>
            <a:r>
              <a:rPr lang="en-IN" dirty="0" smtClean="0"/>
              <a:t>A </a:t>
            </a:r>
            <a:r>
              <a:rPr lang="en-IN" dirty="0"/>
              <a:t>little experimentation </a:t>
            </a:r>
            <a:r>
              <a:rPr lang="en-IN" dirty="0" smtClean="0"/>
              <a:t>reveals that </a:t>
            </a:r>
            <a:r>
              <a:rPr lang="en-IN" dirty="0"/>
              <a:t>various numbers work. For instance, you could let </a:t>
            </a:r>
            <a:r>
              <a:rPr lang="en-IN" i="1" dirty="0"/>
              <a:t>x </a:t>
            </a:r>
            <a:r>
              <a:rPr lang="en-IN" dirty="0" smtClean="0"/>
              <a:t>= </a:t>
            </a:r>
            <a:r>
              <a:rPr lang="en-IN" dirty="0"/>
              <a:t>3.</a:t>
            </a:r>
            <a:endParaRPr lang="en-US" altLang="en-US" dirty="0"/>
          </a:p>
        </p:txBody>
      </p:sp>
    </p:spTree>
    <p:extLst>
      <p:ext uri="{BB962C8B-B14F-4D97-AF65-F5344CB8AC3E}">
        <p14:creationId xmlns:p14="http://schemas.microsoft.com/office/powerpoint/2010/main" val="35268372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6.1.2 </a:t>
            </a:r>
            <a:r>
              <a:rPr lang="en-US" altLang="en-US" dirty="0"/>
              <a:t>– </a:t>
            </a:r>
            <a:r>
              <a:rPr lang="en-US" altLang="en-US" i="1" dirty="0"/>
              <a:t>Solution</a:t>
            </a:r>
            <a:endParaRPr lang="en-IN" altLang="en-US" dirty="0"/>
          </a:p>
        </p:txBody>
      </p:sp>
      <p:sp>
        <p:nvSpPr>
          <p:cNvPr id="5"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2133600"/>
          </a:xfrm>
        </p:spPr>
        <p:txBody>
          <a:bodyPr/>
          <a:lstStyle/>
          <a:p>
            <a:pPr marL="344488" indent="-344488"/>
            <a:r>
              <a:rPr lang="en-IN" dirty="0" smtClean="0"/>
              <a:t>    Then </a:t>
            </a:r>
            <a:r>
              <a:rPr lang="en-IN" i="1" dirty="0"/>
              <a:t>x </a:t>
            </a:r>
            <a:r>
              <a:rPr lang="en-IN" dirty="0" smtClean="0"/>
              <a:t>∈ </a:t>
            </a:r>
            <a:r>
              <a:rPr lang="en-IN" i="1" dirty="0" smtClean="0"/>
              <a:t>B </a:t>
            </a:r>
            <a:r>
              <a:rPr lang="en-IN" dirty="0" smtClean="0"/>
              <a:t>because 3 = 3</a:t>
            </a:r>
            <a:r>
              <a:rPr lang="en-IN" b="1" dirty="0"/>
              <a:t> · </a:t>
            </a:r>
            <a:r>
              <a:rPr lang="en-IN" dirty="0" smtClean="0"/>
              <a:t>1</a:t>
            </a:r>
            <a:r>
              <a:rPr lang="en-IN" dirty="0"/>
              <a:t>, but </a:t>
            </a:r>
            <a:r>
              <a:rPr lang="en-IN" i="1" dirty="0"/>
              <a:t>x </a:t>
            </a:r>
            <a:r>
              <a:rPr lang="en-IN" dirty="0"/>
              <a:t>∉ </a:t>
            </a:r>
            <a:r>
              <a:rPr lang="en-IN" i="1" dirty="0"/>
              <a:t>A </a:t>
            </a:r>
            <a:r>
              <a:rPr lang="en-IN" dirty="0"/>
              <a:t>because there is no integer </a:t>
            </a:r>
            <a:r>
              <a:rPr lang="en-IN" i="1" dirty="0"/>
              <a:t>r </a:t>
            </a:r>
            <a:r>
              <a:rPr lang="en-IN" dirty="0"/>
              <a:t>such that 3 </a:t>
            </a:r>
            <a:r>
              <a:rPr lang="en-IN" dirty="0" smtClean="0"/>
              <a:t>= 6</a:t>
            </a:r>
            <a:r>
              <a:rPr lang="en-IN" i="1" dirty="0" smtClean="0"/>
              <a:t>r </a:t>
            </a:r>
            <a:r>
              <a:rPr lang="en-IN" dirty="0" smtClean="0"/>
              <a:t>+ 12</a:t>
            </a:r>
            <a:r>
              <a:rPr lang="en-IN" dirty="0"/>
              <a:t>. For if </a:t>
            </a:r>
            <a:r>
              <a:rPr lang="en-IN" dirty="0" smtClean="0"/>
              <a:t>there were </a:t>
            </a:r>
            <a:r>
              <a:rPr lang="en-IN" dirty="0"/>
              <a:t>such an integer, </a:t>
            </a:r>
            <a:r>
              <a:rPr lang="en-IN" dirty="0" smtClean="0"/>
              <a:t>then</a:t>
            </a:r>
          </a:p>
          <a:p>
            <a:pPr marL="344488" indent="-344488"/>
            <a:endParaRPr lang="en-US" altLang="en-US" dirty="0"/>
          </a:p>
          <a:p>
            <a:pPr marL="344488" indent="-344488"/>
            <a:r>
              <a:rPr lang="en-IN" dirty="0" smtClean="0"/>
              <a:t>				6</a:t>
            </a:r>
            <a:r>
              <a:rPr lang="en-IN" i="1" dirty="0" smtClean="0"/>
              <a:t>r </a:t>
            </a:r>
            <a:r>
              <a:rPr lang="en-IN" dirty="0" smtClean="0"/>
              <a:t>+ 12 = 3</a:t>
            </a:r>
            <a:endParaRPr lang="en-US" altLang="en-US" dirty="0"/>
          </a:p>
        </p:txBody>
      </p:sp>
      <p:sp>
        <p:nvSpPr>
          <p:cNvPr id="6" name="Content Placeholder 2"/>
          <p:cNvSpPr>
            <a:spLocks noGrp="1"/>
          </p:cNvSpPr>
          <p:nvPr>
            <p:ph sz="quarter" idx="13"/>
          </p:nvPr>
        </p:nvSpPr>
        <p:spPr>
          <a:xfrm>
            <a:off x="5486400" y="3087756"/>
            <a:ext cx="1722760" cy="383551"/>
          </a:xfrm>
        </p:spPr>
        <p:txBody>
          <a:bodyPr/>
          <a:lstStyle/>
          <a:p>
            <a:pPr marL="0" indent="0"/>
            <a:r>
              <a:rPr lang="en-IN" sz="1800" dirty="0">
                <a:solidFill>
                  <a:srgbClr val="00AEEF"/>
                </a:solidFill>
              </a:rPr>
              <a:t>by </a:t>
            </a:r>
            <a:r>
              <a:rPr lang="en-IN" sz="1800" dirty="0" smtClean="0">
                <a:solidFill>
                  <a:srgbClr val="00AEEF"/>
                </a:solidFill>
              </a:rPr>
              <a:t>assumption</a:t>
            </a:r>
            <a:endParaRPr lang="en-IN" sz="1800" dirty="0">
              <a:solidFill>
                <a:srgbClr val="00AEEF"/>
              </a:solidFill>
            </a:endParaRPr>
          </a:p>
        </p:txBody>
      </p:sp>
      <p:pic>
        <p:nvPicPr>
          <p:cNvPr id="4" name="Picture 3" descr="implies"/>
          <p:cNvPicPr>
            <a:picLocks noChangeAspect="1"/>
          </p:cNvPicPr>
          <p:nvPr/>
        </p:nvPicPr>
        <p:blipFill>
          <a:blip r:embed="rId3"/>
          <a:stretch>
            <a:fillRect/>
          </a:stretch>
        </p:blipFill>
        <p:spPr>
          <a:xfrm>
            <a:off x="2562225" y="3786047"/>
            <a:ext cx="385763" cy="185738"/>
          </a:xfrm>
          <a:prstGeom prst="rect">
            <a:avLst/>
          </a:prstGeom>
        </p:spPr>
      </p:pic>
      <p:sp>
        <p:nvSpPr>
          <p:cNvPr id="8" name="Content Placeholder 2"/>
          <p:cNvSpPr>
            <a:spLocks noGrp="1"/>
          </p:cNvSpPr>
          <p:nvPr>
            <p:ph sz="quarter" idx="13"/>
          </p:nvPr>
        </p:nvSpPr>
        <p:spPr>
          <a:xfrm>
            <a:off x="3379304" y="3629189"/>
            <a:ext cx="1600200" cy="451337"/>
          </a:xfrm>
        </p:spPr>
        <p:txBody>
          <a:bodyPr/>
          <a:lstStyle/>
          <a:p>
            <a:pPr marL="344488" indent="-344488"/>
            <a:r>
              <a:rPr lang="en-IN" dirty="0" smtClean="0"/>
              <a:t>2</a:t>
            </a:r>
            <a:r>
              <a:rPr lang="en-IN" i="1" dirty="0" smtClean="0"/>
              <a:t>r </a:t>
            </a:r>
            <a:r>
              <a:rPr lang="en-IN" dirty="0" smtClean="0"/>
              <a:t>+ 4 = 1</a:t>
            </a:r>
          </a:p>
          <a:p>
            <a:pPr marL="344488" indent="-344488"/>
            <a:endParaRPr lang="en-IN" sz="1200" dirty="0" smtClean="0"/>
          </a:p>
          <a:p>
            <a:pPr marL="344488" indent="-344488"/>
            <a:r>
              <a:rPr lang="en-IN" dirty="0" smtClean="0"/>
              <a:t>				</a:t>
            </a:r>
            <a:endParaRPr lang="en-US" altLang="en-US" dirty="0"/>
          </a:p>
        </p:txBody>
      </p:sp>
      <p:sp>
        <p:nvSpPr>
          <p:cNvPr id="11" name="Content Placeholder 2"/>
          <p:cNvSpPr>
            <a:spLocks noGrp="1"/>
          </p:cNvSpPr>
          <p:nvPr>
            <p:ph sz="quarter" idx="13"/>
          </p:nvPr>
        </p:nvSpPr>
        <p:spPr>
          <a:xfrm>
            <a:off x="5486400" y="3617844"/>
            <a:ext cx="3124200" cy="383551"/>
          </a:xfrm>
        </p:spPr>
        <p:txBody>
          <a:bodyPr/>
          <a:lstStyle/>
          <a:p>
            <a:pPr marL="0" indent="0"/>
            <a:r>
              <a:rPr lang="en-IN" sz="1800" dirty="0">
                <a:solidFill>
                  <a:srgbClr val="00AEEF"/>
                </a:solidFill>
              </a:rPr>
              <a:t>by dividing both sides by </a:t>
            </a:r>
            <a:r>
              <a:rPr lang="en-IN" sz="1800" dirty="0" smtClean="0">
                <a:solidFill>
                  <a:srgbClr val="00AEEF"/>
                </a:solidFill>
              </a:rPr>
              <a:t>3</a:t>
            </a:r>
            <a:endParaRPr lang="en-IN" sz="1800" dirty="0">
              <a:solidFill>
                <a:srgbClr val="00AEEF"/>
              </a:solidFill>
            </a:endParaRPr>
          </a:p>
        </p:txBody>
      </p:sp>
      <p:pic>
        <p:nvPicPr>
          <p:cNvPr id="14" name="Picture 13" descr="implies"/>
          <p:cNvPicPr>
            <a:picLocks noChangeAspect="1"/>
          </p:cNvPicPr>
          <p:nvPr/>
        </p:nvPicPr>
        <p:blipFill>
          <a:blip r:embed="rId3"/>
          <a:stretch>
            <a:fillRect/>
          </a:stretch>
        </p:blipFill>
        <p:spPr>
          <a:xfrm>
            <a:off x="2590800" y="4343400"/>
            <a:ext cx="385763" cy="185738"/>
          </a:xfrm>
          <a:prstGeom prst="rect">
            <a:avLst/>
          </a:prstGeom>
        </p:spPr>
      </p:pic>
      <p:sp>
        <p:nvSpPr>
          <p:cNvPr id="9" name="Content Placeholder 2"/>
          <p:cNvSpPr>
            <a:spLocks noGrp="1"/>
          </p:cNvSpPr>
          <p:nvPr>
            <p:ph sz="quarter" idx="13"/>
          </p:nvPr>
        </p:nvSpPr>
        <p:spPr>
          <a:xfrm>
            <a:off x="3912704" y="4202725"/>
            <a:ext cx="1600200" cy="451337"/>
          </a:xfrm>
        </p:spPr>
        <p:txBody>
          <a:bodyPr/>
          <a:lstStyle/>
          <a:p>
            <a:pPr marL="344488" indent="-344488"/>
            <a:r>
              <a:rPr lang="en-IN" dirty="0"/>
              <a:t>2</a:t>
            </a:r>
            <a:r>
              <a:rPr lang="en-IN" i="1" dirty="0"/>
              <a:t>r </a:t>
            </a:r>
            <a:r>
              <a:rPr lang="en-IN" dirty="0"/>
              <a:t>= −</a:t>
            </a:r>
            <a:r>
              <a:rPr lang="en-IN" dirty="0" smtClean="0"/>
              <a:t>3</a:t>
            </a:r>
            <a:endParaRPr lang="en-IN" sz="1200" dirty="0" smtClean="0"/>
          </a:p>
          <a:p>
            <a:pPr marL="344488" indent="-344488"/>
            <a:r>
              <a:rPr lang="en-IN" dirty="0" smtClean="0"/>
              <a:t>				</a:t>
            </a:r>
            <a:endParaRPr lang="en-US" altLang="en-US" dirty="0"/>
          </a:p>
        </p:txBody>
      </p:sp>
      <p:sp>
        <p:nvSpPr>
          <p:cNvPr id="12" name="Content Placeholder 2"/>
          <p:cNvSpPr>
            <a:spLocks noGrp="1"/>
          </p:cNvSpPr>
          <p:nvPr>
            <p:ph sz="quarter" idx="13"/>
          </p:nvPr>
        </p:nvSpPr>
        <p:spPr>
          <a:xfrm>
            <a:off x="5486400" y="4191000"/>
            <a:ext cx="3429000" cy="383551"/>
          </a:xfrm>
        </p:spPr>
        <p:txBody>
          <a:bodyPr/>
          <a:lstStyle/>
          <a:p>
            <a:pPr marL="0" indent="0"/>
            <a:r>
              <a:rPr lang="en-IN" sz="1800" dirty="0">
                <a:solidFill>
                  <a:srgbClr val="00AEEF"/>
                </a:solidFill>
              </a:rPr>
              <a:t>by subtracting 4 from both </a:t>
            </a:r>
            <a:r>
              <a:rPr lang="en-IN" sz="1800" dirty="0" smtClean="0">
                <a:solidFill>
                  <a:srgbClr val="00AEEF"/>
                </a:solidFill>
              </a:rPr>
              <a:t>sides</a:t>
            </a:r>
            <a:endParaRPr lang="en-IN" sz="1800" dirty="0">
              <a:solidFill>
                <a:srgbClr val="00AEEF"/>
              </a:solidFill>
            </a:endParaRPr>
          </a:p>
        </p:txBody>
      </p:sp>
      <p:pic>
        <p:nvPicPr>
          <p:cNvPr id="15" name="Picture 14" descr="implies"/>
          <p:cNvPicPr>
            <a:picLocks noChangeAspect="1"/>
          </p:cNvPicPr>
          <p:nvPr/>
        </p:nvPicPr>
        <p:blipFill>
          <a:blip r:embed="rId3"/>
          <a:stretch>
            <a:fillRect/>
          </a:stretch>
        </p:blipFill>
        <p:spPr>
          <a:xfrm>
            <a:off x="2595977" y="4987833"/>
            <a:ext cx="385763" cy="185738"/>
          </a:xfrm>
          <a:prstGeom prst="rect">
            <a:avLst/>
          </a:prstGeom>
        </p:spPr>
      </p:pic>
      <p:sp>
        <p:nvSpPr>
          <p:cNvPr id="10" name="Content Placeholder 2"/>
          <p:cNvSpPr>
            <a:spLocks noGrp="1"/>
          </p:cNvSpPr>
          <p:nvPr>
            <p:ph sz="quarter" idx="13"/>
          </p:nvPr>
        </p:nvSpPr>
        <p:spPr>
          <a:xfrm>
            <a:off x="4082488" y="4800600"/>
            <a:ext cx="1820535" cy="451337"/>
          </a:xfrm>
        </p:spPr>
        <p:txBody>
          <a:bodyPr/>
          <a:lstStyle/>
          <a:p>
            <a:pPr marL="344488" indent="-344488"/>
            <a:r>
              <a:rPr lang="en-IN" i="1" dirty="0"/>
              <a:t>r </a:t>
            </a:r>
            <a:r>
              <a:rPr lang="en-IN" dirty="0"/>
              <a:t>= −</a:t>
            </a:r>
            <a:r>
              <a:rPr lang="en-IN" dirty="0" smtClean="0"/>
              <a:t>3 ∕ 2</a:t>
            </a:r>
            <a:endParaRPr lang="en-US" altLang="en-US" dirty="0" smtClean="0"/>
          </a:p>
          <a:p>
            <a:pPr marL="344488" indent="-344488"/>
            <a:r>
              <a:rPr lang="en-IN" dirty="0" smtClean="0"/>
              <a:t>				</a:t>
            </a:r>
            <a:endParaRPr lang="en-US" altLang="en-US" dirty="0"/>
          </a:p>
        </p:txBody>
      </p:sp>
      <p:sp>
        <p:nvSpPr>
          <p:cNvPr id="13" name="Content Placeholder 2"/>
          <p:cNvSpPr>
            <a:spLocks noGrp="1"/>
          </p:cNvSpPr>
          <p:nvPr>
            <p:ph sz="quarter" idx="13"/>
          </p:nvPr>
        </p:nvSpPr>
        <p:spPr>
          <a:xfrm>
            <a:off x="5486400" y="4843028"/>
            <a:ext cx="3429000" cy="383551"/>
          </a:xfrm>
        </p:spPr>
        <p:txBody>
          <a:bodyPr/>
          <a:lstStyle/>
          <a:p>
            <a:pPr marL="0" indent="0"/>
            <a:r>
              <a:rPr lang="en-IN" sz="1800" dirty="0">
                <a:solidFill>
                  <a:srgbClr val="00AEEF"/>
                </a:solidFill>
              </a:rPr>
              <a:t>by dividing both sides by </a:t>
            </a:r>
            <a:r>
              <a:rPr lang="en-IN" sz="1800" dirty="0" smtClean="0">
                <a:solidFill>
                  <a:srgbClr val="00AEEF"/>
                </a:solidFill>
              </a:rPr>
              <a:t>2.</a:t>
            </a:r>
            <a:endParaRPr lang="en-IN" sz="1800" dirty="0">
              <a:solidFill>
                <a:srgbClr val="00AEEF"/>
              </a:solidFill>
            </a:endParaRPr>
          </a:p>
        </p:txBody>
      </p:sp>
    </p:spTree>
    <p:extLst>
      <p:ext uri="{BB962C8B-B14F-4D97-AF65-F5344CB8AC3E}">
        <p14:creationId xmlns:p14="http://schemas.microsoft.com/office/powerpoint/2010/main" val="15401726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6.1.2 </a:t>
            </a:r>
            <a:r>
              <a:rPr lang="en-US" altLang="en-US" dirty="0"/>
              <a:t>– </a:t>
            </a:r>
            <a:r>
              <a:rPr lang="en-US" altLang="en-US" i="1" dirty="0"/>
              <a:t>Solution</a:t>
            </a:r>
            <a:endParaRPr lang="en-IN" altLang="en-US" dirty="0"/>
          </a:p>
        </p:txBody>
      </p:sp>
      <p:sp>
        <p:nvSpPr>
          <p:cNvPr id="5"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2133600"/>
          </a:xfrm>
        </p:spPr>
        <p:txBody>
          <a:bodyPr/>
          <a:lstStyle/>
          <a:p>
            <a:pPr marL="0" indent="0"/>
            <a:r>
              <a:rPr lang="en-IN" dirty="0"/>
              <a:t>But −3 ∕ 2 is not an integer. Thus 3 ∈ </a:t>
            </a:r>
            <a:r>
              <a:rPr lang="en-IN" i="1" dirty="0"/>
              <a:t>B </a:t>
            </a:r>
            <a:r>
              <a:rPr lang="en-IN" dirty="0"/>
              <a:t>whereas 3 ∉ </a:t>
            </a:r>
            <a:r>
              <a:rPr lang="en-IN" i="1" dirty="0"/>
              <a:t>A</a:t>
            </a:r>
            <a:r>
              <a:rPr lang="en-IN" dirty="0"/>
              <a:t>, and so </a:t>
            </a:r>
            <a:r>
              <a:rPr lang="en-IN" i="1" dirty="0"/>
              <a:t>B </a:t>
            </a:r>
            <a:r>
              <a:rPr lang="en-IN" dirty="0"/>
              <a:t>⊈ </a:t>
            </a:r>
            <a:r>
              <a:rPr lang="en-IN" i="1" dirty="0"/>
              <a:t>A</a:t>
            </a:r>
            <a:r>
              <a:rPr lang="en-IN" dirty="0" smtClean="0"/>
              <a:t>.</a:t>
            </a:r>
            <a:endParaRPr lang="en-US" altLang="en-US" dirty="0"/>
          </a:p>
        </p:txBody>
      </p:sp>
    </p:spTree>
    <p:extLst>
      <p:ext uri="{BB962C8B-B14F-4D97-AF65-F5344CB8AC3E}">
        <p14:creationId xmlns:p14="http://schemas.microsoft.com/office/powerpoint/2010/main" val="34020381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8975" y="2438400"/>
            <a:ext cx="8226425" cy="1143000"/>
          </a:xfrm>
        </p:spPr>
        <p:txBody>
          <a:bodyPr/>
          <a:lstStyle/>
          <a:p>
            <a:pPr algn="ctr" eaLnBrk="1" hangingPunct="1"/>
            <a:r>
              <a:rPr lang="en-IN" altLang="en-US" dirty="0"/>
              <a:t>Set Equality</a:t>
            </a:r>
          </a:p>
        </p:txBody>
      </p:sp>
    </p:spTree>
    <p:extLst>
      <p:ext uri="{BB962C8B-B14F-4D97-AF65-F5344CB8AC3E}">
        <p14:creationId xmlns:p14="http://schemas.microsoft.com/office/powerpoint/2010/main" val="23862916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 y="1814400"/>
            <a:ext cx="8896350" cy="16478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23824" y="2334904"/>
            <a:ext cx="1095376" cy="533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indent="-342900" algn="ctr">
              <a:spcBef>
                <a:spcPct val="20000"/>
              </a:spcBef>
              <a:buFont typeface="Wingdings" panose="05000000000000000000" pitchFamily="2" charset="2"/>
            </a:pPr>
            <a:r>
              <a:rPr lang="en-US" sz="3600" b="1" dirty="0" smtClean="0">
                <a:solidFill>
                  <a:schemeClr val="tx1"/>
                </a:solidFill>
                <a:latin typeface="+mn-lt"/>
                <a:ea typeface="+mn-ea"/>
                <a:cs typeface="+mn-cs"/>
              </a:rPr>
              <a:t>6.1</a:t>
            </a:r>
            <a:endParaRPr lang="en-IN" sz="3600" b="1" dirty="0">
              <a:solidFill>
                <a:schemeClr val="tx1"/>
              </a:solidFill>
              <a:latin typeface="+mn-lt"/>
              <a:ea typeface="+mn-ea"/>
              <a:cs typeface="+mn-cs"/>
            </a:endParaRPr>
          </a:p>
        </p:txBody>
      </p:sp>
      <p:sp>
        <p:nvSpPr>
          <p:cNvPr id="5" name="Content Placeholder 4"/>
          <p:cNvSpPr>
            <a:spLocks noGrp="1"/>
          </p:cNvSpPr>
          <p:nvPr>
            <p:ph sz="quarter" idx="15"/>
          </p:nvPr>
        </p:nvSpPr>
        <p:spPr>
          <a:xfrm>
            <a:off x="1038225" y="2174544"/>
            <a:ext cx="8029575" cy="914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IN" sz="2700" dirty="0" smtClean="0"/>
              <a:t>	</a:t>
            </a:r>
            <a:r>
              <a:rPr lang="en-IN" sz="3000" dirty="0" smtClean="0"/>
              <a:t>Set </a:t>
            </a:r>
            <a:r>
              <a:rPr lang="en-IN" sz="3000" dirty="0"/>
              <a:t>Theory: Definitions and the Element</a:t>
            </a:r>
          </a:p>
          <a:p>
            <a:pPr algn="ctr"/>
            <a:r>
              <a:rPr lang="en-IN" sz="3000" dirty="0" smtClean="0"/>
              <a:t>	Method </a:t>
            </a:r>
            <a:r>
              <a:rPr lang="en-IN" sz="3000" dirty="0"/>
              <a:t>of </a:t>
            </a:r>
            <a:r>
              <a:rPr lang="en-IN" sz="3000" dirty="0" smtClean="0"/>
              <a:t>Proof</a:t>
            </a:r>
            <a:endParaRPr lang="en-US" altLang="en-US" sz="3000" dirty="0"/>
          </a:p>
        </p:txBody>
      </p:sp>
      <p:sp>
        <p:nvSpPr>
          <p:cNvPr id="11" name="Content Placeholder 4"/>
          <p:cNvSpPr>
            <a:spLocks noGrp="1"/>
          </p:cNvSpPr>
          <p:nvPr>
            <p:ph sz="quarter" idx="15"/>
          </p:nvPr>
        </p:nvSpPr>
        <p:spPr>
          <a:xfrm>
            <a:off x="1905000" y="6300216"/>
            <a:ext cx="5943600" cy="30777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spcBef>
                <a:spcPct val="50000"/>
              </a:spcBef>
            </a:pPr>
            <a:r>
              <a:rPr lang="en-US" altLang="en-US" sz="1400" kern="1200" dirty="0">
                <a:latin typeface="Arial" panose="020B0604020202020204" pitchFamily="34" charset="0"/>
              </a:rPr>
              <a:t>Copyright © Cengage Learning. All rights reserved. </a:t>
            </a:r>
          </a:p>
        </p:txBody>
      </p:sp>
    </p:spTree>
    <p:extLst>
      <p:ext uri="{BB962C8B-B14F-4D97-AF65-F5344CB8AC3E}">
        <p14:creationId xmlns:p14="http://schemas.microsoft.com/office/powerpoint/2010/main" val="7854095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IN" dirty="0"/>
              <a:t>Set Equality</a:t>
            </a:r>
            <a:endParaRPr lang="en-IN" altLang="en-US" dirty="0"/>
          </a:p>
        </p:txBody>
      </p:sp>
      <p:pic>
        <p:nvPicPr>
          <p:cNvPr id="4" name="Picture 3" descr="The textbox has the heading “Definition.” The text reads “Given sets A and B, A equals B, written A = B, if, and only if, every element of A is in B and every element of B is in A. Symbolically: &#10;A = B if and only if A subset of or equal to B and B subset of or equal to A.”"/>
          <p:cNvPicPr>
            <a:picLocks noChangeAspect="1"/>
          </p:cNvPicPr>
          <p:nvPr/>
        </p:nvPicPr>
        <p:blipFill>
          <a:blip r:embed="rId3"/>
          <a:stretch>
            <a:fillRect/>
          </a:stretch>
        </p:blipFill>
        <p:spPr>
          <a:xfrm>
            <a:off x="344556" y="1447800"/>
            <a:ext cx="8523767" cy="1981200"/>
          </a:xfrm>
          <a:prstGeom prst="rect">
            <a:avLst/>
          </a:prstGeom>
        </p:spPr>
      </p:pic>
      <p:sp>
        <p:nvSpPr>
          <p:cNvPr id="3" name="Content Placeholder 2"/>
          <p:cNvSpPr>
            <a:spLocks noGrp="1"/>
          </p:cNvSpPr>
          <p:nvPr>
            <p:ph sz="quarter" idx="13"/>
          </p:nvPr>
        </p:nvSpPr>
        <p:spPr>
          <a:xfrm>
            <a:off x="316928" y="3581400"/>
            <a:ext cx="8305800" cy="2145282"/>
          </a:xfrm>
        </p:spPr>
        <p:txBody>
          <a:bodyPr/>
          <a:lstStyle/>
          <a:p>
            <a:pPr marL="0" indent="0"/>
            <a:r>
              <a:rPr lang="en-IN" dirty="0"/>
              <a:t>This version of the definition of equality implies the following</a:t>
            </a:r>
            <a:r>
              <a:rPr lang="en-IN" dirty="0" smtClean="0"/>
              <a:t>:</a:t>
            </a:r>
          </a:p>
          <a:p>
            <a:pPr marL="0" indent="0"/>
            <a:endParaRPr lang="en-IN" sz="800" dirty="0"/>
          </a:p>
          <a:p>
            <a:pPr marL="517525" indent="0"/>
            <a:r>
              <a:rPr lang="en-IN" dirty="0"/>
              <a:t>To know that a set </a:t>
            </a:r>
            <a:r>
              <a:rPr lang="en-IN" i="1" dirty="0"/>
              <a:t>A </a:t>
            </a:r>
            <a:r>
              <a:rPr lang="en-IN" dirty="0"/>
              <a:t>equals a set </a:t>
            </a:r>
            <a:r>
              <a:rPr lang="en-IN" i="1" dirty="0"/>
              <a:t>B</a:t>
            </a:r>
            <a:r>
              <a:rPr lang="en-IN" dirty="0"/>
              <a:t>, you must know</a:t>
            </a:r>
          </a:p>
          <a:p>
            <a:pPr marL="517525" indent="0"/>
            <a:r>
              <a:rPr lang="en-IN" dirty="0"/>
              <a:t>that </a:t>
            </a:r>
            <a:r>
              <a:rPr lang="en-IN" i="1" dirty="0"/>
              <a:t>A </a:t>
            </a:r>
            <a:r>
              <a:rPr lang="en-IN" dirty="0"/>
              <a:t>⊆</a:t>
            </a:r>
            <a:r>
              <a:rPr lang="en-IN" dirty="0" smtClean="0"/>
              <a:t> </a:t>
            </a:r>
            <a:r>
              <a:rPr lang="en-IN" i="1" dirty="0"/>
              <a:t>B </a:t>
            </a:r>
            <a:r>
              <a:rPr lang="en-IN" dirty="0"/>
              <a:t>and you must also know that </a:t>
            </a:r>
            <a:r>
              <a:rPr lang="en-IN" i="1" dirty="0"/>
              <a:t>B </a:t>
            </a:r>
            <a:r>
              <a:rPr lang="en-IN" dirty="0"/>
              <a:t>⊆</a:t>
            </a:r>
            <a:r>
              <a:rPr lang="en-IN" dirty="0" smtClean="0"/>
              <a:t> </a:t>
            </a:r>
            <a:r>
              <a:rPr lang="en-IN" i="1" dirty="0"/>
              <a:t>A</a:t>
            </a:r>
            <a:r>
              <a:rPr lang="en-IN" dirty="0"/>
              <a:t>.</a:t>
            </a:r>
            <a:endParaRPr lang="en-US" altLang="en-US" dirty="0"/>
          </a:p>
        </p:txBody>
      </p:sp>
    </p:spTree>
    <p:extLst>
      <p:ext uri="{BB962C8B-B14F-4D97-AF65-F5344CB8AC3E}">
        <p14:creationId xmlns:p14="http://schemas.microsoft.com/office/powerpoint/2010/main" val="26534319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6.1.3 </a:t>
            </a:r>
            <a:r>
              <a:rPr lang="en-US" altLang="en-US" dirty="0"/>
              <a:t>– </a:t>
            </a:r>
            <a:r>
              <a:rPr lang="en-IN" i="1" dirty="0"/>
              <a:t>Set Equality</a:t>
            </a:r>
            <a:endParaRPr lang="en-IN" altLang="en-US" i="1" dirty="0"/>
          </a:p>
        </p:txBody>
      </p:sp>
      <p:sp>
        <p:nvSpPr>
          <p:cNvPr id="3" name="Content Placeholder 2"/>
          <p:cNvSpPr>
            <a:spLocks noGrp="1"/>
          </p:cNvSpPr>
          <p:nvPr>
            <p:ph sz="quarter" idx="13"/>
          </p:nvPr>
        </p:nvSpPr>
        <p:spPr>
          <a:xfrm>
            <a:off x="457200" y="1447800"/>
            <a:ext cx="8534400" cy="533400"/>
          </a:xfrm>
        </p:spPr>
        <p:txBody>
          <a:bodyPr/>
          <a:lstStyle/>
          <a:p>
            <a:pPr marL="0" indent="0"/>
            <a:r>
              <a:rPr lang="en-IN" dirty="0"/>
              <a:t>Define sets </a:t>
            </a:r>
            <a:r>
              <a:rPr lang="en-IN" i="1" dirty="0"/>
              <a:t>A </a:t>
            </a:r>
            <a:r>
              <a:rPr lang="en-IN" dirty="0"/>
              <a:t>and </a:t>
            </a:r>
            <a:r>
              <a:rPr lang="en-IN" i="1" dirty="0"/>
              <a:t>B </a:t>
            </a:r>
            <a:r>
              <a:rPr lang="en-IN" dirty="0"/>
              <a:t>as follows:</a:t>
            </a:r>
            <a:endParaRPr lang="en-US" altLang="en-US" dirty="0"/>
          </a:p>
        </p:txBody>
      </p:sp>
      <p:pic>
        <p:nvPicPr>
          <p:cNvPr id="7" name="Picture 6" descr="A = {m element of Z such that m = 2a for some integer a}"/>
          <p:cNvPicPr>
            <a:picLocks noChangeAspect="1"/>
          </p:cNvPicPr>
          <p:nvPr/>
        </p:nvPicPr>
        <p:blipFill>
          <a:blip r:embed="rId3"/>
          <a:stretch>
            <a:fillRect/>
          </a:stretch>
        </p:blipFill>
        <p:spPr>
          <a:xfrm>
            <a:off x="1905000" y="2442210"/>
            <a:ext cx="4627245" cy="453390"/>
          </a:xfrm>
          <a:prstGeom prst="rect">
            <a:avLst/>
          </a:prstGeom>
        </p:spPr>
      </p:pic>
      <p:pic>
        <p:nvPicPr>
          <p:cNvPr id="8" name="Picture 7" descr="B = {n element of Z such that n = 2b minus 2 for some integer b}"/>
          <p:cNvPicPr>
            <a:picLocks noChangeAspect="1"/>
          </p:cNvPicPr>
          <p:nvPr/>
        </p:nvPicPr>
        <p:blipFill>
          <a:blip r:embed="rId4"/>
          <a:stretch>
            <a:fillRect/>
          </a:stretch>
        </p:blipFill>
        <p:spPr>
          <a:xfrm>
            <a:off x="1905000" y="3038475"/>
            <a:ext cx="4907280" cy="466725"/>
          </a:xfrm>
          <a:prstGeom prst="rect">
            <a:avLst/>
          </a:prstGeom>
        </p:spPr>
      </p:pic>
      <p:sp>
        <p:nvSpPr>
          <p:cNvPr id="6" name="Content Placeholder 2"/>
          <p:cNvSpPr>
            <a:spLocks noGrp="1"/>
          </p:cNvSpPr>
          <p:nvPr>
            <p:ph sz="quarter" idx="13"/>
          </p:nvPr>
        </p:nvSpPr>
        <p:spPr>
          <a:xfrm>
            <a:off x="457200" y="3962400"/>
            <a:ext cx="1828800" cy="533400"/>
          </a:xfrm>
        </p:spPr>
        <p:txBody>
          <a:bodyPr/>
          <a:lstStyle/>
          <a:p>
            <a:pPr marL="0" indent="0"/>
            <a:r>
              <a:rPr lang="en-IN" dirty="0"/>
              <a:t>Is </a:t>
            </a:r>
            <a:r>
              <a:rPr lang="en-IN" i="1" dirty="0"/>
              <a:t>A </a:t>
            </a:r>
            <a:r>
              <a:rPr lang="en-IN" dirty="0" smtClean="0"/>
              <a:t>= </a:t>
            </a:r>
            <a:r>
              <a:rPr lang="en-IN" i="1" dirty="0"/>
              <a:t>B</a:t>
            </a:r>
            <a:r>
              <a:rPr lang="en-IN" dirty="0" smtClean="0"/>
              <a:t>?</a:t>
            </a:r>
            <a:endParaRPr lang="en-US" altLang="en-US" dirty="0"/>
          </a:p>
        </p:txBody>
      </p:sp>
    </p:spTree>
    <p:extLst>
      <p:ext uri="{BB962C8B-B14F-4D97-AF65-F5344CB8AC3E}">
        <p14:creationId xmlns:p14="http://schemas.microsoft.com/office/powerpoint/2010/main" val="11544877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6.1.3 </a:t>
            </a:r>
            <a:r>
              <a:rPr lang="en-US" altLang="en-US" dirty="0"/>
              <a:t>– </a:t>
            </a:r>
            <a:r>
              <a:rPr lang="en-US" altLang="en-US" i="1" dirty="0"/>
              <a:t>Solution</a:t>
            </a:r>
            <a:endParaRPr lang="en-IN" altLang="en-US" dirty="0"/>
          </a:p>
        </p:txBody>
      </p:sp>
      <p:sp>
        <p:nvSpPr>
          <p:cNvPr id="3" name="Content Placeholder 2"/>
          <p:cNvSpPr>
            <a:spLocks noGrp="1"/>
          </p:cNvSpPr>
          <p:nvPr>
            <p:ph sz="quarter" idx="13"/>
          </p:nvPr>
        </p:nvSpPr>
        <p:spPr>
          <a:xfrm>
            <a:off x="457200" y="1447800"/>
            <a:ext cx="8534400" cy="4953000"/>
          </a:xfrm>
        </p:spPr>
        <p:txBody>
          <a:bodyPr/>
          <a:lstStyle/>
          <a:p>
            <a:pPr marL="0" indent="0"/>
            <a:r>
              <a:rPr lang="en-IN" dirty="0"/>
              <a:t>Yes. To prove this, both subset relations </a:t>
            </a:r>
            <a:r>
              <a:rPr lang="en-IN" i="1" dirty="0"/>
              <a:t>A </a:t>
            </a:r>
            <a:r>
              <a:rPr lang="en-IN" dirty="0"/>
              <a:t>⊆</a:t>
            </a:r>
            <a:r>
              <a:rPr lang="en-IN" dirty="0" smtClean="0"/>
              <a:t> </a:t>
            </a:r>
            <a:r>
              <a:rPr lang="en-IN" i="1" dirty="0"/>
              <a:t>B </a:t>
            </a:r>
            <a:r>
              <a:rPr lang="en-IN" dirty="0"/>
              <a:t>and </a:t>
            </a:r>
            <a:r>
              <a:rPr lang="en-IN" i="1" dirty="0"/>
              <a:t>B </a:t>
            </a:r>
            <a:r>
              <a:rPr lang="en-IN" dirty="0"/>
              <a:t>⊆</a:t>
            </a:r>
            <a:r>
              <a:rPr lang="en-IN" dirty="0" smtClean="0"/>
              <a:t> </a:t>
            </a:r>
            <a:r>
              <a:rPr lang="en-IN" i="1" dirty="0"/>
              <a:t>A </a:t>
            </a:r>
            <a:r>
              <a:rPr lang="en-IN" dirty="0"/>
              <a:t>must be proved</a:t>
            </a:r>
            <a:r>
              <a:rPr lang="en-IN" dirty="0" smtClean="0"/>
              <a:t>.</a:t>
            </a:r>
          </a:p>
          <a:p>
            <a:pPr marL="0" indent="0"/>
            <a:endParaRPr lang="en-US" altLang="en-US" sz="1200" dirty="0"/>
          </a:p>
          <a:p>
            <a:pPr marL="0" indent="0"/>
            <a:r>
              <a:rPr lang="en-IN" b="1" i="1" dirty="0"/>
              <a:t>Part 1, Proof That A </a:t>
            </a:r>
            <a:r>
              <a:rPr lang="en-IN" b="1" dirty="0"/>
              <a:t>⊆</a:t>
            </a:r>
            <a:r>
              <a:rPr lang="en-IN" dirty="0" smtClean="0"/>
              <a:t> </a:t>
            </a:r>
            <a:r>
              <a:rPr lang="en-IN" b="1" i="1" dirty="0"/>
              <a:t>B:</a:t>
            </a:r>
          </a:p>
          <a:p>
            <a:pPr marL="0" indent="0"/>
            <a:r>
              <a:rPr lang="en-IN" dirty="0"/>
              <a:t>Suppose </a:t>
            </a:r>
            <a:r>
              <a:rPr lang="en-IN" i="1" dirty="0"/>
              <a:t>x </a:t>
            </a:r>
            <a:r>
              <a:rPr lang="en-IN" dirty="0"/>
              <a:t>is a particular but arbitrarily chosen element of </a:t>
            </a:r>
            <a:r>
              <a:rPr lang="en-IN" i="1" dirty="0"/>
              <a:t>A</a:t>
            </a:r>
            <a:r>
              <a:rPr lang="en-IN" dirty="0" smtClean="0"/>
              <a:t>.</a:t>
            </a:r>
          </a:p>
          <a:p>
            <a:pPr marL="0" indent="0"/>
            <a:endParaRPr lang="en-IN" sz="1200" dirty="0"/>
          </a:p>
          <a:p>
            <a:pPr marL="0" indent="0"/>
            <a:r>
              <a:rPr lang="en-IN" i="1" dirty="0" smtClean="0"/>
              <a:t>	[</a:t>
            </a:r>
            <a:r>
              <a:rPr lang="en-IN" i="1" dirty="0"/>
              <a:t>We must show that x </a:t>
            </a:r>
            <a:r>
              <a:rPr lang="en-IN" dirty="0"/>
              <a:t>∈ </a:t>
            </a:r>
            <a:r>
              <a:rPr lang="en-IN" i="1" dirty="0" smtClean="0"/>
              <a:t>B</a:t>
            </a:r>
            <a:r>
              <a:rPr lang="en-IN" i="1" dirty="0"/>
              <a:t>. By definition of B, this </a:t>
            </a:r>
            <a:r>
              <a:rPr lang="en-IN" i="1" dirty="0" smtClean="0"/>
              <a:t>	means we </a:t>
            </a:r>
            <a:r>
              <a:rPr lang="en-IN" i="1" dirty="0"/>
              <a:t>must show that x </a:t>
            </a:r>
            <a:r>
              <a:rPr lang="en-IN" dirty="0" smtClean="0"/>
              <a:t>= 2</a:t>
            </a:r>
            <a:r>
              <a:rPr lang="en-IN" b="1" dirty="0"/>
              <a:t> </a:t>
            </a:r>
            <a:r>
              <a:rPr lang="en-IN" b="1" dirty="0" smtClean="0"/>
              <a:t>· </a:t>
            </a:r>
            <a:r>
              <a:rPr lang="en-IN" dirty="0" smtClean="0"/>
              <a:t>(</a:t>
            </a:r>
            <a:r>
              <a:rPr lang="en-IN" i="1" dirty="0"/>
              <a:t>some integer</a:t>
            </a:r>
            <a:r>
              <a:rPr lang="en-IN" i="1" dirty="0" smtClean="0"/>
              <a:t>)</a:t>
            </a:r>
            <a:r>
              <a:rPr lang="en-IN" dirty="0"/>
              <a:t> </a:t>
            </a:r>
            <a:r>
              <a:rPr lang="en-IN" dirty="0" smtClean="0"/>
              <a:t>− 2</a:t>
            </a:r>
            <a:r>
              <a:rPr lang="en-IN" i="1" dirty="0" smtClean="0"/>
              <a:t>.]</a:t>
            </a:r>
          </a:p>
          <a:p>
            <a:pPr marL="0" indent="0"/>
            <a:endParaRPr lang="en-US" altLang="en-US" sz="1200" i="1" dirty="0"/>
          </a:p>
          <a:p>
            <a:pPr marL="0" indent="0"/>
            <a:r>
              <a:rPr lang="en-IN" dirty="0"/>
              <a:t>By definition of </a:t>
            </a:r>
            <a:r>
              <a:rPr lang="en-IN" i="1" dirty="0"/>
              <a:t>A</a:t>
            </a:r>
            <a:r>
              <a:rPr lang="en-IN" dirty="0"/>
              <a:t>, there is an integer, say </a:t>
            </a:r>
            <a:r>
              <a:rPr lang="en-IN" i="1" dirty="0"/>
              <a:t>a</a:t>
            </a:r>
            <a:r>
              <a:rPr lang="en-IN" dirty="0"/>
              <a:t>, such that </a:t>
            </a:r>
            <a:r>
              <a:rPr lang="en-IN" i="1" dirty="0"/>
              <a:t>x </a:t>
            </a:r>
            <a:r>
              <a:rPr lang="en-IN" dirty="0" smtClean="0"/>
              <a:t>= </a:t>
            </a:r>
            <a:r>
              <a:rPr lang="en-IN" dirty="0"/>
              <a:t>2</a:t>
            </a:r>
            <a:r>
              <a:rPr lang="en-IN" i="1" dirty="0"/>
              <a:t>a</a:t>
            </a:r>
            <a:r>
              <a:rPr lang="en-IN" dirty="0"/>
              <a:t>.</a:t>
            </a:r>
            <a:endParaRPr lang="en-US" altLang="en-US" dirty="0"/>
          </a:p>
        </p:txBody>
      </p:sp>
    </p:spTree>
    <p:extLst>
      <p:ext uri="{BB962C8B-B14F-4D97-AF65-F5344CB8AC3E}">
        <p14:creationId xmlns:p14="http://schemas.microsoft.com/office/powerpoint/2010/main" val="28120814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6.1.3 </a:t>
            </a:r>
            <a:r>
              <a:rPr lang="en-US" altLang="en-US" dirty="0"/>
              <a:t>– </a:t>
            </a:r>
            <a:r>
              <a:rPr lang="en-US" altLang="en-US" i="1" dirty="0"/>
              <a:t>Solution</a:t>
            </a:r>
            <a:endParaRPr lang="en-IN" altLang="en-US" dirty="0"/>
          </a:p>
        </p:txBody>
      </p:sp>
      <p:sp>
        <p:nvSpPr>
          <p:cNvPr id="3" name="Content Placeholder 2"/>
          <p:cNvSpPr>
            <a:spLocks noGrp="1"/>
          </p:cNvSpPr>
          <p:nvPr>
            <p:ph sz="quarter" idx="13"/>
          </p:nvPr>
        </p:nvSpPr>
        <p:spPr>
          <a:xfrm>
            <a:off x="457200" y="1447800"/>
            <a:ext cx="8534400" cy="5334000"/>
          </a:xfrm>
        </p:spPr>
        <p:txBody>
          <a:bodyPr/>
          <a:lstStyle/>
          <a:p>
            <a:pPr marL="0" indent="0"/>
            <a:r>
              <a:rPr lang="en-IN" i="1" dirty="0"/>
              <a:t>[Given that x </a:t>
            </a:r>
            <a:r>
              <a:rPr lang="en-IN" dirty="0" smtClean="0"/>
              <a:t>= </a:t>
            </a:r>
            <a:r>
              <a:rPr lang="en-IN" dirty="0"/>
              <a:t>2</a:t>
            </a:r>
            <a:r>
              <a:rPr lang="en-IN" i="1" dirty="0"/>
              <a:t>a, can x also be expressed as </a:t>
            </a:r>
            <a:r>
              <a:rPr lang="en-IN" dirty="0" smtClean="0"/>
              <a:t>2</a:t>
            </a:r>
            <a:r>
              <a:rPr lang="en-IN" b="1" dirty="0"/>
              <a:t> </a:t>
            </a:r>
            <a:r>
              <a:rPr lang="en-IN" b="1" dirty="0" smtClean="0"/>
              <a:t>· </a:t>
            </a:r>
            <a:r>
              <a:rPr lang="en-IN" dirty="0" smtClean="0"/>
              <a:t>(</a:t>
            </a:r>
            <a:r>
              <a:rPr lang="en-IN" dirty="0"/>
              <a:t>some </a:t>
            </a:r>
            <a:r>
              <a:rPr lang="en-IN" dirty="0" smtClean="0"/>
              <a:t>integer)</a:t>
            </a:r>
            <a:r>
              <a:rPr lang="en-IN" dirty="0"/>
              <a:t> </a:t>
            </a:r>
            <a:r>
              <a:rPr lang="en-IN" dirty="0" smtClean="0"/>
              <a:t>− 2</a:t>
            </a:r>
            <a:r>
              <a:rPr lang="en-IN" i="1" dirty="0" smtClean="0"/>
              <a:t>? In </a:t>
            </a:r>
            <a:r>
              <a:rPr lang="en-IN" i="1" dirty="0"/>
              <a:t>other words, is there an integer—say, b—such that </a:t>
            </a:r>
            <a:r>
              <a:rPr lang="en-IN" dirty="0"/>
              <a:t>2</a:t>
            </a:r>
            <a:r>
              <a:rPr lang="en-IN" i="1" dirty="0"/>
              <a:t>a </a:t>
            </a:r>
            <a:r>
              <a:rPr lang="en-IN" dirty="0" smtClean="0"/>
              <a:t>= 2</a:t>
            </a:r>
            <a:r>
              <a:rPr lang="en-IN" i="1" dirty="0" smtClean="0"/>
              <a:t>b</a:t>
            </a:r>
            <a:r>
              <a:rPr lang="en-IN" dirty="0"/>
              <a:t> − </a:t>
            </a:r>
            <a:r>
              <a:rPr lang="en-IN" dirty="0" smtClean="0"/>
              <a:t>2</a:t>
            </a:r>
            <a:r>
              <a:rPr lang="en-IN" i="1" dirty="0" smtClean="0"/>
              <a:t>? Solve </a:t>
            </a:r>
            <a:r>
              <a:rPr lang="en-IN" i="1" dirty="0"/>
              <a:t>for b to obtain b </a:t>
            </a:r>
            <a:r>
              <a:rPr lang="en-IN" dirty="0" smtClean="0"/>
              <a:t>= </a:t>
            </a:r>
            <a:r>
              <a:rPr lang="en-IN" dirty="0"/>
              <a:t>(</a:t>
            </a:r>
            <a:r>
              <a:rPr lang="en-IN" dirty="0" smtClean="0"/>
              <a:t>2</a:t>
            </a:r>
            <a:r>
              <a:rPr lang="en-IN" i="1" dirty="0" smtClean="0"/>
              <a:t>a </a:t>
            </a:r>
            <a:r>
              <a:rPr lang="en-IN" dirty="0" smtClean="0"/>
              <a:t>+ 2)</a:t>
            </a:r>
            <a:r>
              <a:rPr lang="en-IN" dirty="0"/>
              <a:t> ∕ </a:t>
            </a:r>
            <a:r>
              <a:rPr lang="en-IN" dirty="0" smtClean="0"/>
              <a:t>2 = </a:t>
            </a:r>
            <a:r>
              <a:rPr lang="en-IN" i="1" dirty="0" smtClean="0"/>
              <a:t>a </a:t>
            </a:r>
            <a:r>
              <a:rPr lang="en-IN" dirty="0" smtClean="0"/>
              <a:t>+ 1</a:t>
            </a:r>
            <a:r>
              <a:rPr lang="en-IN" i="1" dirty="0"/>
              <a:t>. Check to see if </a:t>
            </a:r>
            <a:r>
              <a:rPr lang="en-IN" i="1" dirty="0" smtClean="0"/>
              <a:t>this works.]</a:t>
            </a:r>
          </a:p>
          <a:p>
            <a:pPr marL="0" indent="0"/>
            <a:endParaRPr lang="en-US" altLang="en-US" sz="800" i="1" dirty="0"/>
          </a:p>
          <a:p>
            <a:pPr marL="0" indent="0"/>
            <a:r>
              <a:rPr lang="en-IN" dirty="0"/>
              <a:t>Let </a:t>
            </a:r>
            <a:r>
              <a:rPr lang="en-IN" i="1" dirty="0"/>
              <a:t>b </a:t>
            </a:r>
            <a:r>
              <a:rPr lang="en-IN" dirty="0" smtClean="0"/>
              <a:t>= </a:t>
            </a:r>
            <a:r>
              <a:rPr lang="en-IN" i="1" dirty="0" smtClean="0"/>
              <a:t>a </a:t>
            </a:r>
            <a:r>
              <a:rPr lang="en-IN" dirty="0" smtClean="0"/>
              <a:t>+ 1</a:t>
            </a:r>
            <a:r>
              <a:rPr lang="en-IN" dirty="0"/>
              <a:t>.</a:t>
            </a:r>
          </a:p>
          <a:p>
            <a:pPr marL="0" indent="0"/>
            <a:r>
              <a:rPr lang="en-IN" i="1" dirty="0" smtClean="0"/>
              <a:t>	[</a:t>
            </a:r>
            <a:r>
              <a:rPr lang="en-IN" i="1" dirty="0"/>
              <a:t>First check that b is an integer.]</a:t>
            </a:r>
          </a:p>
          <a:p>
            <a:pPr marL="0" indent="0"/>
            <a:r>
              <a:rPr lang="en-IN" dirty="0"/>
              <a:t>Then </a:t>
            </a:r>
            <a:r>
              <a:rPr lang="en-IN" i="1" dirty="0"/>
              <a:t>b </a:t>
            </a:r>
            <a:r>
              <a:rPr lang="en-IN" dirty="0"/>
              <a:t>is an integer because it is a sum of integers.</a:t>
            </a:r>
          </a:p>
          <a:p>
            <a:pPr marL="0" indent="0"/>
            <a:r>
              <a:rPr lang="en-IN" i="1" dirty="0" smtClean="0"/>
              <a:t>	[</a:t>
            </a:r>
            <a:r>
              <a:rPr lang="en-IN" i="1" dirty="0"/>
              <a:t>Then check that x </a:t>
            </a:r>
            <a:r>
              <a:rPr lang="en-IN" dirty="0" smtClean="0"/>
              <a:t>= 2</a:t>
            </a:r>
            <a:r>
              <a:rPr lang="en-IN" i="1" dirty="0" smtClean="0"/>
              <a:t>b</a:t>
            </a:r>
            <a:r>
              <a:rPr lang="en-IN" dirty="0"/>
              <a:t> − </a:t>
            </a:r>
            <a:r>
              <a:rPr lang="en-IN" dirty="0" smtClean="0"/>
              <a:t>2</a:t>
            </a:r>
            <a:r>
              <a:rPr lang="en-IN" i="1" dirty="0"/>
              <a:t>.]</a:t>
            </a:r>
          </a:p>
          <a:p>
            <a:pPr marL="0" indent="0"/>
            <a:r>
              <a:rPr lang="en-IN" dirty="0"/>
              <a:t>Also, </a:t>
            </a:r>
            <a:r>
              <a:rPr lang="en-IN" dirty="0" smtClean="0"/>
              <a:t>2</a:t>
            </a:r>
            <a:r>
              <a:rPr lang="en-IN" i="1" dirty="0" smtClean="0"/>
              <a:t>b</a:t>
            </a:r>
            <a:r>
              <a:rPr lang="en-IN" dirty="0"/>
              <a:t> − </a:t>
            </a:r>
            <a:r>
              <a:rPr lang="en-IN" dirty="0" smtClean="0"/>
              <a:t>2 = 2(</a:t>
            </a:r>
            <a:r>
              <a:rPr lang="en-IN" i="1" dirty="0" smtClean="0"/>
              <a:t>a </a:t>
            </a:r>
            <a:r>
              <a:rPr lang="en-IN" dirty="0" smtClean="0"/>
              <a:t>+ 1)</a:t>
            </a:r>
            <a:r>
              <a:rPr lang="en-IN" dirty="0"/>
              <a:t> </a:t>
            </a:r>
            <a:r>
              <a:rPr lang="en-IN" dirty="0" smtClean="0"/>
              <a:t>− 2 = 2</a:t>
            </a:r>
            <a:r>
              <a:rPr lang="en-IN" i="1" dirty="0" smtClean="0"/>
              <a:t>a </a:t>
            </a:r>
            <a:r>
              <a:rPr lang="en-IN" dirty="0" smtClean="0"/>
              <a:t>+ 2</a:t>
            </a:r>
            <a:r>
              <a:rPr lang="en-IN" dirty="0"/>
              <a:t> − </a:t>
            </a:r>
            <a:r>
              <a:rPr lang="en-IN" dirty="0" smtClean="0"/>
              <a:t>2 = </a:t>
            </a:r>
            <a:r>
              <a:rPr lang="en-IN" dirty="0"/>
              <a:t>2</a:t>
            </a:r>
            <a:r>
              <a:rPr lang="en-IN" i="1" dirty="0"/>
              <a:t>a </a:t>
            </a:r>
            <a:r>
              <a:rPr lang="en-IN" dirty="0" smtClean="0"/>
              <a:t>= </a:t>
            </a:r>
            <a:r>
              <a:rPr lang="en-IN" i="1" dirty="0"/>
              <a:t>x</a:t>
            </a:r>
            <a:r>
              <a:rPr lang="en-IN" dirty="0" smtClean="0"/>
              <a:t>.</a:t>
            </a:r>
            <a:endParaRPr lang="en-US" altLang="en-US" dirty="0"/>
          </a:p>
        </p:txBody>
      </p:sp>
    </p:spTree>
    <p:extLst>
      <p:ext uri="{BB962C8B-B14F-4D97-AF65-F5344CB8AC3E}">
        <p14:creationId xmlns:p14="http://schemas.microsoft.com/office/powerpoint/2010/main" val="5902490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6.1.3 </a:t>
            </a:r>
            <a:r>
              <a:rPr lang="en-US" altLang="en-US" dirty="0"/>
              <a:t>– </a:t>
            </a:r>
            <a:r>
              <a:rPr lang="en-US" altLang="en-US" i="1" dirty="0"/>
              <a:t>Solution</a:t>
            </a:r>
            <a:endParaRPr lang="en-IN" altLang="en-US" dirty="0"/>
          </a:p>
        </p:txBody>
      </p:sp>
      <p:sp>
        <p:nvSpPr>
          <p:cNvPr id="4"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534400" cy="4876800"/>
          </a:xfrm>
        </p:spPr>
        <p:txBody>
          <a:bodyPr/>
          <a:lstStyle/>
          <a:p>
            <a:pPr marL="0" indent="0"/>
            <a:r>
              <a:rPr lang="en-IN" dirty="0"/>
              <a:t>Thus, by definition of </a:t>
            </a:r>
            <a:r>
              <a:rPr lang="en-IN" i="1" dirty="0"/>
              <a:t>B</a:t>
            </a:r>
            <a:r>
              <a:rPr lang="en-IN" dirty="0"/>
              <a:t>, </a:t>
            </a:r>
            <a:r>
              <a:rPr lang="en-IN" i="1" dirty="0"/>
              <a:t>x </a:t>
            </a:r>
            <a:r>
              <a:rPr lang="en-IN" dirty="0"/>
              <a:t>is an element of </a:t>
            </a:r>
            <a:r>
              <a:rPr lang="en-IN" i="1" dirty="0"/>
              <a:t>B</a:t>
            </a:r>
          </a:p>
          <a:p>
            <a:pPr marL="0" indent="0"/>
            <a:r>
              <a:rPr lang="en-IN" i="1" dirty="0"/>
              <a:t>[as was to be shown</a:t>
            </a:r>
            <a:r>
              <a:rPr lang="en-IN" i="1" dirty="0" smtClean="0"/>
              <a:t>].</a:t>
            </a:r>
          </a:p>
          <a:p>
            <a:pPr marL="0" indent="0"/>
            <a:endParaRPr lang="en-US" altLang="en-US" sz="1200" dirty="0"/>
          </a:p>
          <a:p>
            <a:pPr marL="0" indent="0"/>
            <a:r>
              <a:rPr lang="en-IN" b="1" i="1" dirty="0" smtClean="0"/>
              <a:t>Part </a:t>
            </a:r>
            <a:r>
              <a:rPr lang="en-IN" b="1" i="1" dirty="0"/>
              <a:t>2</a:t>
            </a:r>
            <a:r>
              <a:rPr lang="en-IN" b="1" dirty="0"/>
              <a:t>, </a:t>
            </a:r>
            <a:r>
              <a:rPr lang="en-IN" b="1" i="1" dirty="0"/>
              <a:t>Proof That B </a:t>
            </a:r>
            <a:r>
              <a:rPr lang="en-IN" b="1" dirty="0"/>
              <a:t>⊆</a:t>
            </a:r>
            <a:r>
              <a:rPr lang="en-IN" dirty="0" smtClean="0"/>
              <a:t> </a:t>
            </a:r>
            <a:r>
              <a:rPr lang="en-IN" b="1" i="1" dirty="0"/>
              <a:t>A</a:t>
            </a:r>
            <a:r>
              <a:rPr lang="en-IN" b="1" i="1" dirty="0" smtClean="0"/>
              <a:t>:</a:t>
            </a:r>
          </a:p>
          <a:p>
            <a:pPr marL="0" indent="0"/>
            <a:r>
              <a:rPr lang="en-IN" dirty="0"/>
              <a:t>Suppose </a:t>
            </a:r>
            <a:r>
              <a:rPr lang="en-IN" i="1" dirty="0"/>
              <a:t>x </a:t>
            </a:r>
            <a:r>
              <a:rPr lang="en-IN" dirty="0"/>
              <a:t>is a particular but arbitrarily </a:t>
            </a:r>
            <a:r>
              <a:rPr lang="en-IN" dirty="0" smtClean="0"/>
              <a:t>chosen element </a:t>
            </a:r>
            <a:r>
              <a:rPr lang="en-IN" dirty="0"/>
              <a:t>of </a:t>
            </a:r>
            <a:r>
              <a:rPr lang="en-IN" i="1" dirty="0"/>
              <a:t>B</a:t>
            </a:r>
            <a:r>
              <a:rPr lang="en-IN" dirty="0" smtClean="0"/>
              <a:t>.</a:t>
            </a:r>
          </a:p>
          <a:p>
            <a:pPr marL="0" indent="0"/>
            <a:endParaRPr lang="en-IN" sz="1200" dirty="0"/>
          </a:p>
          <a:p>
            <a:pPr marL="0" indent="0"/>
            <a:r>
              <a:rPr lang="en-IN" i="1" dirty="0" smtClean="0"/>
              <a:t>	[</a:t>
            </a:r>
            <a:r>
              <a:rPr lang="en-IN" i="1" dirty="0"/>
              <a:t>We must show that x </a:t>
            </a:r>
            <a:r>
              <a:rPr lang="en-IN" dirty="0"/>
              <a:t>∈ </a:t>
            </a:r>
            <a:r>
              <a:rPr lang="en-IN" i="1" dirty="0" smtClean="0"/>
              <a:t>A</a:t>
            </a:r>
            <a:r>
              <a:rPr lang="en-IN" i="1" dirty="0"/>
              <a:t>. By definition of </a:t>
            </a:r>
            <a:r>
              <a:rPr lang="en-IN" i="1" dirty="0" smtClean="0"/>
              <a:t>A, this 	means </a:t>
            </a:r>
            <a:r>
              <a:rPr lang="en-IN" i="1" dirty="0"/>
              <a:t>we must show that x </a:t>
            </a:r>
            <a:r>
              <a:rPr lang="en-IN" dirty="0" smtClean="0"/>
              <a:t>= 2</a:t>
            </a:r>
            <a:r>
              <a:rPr lang="en-IN" b="1" dirty="0"/>
              <a:t> </a:t>
            </a:r>
            <a:r>
              <a:rPr lang="en-IN" b="1" dirty="0" smtClean="0"/>
              <a:t>· </a:t>
            </a:r>
            <a:r>
              <a:rPr lang="en-IN" i="1" dirty="0" smtClean="0"/>
              <a:t>(some integer).]</a:t>
            </a:r>
          </a:p>
          <a:p>
            <a:pPr marL="0" indent="0"/>
            <a:endParaRPr lang="en-IN" sz="1200" i="1" dirty="0"/>
          </a:p>
          <a:p>
            <a:pPr marL="0" indent="0"/>
            <a:r>
              <a:rPr lang="en-IN" dirty="0"/>
              <a:t>By definition of </a:t>
            </a:r>
            <a:r>
              <a:rPr lang="en-IN" i="1" dirty="0"/>
              <a:t>B</a:t>
            </a:r>
            <a:r>
              <a:rPr lang="en-IN" dirty="0"/>
              <a:t>, there is an integer </a:t>
            </a:r>
            <a:r>
              <a:rPr lang="en-IN" i="1" dirty="0"/>
              <a:t>b </a:t>
            </a:r>
            <a:r>
              <a:rPr lang="en-IN" dirty="0"/>
              <a:t>such </a:t>
            </a:r>
            <a:r>
              <a:rPr lang="en-IN" dirty="0" smtClean="0"/>
              <a:t>that </a:t>
            </a:r>
            <a:r>
              <a:rPr lang="en-IN" i="1" dirty="0" smtClean="0"/>
              <a:t>x </a:t>
            </a:r>
            <a:r>
              <a:rPr lang="en-IN" dirty="0" smtClean="0"/>
              <a:t>= 2</a:t>
            </a:r>
            <a:r>
              <a:rPr lang="en-IN" i="1" dirty="0" smtClean="0"/>
              <a:t>b</a:t>
            </a:r>
            <a:r>
              <a:rPr lang="en-IN" dirty="0"/>
              <a:t> − </a:t>
            </a:r>
            <a:r>
              <a:rPr lang="en-IN" dirty="0" smtClean="0"/>
              <a:t>2</a:t>
            </a:r>
            <a:r>
              <a:rPr lang="en-IN" dirty="0"/>
              <a:t>.</a:t>
            </a:r>
            <a:endParaRPr lang="en-IN" b="1" i="1" dirty="0" smtClean="0"/>
          </a:p>
          <a:p>
            <a:pPr marL="0" indent="0"/>
            <a:endParaRPr lang="en-US" altLang="en-US" dirty="0"/>
          </a:p>
        </p:txBody>
      </p:sp>
    </p:spTree>
    <p:extLst>
      <p:ext uri="{BB962C8B-B14F-4D97-AF65-F5344CB8AC3E}">
        <p14:creationId xmlns:p14="http://schemas.microsoft.com/office/powerpoint/2010/main" val="37594856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6.1.3 </a:t>
            </a:r>
            <a:r>
              <a:rPr lang="en-US" altLang="en-US" dirty="0"/>
              <a:t>– </a:t>
            </a:r>
            <a:r>
              <a:rPr lang="en-US" altLang="en-US" i="1" dirty="0"/>
              <a:t>Solution</a:t>
            </a:r>
            <a:endParaRPr lang="en-IN" altLang="en-US" dirty="0"/>
          </a:p>
        </p:txBody>
      </p:sp>
      <p:sp>
        <p:nvSpPr>
          <p:cNvPr id="4"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534400" cy="5029200"/>
          </a:xfrm>
        </p:spPr>
        <p:txBody>
          <a:bodyPr/>
          <a:lstStyle/>
          <a:p>
            <a:pPr marL="344488" indent="0">
              <a:spcBef>
                <a:spcPts val="0"/>
              </a:spcBef>
            </a:pPr>
            <a:r>
              <a:rPr lang="en-IN" i="1" dirty="0"/>
              <a:t>[Given that x </a:t>
            </a:r>
            <a:r>
              <a:rPr lang="en-IN" dirty="0" smtClean="0"/>
              <a:t>= 2</a:t>
            </a:r>
            <a:r>
              <a:rPr lang="en-IN" i="1" dirty="0" smtClean="0"/>
              <a:t>b</a:t>
            </a:r>
            <a:r>
              <a:rPr lang="en-IN" dirty="0"/>
              <a:t> − </a:t>
            </a:r>
            <a:r>
              <a:rPr lang="en-IN" dirty="0" smtClean="0"/>
              <a:t>2</a:t>
            </a:r>
            <a:r>
              <a:rPr lang="en-IN" dirty="0"/>
              <a:t>, </a:t>
            </a:r>
            <a:r>
              <a:rPr lang="en-IN" i="1" dirty="0"/>
              <a:t>can x also be </a:t>
            </a:r>
            <a:r>
              <a:rPr lang="en-IN" i="1" dirty="0" smtClean="0"/>
              <a:t>expressed as </a:t>
            </a:r>
            <a:r>
              <a:rPr lang="en-IN" dirty="0" smtClean="0"/>
              <a:t>2</a:t>
            </a:r>
            <a:r>
              <a:rPr lang="en-IN" b="1" dirty="0"/>
              <a:t> </a:t>
            </a:r>
            <a:r>
              <a:rPr lang="en-IN" b="1" dirty="0" smtClean="0"/>
              <a:t>· </a:t>
            </a:r>
            <a:r>
              <a:rPr lang="en-IN" i="1" dirty="0" smtClean="0"/>
              <a:t>(</a:t>
            </a:r>
            <a:r>
              <a:rPr lang="en-IN" i="1" dirty="0"/>
              <a:t>some integer)? That is, is there an </a:t>
            </a:r>
            <a:r>
              <a:rPr lang="en-IN" i="1" dirty="0" smtClean="0"/>
              <a:t>integer— say</a:t>
            </a:r>
            <a:r>
              <a:rPr lang="en-IN" i="1" dirty="0"/>
              <a:t>, a—such that </a:t>
            </a:r>
            <a:r>
              <a:rPr lang="en-IN" dirty="0" smtClean="0"/>
              <a:t>2</a:t>
            </a:r>
            <a:r>
              <a:rPr lang="en-IN" i="1" dirty="0" smtClean="0"/>
              <a:t>b</a:t>
            </a:r>
            <a:r>
              <a:rPr lang="en-IN" dirty="0" smtClean="0"/>
              <a:t> </a:t>
            </a:r>
            <a:r>
              <a:rPr lang="en-IN" dirty="0"/>
              <a:t>− 2</a:t>
            </a:r>
            <a:r>
              <a:rPr lang="en-IN" dirty="0" smtClean="0"/>
              <a:t> = </a:t>
            </a:r>
            <a:r>
              <a:rPr lang="en-IN" dirty="0"/>
              <a:t>2</a:t>
            </a:r>
            <a:r>
              <a:rPr lang="en-IN" i="1" dirty="0"/>
              <a:t>a? Solve for </a:t>
            </a:r>
            <a:r>
              <a:rPr lang="en-IN" i="1" dirty="0" smtClean="0"/>
              <a:t>a to </a:t>
            </a:r>
            <a:r>
              <a:rPr lang="en-IN" i="1" dirty="0"/>
              <a:t>obtain a </a:t>
            </a:r>
            <a:r>
              <a:rPr lang="en-IN" dirty="0" smtClean="0"/>
              <a:t>= </a:t>
            </a:r>
            <a:r>
              <a:rPr lang="en-IN" i="1" dirty="0" smtClean="0"/>
              <a:t>b</a:t>
            </a:r>
            <a:r>
              <a:rPr lang="en-IN" dirty="0"/>
              <a:t> − </a:t>
            </a:r>
            <a:r>
              <a:rPr lang="en-IN" dirty="0" smtClean="0"/>
              <a:t>1</a:t>
            </a:r>
            <a:r>
              <a:rPr lang="en-IN" dirty="0"/>
              <a:t>. </a:t>
            </a:r>
            <a:r>
              <a:rPr lang="en-IN" i="1" dirty="0"/>
              <a:t>Check to see if this works.]</a:t>
            </a:r>
          </a:p>
          <a:p>
            <a:pPr marL="0" indent="0"/>
            <a:endParaRPr lang="en-IN" sz="1200" dirty="0" smtClean="0"/>
          </a:p>
          <a:p>
            <a:pPr marL="0" indent="0"/>
            <a:r>
              <a:rPr lang="en-IN" dirty="0" smtClean="0"/>
              <a:t>Let </a:t>
            </a:r>
            <a:r>
              <a:rPr lang="en-IN" i="1" dirty="0"/>
              <a:t>a </a:t>
            </a:r>
            <a:r>
              <a:rPr lang="en-IN" dirty="0" smtClean="0"/>
              <a:t>= </a:t>
            </a:r>
            <a:r>
              <a:rPr lang="en-IN" i="1" dirty="0" smtClean="0"/>
              <a:t>b</a:t>
            </a:r>
            <a:r>
              <a:rPr lang="en-IN" dirty="0"/>
              <a:t> − </a:t>
            </a:r>
            <a:r>
              <a:rPr lang="en-IN" dirty="0" smtClean="0"/>
              <a:t>1</a:t>
            </a:r>
            <a:r>
              <a:rPr lang="en-IN" dirty="0"/>
              <a:t>.</a:t>
            </a:r>
          </a:p>
          <a:p>
            <a:pPr marL="292100" indent="0"/>
            <a:r>
              <a:rPr lang="en-IN" i="1" dirty="0" smtClean="0"/>
              <a:t>	[</a:t>
            </a:r>
            <a:r>
              <a:rPr lang="en-IN" i="1" dirty="0"/>
              <a:t>First check that a is an integer</a:t>
            </a:r>
            <a:r>
              <a:rPr lang="en-IN" i="1" dirty="0" smtClean="0"/>
              <a:t>.]</a:t>
            </a:r>
          </a:p>
          <a:p>
            <a:pPr marL="292100" indent="0"/>
            <a:endParaRPr lang="en-IN" sz="1200" i="1" dirty="0"/>
          </a:p>
          <a:p>
            <a:pPr marL="0" indent="0"/>
            <a:r>
              <a:rPr lang="en-IN" dirty="0"/>
              <a:t>We know that </a:t>
            </a:r>
            <a:r>
              <a:rPr lang="en-IN" i="1" dirty="0"/>
              <a:t>a </a:t>
            </a:r>
            <a:r>
              <a:rPr lang="en-IN" dirty="0"/>
              <a:t>is an integer because it is a difference</a:t>
            </a:r>
          </a:p>
          <a:p>
            <a:pPr marL="0" indent="0"/>
            <a:r>
              <a:rPr lang="en-IN" dirty="0"/>
              <a:t>of integers</a:t>
            </a:r>
            <a:r>
              <a:rPr lang="en-IN" dirty="0" smtClean="0"/>
              <a:t>.</a:t>
            </a:r>
            <a:endParaRPr lang="en-IN" sz="400" i="1" dirty="0" smtClean="0"/>
          </a:p>
          <a:p>
            <a:pPr marL="0" indent="0"/>
            <a:r>
              <a:rPr lang="en-IN" i="1" dirty="0" smtClean="0"/>
              <a:t>	[</a:t>
            </a:r>
            <a:r>
              <a:rPr lang="en-IN" i="1" dirty="0"/>
              <a:t>Then check that x </a:t>
            </a:r>
            <a:r>
              <a:rPr lang="en-IN" dirty="0" smtClean="0"/>
              <a:t>= </a:t>
            </a:r>
            <a:r>
              <a:rPr lang="en-IN" dirty="0"/>
              <a:t>2</a:t>
            </a:r>
            <a:r>
              <a:rPr lang="en-IN" i="1" dirty="0"/>
              <a:t>a</a:t>
            </a:r>
            <a:r>
              <a:rPr lang="en-IN" dirty="0" smtClean="0"/>
              <a:t>.</a:t>
            </a:r>
            <a:r>
              <a:rPr lang="en-IN" i="1" dirty="0" smtClean="0"/>
              <a:t>]</a:t>
            </a:r>
            <a:endParaRPr lang="en-IN" i="1" dirty="0"/>
          </a:p>
        </p:txBody>
      </p:sp>
    </p:spTree>
    <p:extLst>
      <p:ext uri="{BB962C8B-B14F-4D97-AF65-F5344CB8AC3E}">
        <p14:creationId xmlns:p14="http://schemas.microsoft.com/office/powerpoint/2010/main" val="25400554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6.1.3 </a:t>
            </a:r>
            <a:r>
              <a:rPr lang="en-US" altLang="en-US" dirty="0"/>
              <a:t>– </a:t>
            </a:r>
            <a:r>
              <a:rPr lang="en-US" altLang="en-US" i="1" dirty="0"/>
              <a:t>Solution</a:t>
            </a:r>
            <a:endParaRPr lang="en-IN" altLang="en-US" dirty="0"/>
          </a:p>
        </p:txBody>
      </p:sp>
      <p:sp>
        <p:nvSpPr>
          <p:cNvPr id="4"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534400" cy="5029200"/>
          </a:xfrm>
        </p:spPr>
        <p:txBody>
          <a:bodyPr/>
          <a:lstStyle/>
          <a:p>
            <a:pPr marL="0" indent="0"/>
            <a:r>
              <a:rPr lang="en-IN" dirty="0"/>
              <a:t>By substitution, 2</a:t>
            </a:r>
            <a:r>
              <a:rPr lang="en-IN" i="1" dirty="0"/>
              <a:t>a </a:t>
            </a:r>
            <a:r>
              <a:rPr lang="en-IN" dirty="0" smtClean="0"/>
              <a:t>= 2(</a:t>
            </a:r>
            <a:r>
              <a:rPr lang="en-IN" i="1" dirty="0" smtClean="0"/>
              <a:t>b</a:t>
            </a:r>
            <a:r>
              <a:rPr lang="en-IN" dirty="0"/>
              <a:t> − </a:t>
            </a:r>
            <a:r>
              <a:rPr lang="en-IN" dirty="0" smtClean="0"/>
              <a:t>1</a:t>
            </a:r>
            <a:r>
              <a:rPr lang="en-IN" dirty="0"/>
              <a:t>) </a:t>
            </a:r>
            <a:r>
              <a:rPr lang="en-IN" dirty="0" smtClean="0"/>
              <a:t>= 2</a:t>
            </a:r>
            <a:r>
              <a:rPr lang="en-IN" i="1" dirty="0" smtClean="0"/>
              <a:t>b</a:t>
            </a:r>
            <a:r>
              <a:rPr lang="en-IN" dirty="0"/>
              <a:t> − </a:t>
            </a:r>
            <a:r>
              <a:rPr lang="en-IN" dirty="0" smtClean="0"/>
              <a:t>2 = </a:t>
            </a:r>
            <a:r>
              <a:rPr lang="en-IN" i="1" dirty="0"/>
              <a:t>x</a:t>
            </a:r>
            <a:r>
              <a:rPr lang="en-IN" dirty="0"/>
              <a:t>.</a:t>
            </a:r>
          </a:p>
          <a:p>
            <a:pPr marL="0" indent="0"/>
            <a:endParaRPr lang="en-IN" dirty="0" smtClean="0"/>
          </a:p>
          <a:p>
            <a:pPr marL="0" indent="0"/>
            <a:r>
              <a:rPr lang="en-IN" dirty="0" smtClean="0"/>
              <a:t>Thus</a:t>
            </a:r>
            <a:r>
              <a:rPr lang="en-IN" dirty="0"/>
              <a:t>, by definition of </a:t>
            </a:r>
            <a:r>
              <a:rPr lang="en-IN" i="1" dirty="0"/>
              <a:t>A</a:t>
            </a:r>
            <a:r>
              <a:rPr lang="en-IN" dirty="0"/>
              <a:t>, </a:t>
            </a:r>
            <a:r>
              <a:rPr lang="en-IN" i="1" dirty="0"/>
              <a:t>x </a:t>
            </a:r>
            <a:r>
              <a:rPr lang="en-IN" dirty="0"/>
              <a:t>is an element of </a:t>
            </a:r>
            <a:r>
              <a:rPr lang="en-IN" i="1" dirty="0"/>
              <a:t>A</a:t>
            </a:r>
            <a:r>
              <a:rPr lang="en-IN" dirty="0"/>
              <a:t>,</a:t>
            </a:r>
          </a:p>
          <a:p>
            <a:pPr marL="0" indent="0"/>
            <a:r>
              <a:rPr lang="en-IN" i="1" dirty="0"/>
              <a:t>[as was to be shown]</a:t>
            </a:r>
            <a:r>
              <a:rPr lang="en-IN" dirty="0"/>
              <a:t>.</a:t>
            </a:r>
            <a:endParaRPr lang="en-IN" i="1" dirty="0"/>
          </a:p>
        </p:txBody>
      </p:sp>
    </p:spTree>
    <p:extLst>
      <p:ext uri="{BB962C8B-B14F-4D97-AF65-F5344CB8AC3E}">
        <p14:creationId xmlns:p14="http://schemas.microsoft.com/office/powerpoint/2010/main" val="34556725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8975" y="2438400"/>
            <a:ext cx="8226425" cy="1143000"/>
          </a:xfrm>
        </p:spPr>
        <p:txBody>
          <a:bodyPr/>
          <a:lstStyle/>
          <a:p>
            <a:pPr algn="ctr" eaLnBrk="1" hangingPunct="1"/>
            <a:r>
              <a:rPr lang="en-IN" altLang="en-US" dirty="0"/>
              <a:t>Venn Diagrams</a:t>
            </a:r>
          </a:p>
        </p:txBody>
      </p:sp>
    </p:spTree>
    <p:extLst>
      <p:ext uri="{BB962C8B-B14F-4D97-AF65-F5344CB8AC3E}">
        <p14:creationId xmlns:p14="http://schemas.microsoft.com/office/powerpoint/2010/main" val="11660853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IN" dirty="0"/>
              <a:t>Venn Diagrams</a:t>
            </a:r>
            <a:endParaRPr lang="en-IN" altLang="en-US" dirty="0"/>
          </a:p>
        </p:txBody>
      </p:sp>
      <p:sp>
        <p:nvSpPr>
          <p:cNvPr id="3" name="Content Placeholder 2"/>
          <p:cNvSpPr>
            <a:spLocks noGrp="1"/>
          </p:cNvSpPr>
          <p:nvPr>
            <p:ph sz="quarter" idx="13"/>
          </p:nvPr>
        </p:nvSpPr>
        <p:spPr>
          <a:xfrm>
            <a:off x="457200" y="1447799"/>
            <a:ext cx="8305800" cy="2971801"/>
          </a:xfrm>
        </p:spPr>
        <p:txBody>
          <a:bodyPr/>
          <a:lstStyle/>
          <a:p>
            <a:pPr marL="0" indent="0"/>
            <a:r>
              <a:rPr lang="en-IN" dirty="0"/>
              <a:t>If sets </a:t>
            </a:r>
            <a:r>
              <a:rPr lang="en-IN" i="1" dirty="0"/>
              <a:t>A </a:t>
            </a:r>
            <a:r>
              <a:rPr lang="en-IN" dirty="0"/>
              <a:t>and </a:t>
            </a:r>
            <a:r>
              <a:rPr lang="en-IN" i="1" dirty="0"/>
              <a:t>B </a:t>
            </a:r>
            <a:r>
              <a:rPr lang="en-IN" dirty="0"/>
              <a:t>are represented as regions in the plane, relationships between </a:t>
            </a:r>
            <a:r>
              <a:rPr lang="en-IN" i="1" dirty="0"/>
              <a:t>A </a:t>
            </a:r>
            <a:r>
              <a:rPr lang="en-IN" dirty="0"/>
              <a:t>and </a:t>
            </a:r>
            <a:r>
              <a:rPr lang="en-IN" i="1" dirty="0"/>
              <a:t>B </a:t>
            </a:r>
            <a:r>
              <a:rPr lang="en-IN" dirty="0" smtClean="0"/>
              <a:t>can be </a:t>
            </a:r>
            <a:r>
              <a:rPr lang="en-IN" dirty="0"/>
              <a:t>represented by pictures called </a:t>
            </a:r>
            <a:r>
              <a:rPr lang="en-IN" b="1" dirty="0"/>
              <a:t>Venn </a:t>
            </a:r>
            <a:r>
              <a:rPr lang="en-IN" b="1" dirty="0" smtClean="0"/>
              <a:t>diagrams</a:t>
            </a:r>
            <a:r>
              <a:rPr lang="en-IN" dirty="0" smtClean="0"/>
              <a:t>.</a:t>
            </a:r>
          </a:p>
          <a:p>
            <a:pPr marL="0" indent="0"/>
            <a:endParaRPr lang="en-US" altLang="en-US" sz="800" dirty="0"/>
          </a:p>
          <a:p>
            <a:pPr marL="0" indent="0"/>
            <a:r>
              <a:rPr lang="en-IN" dirty="0"/>
              <a:t>For instance, the relationship </a:t>
            </a:r>
            <a:r>
              <a:rPr lang="en-IN" i="1" dirty="0"/>
              <a:t>A </a:t>
            </a:r>
            <a:r>
              <a:rPr lang="en-IN" dirty="0"/>
              <a:t>⊆ </a:t>
            </a:r>
            <a:r>
              <a:rPr lang="en-IN" i="1" dirty="0"/>
              <a:t>B </a:t>
            </a:r>
            <a:r>
              <a:rPr lang="en-IN" dirty="0"/>
              <a:t>can be pictured </a:t>
            </a:r>
            <a:r>
              <a:rPr lang="en-IN" dirty="0" smtClean="0"/>
              <a:t>in one </a:t>
            </a:r>
            <a:r>
              <a:rPr lang="en-IN" dirty="0"/>
              <a:t>of two ways, as shown in Figure 6.1.1.</a:t>
            </a:r>
            <a:endParaRPr lang="en-US" altLang="en-US" dirty="0"/>
          </a:p>
        </p:txBody>
      </p:sp>
      <p:sp>
        <p:nvSpPr>
          <p:cNvPr id="7" name="Content Placeholder 2"/>
          <p:cNvSpPr>
            <a:spLocks noGrp="1"/>
          </p:cNvSpPr>
          <p:nvPr>
            <p:ph sz="quarter" idx="13"/>
          </p:nvPr>
        </p:nvSpPr>
        <p:spPr>
          <a:xfrm>
            <a:off x="3753346" y="5467350"/>
            <a:ext cx="1074550" cy="361950"/>
          </a:xfrm>
        </p:spPr>
        <p:txBody>
          <a:bodyPr/>
          <a:lstStyle/>
          <a:p>
            <a:pPr marL="0" indent="0"/>
            <a:r>
              <a:rPr lang="en-IN" sz="1200" b="1" dirty="0"/>
              <a:t>Figure 6.1.1</a:t>
            </a:r>
            <a:endParaRPr lang="en-US" altLang="en-US" sz="1200" dirty="0"/>
          </a:p>
        </p:txBody>
      </p:sp>
      <p:sp>
        <p:nvSpPr>
          <p:cNvPr id="8" name="Content Placeholder 2"/>
          <p:cNvSpPr>
            <a:spLocks noGrp="1"/>
          </p:cNvSpPr>
          <p:nvPr>
            <p:ph sz="quarter" idx="13"/>
          </p:nvPr>
        </p:nvSpPr>
        <p:spPr>
          <a:xfrm>
            <a:off x="3913496" y="5206448"/>
            <a:ext cx="678050" cy="375202"/>
          </a:xfrm>
        </p:spPr>
        <p:txBody>
          <a:bodyPr/>
          <a:lstStyle/>
          <a:p>
            <a:pPr marL="0" indent="0"/>
            <a:r>
              <a:rPr lang="en-IN" sz="1400" i="1" dirty="0"/>
              <a:t>A </a:t>
            </a:r>
            <a:r>
              <a:rPr lang="en-IN" sz="1400" dirty="0"/>
              <a:t>⊆</a:t>
            </a:r>
            <a:r>
              <a:rPr lang="en-IN" sz="1400" dirty="0" smtClean="0"/>
              <a:t> </a:t>
            </a:r>
            <a:r>
              <a:rPr lang="en-IN" sz="1400" i="1" dirty="0"/>
              <a:t>B</a:t>
            </a:r>
            <a:endParaRPr lang="en-US" altLang="en-US" sz="1400" dirty="0"/>
          </a:p>
        </p:txBody>
      </p:sp>
      <p:pic>
        <p:nvPicPr>
          <p:cNvPr id="4" name="Picture 3" descr="A venn diagram for part A has an outer circle labeled “B” and an inner circle labeled “A.”"/>
          <p:cNvPicPr>
            <a:picLocks noChangeAspect="1"/>
          </p:cNvPicPr>
          <p:nvPr/>
        </p:nvPicPr>
        <p:blipFill>
          <a:blip r:embed="rId3"/>
          <a:stretch>
            <a:fillRect/>
          </a:stretch>
        </p:blipFill>
        <p:spPr>
          <a:xfrm>
            <a:off x="2819400" y="3695700"/>
            <a:ext cx="1143000" cy="1333500"/>
          </a:xfrm>
          <a:prstGeom prst="rect">
            <a:avLst/>
          </a:prstGeom>
        </p:spPr>
      </p:pic>
      <p:pic>
        <p:nvPicPr>
          <p:cNvPr id="5" name="Picture 4" descr="A venn diagram for part B has one circle with the label “A = B.”"/>
          <p:cNvPicPr>
            <a:picLocks noChangeAspect="1"/>
          </p:cNvPicPr>
          <p:nvPr/>
        </p:nvPicPr>
        <p:blipFill>
          <a:blip r:embed="rId4"/>
          <a:stretch>
            <a:fillRect/>
          </a:stretch>
        </p:blipFill>
        <p:spPr>
          <a:xfrm>
            <a:off x="4449950" y="3657600"/>
            <a:ext cx="1066800" cy="1371600"/>
          </a:xfrm>
          <a:prstGeom prst="rect">
            <a:avLst/>
          </a:prstGeom>
        </p:spPr>
      </p:pic>
    </p:spTree>
    <p:extLst>
      <p:ext uri="{BB962C8B-B14F-4D97-AF65-F5344CB8AC3E}">
        <p14:creationId xmlns:p14="http://schemas.microsoft.com/office/powerpoint/2010/main" val="8271361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IN" dirty="0"/>
              <a:t>Venn Diagrams</a:t>
            </a:r>
            <a:endParaRPr lang="en-IN" altLang="en-US" dirty="0"/>
          </a:p>
        </p:txBody>
      </p:sp>
      <p:sp>
        <p:nvSpPr>
          <p:cNvPr id="3" name="Content Placeholder 2"/>
          <p:cNvSpPr>
            <a:spLocks noGrp="1"/>
          </p:cNvSpPr>
          <p:nvPr>
            <p:ph sz="quarter" idx="13"/>
          </p:nvPr>
        </p:nvSpPr>
        <p:spPr>
          <a:xfrm>
            <a:off x="457200" y="1447800"/>
            <a:ext cx="8305800" cy="1111112"/>
          </a:xfrm>
        </p:spPr>
        <p:txBody>
          <a:bodyPr/>
          <a:lstStyle/>
          <a:p>
            <a:pPr marL="0" indent="0"/>
            <a:r>
              <a:rPr lang="en-IN" dirty="0"/>
              <a:t>The relationship </a:t>
            </a:r>
            <a:r>
              <a:rPr lang="en-IN" i="1" dirty="0"/>
              <a:t>A </a:t>
            </a:r>
            <a:r>
              <a:rPr lang="en-IN" dirty="0"/>
              <a:t>⊄ </a:t>
            </a:r>
            <a:r>
              <a:rPr lang="en-IN" i="1" dirty="0"/>
              <a:t>B </a:t>
            </a:r>
            <a:r>
              <a:rPr lang="en-IN" dirty="0"/>
              <a:t>can be represented in three different ways, as shown </a:t>
            </a:r>
            <a:r>
              <a:rPr lang="en-IN" dirty="0" smtClean="0"/>
              <a:t>in Figure </a:t>
            </a:r>
            <a:r>
              <a:rPr lang="en-IN" dirty="0"/>
              <a:t>6.1.2.</a:t>
            </a:r>
            <a:endParaRPr lang="en-US" altLang="en-US" dirty="0"/>
          </a:p>
        </p:txBody>
      </p:sp>
      <p:sp>
        <p:nvSpPr>
          <p:cNvPr id="7" name="Content Placeholder 2"/>
          <p:cNvSpPr>
            <a:spLocks noGrp="1"/>
          </p:cNvSpPr>
          <p:nvPr>
            <p:ph sz="quarter" idx="13"/>
          </p:nvPr>
        </p:nvSpPr>
        <p:spPr>
          <a:xfrm>
            <a:off x="3685106" y="4953000"/>
            <a:ext cx="1074550" cy="361950"/>
          </a:xfrm>
        </p:spPr>
        <p:txBody>
          <a:bodyPr/>
          <a:lstStyle/>
          <a:p>
            <a:pPr marL="0" indent="0"/>
            <a:r>
              <a:rPr lang="en-IN" sz="1200" b="1" dirty="0"/>
              <a:t>Figure </a:t>
            </a:r>
            <a:r>
              <a:rPr lang="en-IN" sz="1200" b="1" dirty="0" smtClean="0"/>
              <a:t>6.1.2</a:t>
            </a:r>
            <a:endParaRPr lang="en-US" altLang="en-US" sz="1200" dirty="0"/>
          </a:p>
        </p:txBody>
      </p:sp>
      <p:sp>
        <p:nvSpPr>
          <p:cNvPr id="8" name="Content Placeholder 2"/>
          <p:cNvSpPr>
            <a:spLocks noGrp="1"/>
          </p:cNvSpPr>
          <p:nvPr>
            <p:ph sz="quarter" idx="13"/>
          </p:nvPr>
        </p:nvSpPr>
        <p:spPr>
          <a:xfrm>
            <a:off x="3886200" y="4572000"/>
            <a:ext cx="678050" cy="375202"/>
          </a:xfrm>
        </p:spPr>
        <p:txBody>
          <a:bodyPr/>
          <a:lstStyle/>
          <a:p>
            <a:pPr marL="0" indent="0"/>
            <a:r>
              <a:rPr lang="en-IN" sz="1400" i="1" dirty="0"/>
              <a:t>A </a:t>
            </a:r>
            <a:r>
              <a:rPr lang="en-IN" sz="1400" dirty="0"/>
              <a:t>⊄</a:t>
            </a:r>
            <a:r>
              <a:rPr lang="en-IN" sz="1400" dirty="0" smtClean="0"/>
              <a:t> </a:t>
            </a:r>
            <a:r>
              <a:rPr lang="en-IN" sz="1400" i="1" dirty="0"/>
              <a:t>B</a:t>
            </a:r>
            <a:endParaRPr lang="en-US" altLang="en-US" sz="1400" dirty="0"/>
          </a:p>
        </p:txBody>
      </p:sp>
      <p:pic>
        <p:nvPicPr>
          <p:cNvPr id="6" name="Picture 5" descr="A venn diagram for part A has two circles. The left circle is labeled with “A,” and the right circle is labeled with “B.”"/>
          <p:cNvPicPr>
            <a:picLocks noChangeAspect="1"/>
          </p:cNvPicPr>
          <p:nvPr/>
        </p:nvPicPr>
        <p:blipFill>
          <a:blip r:embed="rId3"/>
          <a:stretch>
            <a:fillRect/>
          </a:stretch>
        </p:blipFill>
        <p:spPr>
          <a:xfrm>
            <a:off x="1434548" y="2769704"/>
            <a:ext cx="1733550" cy="1560195"/>
          </a:xfrm>
          <a:prstGeom prst="rect">
            <a:avLst/>
          </a:prstGeom>
        </p:spPr>
      </p:pic>
      <p:pic>
        <p:nvPicPr>
          <p:cNvPr id="9" name="Picture 8" descr="A venn diagram for part B has two intersecting circles. The left circle is labeled with “A,” and the right circle is labeled with “B.”"/>
          <p:cNvPicPr>
            <a:picLocks noChangeAspect="1"/>
          </p:cNvPicPr>
          <p:nvPr/>
        </p:nvPicPr>
        <p:blipFill>
          <a:blip r:embed="rId4"/>
          <a:stretch>
            <a:fillRect/>
          </a:stretch>
        </p:blipFill>
        <p:spPr>
          <a:xfrm>
            <a:off x="3607117" y="2798278"/>
            <a:ext cx="1498283" cy="1523048"/>
          </a:xfrm>
          <a:prstGeom prst="rect">
            <a:avLst/>
          </a:prstGeom>
        </p:spPr>
      </p:pic>
      <p:pic>
        <p:nvPicPr>
          <p:cNvPr id="10" name="Picture 9" descr="A venn diagram for part c has two circles. The outer circle is labeled with A, and the inner circle is labeled with “B.”"/>
          <p:cNvPicPr>
            <a:picLocks noChangeAspect="1"/>
          </p:cNvPicPr>
          <p:nvPr/>
        </p:nvPicPr>
        <p:blipFill>
          <a:blip r:embed="rId5"/>
          <a:stretch>
            <a:fillRect/>
          </a:stretch>
        </p:blipFill>
        <p:spPr>
          <a:xfrm>
            <a:off x="5615194" y="2558911"/>
            <a:ext cx="1399223" cy="1869758"/>
          </a:xfrm>
          <a:prstGeom prst="rect">
            <a:avLst/>
          </a:prstGeom>
        </p:spPr>
      </p:pic>
    </p:spTree>
    <p:extLst>
      <p:ext uri="{BB962C8B-B14F-4D97-AF65-F5344CB8AC3E}">
        <p14:creationId xmlns:p14="http://schemas.microsoft.com/office/powerpoint/2010/main" val="33599407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500" dirty="0"/>
              <a:t>Set Theory: Definitions and the Element Method of Proof</a:t>
            </a:r>
            <a:endParaRPr lang="en-IN" altLang="en-US" sz="2500" i="1" dirty="0"/>
          </a:p>
        </p:txBody>
      </p:sp>
      <p:sp>
        <p:nvSpPr>
          <p:cNvPr id="3" name="Content Placeholder 2"/>
          <p:cNvSpPr>
            <a:spLocks noGrp="1"/>
          </p:cNvSpPr>
          <p:nvPr>
            <p:ph sz="quarter" idx="13"/>
          </p:nvPr>
        </p:nvSpPr>
        <p:spPr>
          <a:xfrm>
            <a:off x="457200" y="1447800"/>
            <a:ext cx="8305800" cy="4876800"/>
          </a:xfrm>
        </p:spPr>
        <p:txBody>
          <a:bodyPr/>
          <a:lstStyle/>
          <a:p>
            <a:pPr marL="0" indent="0"/>
            <a:r>
              <a:rPr lang="en-IN" dirty="0"/>
              <a:t>The words </a:t>
            </a:r>
            <a:r>
              <a:rPr lang="en-IN" i="1" dirty="0"/>
              <a:t>set </a:t>
            </a:r>
            <a:r>
              <a:rPr lang="en-IN" dirty="0"/>
              <a:t>and </a:t>
            </a:r>
            <a:r>
              <a:rPr lang="en-IN" i="1" dirty="0"/>
              <a:t>element </a:t>
            </a:r>
            <a:r>
              <a:rPr lang="en-IN" dirty="0"/>
              <a:t>are undefined terms of set theory just as </a:t>
            </a:r>
            <a:r>
              <a:rPr lang="en-IN" i="1" dirty="0"/>
              <a:t>sentence</a:t>
            </a:r>
            <a:r>
              <a:rPr lang="en-IN" dirty="0"/>
              <a:t>, </a:t>
            </a:r>
            <a:r>
              <a:rPr lang="en-IN" i="1" dirty="0"/>
              <a:t>true</a:t>
            </a:r>
            <a:r>
              <a:rPr lang="en-IN" dirty="0"/>
              <a:t>, </a:t>
            </a:r>
            <a:r>
              <a:rPr lang="en-IN" dirty="0" smtClean="0"/>
              <a:t>and </a:t>
            </a:r>
            <a:r>
              <a:rPr lang="en-IN" i="1" dirty="0" smtClean="0"/>
              <a:t>false </a:t>
            </a:r>
            <a:r>
              <a:rPr lang="en-IN" dirty="0"/>
              <a:t>are undefined terms of logic. </a:t>
            </a:r>
            <a:endParaRPr lang="en-IN" dirty="0" smtClean="0"/>
          </a:p>
          <a:p>
            <a:pPr marL="0" indent="0"/>
            <a:endParaRPr lang="en-IN" sz="800" dirty="0"/>
          </a:p>
          <a:p>
            <a:pPr marL="0" indent="0"/>
            <a:r>
              <a:rPr lang="en-IN" dirty="0" smtClean="0"/>
              <a:t>The </a:t>
            </a:r>
            <a:r>
              <a:rPr lang="en-IN" dirty="0"/>
              <a:t>founder of set theory, Georg Cantor, </a:t>
            </a:r>
            <a:r>
              <a:rPr lang="en-IN" dirty="0" smtClean="0"/>
              <a:t>suggested imagining </a:t>
            </a:r>
            <a:r>
              <a:rPr lang="en-IN" dirty="0"/>
              <a:t>a set as a “collection into a whole </a:t>
            </a:r>
            <a:r>
              <a:rPr lang="en-IN" i="1" dirty="0"/>
              <a:t>M </a:t>
            </a:r>
            <a:r>
              <a:rPr lang="en-IN" dirty="0"/>
              <a:t>of definite and separate objects of our </a:t>
            </a:r>
            <a:r>
              <a:rPr lang="en-IN" dirty="0" smtClean="0"/>
              <a:t>intuition or </a:t>
            </a:r>
            <a:r>
              <a:rPr lang="en-IN" dirty="0"/>
              <a:t>our thought. </a:t>
            </a:r>
            <a:endParaRPr lang="en-IN" dirty="0" smtClean="0"/>
          </a:p>
          <a:p>
            <a:pPr marL="0" indent="0"/>
            <a:endParaRPr lang="en-IN" sz="800" dirty="0"/>
          </a:p>
          <a:p>
            <a:pPr marL="0" indent="0"/>
            <a:r>
              <a:rPr lang="en-IN" dirty="0" smtClean="0"/>
              <a:t>These </a:t>
            </a:r>
            <a:r>
              <a:rPr lang="en-IN" dirty="0"/>
              <a:t>objects are called the elements of </a:t>
            </a:r>
            <a:r>
              <a:rPr lang="en-IN" i="1" dirty="0"/>
              <a:t>M</a:t>
            </a:r>
            <a:r>
              <a:rPr lang="en-IN" dirty="0"/>
              <a:t>.” Cantor used the letter </a:t>
            </a:r>
            <a:r>
              <a:rPr lang="en-IN" i="1" dirty="0" smtClean="0"/>
              <a:t>M </a:t>
            </a:r>
            <a:r>
              <a:rPr lang="en-IN" dirty="0" smtClean="0"/>
              <a:t>because </a:t>
            </a:r>
            <a:r>
              <a:rPr lang="en-IN" dirty="0"/>
              <a:t>it is the first letter of the German word for set: </a:t>
            </a:r>
            <a:r>
              <a:rPr lang="en-IN" i="1" dirty="0" err="1"/>
              <a:t>Menge</a:t>
            </a:r>
            <a:r>
              <a:rPr lang="en-IN" dirty="0"/>
              <a:t>.</a:t>
            </a:r>
            <a:endParaRPr lang="en-US" altLang="en-US" dirty="0"/>
          </a:p>
        </p:txBody>
      </p:sp>
    </p:spTree>
    <p:extLst>
      <p:ext uri="{BB962C8B-B14F-4D97-AF65-F5344CB8AC3E}">
        <p14:creationId xmlns:p14="http://schemas.microsoft.com/office/powerpoint/2010/main" val="32092339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500" dirty="0"/>
              <a:t>Example </a:t>
            </a:r>
            <a:r>
              <a:rPr lang="en-IN" altLang="en-US" sz="2500" dirty="0" smtClean="0"/>
              <a:t>6.1.4 </a:t>
            </a:r>
            <a:r>
              <a:rPr lang="en-US" altLang="en-US" sz="2500" dirty="0"/>
              <a:t>– </a:t>
            </a:r>
            <a:r>
              <a:rPr lang="en-IN" sz="2500" i="1" dirty="0"/>
              <a:t>Relations among Sets of Numbers</a:t>
            </a:r>
            <a:endParaRPr lang="en-IN" altLang="en-US" sz="2500" i="1" dirty="0"/>
          </a:p>
        </p:txBody>
      </p:sp>
      <p:sp>
        <p:nvSpPr>
          <p:cNvPr id="3" name="Content Placeholder 2"/>
          <p:cNvSpPr>
            <a:spLocks noGrp="1"/>
          </p:cNvSpPr>
          <p:nvPr>
            <p:ph sz="quarter" idx="13"/>
          </p:nvPr>
        </p:nvSpPr>
        <p:spPr>
          <a:xfrm>
            <a:off x="457200" y="1447800"/>
            <a:ext cx="8534400" cy="1719263"/>
          </a:xfrm>
        </p:spPr>
        <p:txBody>
          <a:bodyPr/>
          <a:lstStyle/>
          <a:p>
            <a:pPr marL="0" indent="0"/>
            <a:r>
              <a:rPr lang="en-IN" dirty="0"/>
              <a:t>Since </a:t>
            </a:r>
            <a:r>
              <a:rPr lang="en-IN" b="1" dirty="0"/>
              <a:t>Z</a:t>
            </a:r>
            <a:r>
              <a:rPr lang="en-IN" dirty="0"/>
              <a:t>, </a:t>
            </a:r>
            <a:r>
              <a:rPr lang="en-IN" b="1" dirty="0"/>
              <a:t>Q</a:t>
            </a:r>
            <a:r>
              <a:rPr lang="en-IN" dirty="0"/>
              <a:t>, and </a:t>
            </a:r>
            <a:r>
              <a:rPr lang="en-IN" b="1" dirty="0"/>
              <a:t>R </a:t>
            </a:r>
            <a:r>
              <a:rPr lang="en-IN" dirty="0"/>
              <a:t>denote the sets of integers, </a:t>
            </a:r>
            <a:r>
              <a:rPr lang="en-IN" dirty="0" smtClean="0"/>
              <a:t>rational numbers</a:t>
            </a:r>
            <a:r>
              <a:rPr lang="en-IN" dirty="0"/>
              <a:t>, and real numbers, </a:t>
            </a:r>
            <a:r>
              <a:rPr lang="en-IN" dirty="0" smtClean="0"/>
              <a:t>respectively, then </a:t>
            </a:r>
            <a:r>
              <a:rPr lang="en-IN" b="1" dirty="0"/>
              <a:t>Z </a:t>
            </a:r>
            <a:r>
              <a:rPr lang="en-IN" dirty="0"/>
              <a:t>is a subset of </a:t>
            </a:r>
            <a:r>
              <a:rPr lang="en-IN" b="1" dirty="0"/>
              <a:t>Q </a:t>
            </a:r>
            <a:r>
              <a:rPr lang="en-IN" dirty="0"/>
              <a:t>because every integer is rational (any integer </a:t>
            </a:r>
            <a:r>
              <a:rPr lang="en-IN" i="1" dirty="0"/>
              <a:t>n </a:t>
            </a:r>
            <a:r>
              <a:rPr lang="en-IN" dirty="0"/>
              <a:t>can be </a:t>
            </a:r>
            <a:endParaRPr lang="en-IN" dirty="0" smtClean="0"/>
          </a:p>
          <a:p>
            <a:pPr marL="0" indent="0"/>
            <a:r>
              <a:rPr lang="en-IN" dirty="0" smtClean="0"/>
              <a:t>written in </a:t>
            </a:r>
            <a:r>
              <a:rPr lang="en-IN" dirty="0"/>
              <a:t>the form</a:t>
            </a:r>
            <a:endParaRPr lang="en-US" altLang="en-US" dirty="0"/>
          </a:p>
        </p:txBody>
      </p:sp>
      <p:pic>
        <p:nvPicPr>
          <p:cNvPr id="4" name="Picture 3" descr="n∕1"/>
          <p:cNvPicPr>
            <a:picLocks noChangeAspect="1"/>
          </p:cNvPicPr>
          <p:nvPr/>
        </p:nvPicPr>
        <p:blipFill>
          <a:blip r:embed="rId3"/>
          <a:stretch>
            <a:fillRect/>
          </a:stretch>
        </p:blipFill>
        <p:spPr>
          <a:xfrm>
            <a:off x="2985052" y="2667000"/>
            <a:ext cx="271463" cy="500063"/>
          </a:xfrm>
          <a:prstGeom prst="rect">
            <a:avLst/>
          </a:prstGeom>
        </p:spPr>
      </p:pic>
      <p:sp>
        <p:nvSpPr>
          <p:cNvPr id="6" name="Content Placeholder 2"/>
          <p:cNvSpPr>
            <a:spLocks noGrp="1"/>
          </p:cNvSpPr>
          <p:nvPr>
            <p:ph sz="quarter" idx="13"/>
          </p:nvPr>
        </p:nvSpPr>
        <p:spPr>
          <a:xfrm>
            <a:off x="457200" y="2650330"/>
            <a:ext cx="8229600" cy="2433482"/>
          </a:xfrm>
        </p:spPr>
        <p:txBody>
          <a:bodyPr/>
          <a:lstStyle/>
          <a:p>
            <a:pPr marL="0" indent="0"/>
            <a:r>
              <a:rPr lang="en-IN" dirty="0" smtClean="0"/>
              <a:t>                                ), and </a:t>
            </a:r>
            <a:r>
              <a:rPr lang="en-IN" b="1" dirty="0"/>
              <a:t>Q </a:t>
            </a:r>
            <a:r>
              <a:rPr lang="en-IN" dirty="0"/>
              <a:t>is a subset of </a:t>
            </a:r>
            <a:r>
              <a:rPr lang="en-IN" b="1" dirty="0"/>
              <a:t>R </a:t>
            </a:r>
            <a:r>
              <a:rPr lang="en-IN" dirty="0"/>
              <a:t>because every rational number is real (any </a:t>
            </a:r>
            <a:r>
              <a:rPr lang="en-IN" dirty="0" smtClean="0"/>
              <a:t>rational number </a:t>
            </a:r>
            <a:r>
              <a:rPr lang="en-IN" dirty="0"/>
              <a:t>can be represented as a length on the number line). </a:t>
            </a:r>
            <a:endParaRPr lang="en-IN" dirty="0" smtClean="0"/>
          </a:p>
          <a:p>
            <a:pPr marL="0" indent="0"/>
            <a:endParaRPr lang="en-IN" b="1" dirty="0"/>
          </a:p>
          <a:p>
            <a:pPr marL="0" indent="0"/>
            <a:r>
              <a:rPr lang="en-IN" b="1" dirty="0" smtClean="0"/>
              <a:t>Z </a:t>
            </a:r>
            <a:r>
              <a:rPr lang="en-IN" dirty="0"/>
              <a:t>is a proper subset of </a:t>
            </a:r>
            <a:r>
              <a:rPr lang="en-IN" b="1" dirty="0"/>
              <a:t>Q </a:t>
            </a:r>
            <a:r>
              <a:rPr lang="en-IN" dirty="0" smtClean="0"/>
              <a:t>because there </a:t>
            </a:r>
            <a:r>
              <a:rPr lang="en-IN" dirty="0"/>
              <a:t>are rational numbers that are not integers (for example,</a:t>
            </a:r>
            <a:endParaRPr lang="en-US" altLang="en-US" dirty="0"/>
          </a:p>
        </p:txBody>
      </p:sp>
      <p:pic>
        <p:nvPicPr>
          <p:cNvPr id="5" name="Picture 4" descr="1∕2"/>
          <p:cNvPicPr>
            <a:picLocks noChangeAspect="1"/>
          </p:cNvPicPr>
          <p:nvPr/>
        </p:nvPicPr>
        <p:blipFill>
          <a:blip r:embed="rId4"/>
          <a:stretch>
            <a:fillRect/>
          </a:stretch>
        </p:blipFill>
        <p:spPr>
          <a:xfrm>
            <a:off x="6427304" y="4655187"/>
            <a:ext cx="171450" cy="428625"/>
          </a:xfrm>
          <a:prstGeom prst="rect">
            <a:avLst/>
          </a:prstGeom>
        </p:spPr>
      </p:pic>
      <p:sp>
        <p:nvSpPr>
          <p:cNvPr id="9" name="Content Placeholder 2"/>
          <p:cNvSpPr>
            <a:spLocks noGrp="1"/>
          </p:cNvSpPr>
          <p:nvPr>
            <p:ph sz="quarter" idx="13"/>
          </p:nvPr>
        </p:nvSpPr>
        <p:spPr>
          <a:xfrm>
            <a:off x="457200" y="4625008"/>
            <a:ext cx="8229600" cy="1220547"/>
          </a:xfrm>
        </p:spPr>
        <p:txBody>
          <a:bodyPr/>
          <a:lstStyle/>
          <a:p>
            <a:pPr marL="0" indent="0"/>
            <a:r>
              <a:rPr lang="en-IN" dirty="0" smtClean="0"/>
              <a:t>                                                                         ), </a:t>
            </a:r>
            <a:r>
              <a:rPr lang="en-IN" dirty="0"/>
              <a:t>and </a:t>
            </a:r>
            <a:r>
              <a:rPr lang="en-IN" b="1" dirty="0"/>
              <a:t>Q </a:t>
            </a:r>
            <a:r>
              <a:rPr lang="en-IN" dirty="0"/>
              <a:t>is a </a:t>
            </a:r>
            <a:r>
              <a:rPr lang="en-IN" dirty="0" smtClean="0"/>
              <a:t>proper subset </a:t>
            </a:r>
            <a:r>
              <a:rPr lang="en-IN" dirty="0"/>
              <a:t>of </a:t>
            </a:r>
            <a:r>
              <a:rPr lang="en-IN" b="1" dirty="0"/>
              <a:t>R </a:t>
            </a:r>
            <a:r>
              <a:rPr lang="en-IN" dirty="0"/>
              <a:t>because there are real numbers that are not rational (for example,</a:t>
            </a:r>
            <a:endParaRPr lang="en-US" altLang="en-US" dirty="0"/>
          </a:p>
        </p:txBody>
      </p:sp>
      <p:pic>
        <p:nvPicPr>
          <p:cNvPr id="10" name="Picture 9" descr="sqrt(2)"/>
          <p:cNvPicPr>
            <a:picLocks noChangeAspect="1"/>
          </p:cNvPicPr>
          <p:nvPr/>
        </p:nvPicPr>
        <p:blipFill>
          <a:blip r:embed="rId5"/>
          <a:stretch>
            <a:fillRect/>
          </a:stretch>
        </p:blipFill>
        <p:spPr>
          <a:xfrm>
            <a:off x="3962400" y="5426662"/>
            <a:ext cx="506730" cy="386715"/>
          </a:xfrm>
          <a:prstGeom prst="rect">
            <a:avLst/>
          </a:prstGeom>
        </p:spPr>
      </p:pic>
      <p:sp>
        <p:nvSpPr>
          <p:cNvPr id="11" name="Content Placeholder 2"/>
          <p:cNvSpPr>
            <a:spLocks noGrp="1"/>
          </p:cNvSpPr>
          <p:nvPr>
            <p:ph sz="quarter" idx="13"/>
          </p:nvPr>
        </p:nvSpPr>
        <p:spPr>
          <a:xfrm>
            <a:off x="457200" y="5347253"/>
            <a:ext cx="8229600" cy="528482"/>
          </a:xfrm>
        </p:spPr>
        <p:txBody>
          <a:bodyPr/>
          <a:lstStyle/>
          <a:p>
            <a:pPr marL="0" indent="0"/>
            <a:r>
              <a:rPr lang="en-IN" dirty="0" smtClean="0"/>
              <a:t>                                               ).</a:t>
            </a:r>
            <a:endParaRPr lang="en-US" altLang="en-US" dirty="0"/>
          </a:p>
        </p:txBody>
      </p:sp>
    </p:spTree>
    <p:extLst>
      <p:ext uri="{BB962C8B-B14F-4D97-AF65-F5344CB8AC3E}">
        <p14:creationId xmlns:p14="http://schemas.microsoft.com/office/powerpoint/2010/main" val="12340251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500" dirty="0"/>
              <a:t>Example </a:t>
            </a:r>
            <a:r>
              <a:rPr lang="en-IN" altLang="en-US" sz="2500" dirty="0" smtClean="0"/>
              <a:t>6.1.4 </a:t>
            </a:r>
            <a:r>
              <a:rPr lang="en-US" altLang="en-US" sz="2500" dirty="0"/>
              <a:t>– </a:t>
            </a:r>
            <a:r>
              <a:rPr lang="en-IN" sz="2500" i="1" dirty="0"/>
              <a:t>Relations among Sets of Numbers</a:t>
            </a:r>
            <a:endParaRPr lang="en-IN" altLang="en-US" sz="2500" i="1" dirty="0"/>
          </a:p>
        </p:txBody>
      </p:sp>
      <p:sp>
        <p:nvSpPr>
          <p:cNvPr id="12"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1"/>
            <a:ext cx="8534400" cy="914400"/>
          </a:xfrm>
        </p:spPr>
        <p:txBody>
          <a:bodyPr/>
          <a:lstStyle/>
          <a:p>
            <a:pPr marL="0" indent="0"/>
            <a:r>
              <a:rPr lang="en-IN" dirty="0" smtClean="0"/>
              <a:t>These relationships </a:t>
            </a:r>
            <a:r>
              <a:rPr lang="en-IN" dirty="0"/>
              <a:t>are shown diagrammatically in Figure 6.1.3.</a:t>
            </a:r>
            <a:endParaRPr lang="en-US" altLang="en-US" dirty="0"/>
          </a:p>
        </p:txBody>
      </p:sp>
      <p:sp>
        <p:nvSpPr>
          <p:cNvPr id="11" name="Content Placeholder 2"/>
          <p:cNvSpPr>
            <a:spLocks noGrp="1"/>
          </p:cNvSpPr>
          <p:nvPr>
            <p:ph sz="quarter" idx="13"/>
          </p:nvPr>
        </p:nvSpPr>
        <p:spPr>
          <a:xfrm>
            <a:off x="3802250" y="4088129"/>
            <a:ext cx="1074550" cy="361950"/>
          </a:xfrm>
        </p:spPr>
        <p:txBody>
          <a:bodyPr/>
          <a:lstStyle/>
          <a:p>
            <a:pPr marL="0" indent="0"/>
            <a:r>
              <a:rPr lang="en-IN" sz="1200" b="1" dirty="0"/>
              <a:t>Figure </a:t>
            </a:r>
            <a:r>
              <a:rPr lang="en-IN" sz="1200" b="1" dirty="0" smtClean="0"/>
              <a:t>6.1.3</a:t>
            </a:r>
            <a:endParaRPr lang="en-US" altLang="en-US" sz="1200" dirty="0"/>
          </a:p>
        </p:txBody>
      </p:sp>
      <p:pic>
        <p:nvPicPr>
          <p:cNvPr id="10" name="Picture 9" descr="In a group of nested circles, the outermost circle has the label “R,” sets of real numbers. The circle inside this has the label “Q,” sets of rational numbers. Finally, the innermost circle has the label “Z,” set of integers."/>
          <p:cNvPicPr>
            <a:picLocks noChangeAspect="1"/>
          </p:cNvPicPr>
          <p:nvPr/>
        </p:nvPicPr>
        <p:blipFill>
          <a:blip r:embed="rId3"/>
          <a:stretch>
            <a:fillRect/>
          </a:stretch>
        </p:blipFill>
        <p:spPr>
          <a:xfrm>
            <a:off x="3352800" y="2286000"/>
            <a:ext cx="1640205" cy="1573530"/>
          </a:xfrm>
          <a:prstGeom prst="rect">
            <a:avLst/>
          </a:prstGeom>
        </p:spPr>
      </p:pic>
    </p:spTree>
    <p:extLst>
      <p:ext uri="{BB962C8B-B14F-4D97-AF65-F5344CB8AC3E}">
        <p14:creationId xmlns:p14="http://schemas.microsoft.com/office/powerpoint/2010/main" val="25432110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8975" y="2438400"/>
            <a:ext cx="8226425" cy="1143000"/>
          </a:xfrm>
        </p:spPr>
        <p:txBody>
          <a:bodyPr/>
          <a:lstStyle/>
          <a:p>
            <a:pPr algn="ctr" eaLnBrk="1" hangingPunct="1"/>
            <a:r>
              <a:rPr lang="en-IN" altLang="en-US" dirty="0"/>
              <a:t>Operations on Sets</a:t>
            </a:r>
          </a:p>
        </p:txBody>
      </p:sp>
    </p:spTree>
    <p:extLst>
      <p:ext uri="{BB962C8B-B14F-4D97-AF65-F5344CB8AC3E}">
        <p14:creationId xmlns:p14="http://schemas.microsoft.com/office/powerpoint/2010/main" val="10397583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IN" dirty="0"/>
              <a:t>Operations on Sets</a:t>
            </a:r>
            <a:endParaRPr lang="en-IN" altLang="en-US" dirty="0"/>
          </a:p>
        </p:txBody>
      </p:sp>
      <p:pic>
        <p:nvPicPr>
          <p:cNvPr id="3" name="Picture 2" descr="The textbox has the heading “Definition.” The text reads “Let A and B be subsets of a universal set U. &#10;1. The union of A and B, denoted A U B, is the set of all elements that are in at least one of A or B.&#10;2. The intersection of A and B, denoted A inverted U B, is the set of all elements that are common to both A and B.&#10;3. The difference of B minus A (or relative complement of A in B), denoted B minus A, is the set of all elements that are in B and not A.&#10;4. The complement of A, denoted A^c, is the set of all elements in U that are not in A. &#10;Symbolically: &#10;A union B = {x element of universal set U such that x element of A or x element of B} &#10;A intersection B = {x element of universal set, U such that x element of A and x element of B} &#10;B minus A = {x element of universal set, U such that x element of B and x not element of A} &#10;A complement  = {x element of universal set, U such that x not element of A}."/>
          <p:cNvPicPr>
            <a:picLocks noChangeAspect="1"/>
          </p:cNvPicPr>
          <p:nvPr/>
        </p:nvPicPr>
        <p:blipFill>
          <a:blip r:embed="rId3"/>
          <a:stretch>
            <a:fillRect/>
          </a:stretch>
        </p:blipFill>
        <p:spPr>
          <a:xfrm>
            <a:off x="609599" y="1600200"/>
            <a:ext cx="7973441" cy="4788398"/>
          </a:xfrm>
          <a:prstGeom prst="rect">
            <a:avLst/>
          </a:prstGeom>
        </p:spPr>
      </p:pic>
    </p:spTree>
    <p:extLst>
      <p:ext uri="{BB962C8B-B14F-4D97-AF65-F5344CB8AC3E}">
        <p14:creationId xmlns:p14="http://schemas.microsoft.com/office/powerpoint/2010/main" val="28000372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IN" dirty="0"/>
              <a:t>Operations on Sets</a:t>
            </a:r>
            <a:endParaRPr lang="en-IN" altLang="en-US" dirty="0"/>
          </a:p>
        </p:txBody>
      </p:sp>
      <p:sp>
        <p:nvSpPr>
          <p:cNvPr id="3" name="Content Placeholder 2"/>
          <p:cNvSpPr>
            <a:spLocks noGrp="1"/>
          </p:cNvSpPr>
          <p:nvPr>
            <p:ph sz="quarter" idx="13"/>
          </p:nvPr>
        </p:nvSpPr>
        <p:spPr>
          <a:xfrm>
            <a:off x="457200" y="1447799"/>
            <a:ext cx="8305800" cy="914401"/>
          </a:xfrm>
        </p:spPr>
        <p:txBody>
          <a:bodyPr/>
          <a:lstStyle/>
          <a:p>
            <a:pPr marL="0" indent="0"/>
            <a:r>
              <a:rPr lang="en-IN" dirty="0"/>
              <a:t>Venn diagram representations for union, intersection, difference, and complement </a:t>
            </a:r>
            <a:r>
              <a:rPr lang="en-IN" dirty="0" smtClean="0"/>
              <a:t>are shown </a:t>
            </a:r>
            <a:r>
              <a:rPr lang="en-IN" dirty="0"/>
              <a:t>in Figure 6.1.4.</a:t>
            </a:r>
            <a:endParaRPr lang="en-US" altLang="en-US" dirty="0"/>
          </a:p>
        </p:txBody>
      </p:sp>
      <p:sp>
        <p:nvSpPr>
          <p:cNvPr id="7" name="Content Placeholder 2"/>
          <p:cNvSpPr>
            <a:spLocks noGrp="1"/>
          </p:cNvSpPr>
          <p:nvPr>
            <p:ph sz="quarter" idx="13"/>
          </p:nvPr>
        </p:nvSpPr>
        <p:spPr>
          <a:xfrm>
            <a:off x="4030850" y="4658139"/>
            <a:ext cx="1074550" cy="361950"/>
          </a:xfrm>
        </p:spPr>
        <p:txBody>
          <a:bodyPr/>
          <a:lstStyle/>
          <a:p>
            <a:pPr marL="0" indent="0"/>
            <a:r>
              <a:rPr lang="en-IN" sz="1200" b="1" dirty="0"/>
              <a:t>Figure </a:t>
            </a:r>
            <a:r>
              <a:rPr lang="en-IN" sz="1200" b="1" dirty="0" smtClean="0"/>
              <a:t>6.1.4</a:t>
            </a:r>
            <a:endParaRPr lang="en-US" altLang="en-US" sz="1200" dirty="0"/>
          </a:p>
        </p:txBody>
      </p:sp>
      <p:sp>
        <p:nvSpPr>
          <p:cNvPr id="8" name="Content Placeholder 2"/>
          <p:cNvSpPr>
            <a:spLocks noGrp="1"/>
          </p:cNvSpPr>
          <p:nvPr>
            <p:ph sz="quarter" idx="13"/>
          </p:nvPr>
        </p:nvSpPr>
        <p:spPr>
          <a:xfrm>
            <a:off x="457201" y="3975651"/>
            <a:ext cx="1639423" cy="606287"/>
          </a:xfrm>
        </p:spPr>
        <p:txBody>
          <a:bodyPr/>
          <a:lstStyle/>
          <a:p>
            <a:pPr algn="ctr"/>
            <a:r>
              <a:rPr lang="en-IN" sz="1400" dirty="0"/>
              <a:t>Shaded region</a:t>
            </a:r>
          </a:p>
          <a:p>
            <a:pPr algn="ctr"/>
            <a:r>
              <a:rPr lang="en-IN" sz="1400" dirty="0"/>
              <a:t>represents </a:t>
            </a:r>
            <a:r>
              <a:rPr lang="en-IN" sz="1400" i="1" dirty="0"/>
              <a:t>A </a:t>
            </a:r>
            <a:r>
              <a:rPr lang="en-IN" sz="1400" dirty="0"/>
              <a:t>∪ </a:t>
            </a:r>
            <a:r>
              <a:rPr lang="en-IN" sz="1400" i="1" dirty="0"/>
              <a:t>B</a:t>
            </a:r>
            <a:r>
              <a:rPr lang="en-IN" sz="1400" dirty="0"/>
              <a:t>.</a:t>
            </a:r>
            <a:endParaRPr lang="en-US" altLang="en-US" sz="1400" dirty="0"/>
          </a:p>
        </p:txBody>
      </p:sp>
      <p:pic>
        <p:nvPicPr>
          <p:cNvPr id="6" name="Picture 5" descr="The venn diagram has a rectangle labeled with “U.” There are two intersecting circles inside the rectangle labeled with “A” and “B.” Both the circles are shaded. The diagram is labeled with “Shaded region represents A union B.”"/>
          <p:cNvPicPr>
            <a:picLocks noChangeAspect="1"/>
          </p:cNvPicPr>
          <p:nvPr/>
        </p:nvPicPr>
        <p:blipFill>
          <a:blip r:embed="rId3"/>
          <a:stretch>
            <a:fillRect/>
          </a:stretch>
        </p:blipFill>
        <p:spPr>
          <a:xfrm>
            <a:off x="458324" y="2524539"/>
            <a:ext cx="1638300" cy="1295400"/>
          </a:xfrm>
          <a:prstGeom prst="rect">
            <a:avLst/>
          </a:prstGeom>
        </p:spPr>
      </p:pic>
      <p:sp>
        <p:nvSpPr>
          <p:cNvPr id="12" name="Content Placeholder 2"/>
          <p:cNvSpPr>
            <a:spLocks noGrp="1"/>
          </p:cNvSpPr>
          <p:nvPr>
            <p:ph sz="quarter" idx="13"/>
          </p:nvPr>
        </p:nvSpPr>
        <p:spPr>
          <a:xfrm>
            <a:off x="2551577" y="3972339"/>
            <a:ext cx="1639423" cy="606287"/>
          </a:xfrm>
        </p:spPr>
        <p:txBody>
          <a:bodyPr/>
          <a:lstStyle/>
          <a:p>
            <a:pPr algn="ctr"/>
            <a:r>
              <a:rPr lang="en-IN" sz="1400" dirty="0"/>
              <a:t>Shaded region</a:t>
            </a:r>
          </a:p>
          <a:p>
            <a:pPr algn="ctr"/>
            <a:r>
              <a:rPr lang="en-IN" sz="1400" dirty="0"/>
              <a:t>represents </a:t>
            </a:r>
            <a:r>
              <a:rPr lang="en-IN" sz="1400" i="1" dirty="0"/>
              <a:t>A </a:t>
            </a:r>
            <a:r>
              <a:rPr lang="en-IN" sz="1400" dirty="0"/>
              <a:t>∩ </a:t>
            </a:r>
            <a:r>
              <a:rPr lang="en-IN" sz="1400" i="1" dirty="0"/>
              <a:t>B</a:t>
            </a:r>
            <a:r>
              <a:rPr lang="en-IN" sz="1400" dirty="0"/>
              <a:t>.</a:t>
            </a:r>
            <a:endParaRPr lang="en-US" altLang="en-US" sz="1400" dirty="0"/>
          </a:p>
        </p:txBody>
      </p:sp>
      <p:pic>
        <p:nvPicPr>
          <p:cNvPr id="9" name="Picture 8" descr="The venn diagram has a rectangle labeled with “U.” There are two intersecting circles inside the rectangle labeled with “A” and “B.” The common region of both the circles is shaded. The diagram is labeled with “Shaded region represents A intersection B.”"/>
          <p:cNvPicPr>
            <a:picLocks noChangeAspect="1"/>
          </p:cNvPicPr>
          <p:nvPr/>
        </p:nvPicPr>
        <p:blipFill>
          <a:blip r:embed="rId4"/>
          <a:stretch>
            <a:fillRect/>
          </a:stretch>
        </p:blipFill>
        <p:spPr>
          <a:xfrm>
            <a:off x="2667000" y="2524539"/>
            <a:ext cx="1628775" cy="1333500"/>
          </a:xfrm>
          <a:prstGeom prst="rect">
            <a:avLst/>
          </a:prstGeom>
        </p:spPr>
      </p:pic>
      <p:sp>
        <p:nvSpPr>
          <p:cNvPr id="13" name="Content Placeholder 2"/>
          <p:cNvSpPr>
            <a:spLocks noGrp="1"/>
          </p:cNvSpPr>
          <p:nvPr>
            <p:ph sz="quarter" idx="13"/>
          </p:nvPr>
        </p:nvSpPr>
        <p:spPr>
          <a:xfrm>
            <a:off x="4761377" y="3972339"/>
            <a:ext cx="1639423" cy="606287"/>
          </a:xfrm>
        </p:spPr>
        <p:txBody>
          <a:bodyPr/>
          <a:lstStyle/>
          <a:p>
            <a:pPr algn="ctr"/>
            <a:r>
              <a:rPr lang="en-IN" sz="1400" dirty="0"/>
              <a:t>Shaded region</a:t>
            </a:r>
          </a:p>
          <a:p>
            <a:pPr algn="ctr"/>
            <a:r>
              <a:rPr lang="en-IN" sz="1400" dirty="0"/>
              <a:t>represents </a:t>
            </a:r>
            <a:r>
              <a:rPr lang="en-IN" sz="1400" i="1" dirty="0" smtClean="0"/>
              <a:t>B </a:t>
            </a:r>
            <a:r>
              <a:rPr lang="en-IN" sz="1400" dirty="0"/>
              <a:t>− </a:t>
            </a:r>
            <a:r>
              <a:rPr lang="en-IN" sz="1400" i="1" dirty="0" smtClean="0"/>
              <a:t>A</a:t>
            </a:r>
            <a:r>
              <a:rPr lang="en-IN" sz="1400" dirty="0" smtClean="0"/>
              <a:t>.</a:t>
            </a:r>
            <a:endParaRPr lang="en-US" altLang="en-US" sz="1400" dirty="0"/>
          </a:p>
        </p:txBody>
      </p:sp>
      <p:pic>
        <p:nvPicPr>
          <p:cNvPr id="10" name="Picture 9" descr="A venn diagram has a rectangle labeled with “U.” There are two intersecting circles inside the rectangle labeled with “A” and “B.” The circle B, excluding the common region with A, is shaded. The diagram has the label “Shaded region represents B minus A.”"/>
          <p:cNvPicPr>
            <a:picLocks noChangeAspect="1"/>
          </p:cNvPicPr>
          <p:nvPr/>
        </p:nvPicPr>
        <p:blipFill>
          <a:blip r:embed="rId5"/>
          <a:stretch>
            <a:fillRect/>
          </a:stretch>
        </p:blipFill>
        <p:spPr>
          <a:xfrm>
            <a:off x="4766375" y="2534064"/>
            <a:ext cx="1638300" cy="1323975"/>
          </a:xfrm>
          <a:prstGeom prst="rect">
            <a:avLst/>
          </a:prstGeom>
        </p:spPr>
      </p:pic>
      <p:sp>
        <p:nvSpPr>
          <p:cNvPr id="14" name="Content Placeholder 2"/>
          <p:cNvSpPr>
            <a:spLocks noGrp="1"/>
          </p:cNvSpPr>
          <p:nvPr>
            <p:ph sz="quarter" idx="13"/>
          </p:nvPr>
        </p:nvSpPr>
        <p:spPr>
          <a:xfrm>
            <a:off x="6971177" y="3975652"/>
            <a:ext cx="1639423" cy="606287"/>
          </a:xfrm>
        </p:spPr>
        <p:txBody>
          <a:bodyPr/>
          <a:lstStyle/>
          <a:p>
            <a:pPr marL="0" indent="0" algn="ctr"/>
            <a:r>
              <a:rPr lang="en-IN" sz="1400" dirty="0"/>
              <a:t>Shaded region</a:t>
            </a:r>
          </a:p>
          <a:p>
            <a:pPr marL="0" indent="0" algn="ctr"/>
            <a:r>
              <a:rPr lang="en-IN" sz="1400" dirty="0" smtClean="0"/>
              <a:t>represents</a:t>
            </a:r>
            <a:endParaRPr lang="en-US" altLang="en-US" sz="1400" dirty="0"/>
          </a:p>
        </p:txBody>
      </p:sp>
      <p:pic>
        <p:nvPicPr>
          <p:cNvPr id="15" name="Picture 14" descr="A^c."/>
          <p:cNvPicPr>
            <a:picLocks noChangeAspect="1"/>
          </p:cNvPicPr>
          <p:nvPr/>
        </p:nvPicPr>
        <p:blipFill>
          <a:blip r:embed="rId6"/>
          <a:stretch>
            <a:fillRect/>
          </a:stretch>
        </p:blipFill>
        <p:spPr>
          <a:xfrm>
            <a:off x="8232912" y="4253947"/>
            <a:ext cx="321991" cy="260069"/>
          </a:xfrm>
          <a:prstGeom prst="rect">
            <a:avLst/>
          </a:prstGeom>
        </p:spPr>
      </p:pic>
      <p:pic>
        <p:nvPicPr>
          <p:cNvPr id="11" name="Picture 10" descr="A venn diagram has a rectangle labeled with “U.” There are two intersecting circles inside the rectangle labeled with “A” and “B.” The rectangle excluding the circle A but including the uncommon region of the circle B is shaded. The diagram is labeled with “Shaded region represents A complement.”"/>
          <p:cNvPicPr>
            <a:picLocks noChangeAspect="1"/>
          </p:cNvPicPr>
          <p:nvPr/>
        </p:nvPicPr>
        <p:blipFill>
          <a:blip r:embed="rId7"/>
          <a:stretch>
            <a:fillRect/>
          </a:stretch>
        </p:blipFill>
        <p:spPr>
          <a:xfrm>
            <a:off x="6875275" y="2514600"/>
            <a:ext cx="1657350" cy="1314450"/>
          </a:xfrm>
          <a:prstGeom prst="rect">
            <a:avLst/>
          </a:prstGeom>
        </p:spPr>
      </p:pic>
    </p:spTree>
    <p:extLst>
      <p:ext uri="{BB962C8B-B14F-4D97-AF65-F5344CB8AC3E}">
        <p14:creationId xmlns:p14="http://schemas.microsoft.com/office/powerpoint/2010/main" val="16250793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000" dirty="0"/>
              <a:t>Example </a:t>
            </a:r>
            <a:r>
              <a:rPr lang="en-IN" altLang="en-US" sz="2000" dirty="0" smtClean="0"/>
              <a:t>6.1.5 </a:t>
            </a:r>
            <a:r>
              <a:rPr lang="en-US" altLang="en-US" sz="2000" dirty="0"/>
              <a:t>– </a:t>
            </a:r>
            <a:r>
              <a:rPr lang="en-IN" sz="2000" i="1" dirty="0"/>
              <a:t>Unions, Intersections, Differences, and Complements</a:t>
            </a:r>
            <a:endParaRPr lang="en-IN" altLang="en-US" sz="2000" i="1" dirty="0"/>
          </a:p>
        </p:txBody>
      </p:sp>
      <p:sp>
        <p:nvSpPr>
          <p:cNvPr id="3" name="Content Placeholder 2"/>
          <p:cNvSpPr>
            <a:spLocks noGrp="1"/>
          </p:cNvSpPr>
          <p:nvPr>
            <p:ph sz="quarter" idx="13"/>
          </p:nvPr>
        </p:nvSpPr>
        <p:spPr>
          <a:xfrm>
            <a:off x="381000" y="1447800"/>
            <a:ext cx="8534400" cy="1719263"/>
          </a:xfrm>
        </p:spPr>
        <p:txBody>
          <a:bodyPr/>
          <a:lstStyle/>
          <a:p>
            <a:pPr marL="0" indent="0"/>
            <a:r>
              <a:rPr lang="en-IN" dirty="0"/>
              <a:t>Let the universal set be the set </a:t>
            </a:r>
            <a:r>
              <a:rPr lang="en-IN" i="1" dirty="0"/>
              <a:t>U </a:t>
            </a:r>
            <a:r>
              <a:rPr lang="en-IN" dirty="0" smtClean="0"/>
              <a:t>= </a:t>
            </a:r>
            <a:r>
              <a:rPr lang="en-IN" dirty="0"/>
              <a:t>{</a:t>
            </a:r>
            <a:r>
              <a:rPr lang="en-IN" i="1" dirty="0"/>
              <a:t>a</a:t>
            </a:r>
            <a:r>
              <a:rPr lang="en-IN" dirty="0"/>
              <a:t>, </a:t>
            </a:r>
            <a:r>
              <a:rPr lang="en-IN" i="1" dirty="0"/>
              <a:t>b</a:t>
            </a:r>
            <a:r>
              <a:rPr lang="en-IN" dirty="0"/>
              <a:t>, </a:t>
            </a:r>
            <a:r>
              <a:rPr lang="en-IN" i="1" dirty="0"/>
              <a:t>c</a:t>
            </a:r>
            <a:r>
              <a:rPr lang="en-IN" dirty="0"/>
              <a:t>, </a:t>
            </a:r>
            <a:r>
              <a:rPr lang="en-IN" i="1" dirty="0"/>
              <a:t>d</a:t>
            </a:r>
            <a:r>
              <a:rPr lang="en-IN" dirty="0"/>
              <a:t>, </a:t>
            </a:r>
            <a:r>
              <a:rPr lang="en-IN" i="1" dirty="0"/>
              <a:t>e</a:t>
            </a:r>
            <a:r>
              <a:rPr lang="en-IN" dirty="0"/>
              <a:t>, </a:t>
            </a:r>
            <a:r>
              <a:rPr lang="en-IN" i="1" dirty="0"/>
              <a:t>f</a:t>
            </a:r>
            <a:r>
              <a:rPr lang="en-IN" dirty="0"/>
              <a:t>, </a:t>
            </a:r>
            <a:r>
              <a:rPr lang="en-IN" i="1" dirty="0"/>
              <a:t>g</a:t>
            </a:r>
            <a:r>
              <a:rPr lang="en-IN" dirty="0"/>
              <a:t>}, and let </a:t>
            </a:r>
            <a:r>
              <a:rPr lang="en-IN" i="1" dirty="0"/>
              <a:t>A </a:t>
            </a:r>
            <a:r>
              <a:rPr lang="en-IN" dirty="0" smtClean="0"/>
              <a:t>= </a:t>
            </a:r>
            <a:r>
              <a:rPr lang="en-IN" dirty="0"/>
              <a:t>{</a:t>
            </a:r>
            <a:r>
              <a:rPr lang="en-IN" i="1" dirty="0"/>
              <a:t>a</a:t>
            </a:r>
            <a:r>
              <a:rPr lang="en-IN" dirty="0"/>
              <a:t>, </a:t>
            </a:r>
            <a:r>
              <a:rPr lang="en-IN" i="1" dirty="0"/>
              <a:t>c</a:t>
            </a:r>
            <a:r>
              <a:rPr lang="en-IN" dirty="0"/>
              <a:t>, </a:t>
            </a:r>
            <a:r>
              <a:rPr lang="en-IN" i="1" dirty="0"/>
              <a:t>e</a:t>
            </a:r>
            <a:r>
              <a:rPr lang="en-IN" dirty="0"/>
              <a:t>, </a:t>
            </a:r>
            <a:r>
              <a:rPr lang="en-IN" i="1" dirty="0"/>
              <a:t>g</a:t>
            </a:r>
            <a:r>
              <a:rPr lang="en-IN" dirty="0"/>
              <a:t>} </a:t>
            </a:r>
            <a:r>
              <a:rPr lang="en-IN" dirty="0" smtClean="0"/>
              <a:t>and </a:t>
            </a:r>
            <a:r>
              <a:rPr lang="en-IN" i="1" dirty="0" smtClean="0"/>
              <a:t>B </a:t>
            </a:r>
            <a:r>
              <a:rPr lang="en-IN" dirty="0" smtClean="0"/>
              <a:t>= </a:t>
            </a:r>
            <a:r>
              <a:rPr lang="en-IN" dirty="0"/>
              <a:t>{</a:t>
            </a:r>
            <a:r>
              <a:rPr lang="en-IN" i="1" dirty="0"/>
              <a:t>d</a:t>
            </a:r>
            <a:r>
              <a:rPr lang="en-IN" dirty="0"/>
              <a:t>, </a:t>
            </a:r>
            <a:r>
              <a:rPr lang="en-IN" i="1" dirty="0"/>
              <a:t>e</a:t>
            </a:r>
            <a:r>
              <a:rPr lang="en-IN" dirty="0"/>
              <a:t>, </a:t>
            </a:r>
            <a:r>
              <a:rPr lang="en-IN" i="1" dirty="0"/>
              <a:t>f</a:t>
            </a:r>
            <a:r>
              <a:rPr lang="en-IN" dirty="0"/>
              <a:t>, </a:t>
            </a:r>
            <a:r>
              <a:rPr lang="en-IN" i="1" dirty="0"/>
              <a:t>g</a:t>
            </a:r>
            <a:r>
              <a:rPr lang="en-IN" dirty="0"/>
              <a:t>}. </a:t>
            </a:r>
            <a:endParaRPr lang="en-IN" dirty="0" smtClean="0"/>
          </a:p>
          <a:p>
            <a:pPr marL="0" indent="0"/>
            <a:endParaRPr lang="en-IN" dirty="0"/>
          </a:p>
          <a:p>
            <a:pPr marL="0" indent="0"/>
            <a:r>
              <a:rPr lang="en-IN" dirty="0" smtClean="0"/>
              <a:t>Find </a:t>
            </a:r>
            <a:r>
              <a:rPr lang="en-IN" i="1" dirty="0"/>
              <a:t>A </a:t>
            </a:r>
            <a:r>
              <a:rPr lang="en-IN" dirty="0"/>
              <a:t>∪ </a:t>
            </a:r>
            <a:r>
              <a:rPr lang="en-IN" i="1" dirty="0"/>
              <a:t>B</a:t>
            </a:r>
            <a:r>
              <a:rPr lang="en-IN" dirty="0"/>
              <a:t>, </a:t>
            </a:r>
            <a:r>
              <a:rPr lang="en-IN" i="1" dirty="0"/>
              <a:t>A ∩</a:t>
            </a:r>
            <a:r>
              <a:rPr lang="en-IN" dirty="0"/>
              <a:t> </a:t>
            </a:r>
            <a:r>
              <a:rPr lang="en-IN" i="1" dirty="0"/>
              <a:t>B</a:t>
            </a:r>
            <a:r>
              <a:rPr lang="en-IN" dirty="0"/>
              <a:t>, </a:t>
            </a:r>
            <a:r>
              <a:rPr lang="en-IN" i="1" dirty="0" smtClean="0"/>
              <a:t>B </a:t>
            </a:r>
            <a:r>
              <a:rPr lang="en-IN" dirty="0" smtClean="0"/>
              <a:t>− </a:t>
            </a:r>
            <a:r>
              <a:rPr lang="en-IN" i="1" dirty="0" smtClean="0"/>
              <a:t>A</a:t>
            </a:r>
            <a:r>
              <a:rPr lang="en-IN" dirty="0"/>
              <a:t>, </a:t>
            </a:r>
            <a:r>
              <a:rPr lang="en-IN" dirty="0" smtClean="0"/>
              <a:t>and</a:t>
            </a:r>
            <a:endParaRPr lang="en-US" altLang="en-US" dirty="0"/>
          </a:p>
        </p:txBody>
      </p:sp>
      <p:pic>
        <p:nvPicPr>
          <p:cNvPr id="13" name="Picture 12" descr="A^c."/>
          <p:cNvPicPr>
            <a:picLocks noChangeAspect="1"/>
          </p:cNvPicPr>
          <p:nvPr/>
        </p:nvPicPr>
        <p:blipFill>
          <a:blip r:embed="rId3"/>
          <a:stretch>
            <a:fillRect/>
          </a:stretch>
        </p:blipFill>
        <p:spPr>
          <a:xfrm>
            <a:off x="4558747" y="2716695"/>
            <a:ext cx="495370" cy="400106"/>
          </a:xfrm>
          <a:prstGeom prst="rect">
            <a:avLst/>
          </a:prstGeom>
        </p:spPr>
      </p:pic>
    </p:spTree>
    <p:extLst>
      <p:ext uri="{BB962C8B-B14F-4D97-AF65-F5344CB8AC3E}">
        <p14:creationId xmlns:p14="http://schemas.microsoft.com/office/powerpoint/2010/main" val="13890004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6.1.5 </a:t>
            </a:r>
            <a:r>
              <a:rPr lang="en-US" altLang="en-US" dirty="0"/>
              <a:t>– </a:t>
            </a:r>
            <a:r>
              <a:rPr lang="en-US" altLang="en-US" i="1" dirty="0"/>
              <a:t>Solution</a:t>
            </a:r>
            <a:endParaRPr lang="en-IN" altLang="en-US" dirty="0"/>
          </a:p>
        </p:txBody>
      </p:sp>
      <p:sp>
        <p:nvSpPr>
          <p:cNvPr id="3" name="Content Placeholder 2"/>
          <p:cNvSpPr>
            <a:spLocks noGrp="1"/>
          </p:cNvSpPr>
          <p:nvPr>
            <p:ph sz="quarter" idx="13"/>
          </p:nvPr>
        </p:nvSpPr>
        <p:spPr>
          <a:xfrm>
            <a:off x="457200" y="1447800"/>
            <a:ext cx="8534400" cy="2362200"/>
          </a:xfrm>
        </p:spPr>
        <p:txBody>
          <a:bodyPr/>
          <a:lstStyle/>
          <a:p>
            <a:pPr marL="0" indent="0"/>
            <a:r>
              <a:rPr lang="en-IN" i="1" dirty="0"/>
              <a:t>A </a:t>
            </a:r>
            <a:r>
              <a:rPr lang="en-IN" dirty="0"/>
              <a:t>∪</a:t>
            </a:r>
            <a:r>
              <a:rPr lang="en-IN" dirty="0" smtClean="0"/>
              <a:t> </a:t>
            </a:r>
            <a:r>
              <a:rPr lang="en-IN" i="1" dirty="0"/>
              <a:t>B </a:t>
            </a:r>
            <a:r>
              <a:rPr lang="en-IN" dirty="0" smtClean="0"/>
              <a:t>= </a:t>
            </a:r>
            <a:r>
              <a:rPr lang="en-IN" dirty="0"/>
              <a:t>{</a:t>
            </a:r>
            <a:r>
              <a:rPr lang="en-IN" i="1" dirty="0"/>
              <a:t>a</a:t>
            </a:r>
            <a:r>
              <a:rPr lang="en-IN" dirty="0"/>
              <a:t>, </a:t>
            </a:r>
            <a:r>
              <a:rPr lang="en-IN" i="1" dirty="0"/>
              <a:t>c</a:t>
            </a:r>
            <a:r>
              <a:rPr lang="en-IN" dirty="0"/>
              <a:t>, </a:t>
            </a:r>
            <a:r>
              <a:rPr lang="en-IN" i="1" dirty="0"/>
              <a:t>d</a:t>
            </a:r>
            <a:r>
              <a:rPr lang="en-IN" dirty="0"/>
              <a:t>, </a:t>
            </a:r>
            <a:r>
              <a:rPr lang="en-IN" i="1" dirty="0"/>
              <a:t>e</a:t>
            </a:r>
            <a:r>
              <a:rPr lang="en-IN" dirty="0"/>
              <a:t>, </a:t>
            </a:r>
            <a:r>
              <a:rPr lang="en-IN" i="1" dirty="0"/>
              <a:t>f</a:t>
            </a:r>
            <a:r>
              <a:rPr lang="en-IN" dirty="0"/>
              <a:t>, </a:t>
            </a:r>
            <a:r>
              <a:rPr lang="en-IN" i="1" dirty="0"/>
              <a:t>g</a:t>
            </a:r>
            <a:r>
              <a:rPr lang="en-IN" dirty="0"/>
              <a:t>} </a:t>
            </a:r>
            <a:endParaRPr lang="en-IN" dirty="0" smtClean="0"/>
          </a:p>
          <a:p>
            <a:pPr marL="0" indent="0"/>
            <a:endParaRPr lang="en-IN" i="1" dirty="0"/>
          </a:p>
          <a:p>
            <a:pPr marL="0" indent="0"/>
            <a:r>
              <a:rPr lang="en-IN" i="1" dirty="0" smtClean="0"/>
              <a:t>A </a:t>
            </a:r>
            <a:r>
              <a:rPr lang="en-IN" dirty="0"/>
              <a:t>∩</a:t>
            </a:r>
            <a:r>
              <a:rPr lang="en-IN" dirty="0" smtClean="0"/>
              <a:t> </a:t>
            </a:r>
            <a:r>
              <a:rPr lang="en-IN" i="1" dirty="0"/>
              <a:t>B </a:t>
            </a:r>
            <a:r>
              <a:rPr lang="en-IN" dirty="0" smtClean="0"/>
              <a:t>= </a:t>
            </a:r>
            <a:r>
              <a:rPr lang="en-IN" dirty="0"/>
              <a:t>{</a:t>
            </a:r>
            <a:r>
              <a:rPr lang="en-IN" i="1" dirty="0"/>
              <a:t>e</a:t>
            </a:r>
            <a:r>
              <a:rPr lang="en-IN" dirty="0"/>
              <a:t>, </a:t>
            </a:r>
            <a:r>
              <a:rPr lang="en-IN" i="1" dirty="0"/>
              <a:t>g</a:t>
            </a:r>
            <a:r>
              <a:rPr lang="en-IN" dirty="0" smtClean="0"/>
              <a:t>}</a:t>
            </a:r>
          </a:p>
          <a:p>
            <a:pPr marL="0" indent="0"/>
            <a:endParaRPr lang="en-IN" dirty="0"/>
          </a:p>
          <a:p>
            <a:pPr marL="0" indent="0"/>
            <a:r>
              <a:rPr lang="en-IN" i="1" dirty="0" smtClean="0"/>
              <a:t>B</a:t>
            </a:r>
            <a:r>
              <a:rPr lang="en-IN" dirty="0"/>
              <a:t> − </a:t>
            </a:r>
            <a:r>
              <a:rPr lang="en-IN" i="1" dirty="0" smtClean="0"/>
              <a:t>A </a:t>
            </a:r>
            <a:r>
              <a:rPr lang="en-IN" dirty="0" smtClean="0"/>
              <a:t>= </a:t>
            </a:r>
            <a:r>
              <a:rPr lang="en-IN" dirty="0"/>
              <a:t>{</a:t>
            </a:r>
            <a:r>
              <a:rPr lang="en-IN" i="1" dirty="0"/>
              <a:t>d</a:t>
            </a:r>
            <a:r>
              <a:rPr lang="en-IN" dirty="0"/>
              <a:t>, </a:t>
            </a:r>
            <a:r>
              <a:rPr lang="en-IN" i="1" dirty="0"/>
              <a:t>f</a:t>
            </a:r>
            <a:r>
              <a:rPr lang="en-IN" dirty="0"/>
              <a:t>} </a:t>
            </a:r>
            <a:endParaRPr lang="en-IN" dirty="0" smtClean="0"/>
          </a:p>
          <a:p>
            <a:pPr marL="0" indent="0"/>
            <a:endParaRPr lang="en-IN" i="1" dirty="0"/>
          </a:p>
        </p:txBody>
      </p:sp>
      <p:pic>
        <p:nvPicPr>
          <p:cNvPr id="4" name="Picture 3" descr="A^c"/>
          <p:cNvPicPr>
            <a:picLocks noChangeAspect="1"/>
          </p:cNvPicPr>
          <p:nvPr/>
        </p:nvPicPr>
        <p:blipFill>
          <a:blip r:embed="rId3"/>
          <a:stretch>
            <a:fillRect/>
          </a:stretch>
        </p:blipFill>
        <p:spPr>
          <a:xfrm>
            <a:off x="457200" y="4038600"/>
            <a:ext cx="400050" cy="333375"/>
          </a:xfrm>
          <a:prstGeom prst="rect">
            <a:avLst/>
          </a:prstGeom>
        </p:spPr>
      </p:pic>
      <p:sp>
        <p:nvSpPr>
          <p:cNvPr id="5" name="Content Placeholder 2"/>
          <p:cNvSpPr>
            <a:spLocks noGrp="1"/>
          </p:cNvSpPr>
          <p:nvPr>
            <p:ph sz="quarter" idx="13"/>
          </p:nvPr>
        </p:nvSpPr>
        <p:spPr>
          <a:xfrm>
            <a:off x="407504" y="3985592"/>
            <a:ext cx="2030896" cy="559904"/>
          </a:xfrm>
        </p:spPr>
        <p:txBody>
          <a:bodyPr/>
          <a:lstStyle/>
          <a:p>
            <a:pPr marL="0" indent="0"/>
            <a:r>
              <a:rPr lang="en-IN" i="1" dirty="0" smtClean="0"/>
              <a:t>     </a:t>
            </a:r>
            <a:r>
              <a:rPr lang="en-IN" dirty="0" smtClean="0"/>
              <a:t>= </a:t>
            </a:r>
            <a:r>
              <a:rPr lang="en-IN" dirty="0"/>
              <a:t>{</a:t>
            </a:r>
            <a:r>
              <a:rPr lang="en-IN" i="1" dirty="0"/>
              <a:t>b</a:t>
            </a:r>
            <a:r>
              <a:rPr lang="en-IN" dirty="0"/>
              <a:t>, </a:t>
            </a:r>
            <a:r>
              <a:rPr lang="en-IN" i="1" dirty="0"/>
              <a:t>d</a:t>
            </a:r>
            <a:r>
              <a:rPr lang="en-IN" dirty="0"/>
              <a:t>, </a:t>
            </a:r>
            <a:r>
              <a:rPr lang="en-IN" i="1" dirty="0"/>
              <a:t>f </a:t>
            </a:r>
            <a:r>
              <a:rPr lang="en-IN" dirty="0"/>
              <a:t>}</a:t>
            </a:r>
            <a:endParaRPr lang="en-IN" dirty="0" smtClean="0"/>
          </a:p>
          <a:p>
            <a:pPr marL="0" indent="0"/>
            <a:endParaRPr lang="en-IN" i="1" dirty="0"/>
          </a:p>
        </p:txBody>
      </p:sp>
    </p:spTree>
    <p:extLst>
      <p:ext uri="{BB962C8B-B14F-4D97-AF65-F5344CB8AC3E}">
        <p14:creationId xmlns:p14="http://schemas.microsoft.com/office/powerpoint/2010/main" val="38674294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IN" dirty="0"/>
              <a:t>Operations on Sets</a:t>
            </a:r>
            <a:endParaRPr lang="en-IN" altLang="en-US" dirty="0"/>
          </a:p>
        </p:txBody>
      </p:sp>
      <p:sp>
        <p:nvSpPr>
          <p:cNvPr id="3" name="Content Placeholder 2"/>
          <p:cNvSpPr>
            <a:spLocks noGrp="1"/>
          </p:cNvSpPr>
          <p:nvPr>
            <p:ph sz="quarter" idx="13"/>
          </p:nvPr>
        </p:nvSpPr>
        <p:spPr>
          <a:xfrm>
            <a:off x="457200" y="1447799"/>
            <a:ext cx="8305800" cy="914401"/>
          </a:xfrm>
        </p:spPr>
        <p:txBody>
          <a:bodyPr/>
          <a:lstStyle/>
          <a:p>
            <a:pPr marL="0" indent="0"/>
            <a:r>
              <a:rPr lang="en-IN" dirty="0"/>
              <a:t>There is a convenient notation for subsets of real numbers that are intervals.</a:t>
            </a:r>
            <a:endParaRPr lang="en-US" altLang="en-US" dirty="0"/>
          </a:p>
        </p:txBody>
      </p:sp>
      <p:pic>
        <p:nvPicPr>
          <p:cNvPr id="19" name="Picture 18" descr="The textbox has the heading “Interval Notation.” The text reads “Given real numbers a and b with a is less than or equal to b: &#10;(a, b) = {x element of set of real numbers, R such that a &lt; x &lt; b}, [a, b] = {x element of set of real numbers, R such that a less than equals to x less than equals to b} &#10;(a, b] = {x element of set of real numbers, R such that a is less than x is less than or equal to b}, [a, b) = {x element of set of real numbers, R such that a is less than or equal to x is less than b}.&#10;The symbols infinity and negative infinity are used to indicate intervals that are unbounded either on the right or on the left:&#10;(a, infinity) = {x element of set of real numbers, R such that x greater than a}, [a, infinity) = {x element of set of real numbers, R such that x greater than equals to a} &#10;(negative infinity, b) = {x element of set of real number, R such that x less than b}, (negative infinity, b] = {x element of set of real numbers, R such that x less than equals to b}.”"/>
          <p:cNvPicPr>
            <a:picLocks noChangeAspect="1"/>
          </p:cNvPicPr>
          <p:nvPr/>
        </p:nvPicPr>
        <p:blipFill>
          <a:blip r:embed="rId3"/>
          <a:stretch>
            <a:fillRect/>
          </a:stretch>
        </p:blipFill>
        <p:spPr>
          <a:xfrm>
            <a:off x="609600" y="2743200"/>
            <a:ext cx="7832816" cy="2971800"/>
          </a:xfrm>
          <a:prstGeom prst="rect">
            <a:avLst/>
          </a:prstGeom>
        </p:spPr>
      </p:pic>
    </p:spTree>
    <p:extLst>
      <p:ext uri="{BB962C8B-B14F-4D97-AF65-F5344CB8AC3E}">
        <p14:creationId xmlns:p14="http://schemas.microsoft.com/office/powerpoint/2010/main" val="781654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300" dirty="0"/>
              <a:t>Example </a:t>
            </a:r>
            <a:r>
              <a:rPr lang="en-IN" altLang="en-US" sz="3300" dirty="0" smtClean="0"/>
              <a:t>6.1.6 </a:t>
            </a:r>
            <a:r>
              <a:rPr lang="en-US" altLang="en-US" sz="3300" dirty="0"/>
              <a:t>– </a:t>
            </a:r>
            <a:r>
              <a:rPr lang="en-IN" sz="3300" i="1" dirty="0"/>
              <a:t>An Example with Intervals</a:t>
            </a:r>
            <a:endParaRPr lang="en-IN" altLang="en-US" sz="3300" i="1" dirty="0"/>
          </a:p>
        </p:txBody>
      </p:sp>
      <p:sp>
        <p:nvSpPr>
          <p:cNvPr id="3" name="Content Placeholder 2"/>
          <p:cNvSpPr>
            <a:spLocks noGrp="1"/>
          </p:cNvSpPr>
          <p:nvPr>
            <p:ph sz="quarter" idx="13"/>
          </p:nvPr>
        </p:nvSpPr>
        <p:spPr>
          <a:xfrm>
            <a:off x="381000" y="1447801"/>
            <a:ext cx="8534400" cy="609600"/>
          </a:xfrm>
        </p:spPr>
        <p:txBody>
          <a:bodyPr/>
          <a:lstStyle/>
          <a:p>
            <a:pPr marL="0" indent="0"/>
            <a:r>
              <a:rPr lang="en-IN" dirty="0"/>
              <a:t>Let the universal set be </a:t>
            </a:r>
            <a:r>
              <a:rPr lang="en-IN" b="1" dirty="0"/>
              <a:t>R</a:t>
            </a:r>
            <a:r>
              <a:rPr lang="en-IN" dirty="0"/>
              <a:t>, the set of all real numbers, and let</a:t>
            </a:r>
            <a:endParaRPr lang="en-US" altLang="en-US" dirty="0"/>
          </a:p>
        </p:txBody>
      </p:sp>
      <p:pic>
        <p:nvPicPr>
          <p:cNvPr id="4" name="Picture 3" descr="A = (negative 1, 0] = {x element of set of real numbers, R such that negative 1 less than x less than equals to 0} and B = [0, 1) = {x element of set of real numbers, R such that 0 less than equals to x less than 1}."/>
          <p:cNvPicPr>
            <a:picLocks noChangeAspect="1"/>
          </p:cNvPicPr>
          <p:nvPr/>
        </p:nvPicPr>
        <p:blipFill>
          <a:blip r:embed="rId3"/>
          <a:stretch>
            <a:fillRect/>
          </a:stretch>
        </p:blipFill>
        <p:spPr>
          <a:xfrm>
            <a:off x="411242" y="2057400"/>
            <a:ext cx="8473916" cy="360045"/>
          </a:xfrm>
          <a:prstGeom prst="rect">
            <a:avLst/>
          </a:prstGeom>
        </p:spPr>
      </p:pic>
      <p:sp>
        <p:nvSpPr>
          <p:cNvPr id="6" name="Content Placeholder 2"/>
          <p:cNvSpPr>
            <a:spLocks noGrp="1"/>
          </p:cNvSpPr>
          <p:nvPr>
            <p:ph sz="quarter" idx="13"/>
          </p:nvPr>
        </p:nvSpPr>
        <p:spPr>
          <a:xfrm>
            <a:off x="381000" y="2590800"/>
            <a:ext cx="8534400" cy="609600"/>
          </a:xfrm>
        </p:spPr>
        <p:txBody>
          <a:bodyPr/>
          <a:lstStyle/>
          <a:p>
            <a:pPr marL="0" indent="0"/>
            <a:r>
              <a:rPr lang="en-IN" dirty="0"/>
              <a:t>These sets are shown on the number lines below.</a:t>
            </a:r>
            <a:endParaRPr lang="en-US" altLang="en-US" dirty="0"/>
          </a:p>
        </p:txBody>
      </p:sp>
      <p:pic>
        <p:nvPicPr>
          <p:cNvPr id="5" name="Picture 4" descr="A number line is labeled from negative 2 to 2. The solid dot marks the position of 0 on the number line, and the hollow circle marks the position of negative 1 on the number line. The number line between 0 and negative 1 is highlighted. Below this, another number line is shown from negative 2 to 2. The solid dot marks the position of 0 on the number line, and the hollow circle marks the position of 1 on the number line. The number line between 0 and 1 is highlighted."/>
          <p:cNvPicPr>
            <a:picLocks noChangeAspect="1"/>
          </p:cNvPicPr>
          <p:nvPr/>
        </p:nvPicPr>
        <p:blipFill>
          <a:blip r:embed="rId4"/>
          <a:stretch>
            <a:fillRect/>
          </a:stretch>
        </p:blipFill>
        <p:spPr>
          <a:xfrm>
            <a:off x="2514600" y="3124200"/>
            <a:ext cx="3352800" cy="1574025"/>
          </a:xfrm>
          <a:prstGeom prst="rect">
            <a:avLst/>
          </a:prstGeom>
        </p:spPr>
      </p:pic>
      <p:sp>
        <p:nvSpPr>
          <p:cNvPr id="8" name="Content Placeholder 2"/>
          <p:cNvSpPr>
            <a:spLocks noGrp="1"/>
          </p:cNvSpPr>
          <p:nvPr>
            <p:ph sz="quarter" idx="13"/>
          </p:nvPr>
        </p:nvSpPr>
        <p:spPr>
          <a:xfrm>
            <a:off x="381000" y="4800600"/>
            <a:ext cx="8534400" cy="609600"/>
          </a:xfrm>
        </p:spPr>
        <p:txBody>
          <a:bodyPr/>
          <a:lstStyle/>
          <a:p>
            <a:pPr marL="0" indent="0"/>
            <a:r>
              <a:rPr lang="en-IN" dirty="0"/>
              <a:t>Find </a:t>
            </a:r>
            <a:r>
              <a:rPr lang="en-IN" i="1" dirty="0"/>
              <a:t>A </a:t>
            </a:r>
            <a:r>
              <a:rPr lang="en-IN" dirty="0"/>
              <a:t>∪</a:t>
            </a:r>
            <a:r>
              <a:rPr lang="en-IN" dirty="0" smtClean="0"/>
              <a:t> </a:t>
            </a:r>
            <a:r>
              <a:rPr lang="en-IN" i="1" dirty="0"/>
              <a:t>B</a:t>
            </a:r>
            <a:r>
              <a:rPr lang="en-IN" dirty="0"/>
              <a:t>, </a:t>
            </a:r>
            <a:r>
              <a:rPr lang="en-IN" i="1" dirty="0"/>
              <a:t>A </a:t>
            </a:r>
            <a:r>
              <a:rPr lang="en-IN" dirty="0"/>
              <a:t>∩</a:t>
            </a:r>
            <a:r>
              <a:rPr lang="en-IN" dirty="0" smtClean="0"/>
              <a:t> </a:t>
            </a:r>
            <a:r>
              <a:rPr lang="en-IN" i="1" dirty="0"/>
              <a:t>B</a:t>
            </a:r>
            <a:r>
              <a:rPr lang="en-IN" dirty="0"/>
              <a:t>, </a:t>
            </a:r>
            <a:r>
              <a:rPr lang="en-IN" i="1" dirty="0" smtClean="0"/>
              <a:t>B</a:t>
            </a:r>
            <a:r>
              <a:rPr lang="en-IN" dirty="0"/>
              <a:t> − </a:t>
            </a:r>
            <a:r>
              <a:rPr lang="en-IN" i="1" dirty="0" smtClean="0"/>
              <a:t>A</a:t>
            </a:r>
            <a:r>
              <a:rPr lang="en-IN" dirty="0"/>
              <a:t>, and</a:t>
            </a:r>
            <a:endParaRPr lang="en-US" altLang="en-US" dirty="0"/>
          </a:p>
        </p:txBody>
      </p:sp>
      <p:pic>
        <p:nvPicPr>
          <p:cNvPr id="10" name="Picture 9" descr="A^c."/>
          <p:cNvPicPr>
            <a:picLocks noChangeAspect="1"/>
          </p:cNvPicPr>
          <p:nvPr/>
        </p:nvPicPr>
        <p:blipFill>
          <a:blip r:embed="rId5"/>
          <a:stretch>
            <a:fillRect/>
          </a:stretch>
        </p:blipFill>
        <p:spPr>
          <a:xfrm>
            <a:off x="4552653" y="4815895"/>
            <a:ext cx="530714" cy="428653"/>
          </a:xfrm>
          <a:prstGeom prst="rect">
            <a:avLst/>
          </a:prstGeom>
        </p:spPr>
      </p:pic>
    </p:spTree>
    <p:extLst>
      <p:ext uri="{BB962C8B-B14F-4D97-AF65-F5344CB8AC3E}">
        <p14:creationId xmlns:p14="http://schemas.microsoft.com/office/powerpoint/2010/main" val="21146507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6.1.6 </a:t>
            </a:r>
            <a:r>
              <a:rPr lang="en-US" altLang="en-US" dirty="0"/>
              <a:t>– </a:t>
            </a:r>
            <a:r>
              <a:rPr lang="en-US" altLang="en-US" i="1" dirty="0"/>
              <a:t>Solution</a:t>
            </a:r>
            <a:endParaRPr lang="en-IN" altLang="en-US" dirty="0"/>
          </a:p>
        </p:txBody>
      </p:sp>
      <p:pic>
        <p:nvPicPr>
          <p:cNvPr id="5" name="Picture 4" descr="A union B = {x element of set of real numbers, R such that x element of (negative 1, 0] or x element of [0, 1)} = {x element of set of real numbers, R such that x element of (negative 1, 1)} = (negative 1, 1)."/>
          <p:cNvPicPr>
            <a:picLocks noChangeAspect="1"/>
          </p:cNvPicPr>
          <p:nvPr/>
        </p:nvPicPr>
        <p:blipFill>
          <a:blip r:embed="rId3"/>
          <a:stretch>
            <a:fillRect/>
          </a:stretch>
        </p:blipFill>
        <p:spPr>
          <a:xfrm>
            <a:off x="484886" y="1524000"/>
            <a:ext cx="8098155" cy="433388"/>
          </a:xfrm>
          <a:prstGeom prst="rect">
            <a:avLst/>
          </a:prstGeom>
        </p:spPr>
      </p:pic>
      <p:pic>
        <p:nvPicPr>
          <p:cNvPr id="6" name="Picture 5" descr="A number line is labeled from negative 2 to 2. The hollow circle marks the position of negative 1 and 1 on the number line. The number line between negative 1 and 1 is highlighted and labeled as “A union B.”"/>
          <p:cNvPicPr>
            <a:picLocks noChangeAspect="1"/>
          </p:cNvPicPr>
          <p:nvPr/>
        </p:nvPicPr>
        <p:blipFill>
          <a:blip r:embed="rId4"/>
          <a:stretch>
            <a:fillRect/>
          </a:stretch>
        </p:blipFill>
        <p:spPr>
          <a:xfrm>
            <a:off x="2971800" y="1981200"/>
            <a:ext cx="2813685" cy="720090"/>
          </a:xfrm>
          <a:prstGeom prst="rect">
            <a:avLst/>
          </a:prstGeom>
        </p:spPr>
      </p:pic>
      <p:pic>
        <p:nvPicPr>
          <p:cNvPr id="7" name="Picture 6" descr="A intersection B = {x element of set of real numbers, R such that x element of (negative 1, 0] and x element of [0, 1)} = {0}."/>
          <p:cNvPicPr>
            <a:picLocks noChangeAspect="1"/>
          </p:cNvPicPr>
          <p:nvPr/>
        </p:nvPicPr>
        <p:blipFill>
          <a:blip r:embed="rId5"/>
          <a:stretch>
            <a:fillRect/>
          </a:stretch>
        </p:blipFill>
        <p:spPr>
          <a:xfrm>
            <a:off x="484886" y="2819400"/>
            <a:ext cx="5522595" cy="396240"/>
          </a:xfrm>
          <a:prstGeom prst="rect">
            <a:avLst/>
          </a:prstGeom>
        </p:spPr>
      </p:pic>
      <p:pic>
        <p:nvPicPr>
          <p:cNvPr id="8" name="Picture 7" descr="A number line is labeled from negative 2 to 2. The solid dot marks the position of 0 on the number line and is labeled as “A intersection B.”"/>
          <p:cNvPicPr>
            <a:picLocks noChangeAspect="1"/>
          </p:cNvPicPr>
          <p:nvPr/>
        </p:nvPicPr>
        <p:blipFill>
          <a:blip r:embed="rId6"/>
          <a:stretch>
            <a:fillRect/>
          </a:stretch>
        </p:blipFill>
        <p:spPr>
          <a:xfrm>
            <a:off x="2971800" y="3335655"/>
            <a:ext cx="2760345" cy="626745"/>
          </a:xfrm>
          <a:prstGeom prst="rect">
            <a:avLst/>
          </a:prstGeom>
        </p:spPr>
      </p:pic>
      <p:pic>
        <p:nvPicPr>
          <p:cNvPr id="9" name="Picture 8" descr="B minus A = {x element of set of real numbers, R such that x element of [0, 1) and x not element of (negative 1, 0]} = {x element of set of real numbers, R such that 0 less than x less than 1} = (0, 1)."/>
          <p:cNvPicPr>
            <a:picLocks noChangeAspect="1"/>
          </p:cNvPicPr>
          <p:nvPr/>
        </p:nvPicPr>
        <p:blipFill>
          <a:blip r:embed="rId7"/>
          <a:stretch>
            <a:fillRect/>
          </a:stretch>
        </p:blipFill>
        <p:spPr>
          <a:xfrm>
            <a:off x="506730" y="4114800"/>
            <a:ext cx="7875270" cy="433388"/>
          </a:xfrm>
          <a:prstGeom prst="rect">
            <a:avLst/>
          </a:prstGeom>
        </p:spPr>
      </p:pic>
      <p:pic>
        <p:nvPicPr>
          <p:cNvPr id="10" name="Picture 9" descr="A number line is labeled from negative 2 to 2. The hollow circle marks the position of 0, and 1 on the number line. The number line between 0 and 1 is highlighted and labeled as “B minus A.” "/>
          <p:cNvPicPr>
            <a:picLocks noChangeAspect="1"/>
          </p:cNvPicPr>
          <p:nvPr/>
        </p:nvPicPr>
        <p:blipFill>
          <a:blip r:embed="rId8"/>
          <a:stretch>
            <a:fillRect/>
          </a:stretch>
        </p:blipFill>
        <p:spPr>
          <a:xfrm>
            <a:off x="2819400" y="4724400"/>
            <a:ext cx="2973705" cy="626745"/>
          </a:xfrm>
          <a:prstGeom prst="rect">
            <a:avLst/>
          </a:prstGeom>
        </p:spPr>
      </p:pic>
    </p:spTree>
    <p:extLst>
      <p:ext uri="{BB962C8B-B14F-4D97-AF65-F5344CB8AC3E}">
        <p14:creationId xmlns:p14="http://schemas.microsoft.com/office/powerpoint/2010/main" val="2693174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500" dirty="0"/>
              <a:t>Set Theory: Definitions and the Element Method of Proof</a:t>
            </a:r>
            <a:endParaRPr lang="en-IN" altLang="en-US" sz="2500" i="1" dirty="0"/>
          </a:p>
        </p:txBody>
      </p:sp>
      <p:sp>
        <p:nvSpPr>
          <p:cNvPr id="3" name="Content Placeholder 2"/>
          <p:cNvSpPr>
            <a:spLocks noGrp="1"/>
          </p:cNvSpPr>
          <p:nvPr>
            <p:ph sz="quarter" idx="13"/>
          </p:nvPr>
        </p:nvSpPr>
        <p:spPr>
          <a:xfrm>
            <a:off x="457200" y="1447800"/>
            <a:ext cx="8305800" cy="4876800"/>
          </a:xfrm>
        </p:spPr>
        <p:txBody>
          <a:bodyPr/>
          <a:lstStyle/>
          <a:p>
            <a:pPr marL="0" indent="0"/>
            <a:r>
              <a:rPr lang="en-IN" dirty="0"/>
              <a:t>Following the spirit of Cantor’s notation (though not the letter), let </a:t>
            </a:r>
            <a:r>
              <a:rPr lang="en-IN" i="1" dirty="0"/>
              <a:t>S </a:t>
            </a:r>
            <a:r>
              <a:rPr lang="en-IN" dirty="0"/>
              <a:t>denote a set and </a:t>
            </a:r>
            <a:r>
              <a:rPr lang="en-IN" i="1" dirty="0" smtClean="0"/>
              <a:t>a </a:t>
            </a:r>
            <a:r>
              <a:rPr lang="en-IN" dirty="0" smtClean="0"/>
              <a:t>an </a:t>
            </a:r>
            <a:r>
              <a:rPr lang="en-IN" dirty="0"/>
              <a:t>element of </a:t>
            </a:r>
            <a:r>
              <a:rPr lang="en-IN" i="1" dirty="0"/>
              <a:t>S</a:t>
            </a:r>
            <a:r>
              <a:rPr lang="en-IN" dirty="0"/>
              <a:t>. </a:t>
            </a:r>
            <a:endParaRPr lang="en-IN" dirty="0" smtClean="0"/>
          </a:p>
          <a:p>
            <a:pPr marL="0" indent="0"/>
            <a:endParaRPr lang="en-IN" dirty="0"/>
          </a:p>
          <a:p>
            <a:pPr marL="0" indent="0"/>
            <a:r>
              <a:rPr lang="en-IN" dirty="0" smtClean="0"/>
              <a:t>Then</a:t>
            </a:r>
            <a:r>
              <a:rPr lang="en-IN" dirty="0"/>
              <a:t>, as indicated in Section 1.2, </a:t>
            </a:r>
            <a:r>
              <a:rPr lang="en-IN" i="1" dirty="0"/>
              <a:t>a </a:t>
            </a:r>
            <a:r>
              <a:rPr lang="en-IN" dirty="0"/>
              <a:t>∈ </a:t>
            </a:r>
            <a:r>
              <a:rPr lang="en-IN" i="1" dirty="0"/>
              <a:t>S </a:t>
            </a:r>
            <a:r>
              <a:rPr lang="en-IN" dirty="0"/>
              <a:t>means that </a:t>
            </a:r>
            <a:r>
              <a:rPr lang="en-IN" i="1" dirty="0"/>
              <a:t>a </a:t>
            </a:r>
            <a:r>
              <a:rPr lang="en-IN" dirty="0"/>
              <a:t>is an element of </a:t>
            </a:r>
            <a:r>
              <a:rPr lang="en-IN" i="1" dirty="0" smtClean="0"/>
              <a:t>S</a:t>
            </a:r>
            <a:r>
              <a:rPr lang="en-IN" dirty="0" smtClean="0"/>
              <a:t>, </a:t>
            </a:r>
            <a:r>
              <a:rPr lang="en-IN" i="1" dirty="0" smtClean="0"/>
              <a:t>a </a:t>
            </a:r>
            <a:r>
              <a:rPr lang="en-IN" dirty="0"/>
              <a:t>∉ </a:t>
            </a:r>
            <a:r>
              <a:rPr lang="en-IN" i="1" dirty="0"/>
              <a:t>S </a:t>
            </a:r>
            <a:r>
              <a:rPr lang="en-IN" dirty="0"/>
              <a:t>means that </a:t>
            </a:r>
            <a:r>
              <a:rPr lang="en-IN" i="1" dirty="0"/>
              <a:t>a </a:t>
            </a:r>
            <a:r>
              <a:rPr lang="en-IN" dirty="0"/>
              <a:t>is not an element of </a:t>
            </a:r>
            <a:r>
              <a:rPr lang="en-IN" i="1" dirty="0"/>
              <a:t>S</a:t>
            </a:r>
            <a:r>
              <a:rPr lang="en-IN" dirty="0"/>
              <a:t>, {1, 2, 3} refers to the set whose elements are </a:t>
            </a:r>
            <a:r>
              <a:rPr lang="en-IN" dirty="0" smtClean="0"/>
              <a:t>1, 2</a:t>
            </a:r>
            <a:r>
              <a:rPr lang="en-IN" dirty="0"/>
              <a:t>, and 3, and {1, 2, 3, </a:t>
            </a:r>
            <a:r>
              <a:rPr lang="en-IN" dirty="0" smtClean="0"/>
              <a:t>… </a:t>
            </a:r>
            <a:r>
              <a:rPr lang="en-IN" dirty="0"/>
              <a:t>} refers to the set of all positive integers</a:t>
            </a:r>
            <a:r>
              <a:rPr lang="en-IN" dirty="0" smtClean="0"/>
              <a:t>.</a:t>
            </a:r>
            <a:endParaRPr lang="en-US" altLang="en-US" dirty="0"/>
          </a:p>
        </p:txBody>
      </p:sp>
    </p:spTree>
    <p:extLst>
      <p:ext uri="{BB962C8B-B14F-4D97-AF65-F5344CB8AC3E}">
        <p14:creationId xmlns:p14="http://schemas.microsoft.com/office/powerpoint/2010/main" val="172210848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6.1.6 </a:t>
            </a:r>
            <a:r>
              <a:rPr lang="en-US" altLang="en-US" dirty="0"/>
              <a:t>– </a:t>
            </a:r>
            <a:r>
              <a:rPr lang="en-US" altLang="en-US" i="1" dirty="0"/>
              <a:t>Solution</a:t>
            </a:r>
            <a:endParaRPr lang="en-IN" altLang="en-US" dirty="0"/>
          </a:p>
        </p:txBody>
      </p:sp>
      <p:sp>
        <p:nvSpPr>
          <p:cNvPr id="11"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pic>
        <p:nvPicPr>
          <p:cNvPr id="3" name="Picture 2" descr="A complement = {x element of set of real numbers, R such that it is not the case that x element of (negative 1, 0]}. "/>
          <p:cNvPicPr>
            <a:picLocks noChangeAspect="1"/>
          </p:cNvPicPr>
          <p:nvPr/>
        </p:nvPicPr>
        <p:blipFill>
          <a:blip r:embed="rId3"/>
          <a:stretch>
            <a:fillRect/>
          </a:stretch>
        </p:blipFill>
        <p:spPr>
          <a:xfrm>
            <a:off x="990600" y="1663065"/>
            <a:ext cx="4915853" cy="470535"/>
          </a:xfrm>
          <a:prstGeom prst="rect">
            <a:avLst/>
          </a:prstGeom>
        </p:spPr>
      </p:pic>
      <p:pic>
        <p:nvPicPr>
          <p:cNvPr id="12" name="Picture 11" descr="= {x element of set of real numbers, R such that it is not the case that (negative 1 less than x and x less than equals to 0)}."/>
          <p:cNvPicPr>
            <a:picLocks noChangeAspect="1"/>
          </p:cNvPicPr>
          <p:nvPr/>
        </p:nvPicPr>
        <p:blipFill>
          <a:blip r:embed="rId4"/>
          <a:stretch>
            <a:fillRect/>
          </a:stretch>
        </p:blipFill>
        <p:spPr>
          <a:xfrm>
            <a:off x="1294447" y="2435542"/>
            <a:ext cx="5411153" cy="383858"/>
          </a:xfrm>
          <a:prstGeom prst="rect">
            <a:avLst/>
          </a:prstGeom>
        </p:spPr>
      </p:pic>
      <p:sp>
        <p:nvSpPr>
          <p:cNvPr id="15" name="Content Placeholder 2"/>
          <p:cNvSpPr>
            <a:spLocks noGrp="1"/>
          </p:cNvSpPr>
          <p:nvPr>
            <p:ph sz="quarter" idx="13"/>
          </p:nvPr>
        </p:nvSpPr>
        <p:spPr>
          <a:xfrm>
            <a:off x="6860280" y="2286000"/>
            <a:ext cx="2055119" cy="688658"/>
          </a:xfrm>
        </p:spPr>
        <p:txBody>
          <a:bodyPr/>
          <a:lstStyle/>
          <a:p>
            <a:pPr marL="0" indent="0"/>
            <a:r>
              <a:rPr lang="en-IN" sz="1800" dirty="0">
                <a:solidFill>
                  <a:srgbClr val="00AEEF"/>
                </a:solidFill>
              </a:rPr>
              <a:t>by definition of </a:t>
            </a:r>
            <a:r>
              <a:rPr lang="en-IN" sz="1800" dirty="0" smtClean="0">
                <a:solidFill>
                  <a:srgbClr val="00AEEF"/>
                </a:solidFill>
              </a:rPr>
              <a:t>the double inequality</a:t>
            </a:r>
            <a:endParaRPr lang="en-IN" sz="1800" dirty="0">
              <a:solidFill>
                <a:srgbClr val="00AEEF"/>
              </a:solidFill>
            </a:endParaRPr>
          </a:p>
        </p:txBody>
      </p:sp>
      <p:pic>
        <p:nvPicPr>
          <p:cNvPr id="13" name="Picture 12" descr="= {x element of set of real numbers, R such that x less than equals to negative 1 or x greater than 0} = (negative infinity, negative 1] union (0, infinity)."/>
          <p:cNvPicPr>
            <a:picLocks noChangeAspect="1"/>
          </p:cNvPicPr>
          <p:nvPr/>
        </p:nvPicPr>
        <p:blipFill>
          <a:blip r:embed="rId5"/>
          <a:stretch>
            <a:fillRect/>
          </a:stretch>
        </p:blipFill>
        <p:spPr>
          <a:xfrm>
            <a:off x="1327785" y="3203258"/>
            <a:ext cx="5225415" cy="470535"/>
          </a:xfrm>
          <a:prstGeom prst="rect">
            <a:avLst/>
          </a:prstGeom>
        </p:spPr>
      </p:pic>
      <p:sp>
        <p:nvSpPr>
          <p:cNvPr id="16" name="Content Placeholder 2"/>
          <p:cNvSpPr>
            <a:spLocks noGrp="1"/>
          </p:cNvSpPr>
          <p:nvPr>
            <p:ph sz="quarter" idx="13"/>
          </p:nvPr>
        </p:nvSpPr>
        <p:spPr>
          <a:xfrm>
            <a:off x="6858000" y="3048000"/>
            <a:ext cx="2055119" cy="688658"/>
          </a:xfrm>
        </p:spPr>
        <p:txBody>
          <a:bodyPr/>
          <a:lstStyle/>
          <a:p>
            <a:pPr marL="0" indent="0"/>
            <a:r>
              <a:rPr lang="en-IN" sz="1800" dirty="0">
                <a:solidFill>
                  <a:srgbClr val="00AEEF"/>
                </a:solidFill>
              </a:rPr>
              <a:t>by De Morgan’s </a:t>
            </a:r>
            <a:r>
              <a:rPr lang="en-IN" sz="1800" dirty="0" smtClean="0">
                <a:solidFill>
                  <a:srgbClr val="00AEEF"/>
                </a:solidFill>
              </a:rPr>
              <a:t>law</a:t>
            </a:r>
            <a:endParaRPr lang="en-IN" sz="1800" dirty="0">
              <a:solidFill>
                <a:srgbClr val="00AEEF"/>
              </a:solidFill>
            </a:endParaRPr>
          </a:p>
        </p:txBody>
      </p:sp>
      <p:pic>
        <p:nvPicPr>
          <p:cNvPr id="14" name="Picture 13" descr="A number line is labeled from negative 2 to 2. The solid dot marks the position of negative 1 on the number line. Starting from negative 1, the number line on the left is highlighted. The hollow circle marks the position of 0 on the number line. Starting from 0, the number line on the right side is highlighted. The highlighted region is labeled with “A complement.”"/>
          <p:cNvPicPr>
            <a:picLocks noChangeAspect="1"/>
          </p:cNvPicPr>
          <p:nvPr/>
        </p:nvPicPr>
        <p:blipFill>
          <a:blip r:embed="rId6"/>
          <a:stretch>
            <a:fillRect/>
          </a:stretch>
        </p:blipFill>
        <p:spPr>
          <a:xfrm>
            <a:off x="2819400" y="3962400"/>
            <a:ext cx="2907030" cy="866775"/>
          </a:xfrm>
          <a:prstGeom prst="rect">
            <a:avLst/>
          </a:prstGeom>
        </p:spPr>
      </p:pic>
    </p:spTree>
    <p:extLst>
      <p:ext uri="{BB962C8B-B14F-4D97-AF65-F5344CB8AC3E}">
        <p14:creationId xmlns:p14="http://schemas.microsoft.com/office/powerpoint/2010/main" val="154902722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IN" dirty="0"/>
              <a:t>Operations on Sets</a:t>
            </a:r>
            <a:endParaRPr lang="en-IN" altLang="en-US" dirty="0"/>
          </a:p>
        </p:txBody>
      </p:sp>
      <p:pic>
        <p:nvPicPr>
          <p:cNvPr id="5" name="Picture 4" descr="The textbox has the heading “Definition, Unions and Intersections of an Indexed Collection of sets.” The text reads: “Given sets A_0, A_1, A_2,… that are subsets of a universal set U and given a nonnegative integer n,&#10;Union_(i=0)^n A_i = {x element of universal set, U such that x element of A_i for at least one i = 0, 1, 2,...,n},&#10;Union_(i=0)^infinity A_i = {x element of universal set, U such that x element of A_i for at least one nonnegative integer i},&#10;Intersection_(i=0)^n A_i = {x element of universal set, U such that x element of A_i for every i = 0, 1, 2, ..., n},&#10;Intersection_(i=0)^infinity A_i = {x element of universal set, U such that x element of A_i for every nonnegative integer i}.”"/>
          <p:cNvPicPr>
            <a:picLocks noChangeAspect="1"/>
          </p:cNvPicPr>
          <p:nvPr/>
        </p:nvPicPr>
        <p:blipFill>
          <a:blip r:embed="rId3"/>
          <a:stretch>
            <a:fillRect/>
          </a:stretch>
        </p:blipFill>
        <p:spPr>
          <a:xfrm>
            <a:off x="537441" y="1524000"/>
            <a:ext cx="8149359" cy="4343400"/>
          </a:xfrm>
          <a:prstGeom prst="rect">
            <a:avLst/>
          </a:prstGeom>
        </p:spPr>
      </p:pic>
    </p:spTree>
    <p:extLst>
      <p:ext uri="{BB962C8B-B14F-4D97-AF65-F5344CB8AC3E}">
        <p14:creationId xmlns:p14="http://schemas.microsoft.com/office/powerpoint/2010/main" val="44246372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1900" dirty="0"/>
              <a:t>Example </a:t>
            </a:r>
            <a:r>
              <a:rPr lang="en-IN" altLang="en-US" sz="1900" dirty="0" smtClean="0"/>
              <a:t>6.1.7 </a:t>
            </a:r>
            <a:r>
              <a:rPr lang="en-US" altLang="en-US" sz="1900" dirty="0"/>
              <a:t>– </a:t>
            </a:r>
            <a:r>
              <a:rPr lang="en-IN" sz="1900" i="1" dirty="0"/>
              <a:t>Finding </a:t>
            </a:r>
            <a:r>
              <a:rPr lang="en-IN" sz="1900" i="1" dirty="0" smtClean="0"/>
              <a:t>Unions </a:t>
            </a:r>
            <a:r>
              <a:rPr lang="en-IN" sz="1900" i="1" dirty="0"/>
              <a:t>and Intersections of More than Two Sets</a:t>
            </a:r>
            <a:endParaRPr lang="en-IN" altLang="en-US" sz="1900" i="1" dirty="0"/>
          </a:p>
        </p:txBody>
      </p:sp>
      <p:sp>
        <p:nvSpPr>
          <p:cNvPr id="3" name="Content Placeholder 2"/>
          <p:cNvSpPr>
            <a:spLocks noGrp="1"/>
          </p:cNvSpPr>
          <p:nvPr>
            <p:ph sz="quarter" idx="13"/>
          </p:nvPr>
        </p:nvSpPr>
        <p:spPr>
          <a:xfrm>
            <a:off x="381000" y="1447801"/>
            <a:ext cx="8534400" cy="457200"/>
          </a:xfrm>
        </p:spPr>
        <p:txBody>
          <a:bodyPr/>
          <a:lstStyle/>
          <a:p>
            <a:pPr marL="0" indent="0"/>
            <a:r>
              <a:rPr lang="en-IN" dirty="0"/>
              <a:t>For each positive integer </a:t>
            </a:r>
            <a:r>
              <a:rPr lang="en-IN" i="1" dirty="0" err="1" smtClean="0"/>
              <a:t>i</a:t>
            </a:r>
            <a:r>
              <a:rPr lang="en-IN" i="1" dirty="0" smtClean="0"/>
              <a:t> </a:t>
            </a:r>
            <a:r>
              <a:rPr lang="en-IN" dirty="0" smtClean="0"/>
              <a:t>, </a:t>
            </a:r>
            <a:r>
              <a:rPr lang="en-IN" dirty="0"/>
              <a:t>let</a:t>
            </a:r>
            <a:endParaRPr lang="en-US" altLang="en-US" dirty="0"/>
          </a:p>
        </p:txBody>
      </p:sp>
      <p:pic>
        <p:nvPicPr>
          <p:cNvPr id="4" name="Picture 3" descr="A_i = {x element of set of real number, R such that (negative 1∕i) less than x less than (1∕i)} = (negative 1∕i, 1∕i)."/>
          <p:cNvPicPr>
            <a:picLocks noChangeAspect="1"/>
          </p:cNvPicPr>
          <p:nvPr/>
        </p:nvPicPr>
        <p:blipFill>
          <a:blip r:embed="rId3"/>
          <a:stretch>
            <a:fillRect/>
          </a:stretch>
        </p:blipFill>
        <p:spPr>
          <a:xfrm>
            <a:off x="4567224" y="1407648"/>
            <a:ext cx="4160520" cy="586740"/>
          </a:xfrm>
          <a:prstGeom prst="rect">
            <a:avLst/>
          </a:prstGeom>
        </p:spPr>
      </p:pic>
      <p:sp>
        <p:nvSpPr>
          <p:cNvPr id="6" name="Content Placeholder 2"/>
          <p:cNvSpPr>
            <a:spLocks noGrp="1"/>
          </p:cNvSpPr>
          <p:nvPr>
            <p:ph sz="quarter" idx="13"/>
          </p:nvPr>
        </p:nvSpPr>
        <p:spPr>
          <a:xfrm>
            <a:off x="381000" y="2286000"/>
            <a:ext cx="8534400" cy="457200"/>
          </a:xfrm>
        </p:spPr>
        <p:txBody>
          <a:bodyPr/>
          <a:lstStyle/>
          <a:p>
            <a:pPr marL="0" indent="0"/>
            <a:r>
              <a:rPr lang="en-IN" dirty="0" smtClean="0"/>
              <a:t>a. </a:t>
            </a:r>
            <a:r>
              <a:rPr lang="en-IN" dirty="0"/>
              <a:t>Find </a:t>
            </a:r>
            <a:r>
              <a:rPr lang="en-IN" i="1" dirty="0" smtClean="0"/>
              <a:t>A</a:t>
            </a:r>
            <a:r>
              <a:rPr lang="en-IN" sz="200" i="1" dirty="0" smtClean="0"/>
              <a:t> </a:t>
            </a:r>
            <a:r>
              <a:rPr lang="en-IN" baseline="-25000" dirty="0" smtClean="0"/>
              <a:t>1</a:t>
            </a:r>
            <a:r>
              <a:rPr lang="en-IN" dirty="0" smtClean="0"/>
              <a:t> </a:t>
            </a:r>
            <a:r>
              <a:rPr lang="en-IN" dirty="0"/>
              <a:t>∪ </a:t>
            </a:r>
            <a:r>
              <a:rPr lang="en-IN" i="1" dirty="0" smtClean="0"/>
              <a:t>A</a:t>
            </a:r>
            <a:r>
              <a:rPr lang="en-IN" sz="200" i="1" dirty="0" smtClean="0"/>
              <a:t> </a:t>
            </a:r>
            <a:r>
              <a:rPr lang="en-IN" baseline="-25000" dirty="0" smtClean="0"/>
              <a:t>2</a:t>
            </a:r>
            <a:r>
              <a:rPr lang="en-IN" dirty="0" smtClean="0"/>
              <a:t> </a:t>
            </a:r>
            <a:r>
              <a:rPr lang="en-IN" dirty="0"/>
              <a:t>∪ </a:t>
            </a:r>
            <a:r>
              <a:rPr lang="en-IN" i="1" dirty="0" smtClean="0"/>
              <a:t>A</a:t>
            </a:r>
            <a:r>
              <a:rPr lang="en-IN" sz="200" i="1" dirty="0" smtClean="0"/>
              <a:t> </a:t>
            </a:r>
            <a:r>
              <a:rPr lang="en-IN" baseline="-25000" dirty="0" smtClean="0"/>
              <a:t>3</a:t>
            </a:r>
            <a:r>
              <a:rPr lang="en-IN" dirty="0" smtClean="0"/>
              <a:t> </a:t>
            </a:r>
            <a:r>
              <a:rPr lang="en-IN" dirty="0"/>
              <a:t>and </a:t>
            </a:r>
            <a:r>
              <a:rPr lang="en-IN" i="1" dirty="0" smtClean="0"/>
              <a:t>A</a:t>
            </a:r>
            <a:r>
              <a:rPr lang="en-IN" sz="200" i="1" dirty="0" smtClean="0"/>
              <a:t> </a:t>
            </a:r>
            <a:r>
              <a:rPr lang="en-IN" baseline="-25000" dirty="0" smtClean="0"/>
              <a:t>1</a:t>
            </a:r>
            <a:r>
              <a:rPr lang="en-IN" dirty="0" smtClean="0"/>
              <a:t> </a:t>
            </a:r>
            <a:r>
              <a:rPr lang="en-IN" dirty="0"/>
              <a:t>∩ </a:t>
            </a:r>
            <a:r>
              <a:rPr lang="en-IN" i="1" dirty="0" smtClean="0"/>
              <a:t>A</a:t>
            </a:r>
            <a:r>
              <a:rPr lang="en-IN" sz="200" i="1" dirty="0" smtClean="0"/>
              <a:t> </a:t>
            </a:r>
            <a:r>
              <a:rPr lang="en-IN" baseline="-25000" dirty="0" smtClean="0"/>
              <a:t>2</a:t>
            </a:r>
            <a:r>
              <a:rPr lang="en-IN" dirty="0" smtClean="0"/>
              <a:t> </a:t>
            </a:r>
            <a:r>
              <a:rPr lang="en-IN" dirty="0"/>
              <a:t>∩ </a:t>
            </a:r>
            <a:r>
              <a:rPr lang="en-IN" i="1" dirty="0" smtClean="0"/>
              <a:t>A</a:t>
            </a:r>
            <a:r>
              <a:rPr lang="en-IN" sz="200" i="1" dirty="0" smtClean="0"/>
              <a:t> </a:t>
            </a:r>
            <a:r>
              <a:rPr lang="en-IN" baseline="-25000" dirty="0" smtClean="0"/>
              <a:t>3</a:t>
            </a:r>
            <a:r>
              <a:rPr lang="en-IN" dirty="0"/>
              <a:t>.</a:t>
            </a:r>
            <a:endParaRPr lang="en-US" altLang="en-US" dirty="0"/>
          </a:p>
        </p:txBody>
      </p:sp>
      <p:sp>
        <p:nvSpPr>
          <p:cNvPr id="7" name="Content Placeholder 2"/>
          <p:cNvSpPr>
            <a:spLocks noGrp="1"/>
          </p:cNvSpPr>
          <p:nvPr>
            <p:ph sz="quarter" idx="13"/>
          </p:nvPr>
        </p:nvSpPr>
        <p:spPr>
          <a:xfrm>
            <a:off x="381000" y="3429000"/>
            <a:ext cx="8534400" cy="457200"/>
          </a:xfrm>
        </p:spPr>
        <p:txBody>
          <a:bodyPr/>
          <a:lstStyle/>
          <a:p>
            <a:pPr marL="0" indent="0"/>
            <a:r>
              <a:rPr lang="en-IN" dirty="0" smtClean="0"/>
              <a:t>b. </a:t>
            </a:r>
            <a:r>
              <a:rPr lang="en-IN" dirty="0"/>
              <a:t>Find</a:t>
            </a:r>
            <a:endParaRPr lang="en-US" altLang="en-US" dirty="0"/>
          </a:p>
        </p:txBody>
      </p:sp>
      <p:pic>
        <p:nvPicPr>
          <p:cNvPr id="5" name="Picture 4" descr="Union_(i=1)^infinity A_i and Intersection_(i=1)^infinity A_i."/>
          <p:cNvPicPr>
            <a:picLocks noChangeAspect="1"/>
          </p:cNvPicPr>
          <p:nvPr/>
        </p:nvPicPr>
        <p:blipFill>
          <a:blip r:embed="rId4"/>
          <a:stretch>
            <a:fillRect/>
          </a:stretch>
        </p:blipFill>
        <p:spPr>
          <a:xfrm>
            <a:off x="1484244" y="3237547"/>
            <a:ext cx="2013585" cy="840105"/>
          </a:xfrm>
          <a:prstGeom prst="rect">
            <a:avLst/>
          </a:prstGeom>
        </p:spPr>
      </p:pic>
    </p:spTree>
    <p:extLst>
      <p:ext uri="{BB962C8B-B14F-4D97-AF65-F5344CB8AC3E}">
        <p14:creationId xmlns:p14="http://schemas.microsoft.com/office/powerpoint/2010/main" val="414245365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6.1.7 </a:t>
            </a:r>
            <a:r>
              <a:rPr lang="en-US" altLang="en-US" dirty="0"/>
              <a:t>– </a:t>
            </a:r>
            <a:r>
              <a:rPr lang="en-US" altLang="en-US" i="1" dirty="0"/>
              <a:t>Solution</a:t>
            </a:r>
            <a:endParaRPr lang="en-IN" altLang="en-US" dirty="0"/>
          </a:p>
        </p:txBody>
      </p:sp>
      <p:sp>
        <p:nvSpPr>
          <p:cNvPr id="3" name="Content Placeholder 2"/>
          <p:cNvSpPr>
            <a:spLocks noGrp="1"/>
          </p:cNvSpPr>
          <p:nvPr>
            <p:ph sz="quarter" idx="13"/>
          </p:nvPr>
        </p:nvSpPr>
        <p:spPr>
          <a:xfrm>
            <a:off x="457200" y="1447800"/>
            <a:ext cx="685800" cy="521390"/>
          </a:xfrm>
        </p:spPr>
        <p:txBody>
          <a:bodyPr/>
          <a:lstStyle/>
          <a:p>
            <a:pPr marL="0" indent="0"/>
            <a:r>
              <a:rPr lang="en-IN" dirty="0" smtClean="0"/>
              <a:t>a.</a:t>
            </a:r>
          </a:p>
          <a:p>
            <a:pPr marL="0" indent="0"/>
            <a:endParaRPr lang="en-IN" i="1" dirty="0"/>
          </a:p>
        </p:txBody>
      </p:sp>
      <p:pic>
        <p:nvPicPr>
          <p:cNvPr id="7" name="Picture 6" descr="A_1 union A_2 union A_3 = {x element of set of real number, R such that x is in at least one of the intervals (negative 1, 1), "/>
          <p:cNvPicPr>
            <a:picLocks noChangeAspect="1"/>
          </p:cNvPicPr>
          <p:nvPr/>
        </p:nvPicPr>
        <p:blipFill>
          <a:blip r:embed="rId3"/>
          <a:stretch>
            <a:fillRect/>
          </a:stretch>
        </p:blipFill>
        <p:spPr>
          <a:xfrm>
            <a:off x="815008" y="1447800"/>
            <a:ext cx="7440930" cy="586740"/>
          </a:xfrm>
          <a:prstGeom prst="rect">
            <a:avLst/>
          </a:prstGeom>
        </p:spPr>
      </p:pic>
      <p:pic>
        <p:nvPicPr>
          <p:cNvPr id="8" name="Picture 7" descr="or (negative 1∕2, 1∕2), or (negative 1∕3, 1∕3)}"/>
          <p:cNvPicPr>
            <a:picLocks noChangeAspect="1"/>
          </p:cNvPicPr>
          <p:nvPr/>
        </p:nvPicPr>
        <p:blipFill>
          <a:blip r:embed="rId4"/>
          <a:stretch>
            <a:fillRect/>
          </a:stretch>
        </p:blipFill>
        <p:spPr>
          <a:xfrm>
            <a:off x="6400800" y="1969190"/>
            <a:ext cx="2373630" cy="613410"/>
          </a:xfrm>
          <a:prstGeom prst="rect">
            <a:avLst/>
          </a:prstGeom>
        </p:spPr>
      </p:pic>
      <p:pic>
        <p:nvPicPr>
          <p:cNvPr id="17" name="Picture 16" descr="'= {x element of set of real number, R such that negative 1 less than x less than 1}. The action comment reads “because all the elements in (negative 1∕2, 1∕2).”&#10;= (negative 1, 1), the action comment reads. The action comment reads “and (negative 1∕3, 1∕3) are in (negative 1, 1).”"/>
          <p:cNvPicPr>
            <a:picLocks noChangeAspect="1"/>
          </p:cNvPicPr>
          <p:nvPr/>
        </p:nvPicPr>
        <p:blipFill>
          <a:blip r:embed="rId5"/>
          <a:stretch>
            <a:fillRect/>
          </a:stretch>
        </p:blipFill>
        <p:spPr>
          <a:xfrm>
            <a:off x="2260144" y="2895600"/>
            <a:ext cx="6514286" cy="1400000"/>
          </a:xfrm>
          <a:prstGeom prst="rect">
            <a:avLst/>
          </a:prstGeom>
        </p:spPr>
      </p:pic>
    </p:spTree>
    <p:extLst>
      <p:ext uri="{BB962C8B-B14F-4D97-AF65-F5344CB8AC3E}">
        <p14:creationId xmlns:p14="http://schemas.microsoft.com/office/powerpoint/2010/main" val="274215820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6.1.7 </a:t>
            </a:r>
            <a:r>
              <a:rPr lang="en-US" altLang="en-US" dirty="0"/>
              <a:t>– </a:t>
            </a:r>
            <a:r>
              <a:rPr lang="en-US" altLang="en-US" i="1" dirty="0"/>
              <a:t>Solution</a:t>
            </a:r>
            <a:endParaRPr lang="en-IN" altLang="en-US" dirty="0"/>
          </a:p>
        </p:txBody>
      </p:sp>
      <p:sp>
        <p:nvSpPr>
          <p:cNvPr id="17"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pic>
        <p:nvPicPr>
          <p:cNvPr id="16" name="Picture 15" descr="A_1 intersection A_2 intersection A_3 = {x element of set of real number, R such that x is in all of the intervals (negative 1, 1), and (negative 1∕2, 1∕2), and (negative 1∕3, 1∕3)},&#10;= {x element of set of real number, R such that negative 1∕3 less than x less than 1∕3}. The action comment reads “because (negative 1∕3, 1∕3) subset of or equal to (negative 1∕2, 1∕2) subset of or equal to (negative 1, 1).”&#10;= (negative 1∕3,  1∕3)."/>
          <p:cNvPicPr>
            <a:picLocks noChangeAspect="1"/>
          </p:cNvPicPr>
          <p:nvPr/>
        </p:nvPicPr>
        <p:blipFill>
          <a:blip r:embed="rId3"/>
          <a:stretch>
            <a:fillRect/>
          </a:stretch>
        </p:blipFill>
        <p:spPr>
          <a:xfrm>
            <a:off x="381000" y="1485900"/>
            <a:ext cx="8519160" cy="495300"/>
          </a:xfrm>
          <a:prstGeom prst="rect">
            <a:avLst/>
          </a:prstGeom>
        </p:spPr>
      </p:pic>
      <p:pic>
        <p:nvPicPr>
          <p:cNvPr id="18" name="Picture 17"/>
          <p:cNvPicPr>
            <a:picLocks noChangeAspect="1"/>
          </p:cNvPicPr>
          <p:nvPr/>
        </p:nvPicPr>
        <p:blipFill>
          <a:blip r:embed="rId4"/>
          <a:stretch>
            <a:fillRect/>
          </a:stretch>
        </p:blipFill>
        <p:spPr>
          <a:xfrm>
            <a:off x="1930717" y="2468258"/>
            <a:ext cx="2488883" cy="482918"/>
          </a:xfrm>
          <a:prstGeom prst="rect">
            <a:avLst/>
          </a:prstGeom>
        </p:spPr>
      </p:pic>
      <p:pic>
        <p:nvPicPr>
          <p:cNvPr id="23" name="Picture 22"/>
          <p:cNvPicPr>
            <a:picLocks noChangeAspect="1"/>
          </p:cNvPicPr>
          <p:nvPr/>
        </p:nvPicPr>
        <p:blipFill>
          <a:blip r:embed="rId5"/>
          <a:stretch>
            <a:fillRect/>
          </a:stretch>
        </p:blipFill>
        <p:spPr>
          <a:xfrm>
            <a:off x="4952999" y="2511288"/>
            <a:ext cx="3053639" cy="439724"/>
          </a:xfrm>
          <a:prstGeom prst="rect">
            <a:avLst/>
          </a:prstGeom>
        </p:spPr>
      </p:pic>
      <p:pic>
        <p:nvPicPr>
          <p:cNvPr id="19" name="Picture 18"/>
          <p:cNvPicPr>
            <a:picLocks noChangeAspect="1"/>
          </p:cNvPicPr>
          <p:nvPr/>
        </p:nvPicPr>
        <p:blipFill>
          <a:blip r:embed="rId6"/>
          <a:stretch>
            <a:fillRect/>
          </a:stretch>
        </p:blipFill>
        <p:spPr>
          <a:xfrm>
            <a:off x="1930717" y="3384744"/>
            <a:ext cx="1067034" cy="533531"/>
          </a:xfrm>
          <a:prstGeom prst="rect">
            <a:avLst/>
          </a:prstGeom>
        </p:spPr>
      </p:pic>
    </p:spTree>
    <p:extLst>
      <p:ext uri="{BB962C8B-B14F-4D97-AF65-F5344CB8AC3E}">
        <p14:creationId xmlns:p14="http://schemas.microsoft.com/office/powerpoint/2010/main" val="155728516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6.1.7 </a:t>
            </a:r>
            <a:r>
              <a:rPr lang="en-US" altLang="en-US" dirty="0"/>
              <a:t>– </a:t>
            </a:r>
            <a:r>
              <a:rPr lang="en-US" altLang="en-US" i="1" dirty="0"/>
              <a:t>Solution</a:t>
            </a:r>
            <a:endParaRPr lang="en-IN" altLang="en-US" dirty="0"/>
          </a:p>
        </p:txBody>
      </p:sp>
      <p:sp>
        <p:nvSpPr>
          <p:cNvPr id="22"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685800" cy="521390"/>
          </a:xfrm>
        </p:spPr>
        <p:txBody>
          <a:bodyPr/>
          <a:lstStyle/>
          <a:p>
            <a:pPr marL="0" indent="0"/>
            <a:r>
              <a:rPr lang="en-IN" dirty="0" smtClean="0"/>
              <a:t>b.</a:t>
            </a:r>
          </a:p>
          <a:p>
            <a:pPr marL="0" indent="0"/>
            <a:endParaRPr lang="en-IN" i="1" dirty="0"/>
          </a:p>
        </p:txBody>
      </p:sp>
      <p:pic>
        <p:nvPicPr>
          <p:cNvPr id="4" name="Picture 3" descr="Union_(i=1)^infinity A_i = {x element of set of real number, R such that x is in at least one of the intervals (negative 1∕i, 1∕i), where i is a positive integer}"/>
          <p:cNvPicPr>
            <a:picLocks noChangeAspect="1"/>
          </p:cNvPicPr>
          <p:nvPr/>
        </p:nvPicPr>
        <p:blipFill>
          <a:blip r:embed="rId3"/>
          <a:stretch>
            <a:fillRect/>
          </a:stretch>
        </p:blipFill>
        <p:spPr>
          <a:xfrm>
            <a:off x="848139" y="1317433"/>
            <a:ext cx="5931218" cy="668655"/>
          </a:xfrm>
          <a:prstGeom prst="rect">
            <a:avLst/>
          </a:prstGeom>
        </p:spPr>
      </p:pic>
      <p:pic>
        <p:nvPicPr>
          <p:cNvPr id="6" name="Picture 5"/>
          <p:cNvPicPr>
            <a:picLocks noChangeAspect="1"/>
          </p:cNvPicPr>
          <p:nvPr/>
        </p:nvPicPr>
        <p:blipFill>
          <a:blip r:embed="rId4"/>
          <a:stretch>
            <a:fillRect/>
          </a:stretch>
        </p:blipFill>
        <p:spPr>
          <a:xfrm>
            <a:off x="5838825" y="1981200"/>
            <a:ext cx="2847975" cy="408623"/>
          </a:xfrm>
          <a:prstGeom prst="rect">
            <a:avLst/>
          </a:prstGeom>
        </p:spPr>
      </p:pic>
      <p:pic>
        <p:nvPicPr>
          <p:cNvPr id="10" name="Picture 9" descr="'= {x element of set of real number, R such that negative 1 less than x less than 1}"/>
          <p:cNvPicPr>
            <a:picLocks noChangeAspect="1"/>
          </p:cNvPicPr>
          <p:nvPr/>
        </p:nvPicPr>
        <p:blipFill>
          <a:blip r:embed="rId5"/>
          <a:stretch>
            <a:fillRect/>
          </a:stretch>
        </p:blipFill>
        <p:spPr>
          <a:xfrm>
            <a:off x="1408044" y="2516486"/>
            <a:ext cx="2827020" cy="373380"/>
          </a:xfrm>
          <a:prstGeom prst="rect">
            <a:avLst/>
          </a:prstGeom>
        </p:spPr>
      </p:pic>
      <p:sp>
        <p:nvSpPr>
          <p:cNvPr id="11" name="Content Placeholder 2"/>
          <p:cNvSpPr>
            <a:spLocks noGrp="1"/>
          </p:cNvSpPr>
          <p:nvPr>
            <p:ph sz="quarter" idx="13"/>
          </p:nvPr>
        </p:nvSpPr>
        <p:spPr>
          <a:xfrm>
            <a:off x="4326887" y="2514600"/>
            <a:ext cx="4588513" cy="370753"/>
          </a:xfrm>
        </p:spPr>
        <p:txBody>
          <a:bodyPr/>
          <a:lstStyle/>
          <a:p>
            <a:pPr marL="0" indent="0"/>
            <a:r>
              <a:rPr lang="en-IN" sz="1800" dirty="0">
                <a:solidFill>
                  <a:srgbClr val="00AEEF"/>
                </a:solidFill>
                <a:latin typeface="TimesLTStd-Roman"/>
              </a:rPr>
              <a:t>because all the elements in every </a:t>
            </a:r>
            <a:r>
              <a:rPr lang="en-IN" sz="1800" dirty="0" smtClean="0">
                <a:solidFill>
                  <a:srgbClr val="00AEEF"/>
                </a:solidFill>
                <a:latin typeface="TimesLTStd-Roman"/>
              </a:rPr>
              <a:t>interval</a:t>
            </a:r>
            <a:endParaRPr lang="en-IN" sz="1800" dirty="0">
              <a:solidFill>
                <a:srgbClr val="00AEEF"/>
              </a:solidFill>
            </a:endParaRPr>
          </a:p>
        </p:txBody>
      </p:sp>
      <p:sp>
        <p:nvSpPr>
          <p:cNvPr id="5" name="Content Placeholder 2"/>
          <p:cNvSpPr>
            <a:spLocks noGrp="1"/>
          </p:cNvSpPr>
          <p:nvPr>
            <p:ph sz="quarter" idx="13"/>
          </p:nvPr>
        </p:nvSpPr>
        <p:spPr>
          <a:xfrm>
            <a:off x="1017104" y="3124200"/>
            <a:ext cx="2030896" cy="559904"/>
          </a:xfrm>
        </p:spPr>
        <p:txBody>
          <a:bodyPr/>
          <a:lstStyle/>
          <a:p>
            <a:pPr marL="0" indent="0"/>
            <a:r>
              <a:rPr lang="en-IN" i="1" dirty="0" smtClean="0"/>
              <a:t>     = </a:t>
            </a:r>
            <a:r>
              <a:rPr lang="en-IN" dirty="0"/>
              <a:t>(−1, 1)</a:t>
            </a:r>
            <a:endParaRPr lang="en-IN" i="1" dirty="0"/>
          </a:p>
        </p:txBody>
      </p:sp>
      <p:pic>
        <p:nvPicPr>
          <p:cNvPr id="18" name="Picture 17" descr="(negative 1∕i, 1∕i)"/>
          <p:cNvPicPr>
            <a:picLocks noChangeAspect="1"/>
          </p:cNvPicPr>
          <p:nvPr/>
        </p:nvPicPr>
        <p:blipFill>
          <a:blip r:embed="rId6"/>
          <a:stretch>
            <a:fillRect/>
          </a:stretch>
        </p:blipFill>
        <p:spPr>
          <a:xfrm>
            <a:off x="3827000" y="3201144"/>
            <a:ext cx="606743" cy="359093"/>
          </a:xfrm>
          <a:prstGeom prst="rect">
            <a:avLst/>
          </a:prstGeom>
        </p:spPr>
      </p:pic>
      <p:sp>
        <p:nvSpPr>
          <p:cNvPr id="15" name="Content Placeholder 2"/>
          <p:cNvSpPr>
            <a:spLocks noGrp="1"/>
          </p:cNvSpPr>
          <p:nvPr>
            <p:ph sz="quarter" idx="13"/>
          </p:nvPr>
        </p:nvSpPr>
        <p:spPr>
          <a:xfrm>
            <a:off x="4469828" y="3195263"/>
            <a:ext cx="1510748" cy="364974"/>
          </a:xfrm>
        </p:spPr>
        <p:txBody>
          <a:bodyPr/>
          <a:lstStyle/>
          <a:p>
            <a:pPr marL="0" indent="0"/>
            <a:r>
              <a:rPr lang="en-IN" sz="1800" dirty="0">
                <a:solidFill>
                  <a:srgbClr val="00AEEF"/>
                </a:solidFill>
                <a:latin typeface="TimesLTStd-Roman"/>
              </a:rPr>
              <a:t>a</a:t>
            </a:r>
            <a:r>
              <a:rPr lang="en-IN" sz="1800" dirty="0" smtClean="0">
                <a:solidFill>
                  <a:srgbClr val="00AEEF"/>
                </a:solidFill>
                <a:latin typeface="TimesLTStd-Roman"/>
              </a:rPr>
              <a:t>re in </a:t>
            </a:r>
            <a:r>
              <a:rPr lang="en-IN" sz="1800" dirty="0">
                <a:solidFill>
                  <a:srgbClr val="00AEEF"/>
                </a:solidFill>
                <a:latin typeface="TimesLTStd-Roman"/>
              </a:rPr>
              <a:t>(−1, 1)</a:t>
            </a:r>
          </a:p>
          <a:p>
            <a:pPr marL="0" indent="0"/>
            <a:endParaRPr lang="en-IN" sz="1800" dirty="0">
              <a:solidFill>
                <a:srgbClr val="00AEEF"/>
              </a:solidFill>
            </a:endParaRPr>
          </a:p>
        </p:txBody>
      </p:sp>
      <p:pic>
        <p:nvPicPr>
          <p:cNvPr id="19" name="Picture 18" descr="Intersection_(i=1)^infinity A_i = {x element of set of real number, R such that x is in all of the intervals (negative 1∕i, 1∕i), where i is a positive integer}"/>
          <p:cNvPicPr>
            <a:picLocks noChangeAspect="1"/>
          </p:cNvPicPr>
          <p:nvPr/>
        </p:nvPicPr>
        <p:blipFill>
          <a:blip r:embed="rId7"/>
          <a:stretch>
            <a:fillRect/>
          </a:stretch>
        </p:blipFill>
        <p:spPr>
          <a:xfrm>
            <a:off x="802957" y="3810000"/>
            <a:ext cx="8036243" cy="718185"/>
          </a:xfrm>
          <a:prstGeom prst="rect">
            <a:avLst/>
          </a:prstGeom>
        </p:spPr>
      </p:pic>
      <p:sp>
        <p:nvSpPr>
          <p:cNvPr id="20" name="Content Placeholder 2"/>
          <p:cNvSpPr>
            <a:spLocks noGrp="1"/>
          </p:cNvSpPr>
          <p:nvPr>
            <p:ph sz="quarter" idx="13"/>
          </p:nvPr>
        </p:nvSpPr>
        <p:spPr>
          <a:xfrm>
            <a:off x="976952" y="4648200"/>
            <a:ext cx="2030896" cy="559904"/>
          </a:xfrm>
        </p:spPr>
        <p:txBody>
          <a:bodyPr/>
          <a:lstStyle/>
          <a:p>
            <a:pPr marL="0" indent="0"/>
            <a:r>
              <a:rPr lang="en-IN" i="1" dirty="0" smtClean="0"/>
              <a:t>     = </a:t>
            </a:r>
            <a:r>
              <a:rPr lang="en-IN" dirty="0"/>
              <a:t>{0}</a:t>
            </a:r>
            <a:endParaRPr lang="en-IN" i="1" dirty="0"/>
          </a:p>
        </p:txBody>
      </p:sp>
      <p:sp>
        <p:nvSpPr>
          <p:cNvPr id="21" name="Content Placeholder 2"/>
          <p:cNvSpPr>
            <a:spLocks noGrp="1"/>
          </p:cNvSpPr>
          <p:nvPr>
            <p:ph sz="quarter" idx="13"/>
          </p:nvPr>
        </p:nvSpPr>
        <p:spPr>
          <a:xfrm>
            <a:off x="2713039" y="4674704"/>
            <a:ext cx="5274313" cy="370753"/>
          </a:xfrm>
        </p:spPr>
        <p:txBody>
          <a:bodyPr/>
          <a:lstStyle/>
          <a:p>
            <a:pPr marL="0" indent="0"/>
            <a:r>
              <a:rPr lang="en-IN" sz="1800" dirty="0">
                <a:solidFill>
                  <a:srgbClr val="00AEEF"/>
                </a:solidFill>
                <a:latin typeface="TimesLTStd-Roman"/>
              </a:rPr>
              <a:t>because the only element in every interval is </a:t>
            </a:r>
            <a:r>
              <a:rPr lang="en-IN" sz="1800" dirty="0" smtClean="0">
                <a:solidFill>
                  <a:srgbClr val="00AEEF"/>
                </a:solidFill>
                <a:latin typeface="TimesLTStd-Roman"/>
              </a:rPr>
              <a:t>0</a:t>
            </a:r>
            <a:endParaRPr lang="en-IN" sz="1800" dirty="0">
              <a:solidFill>
                <a:srgbClr val="00AEEF"/>
              </a:solidFill>
            </a:endParaRPr>
          </a:p>
        </p:txBody>
      </p:sp>
    </p:spTree>
    <p:extLst>
      <p:ext uri="{BB962C8B-B14F-4D97-AF65-F5344CB8AC3E}">
        <p14:creationId xmlns:p14="http://schemas.microsoft.com/office/powerpoint/2010/main" val="89690040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8975" y="2438400"/>
            <a:ext cx="8226425" cy="1143000"/>
          </a:xfrm>
        </p:spPr>
        <p:txBody>
          <a:bodyPr/>
          <a:lstStyle/>
          <a:p>
            <a:pPr algn="ctr" eaLnBrk="1" hangingPunct="1"/>
            <a:r>
              <a:rPr lang="en-IN" altLang="en-US" dirty="0"/>
              <a:t>The Empty Set</a:t>
            </a:r>
          </a:p>
        </p:txBody>
      </p:sp>
    </p:spTree>
    <p:extLst>
      <p:ext uri="{BB962C8B-B14F-4D97-AF65-F5344CB8AC3E}">
        <p14:creationId xmlns:p14="http://schemas.microsoft.com/office/powerpoint/2010/main" val="129156020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IN" dirty="0" smtClean="0"/>
              <a:t>The Empty </a:t>
            </a:r>
            <a:r>
              <a:rPr lang="en-IN" dirty="0"/>
              <a:t>Set</a:t>
            </a:r>
            <a:endParaRPr lang="en-IN" altLang="en-US" dirty="0"/>
          </a:p>
        </p:txBody>
      </p:sp>
      <p:sp>
        <p:nvSpPr>
          <p:cNvPr id="3" name="Content Placeholder 2"/>
          <p:cNvSpPr>
            <a:spLocks noGrp="1"/>
          </p:cNvSpPr>
          <p:nvPr>
            <p:ph sz="quarter" idx="13"/>
          </p:nvPr>
        </p:nvSpPr>
        <p:spPr>
          <a:xfrm>
            <a:off x="457200" y="1447799"/>
            <a:ext cx="8305800" cy="1219201"/>
          </a:xfrm>
        </p:spPr>
        <p:txBody>
          <a:bodyPr/>
          <a:lstStyle/>
          <a:p>
            <a:pPr marL="0" indent="0"/>
            <a:r>
              <a:rPr lang="en-IN" dirty="0" smtClean="0"/>
              <a:t>There </a:t>
            </a:r>
            <a:r>
              <a:rPr lang="en-IN" dirty="0"/>
              <a:t>is only one set with no elements. Because it </a:t>
            </a:r>
            <a:r>
              <a:rPr lang="en-IN" dirty="0" smtClean="0"/>
              <a:t>is unique</a:t>
            </a:r>
            <a:r>
              <a:rPr lang="en-IN" dirty="0"/>
              <a:t>, we can give it a special name. We call it the </a:t>
            </a:r>
            <a:r>
              <a:rPr lang="en-IN" b="1" dirty="0"/>
              <a:t>empty set </a:t>
            </a:r>
            <a:r>
              <a:rPr lang="en-IN" dirty="0"/>
              <a:t>(or </a:t>
            </a:r>
            <a:r>
              <a:rPr lang="en-IN" b="1" dirty="0"/>
              <a:t>null set</a:t>
            </a:r>
            <a:r>
              <a:rPr lang="en-IN" dirty="0"/>
              <a:t>) and denote </a:t>
            </a:r>
            <a:r>
              <a:rPr lang="en-IN" dirty="0" smtClean="0"/>
              <a:t>it by </a:t>
            </a:r>
            <a:r>
              <a:rPr lang="en-IN" dirty="0"/>
              <a:t>the </a:t>
            </a:r>
            <a:r>
              <a:rPr lang="en-IN" dirty="0" smtClean="0"/>
              <a:t>symbol</a:t>
            </a:r>
            <a:endParaRPr lang="en-US" altLang="en-US" dirty="0"/>
          </a:p>
        </p:txBody>
      </p:sp>
      <p:pic>
        <p:nvPicPr>
          <p:cNvPr id="4" name="Picture 3" descr="empty set."/>
          <p:cNvPicPr>
            <a:picLocks noChangeAspect="1"/>
          </p:cNvPicPr>
          <p:nvPr/>
        </p:nvPicPr>
        <p:blipFill>
          <a:blip r:embed="rId3"/>
          <a:stretch>
            <a:fillRect/>
          </a:stretch>
        </p:blipFill>
        <p:spPr>
          <a:xfrm>
            <a:off x="6602896" y="2290722"/>
            <a:ext cx="320040" cy="306705"/>
          </a:xfrm>
          <a:prstGeom prst="rect">
            <a:avLst/>
          </a:prstGeom>
        </p:spPr>
      </p:pic>
      <p:sp>
        <p:nvSpPr>
          <p:cNvPr id="6" name="Content Placeholder 2"/>
          <p:cNvSpPr>
            <a:spLocks noGrp="1"/>
          </p:cNvSpPr>
          <p:nvPr>
            <p:ph sz="quarter" idx="13"/>
          </p:nvPr>
        </p:nvSpPr>
        <p:spPr>
          <a:xfrm>
            <a:off x="467140" y="2971800"/>
            <a:ext cx="8305800" cy="538123"/>
          </a:xfrm>
        </p:spPr>
        <p:txBody>
          <a:bodyPr/>
          <a:lstStyle/>
          <a:p>
            <a:pPr marL="0" indent="0"/>
            <a:r>
              <a:rPr lang="en-IN" dirty="0"/>
              <a:t>Thus</a:t>
            </a:r>
            <a:endParaRPr lang="en-US" altLang="en-US" dirty="0"/>
          </a:p>
        </p:txBody>
      </p:sp>
      <p:pic>
        <p:nvPicPr>
          <p:cNvPr id="5" name="Picture 4" descr="{1, 3} intersection {2, 4} = empty set and {x element of set of real number, R such that x^2 = negative 1} = empty set."/>
          <p:cNvPicPr>
            <a:picLocks noChangeAspect="1"/>
          </p:cNvPicPr>
          <p:nvPr/>
        </p:nvPicPr>
        <p:blipFill>
          <a:blip r:embed="rId4"/>
          <a:stretch>
            <a:fillRect/>
          </a:stretch>
        </p:blipFill>
        <p:spPr>
          <a:xfrm>
            <a:off x="1265584" y="3057940"/>
            <a:ext cx="5064443" cy="309563"/>
          </a:xfrm>
          <a:prstGeom prst="rect">
            <a:avLst/>
          </a:prstGeom>
        </p:spPr>
      </p:pic>
    </p:spTree>
    <p:extLst>
      <p:ext uri="{BB962C8B-B14F-4D97-AF65-F5344CB8AC3E}">
        <p14:creationId xmlns:p14="http://schemas.microsoft.com/office/powerpoint/2010/main" val="267591569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500" dirty="0"/>
              <a:t>Example </a:t>
            </a:r>
            <a:r>
              <a:rPr lang="en-IN" altLang="en-US" sz="3500" dirty="0" smtClean="0"/>
              <a:t>6.1.8 </a:t>
            </a:r>
            <a:r>
              <a:rPr lang="en-US" altLang="en-US" sz="3500" dirty="0"/>
              <a:t>– </a:t>
            </a:r>
            <a:r>
              <a:rPr lang="en-IN" sz="3500" i="1" dirty="0"/>
              <a:t>A Set with No Elements</a:t>
            </a:r>
            <a:endParaRPr lang="en-IN" altLang="en-US" sz="3500" i="1" dirty="0"/>
          </a:p>
        </p:txBody>
      </p:sp>
      <p:sp>
        <p:nvSpPr>
          <p:cNvPr id="3" name="Content Placeholder 2"/>
          <p:cNvSpPr>
            <a:spLocks noGrp="1"/>
          </p:cNvSpPr>
          <p:nvPr>
            <p:ph sz="quarter" idx="13"/>
          </p:nvPr>
        </p:nvSpPr>
        <p:spPr>
          <a:xfrm>
            <a:off x="381000" y="1447800"/>
            <a:ext cx="8534400" cy="1523999"/>
          </a:xfrm>
        </p:spPr>
        <p:txBody>
          <a:bodyPr/>
          <a:lstStyle/>
          <a:p>
            <a:pPr marL="0" indent="0"/>
            <a:r>
              <a:rPr lang="en-IN" dirty="0"/>
              <a:t>Describe the following sets</a:t>
            </a:r>
            <a:r>
              <a:rPr lang="en-IN" dirty="0" smtClean="0"/>
              <a:t>.</a:t>
            </a:r>
          </a:p>
          <a:p>
            <a:pPr marL="0" indent="0"/>
            <a:endParaRPr lang="en-US" altLang="en-US" dirty="0"/>
          </a:p>
          <a:p>
            <a:pPr marL="0" indent="0"/>
            <a:r>
              <a:rPr lang="en-US" altLang="en-US" dirty="0" smtClean="0"/>
              <a:t>a.</a:t>
            </a:r>
            <a:endParaRPr lang="en-US" altLang="en-US" dirty="0"/>
          </a:p>
        </p:txBody>
      </p:sp>
      <p:pic>
        <p:nvPicPr>
          <p:cNvPr id="9" name="Picture 8" descr="D = {x element of set of real number, R such that 3 less than x less than 2}."/>
          <p:cNvPicPr>
            <a:picLocks noChangeAspect="1"/>
          </p:cNvPicPr>
          <p:nvPr/>
        </p:nvPicPr>
        <p:blipFill>
          <a:blip r:embed="rId3"/>
          <a:stretch>
            <a:fillRect/>
          </a:stretch>
        </p:blipFill>
        <p:spPr>
          <a:xfrm>
            <a:off x="735496" y="2453723"/>
            <a:ext cx="2637473" cy="309563"/>
          </a:xfrm>
          <a:prstGeom prst="rect">
            <a:avLst/>
          </a:prstGeom>
        </p:spPr>
      </p:pic>
      <p:sp>
        <p:nvSpPr>
          <p:cNvPr id="8" name="Content Placeholder 2"/>
          <p:cNvSpPr>
            <a:spLocks noGrp="1"/>
          </p:cNvSpPr>
          <p:nvPr>
            <p:ph sz="quarter" idx="13"/>
          </p:nvPr>
        </p:nvSpPr>
        <p:spPr>
          <a:xfrm>
            <a:off x="381000" y="3464409"/>
            <a:ext cx="533400" cy="609600"/>
          </a:xfrm>
        </p:spPr>
        <p:txBody>
          <a:bodyPr/>
          <a:lstStyle/>
          <a:p>
            <a:pPr marL="0" indent="0"/>
            <a:r>
              <a:rPr lang="en-IN" dirty="0" smtClean="0"/>
              <a:t>b.</a:t>
            </a:r>
            <a:endParaRPr lang="en-US" altLang="en-US" dirty="0"/>
          </a:p>
        </p:txBody>
      </p:sp>
      <p:pic>
        <p:nvPicPr>
          <p:cNvPr id="11" name="Picture 10" descr="E = {x element of set of integer, Z such that 2 less than x less than 3}."/>
          <p:cNvPicPr>
            <a:picLocks noChangeAspect="1"/>
          </p:cNvPicPr>
          <p:nvPr/>
        </p:nvPicPr>
        <p:blipFill>
          <a:blip r:embed="rId4"/>
          <a:stretch>
            <a:fillRect/>
          </a:stretch>
        </p:blipFill>
        <p:spPr>
          <a:xfrm>
            <a:off x="748748" y="3509757"/>
            <a:ext cx="2587943" cy="346710"/>
          </a:xfrm>
          <a:prstGeom prst="rect">
            <a:avLst/>
          </a:prstGeom>
        </p:spPr>
      </p:pic>
    </p:spTree>
    <p:extLst>
      <p:ext uri="{BB962C8B-B14F-4D97-AF65-F5344CB8AC3E}">
        <p14:creationId xmlns:p14="http://schemas.microsoft.com/office/powerpoint/2010/main" val="91451306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6.1.8 </a:t>
            </a:r>
            <a:r>
              <a:rPr lang="en-US" altLang="en-US" dirty="0"/>
              <a:t>– </a:t>
            </a:r>
            <a:r>
              <a:rPr lang="en-IN" i="1" dirty="0" smtClean="0"/>
              <a:t>Solution</a:t>
            </a:r>
            <a:endParaRPr lang="en-IN" altLang="en-US" i="1" dirty="0"/>
          </a:p>
        </p:txBody>
      </p:sp>
      <p:sp>
        <p:nvSpPr>
          <p:cNvPr id="3" name="Content Placeholder 2"/>
          <p:cNvSpPr>
            <a:spLocks noGrp="1"/>
          </p:cNvSpPr>
          <p:nvPr>
            <p:ph sz="quarter" idx="13"/>
          </p:nvPr>
        </p:nvSpPr>
        <p:spPr>
          <a:xfrm>
            <a:off x="381000" y="1447800"/>
            <a:ext cx="8534400" cy="2590800"/>
          </a:xfrm>
        </p:spPr>
        <p:txBody>
          <a:bodyPr/>
          <a:lstStyle/>
          <a:p>
            <a:pPr marL="344488" indent="-344488">
              <a:tabLst>
                <a:tab pos="0" algn="l"/>
              </a:tabLst>
            </a:pPr>
            <a:r>
              <a:rPr lang="en-IN" dirty="0" smtClean="0"/>
              <a:t>a. We know </a:t>
            </a:r>
            <a:r>
              <a:rPr lang="en-IN" dirty="0"/>
              <a:t>that </a:t>
            </a:r>
            <a:r>
              <a:rPr lang="en-IN" i="1" dirty="0"/>
              <a:t>a </a:t>
            </a:r>
            <a:r>
              <a:rPr lang="en-IN" dirty="0" smtClean="0"/>
              <a:t>&lt; </a:t>
            </a:r>
            <a:r>
              <a:rPr lang="en-IN" i="1" dirty="0"/>
              <a:t>x </a:t>
            </a:r>
            <a:r>
              <a:rPr lang="en-IN" dirty="0" smtClean="0"/>
              <a:t>&lt; </a:t>
            </a:r>
            <a:r>
              <a:rPr lang="en-IN" i="1" dirty="0"/>
              <a:t>b </a:t>
            </a:r>
            <a:r>
              <a:rPr lang="en-IN" dirty="0"/>
              <a:t>means that </a:t>
            </a:r>
            <a:r>
              <a:rPr lang="en-IN" i="1" dirty="0"/>
              <a:t>a </a:t>
            </a:r>
            <a:r>
              <a:rPr lang="en-IN" dirty="0" smtClean="0"/>
              <a:t>&lt; </a:t>
            </a:r>
            <a:r>
              <a:rPr lang="en-IN" i="1" dirty="0"/>
              <a:t>x </a:t>
            </a:r>
            <a:r>
              <a:rPr lang="en-IN" dirty="0"/>
              <a:t>and </a:t>
            </a:r>
            <a:r>
              <a:rPr lang="en-IN" i="1" dirty="0"/>
              <a:t>x </a:t>
            </a:r>
            <a:r>
              <a:rPr lang="en-IN" dirty="0" smtClean="0"/>
              <a:t>&lt; </a:t>
            </a:r>
            <a:r>
              <a:rPr lang="en-IN" i="1" dirty="0"/>
              <a:t>b</a:t>
            </a:r>
            <a:r>
              <a:rPr lang="en-IN" dirty="0"/>
              <a:t>. So </a:t>
            </a:r>
            <a:r>
              <a:rPr lang="en-IN" i="1" dirty="0"/>
              <a:t>D </a:t>
            </a:r>
            <a:r>
              <a:rPr lang="en-IN" dirty="0"/>
              <a:t>consists of all real </a:t>
            </a:r>
            <a:r>
              <a:rPr lang="en-IN" dirty="0" smtClean="0"/>
              <a:t>numbers that </a:t>
            </a:r>
            <a:r>
              <a:rPr lang="en-IN" dirty="0"/>
              <a:t>are both greater than 3 and less than 2. </a:t>
            </a:r>
            <a:endParaRPr lang="en-IN" dirty="0" smtClean="0"/>
          </a:p>
          <a:p>
            <a:pPr marL="0" indent="0">
              <a:tabLst>
                <a:tab pos="0" algn="l"/>
              </a:tabLst>
            </a:pPr>
            <a:endParaRPr lang="en-IN" sz="1200" dirty="0"/>
          </a:p>
          <a:p>
            <a:pPr marL="292100" indent="0">
              <a:tabLst>
                <a:tab pos="0" algn="l"/>
              </a:tabLst>
            </a:pPr>
            <a:r>
              <a:rPr lang="en-IN" dirty="0" smtClean="0"/>
              <a:t>Since </a:t>
            </a:r>
            <a:r>
              <a:rPr lang="en-IN" dirty="0"/>
              <a:t>there are no such numbers, </a:t>
            </a:r>
            <a:r>
              <a:rPr lang="en-IN" i="1" dirty="0"/>
              <a:t>D </a:t>
            </a:r>
            <a:r>
              <a:rPr lang="en-IN" dirty="0"/>
              <a:t>has </a:t>
            </a:r>
            <a:r>
              <a:rPr lang="en-IN" dirty="0" smtClean="0"/>
              <a:t>no elements </a:t>
            </a:r>
            <a:r>
              <a:rPr lang="en-IN" dirty="0"/>
              <a:t>and thus </a:t>
            </a:r>
            <a:r>
              <a:rPr lang="en-IN" i="1" dirty="0"/>
              <a:t>D </a:t>
            </a:r>
            <a:r>
              <a:rPr lang="en-IN" dirty="0" smtClean="0"/>
              <a:t>=</a:t>
            </a:r>
            <a:endParaRPr lang="en-US" altLang="en-US" dirty="0"/>
          </a:p>
        </p:txBody>
      </p:sp>
      <p:pic>
        <p:nvPicPr>
          <p:cNvPr id="7" name="Picture 6" descr="empty set."/>
          <p:cNvPicPr>
            <a:picLocks noChangeAspect="1"/>
          </p:cNvPicPr>
          <p:nvPr/>
        </p:nvPicPr>
        <p:blipFill>
          <a:blip r:embed="rId3"/>
          <a:stretch>
            <a:fillRect/>
          </a:stretch>
        </p:blipFill>
        <p:spPr>
          <a:xfrm>
            <a:off x="1967948" y="3274695"/>
            <a:ext cx="320040" cy="306705"/>
          </a:xfrm>
          <a:prstGeom prst="rect">
            <a:avLst/>
          </a:prstGeom>
        </p:spPr>
      </p:pic>
      <p:sp>
        <p:nvSpPr>
          <p:cNvPr id="8" name="Content Placeholder 2"/>
          <p:cNvSpPr>
            <a:spLocks noGrp="1"/>
          </p:cNvSpPr>
          <p:nvPr>
            <p:ph sz="quarter" idx="13"/>
          </p:nvPr>
        </p:nvSpPr>
        <p:spPr>
          <a:xfrm>
            <a:off x="336738" y="4038600"/>
            <a:ext cx="8578662" cy="1358348"/>
          </a:xfrm>
        </p:spPr>
        <p:txBody>
          <a:bodyPr/>
          <a:lstStyle/>
          <a:p>
            <a:pPr marL="344488" indent="-344488"/>
            <a:r>
              <a:rPr lang="en-IN" dirty="0" smtClean="0"/>
              <a:t>b. </a:t>
            </a:r>
            <a:r>
              <a:rPr lang="en-IN" i="1" dirty="0" smtClean="0"/>
              <a:t>E</a:t>
            </a:r>
            <a:r>
              <a:rPr lang="en-IN" dirty="0" smtClean="0"/>
              <a:t> is </a:t>
            </a:r>
            <a:r>
              <a:rPr lang="en-IN" dirty="0"/>
              <a:t>the set of all integers that are both greater than 2 and less than 3. Since no </a:t>
            </a:r>
            <a:r>
              <a:rPr lang="en-IN" dirty="0" smtClean="0"/>
              <a:t>integers satisfy </a:t>
            </a:r>
            <a:r>
              <a:rPr lang="en-IN" dirty="0"/>
              <a:t>this condition, </a:t>
            </a:r>
            <a:r>
              <a:rPr lang="en-IN" i="1" dirty="0"/>
              <a:t>E </a:t>
            </a:r>
            <a:r>
              <a:rPr lang="en-IN" dirty="0"/>
              <a:t>has no elements, and so </a:t>
            </a:r>
            <a:r>
              <a:rPr lang="en-IN" i="1" dirty="0"/>
              <a:t>E </a:t>
            </a:r>
            <a:r>
              <a:rPr lang="en-IN" dirty="0" smtClean="0"/>
              <a:t>=</a:t>
            </a:r>
            <a:endParaRPr lang="en-US" altLang="en-US" dirty="0"/>
          </a:p>
        </p:txBody>
      </p:sp>
      <p:pic>
        <p:nvPicPr>
          <p:cNvPr id="12" name="Picture 11" descr="empty set."/>
          <p:cNvPicPr>
            <a:picLocks noChangeAspect="1"/>
          </p:cNvPicPr>
          <p:nvPr/>
        </p:nvPicPr>
        <p:blipFill>
          <a:blip r:embed="rId3"/>
          <a:stretch>
            <a:fillRect/>
          </a:stretch>
        </p:blipFill>
        <p:spPr>
          <a:xfrm>
            <a:off x="4110032" y="4863548"/>
            <a:ext cx="320040" cy="306705"/>
          </a:xfrm>
          <a:prstGeom prst="rect">
            <a:avLst/>
          </a:prstGeom>
        </p:spPr>
      </p:pic>
    </p:spTree>
    <p:extLst>
      <p:ext uri="{BB962C8B-B14F-4D97-AF65-F5344CB8AC3E}">
        <p14:creationId xmlns:p14="http://schemas.microsoft.com/office/powerpoint/2010/main" val="37133221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500" dirty="0"/>
              <a:t>Set Theory: Definitions and the Element Method of Proof</a:t>
            </a:r>
            <a:endParaRPr lang="en-IN" altLang="en-US" sz="2500" i="1" dirty="0"/>
          </a:p>
        </p:txBody>
      </p:sp>
      <p:sp>
        <p:nvSpPr>
          <p:cNvPr id="3" name="Content Placeholder 2"/>
          <p:cNvSpPr>
            <a:spLocks noGrp="1"/>
          </p:cNvSpPr>
          <p:nvPr>
            <p:ph sz="quarter" idx="13"/>
          </p:nvPr>
        </p:nvSpPr>
        <p:spPr>
          <a:xfrm>
            <a:off x="457200" y="1447800"/>
            <a:ext cx="8305800" cy="1066800"/>
          </a:xfrm>
        </p:spPr>
        <p:txBody>
          <a:bodyPr/>
          <a:lstStyle/>
          <a:p>
            <a:pPr marL="0" indent="0"/>
            <a:r>
              <a:rPr lang="en-IN" dirty="0" smtClean="0"/>
              <a:t>If </a:t>
            </a:r>
            <a:r>
              <a:rPr lang="en-IN" i="1" dirty="0"/>
              <a:t>S </a:t>
            </a:r>
            <a:r>
              <a:rPr lang="en-IN" dirty="0"/>
              <a:t>is a set and </a:t>
            </a:r>
            <a:r>
              <a:rPr lang="en-IN" i="1" dirty="0"/>
              <a:t>P</a:t>
            </a:r>
            <a:r>
              <a:rPr lang="en-IN" dirty="0"/>
              <a:t>(</a:t>
            </a:r>
            <a:r>
              <a:rPr lang="en-IN" i="1" dirty="0"/>
              <a:t>x</a:t>
            </a:r>
            <a:r>
              <a:rPr lang="en-IN" dirty="0"/>
              <a:t>) is </a:t>
            </a:r>
            <a:r>
              <a:rPr lang="en-IN" dirty="0" smtClean="0"/>
              <a:t>a property </a:t>
            </a:r>
            <a:r>
              <a:rPr lang="en-IN" dirty="0"/>
              <a:t>that elements of </a:t>
            </a:r>
            <a:r>
              <a:rPr lang="en-IN" i="1" dirty="0"/>
              <a:t>S </a:t>
            </a:r>
            <a:r>
              <a:rPr lang="en-IN" dirty="0"/>
              <a:t>may or may not satisfy, then a set </a:t>
            </a:r>
            <a:r>
              <a:rPr lang="en-IN" i="1" dirty="0"/>
              <a:t>A </a:t>
            </a:r>
            <a:r>
              <a:rPr lang="en-IN" dirty="0"/>
              <a:t>may be defined by writing</a:t>
            </a:r>
            <a:endParaRPr lang="en-US" altLang="en-US" dirty="0"/>
          </a:p>
        </p:txBody>
      </p:sp>
      <p:pic>
        <p:nvPicPr>
          <p:cNvPr id="5" name="Picture 4" descr="A = {x element of S such that P(x)}, where the set and x are collectively labeled as &quot;the set of all&quot; and the vertical bar is labeled as &quot;such that.&quot;"/>
          <p:cNvPicPr>
            <a:picLocks noChangeAspect="1"/>
          </p:cNvPicPr>
          <p:nvPr/>
        </p:nvPicPr>
        <p:blipFill>
          <a:blip r:embed="rId3"/>
          <a:stretch>
            <a:fillRect/>
          </a:stretch>
        </p:blipFill>
        <p:spPr>
          <a:xfrm>
            <a:off x="2895600" y="2859405"/>
            <a:ext cx="2426970" cy="1026795"/>
          </a:xfrm>
          <a:prstGeom prst="rect">
            <a:avLst/>
          </a:prstGeom>
        </p:spPr>
      </p:pic>
      <p:sp>
        <p:nvSpPr>
          <p:cNvPr id="6" name="Content Placeholder 2"/>
          <p:cNvSpPr>
            <a:spLocks noGrp="1"/>
          </p:cNvSpPr>
          <p:nvPr>
            <p:ph sz="quarter" idx="13"/>
          </p:nvPr>
        </p:nvSpPr>
        <p:spPr>
          <a:xfrm>
            <a:off x="457200" y="4267200"/>
            <a:ext cx="8305800" cy="457200"/>
          </a:xfrm>
        </p:spPr>
        <p:txBody>
          <a:bodyPr/>
          <a:lstStyle/>
          <a:p>
            <a:pPr marL="0" indent="0"/>
            <a:r>
              <a:rPr lang="en-IN" dirty="0"/>
              <a:t>which is read “</a:t>
            </a:r>
            <a:r>
              <a:rPr lang="en-IN" i="1" dirty="0"/>
              <a:t>A </a:t>
            </a:r>
            <a:r>
              <a:rPr lang="en-IN" dirty="0"/>
              <a:t>is the set of all </a:t>
            </a:r>
            <a:r>
              <a:rPr lang="en-IN" i="1" dirty="0"/>
              <a:t>x </a:t>
            </a:r>
            <a:r>
              <a:rPr lang="en-IN" dirty="0"/>
              <a:t>in </a:t>
            </a:r>
            <a:r>
              <a:rPr lang="en-IN" i="1" dirty="0"/>
              <a:t>S </a:t>
            </a:r>
            <a:r>
              <a:rPr lang="en-IN" dirty="0"/>
              <a:t>such that </a:t>
            </a:r>
            <a:r>
              <a:rPr lang="en-IN" i="1" dirty="0"/>
              <a:t>P </a:t>
            </a:r>
            <a:r>
              <a:rPr lang="en-IN" dirty="0"/>
              <a:t>of </a:t>
            </a:r>
            <a:r>
              <a:rPr lang="en-IN" i="1" dirty="0"/>
              <a:t>x</a:t>
            </a:r>
            <a:r>
              <a:rPr lang="en-IN" dirty="0"/>
              <a:t>.”</a:t>
            </a:r>
            <a:endParaRPr lang="en-US" altLang="en-US" dirty="0"/>
          </a:p>
        </p:txBody>
      </p:sp>
    </p:spTree>
    <p:extLst>
      <p:ext uri="{BB962C8B-B14F-4D97-AF65-F5344CB8AC3E}">
        <p14:creationId xmlns:p14="http://schemas.microsoft.com/office/powerpoint/2010/main" val="286032135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8975" y="2438400"/>
            <a:ext cx="8226425" cy="1143000"/>
          </a:xfrm>
        </p:spPr>
        <p:txBody>
          <a:bodyPr/>
          <a:lstStyle/>
          <a:p>
            <a:pPr algn="ctr" eaLnBrk="1" hangingPunct="1"/>
            <a:r>
              <a:rPr lang="en-IN" altLang="en-US" dirty="0"/>
              <a:t>Partitions of Sets</a:t>
            </a:r>
          </a:p>
        </p:txBody>
      </p:sp>
    </p:spTree>
    <p:extLst>
      <p:ext uri="{BB962C8B-B14F-4D97-AF65-F5344CB8AC3E}">
        <p14:creationId xmlns:p14="http://schemas.microsoft.com/office/powerpoint/2010/main" val="330878531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IN" dirty="0"/>
              <a:t>Partitions of Sets</a:t>
            </a:r>
            <a:endParaRPr lang="en-IN" altLang="en-US" dirty="0"/>
          </a:p>
        </p:txBody>
      </p:sp>
      <p:sp>
        <p:nvSpPr>
          <p:cNvPr id="3" name="Content Placeholder 2"/>
          <p:cNvSpPr>
            <a:spLocks noGrp="1"/>
          </p:cNvSpPr>
          <p:nvPr>
            <p:ph sz="quarter" idx="13"/>
          </p:nvPr>
        </p:nvSpPr>
        <p:spPr>
          <a:xfrm>
            <a:off x="381000" y="1447800"/>
            <a:ext cx="8534400" cy="1295400"/>
          </a:xfrm>
        </p:spPr>
        <p:txBody>
          <a:bodyPr/>
          <a:lstStyle/>
          <a:p>
            <a:pPr marL="0" indent="0"/>
            <a:r>
              <a:rPr lang="en-IN" dirty="0"/>
              <a:t>In many applications of set theory, sets are divided into nonoverlapping (or </a:t>
            </a:r>
            <a:r>
              <a:rPr lang="en-IN" i="1" dirty="0"/>
              <a:t>disjoint</a:t>
            </a:r>
            <a:r>
              <a:rPr lang="en-IN" dirty="0"/>
              <a:t>) </a:t>
            </a:r>
            <a:r>
              <a:rPr lang="en-IN" dirty="0" smtClean="0"/>
              <a:t>pieces. Such </a:t>
            </a:r>
            <a:r>
              <a:rPr lang="en-IN" dirty="0"/>
              <a:t>a division is called a </a:t>
            </a:r>
            <a:r>
              <a:rPr lang="en-IN" i="1" dirty="0"/>
              <a:t>partition</a:t>
            </a:r>
            <a:r>
              <a:rPr lang="en-IN" dirty="0"/>
              <a:t>.</a:t>
            </a:r>
            <a:endParaRPr lang="en-US" altLang="en-US" dirty="0"/>
          </a:p>
        </p:txBody>
      </p:sp>
      <p:pic>
        <p:nvPicPr>
          <p:cNvPr id="5" name="Picture 4" descr="The textbox has the heading “Definition.” The text reads “Two sets are called disjoint if, and only if, they have no elements in common. Symbolically: &#10;A and B are disjoint  if, and only if A intersection B = empty set.”"/>
          <p:cNvPicPr>
            <a:picLocks noChangeAspect="1"/>
          </p:cNvPicPr>
          <p:nvPr/>
        </p:nvPicPr>
        <p:blipFill>
          <a:blip r:embed="rId3"/>
          <a:stretch>
            <a:fillRect/>
          </a:stretch>
        </p:blipFill>
        <p:spPr>
          <a:xfrm>
            <a:off x="609600" y="2971800"/>
            <a:ext cx="7837437" cy="1676400"/>
          </a:xfrm>
          <a:prstGeom prst="rect">
            <a:avLst/>
          </a:prstGeom>
        </p:spPr>
      </p:pic>
    </p:spTree>
    <p:extLst>
      <p:ext uri="{BB962C8B-B14F-4D97-AF65-F5344CB8AC3E}">
        <p14:creationId xmlns:p14="http://schemas.microsoft.com/office/powerpoint/2010/main" val="342062722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6.1.9 </a:t>
            </a:r>
            <a:r>
              <a:rPr lang="en-US" altLang="en-US" dirty="0"/>
              <a:t>– </a:t>
            </a:r>
            <a:r>
              <a:rPr lang="en-IN" i="1" dirty="0"/>
              <a:t>Disjoint Sets</a:t>
            </a:r>
            <a:endParaRPr lang="en-IN" altLang="en-US" i="1" dirty="0"/>
          </a:p>
        </p:txBody>
      </p:sp>
      <p:sp>
        <p:nvSpPr>
          <p:cNvPr id="3" name="Content Placeholder 2"/>
          <p:cNvSpPr>
            <a:spLocks noGrp="1"/>
          </p:cNvSpPr>
          <p:nvPr>
            <p:ph sz="quarter" idx="13"/>
          </p:nvPr>
        </p:nvSpPr>
        <p:spPr>
          <a:xfrm>
            <a:off x="381000" y="1447800"/>
            <a:ext cx="8534400" cy="838200"/>
          </a:xfrm>
        </p:spPr>
        <p:txBody>
          <a:bodyPr/>
          <a:lstStyle/>
          <a:p>
            <a:pPr marL="0" indent="0"/>
            <a:r>
              <a:rPr lang="en-IN" dirty="0"/>
              <a:t>Let </a:t>
            </a:r>
            <a:r>
              <a:rPr lang="en-IN" i="1" dirty="0"/>
              <a:t>A </a:t>
            </a:r>
            <a:r>
              <a:rPr lang="en-IN" dirty="0" smtClean="0"/>
              <a:t>= </a:t>
            </a:r>
            <a:r>
              <a:rPr lang="en-IN" dirty="0"/>
              <a:t>{1, 3, 5} and </a:t>
            </a:r>
            <a:r>
              <a:rPr lang="en-IN" i="1" dirty="0"/>
              <a:t>B </a:t>
            </a:r>
            <a:r>
              <a:rPr lang="en-IN" dirty="0" smtClean="0"/>
              <a:t>= </a:t>
            </a:r>
            <a:r>
              <a:rPr lang="en-IN" dirty="0"/>
              <a:t>{2, 4, 6}. Are </a:t>
            </a:r>
            <a:r>
              <a:rPr lang="en-IN" i="1" dirty="0"/>
              <a:t>A </a:t>
            </a:r>
            <a:r>
              <a:rPr lang="en-IN" dirty="0"/>
              <a:t>and </a:t>
            </a:r>
            <a:r>
              <a:rPr lang="en-IN" i="1" dirty="0"/>
              <a:t>B </a:t>
            </a:r>
            <a:r>
              <a:rPr lang="en-IN" dirty="0"/>
              <a:t>disjoint</a:t>
            </a:r>
            <a:r>
              <a:rPr lang="en-IN" dirty="0" smtClean="0"/>
              <a:t>?</a:t>
            </a:r>
          </a:p>
          <a:p>
            <a:pPr marL="0" indent="0"/>
            <a:endParaRPr lang="en-US" altLang="en-US" dirty="0"/>
          </a:p>
          <a:p>
            <a:pPr marL="0" indent="0"/>
            <a:endParaRPr lang="en-US" altLang="en-US" dirty="0"/>
          </a:p>
        </p:txBody>
      </p:sp>
    </p:spTree>
    <p:extLst>
      <p:ext uri="{BB962C8B-B14F-4D97-AF65-F5344CB8AC3E}">
        <p14:creationId xmlns:p14="http://schemas.microsoft.com/office/powerpoint/2010/main" val="292965465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6.1.9 </a:t>
            </a:r>
            <a:r>
              <a:rPr lang="en-US" altLang="en-US" dirty="0"/>
              <a:t>– </a:t>
            </a:r>
            <a:r>
              <a:rPr lang="en-IN" i="1" dirty="0" smtClean="0"/>
              <a:t>Solution</a:t>
            </a:r>
            <a:endParaRPr lang="en-IN" altLang="en-US" i="1" dirty="0"/>
          </a:p>
        </p:txBody>
      </p:sp>
      <p:sp>
        <p:nvSpPr>
          <p:cNvPr id="3" name="Content Placeholder 2"/>
          <p:cNvSpPr>
            <a:spLocks noGrp="1"/>
          </p:cNvSpPr>
          <p:nvPr>
            <p:ph sz="quarter" idx="13"/>
          </p:nvPr>
        </p:nvSpPr>
        <p:spPr>
          <a:xfrm>
            <a:off x="381000" y="1447800"/>
            <a:ext cx="8534400" cy="1066800"/>
          </a:xfrm>
        </p:spPr>
        <p:txBody>
          <a:bodyPr/>
          <a:lstStyle/>
          <a:p>
            <a:pPr marL="0" indent="0"/>
            <a:r>
              <a:rPr lang="en-IN" dirty="0"/>
              <a:t>Yes. By inspection </a:t>
            </a:r>
            <a:r>
              <a:rPr lang="en-IN" i="1" dirty="0"/>
              <a:t>A </a:t>
            </a:r>
            <a:r>
              <a:rPr lang="en-IN" dirty="0"/>
              <a:t>and </a:t>
            </a:r>
            <a:r>
              <a:rPr lang="en-IN" i="1" dirty="0"/>
              <a:t>B </a:t>
            </a:r>
            <a:r>
              <a:rPr lang="en-IN" dirty="0"/>
              <a:t>have no elements in common, or, in other words</a:t>
            </a:r>
            <a:r>
              <a:rPr lang="en-IN" dirty="0" smtClean="0"/>
              <a:t>, {</a:t>
            </a:r>
            <a:r>
              <a:rPr lang="en-IN" dirty="0"/>
              <a:t>1, 3, 5} ∩ {2, 4, 6</a:t>
            </a:r>
            <a:r>
              <a:rPr lang="en-IN" dirty="0" smtClean="0"/>
              <a:t>} = </a:t>
            </a:r>
            <a:endParaRPr lang="en-US" altLang="en-US" dirty="0"/>
          </a:p>
        </p:txBody>
      </p:sp>
      <p:pic>
        <p:nvPicPr>
          <p:cNvPr id="7" name="Picture 6" descr="empty set."/>
          <p:cNvPicPr>
            <a:picLocks noChangeAspect="1"/>
          </p:cNvPicPr>
          <p:nvPr/>
        </p:nvPicPr>
        <p:blipFill>
          <a:blip r:embed="rId3"/>
          <a:stretch>
            <a:fillRect/>
          </a:stretch>
        </p:blipFill>
        <p:spPr>
          <a:xfrm>
            <a:off x="5360504" y="1905000"/>
            <a:ext cx="320040" cy="306705"/>
          </a:xfrm>
          <a:prstGeom prst="rect">
            <a:avLst/>
          </a:prstGeom>
        </p:spPr>
      </p:pic>
    </p:spTree>
    <p:extLst>
      <p:ext uri="{BB962C8B-B14F-4D97-AF65-F5344CB8AC3E}">
        <p14:creationId xmlns:p14="http://schemas.microsoft.com/office/powerpoint/2010/main" val="115504227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IN" dirty="0"/>
              <a:t>Partitions of Sets</a:t>
            </a:r>
            <a:endParaRPr lang="en-IN" altLang="en-US" dirty="0"/>
          </a:p>
        </p:txBody>
      </p:sp>
      <p:pic>
        <p:nvPicPr>
          <p:cNvPr id="6" name="Picture 5" descr="The textbox has the heading “Definition.” The text reads “Sets A_1, A_2, A_3, … are mutually disjoint (or pairwise disjoint or nonoverlapping) if, and only if, no two sets A_i and A_j with distinct subscripts have any elements in common. More precisely, for all integers i and j = 1, 2, 3, ...&#10;A_i intersection A_j = empty set whenever i not equal to j.”"/>
          <p:cNvPicPr>
            <a:picLocks noChangeAspect="1"/>
          </p:cNvPicPr>
          <p:nvPr/>
        </p:nvPicPr>
        <p:blipFill>
          <a:blip r:embed="rId3"/>
          <a:stretch>
            <a:fillRect/>
          </a:stretch>
        </p:blipFill>
        <p:spPr>
          <a:xfrm>
            <a:off x="264093" y="1600200"/>
            <a:ext cx="8411470" cy="2057400"/>
          </a:xfrm>
          <a:prstGeom prst="rect">
            <a:avLst/>
          </a:prstGeom>
        </p:spPr>
      </p:pic>
    </p:spTree>
    <p:extLst>
      <p:ext uri="{BB962C8B-B14F-4D97-AF65-F5344CB8AC3E}">
        <p14:creationId xmlns:p14="http://schemas.microsoft.com/office/powerpoint/2010/main" val="225857177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500" dirty="0"/>
              <a:t>Example </a:t>
            </a:r>
            <a:r>
              <a:rPr lang="en-IN" altLang="en-US" sz="3500" dirty="0" smtClean="0"/>
              <a:t>6.1.10 </a:t>
            </a:r>
            <a:r>
              <a:rPr lang="en-US" altLang="en-US" sz="3500" dirty="0"/>
              <a:t>– </a:t>
            </a:r>
            <a:r>
              <a:rPr lang="en-IN" sz="3500" i="1" dirty="0"/>
              <a:t>Mutually Disjoint Sets</a:t>
            </a:r>
            <a:endParaRPr lang="en-IN" altLang="en-US" sz="3500" i="1" dirty="0"/>
          </a:p>
        </p:txBody>
      </p:sp>
      <p:sp>
        <p:nvSpPr>
          <p:cNvPr id="3" name="Content Placeholder 2"/>
          <p:cNvSpPr>
            <a:spLocks noGrp="1"/>
          </p:cNvSpPr>
          <p:nvPr>
            <p:ph sz="quarter" idx="13"/>
          </p:nvPr>
        </p:nvSpPr>
        <p:spPr>
          <a:xfrm>
            <a:off x="381000" y="1447800"/>
            <a:ext cx="8534400" cy="3048000"/>
          </a:xfrm>
        </p:spPr>
        <p:txBody>
          <a:bodyPr/>
          <a:lstStyle/>
          <a:p>
            <a:pPr marL="344488" indent="-344488"/>
            <a:r>
              <a:rPr lang="en-IN" dirty="0" smtClean="0"/>
              <a:t>a. Let </a:t>
            </a:r>
            <a:r>
              <a:rPr lang="en-IN" i="1" dirty="0" smtClean="0"/>
              <a:t>A</a:t>
            </a:r>
            <a:r>
              <a:rPr lang="en-IN" sz="200" i="1" dirty="0" smtClean="0"/>
              <a:t> </a:t>
            </a:r>
            <a:r>
              <a:rPr lang="en-IN" baseline="-25000" dirty="0" smtClean="0"/>
              <a:t>1</a:t>
            </a:r>
            <a:r>
              <a:rPr lang="en-IN" dirty="0" smtClean="0"/>
              <a:t> = </a:t>
            </a:r>
            <a:r>
              <a:rPr lang="en-IN" dirty="0"/>
              <a:t>{3, 5}, </a:t>
            </a:r>
            <a:r>
              <a:rPr lang="en-IN" i="1" dirty="0" smtClean="0"/>
              <a:t>A</a:t>
            </a:r>
            <a:r>
              <a:rPr lang="en-IN" sz="200" i="1" dirty="0" smtClean="0"/>
              <a:t> </a:t>
            </a:r>
            <a:r>
              <a:rPr lang="en-IN" baseline="-25000" dirty="0" smtClean="0"/>
              <a:t>2</a:t>
            </a:r>
            <a:r>
              <a:rPr lang="en-IN" dirty="0" smtClean="0"/>
              <a:t> = </a:t>
            </a:r>
            <a:r>
              <a:rPr lang="en-IN" dirty="0"/>
              <a:t>{1, 4, 6}, and </a:t>
            </a:r>
            <a:r>
              <a:rPr lang="en-IN" i="1" dirty="0" smtClean="0"/>
              <a:t>A</a:t>
            </a:r>
            <a:r>
              <a:rPr lang="en-IN" sz="200" i="1" dirty="0" smtClean="0"/>
              <a:t> </a:t>
            </a:r>
            <a:r>
              <a:rPr lang="en-IN" baseline="-25000" dirty="0" smtClean="0"/>
              <a:t>3</a:t>
            </a:r>
            <a:r>
              <a:rPr lang="en-IN" dirty="0" smtClean="0"/>
              <a:t> = </a:t>
            </a:r>
            <a:r>
              <a:rPr lang="en-IN" dirty="0"/>
              <a:t>{2}. Are </a:t>
            </a:r>
            <a:r>
              <a:rPr lang="en-IN" i="1" dirty="0" smtClean="0"/>
              <a:t>A</a:t>
            </a:r>
            <a:r>
              <a:rPr lang="en-IN" sz="200" i="1" dirty="0" smtClean="0"/>
              <a:t> </a:t>
            </a:r>
            <a:r>
              <a:rPr lang="en-IN" baseline="-25000" dirty="0" smtClean="0"/>
              <a:t>1</a:t>
            </a:r>
            <a:r>
              <a:rPr lang="en-IN" dirty="0"/>
              <a:t>, </a:t>
            </a:r>
            <a:r>
              <a:rPr lang="en-IN" i="1" dirty="0" smtClean="0"/>
              <a:t>A</a:t>
            </a:r>
            <a:r>
              <a:rPr lang="en-IN" sz="200" i="1" dirty="0" smtClean="0"/>
              <a:t> </a:t>
            </a:r>
            <a:r>
              <a:rPr lang="en-IN" baseline="-25000" dirty="0" smtClean="0"/>
              <a:t>2</a:t>
            </a:r>
            <a:r>
              <a:rPr lang="en-IN" dirty="0"/>
              <a:t>, and </a:t>
            </a:r>
            <a:r>
              <a:rPr lang="en-IN" i="1" dirty="0" smtClean="0"/>
              <a:t>A</a:t>
            </a:r>
            <a:r>
              <a:rPr lang="en-IN" sz="200" i="1" dirty="0" smtClean="0"/>
              <a:t> </a:t>
            </a:r>
            <a:r>
              <a:rPr lang="en-IN" baseline="-25000" dirty="0" smtClean="0"/>
              <a:t>3</a:t>
            </a:r>
            <a:r>
              <a:rPr lang="en-IN" dirty="0" smtClean="0"/>
              <a:t> </a:t>
            </a:r>
            <a:r>
              <a:rPr lang="en-IN" dirty="0"/>
              <a:t>mutually disjoint</a:t>
            </a:r>
            <a:r>
              <a:rPr lang="en-IN" dirty="0" smtClean="0"/>
              <a:t>?</a:t>
            </a:r>
          </a:p>
          <a:p>
            <a:pPr marL="344488" indent="-344488"/>
            <a:endParaRPr lang="en-US" dirty="0" smtClean="0"/>
          </a:p>
          <a:p>
            <a:pPr marL="344488" indent="-344488"/>
            <a:r>
              <a:rPr lang="en-US" dirty="0" smtClean="0"/>
              <a:t>b. </a:t>
            </a:r>
            <a:r>
              <a:rPr lang="en-IN" dirty="0"/>
              <a:t>Let </a:t>
            </a:r>
            <a:r>
              <a:rPr lang="en-IN" i="1" dirty="0" smtClean="0"/>
              <a:t>B</a:t>
            </a:r>
            <a:r>
              <a:rPr lang="en-IN" sz="200" i="1" dirty="0" smtClean="0"/>
              <a:t> </a:t>
            </a:r>
            <a:r>
              <a:rPr lang="en-IN" baseline="-25000" dirty="0" smtClean="0"/>
              <a:t>1</a:t>
            </a:r>
            <a:r>
              <a:rPr lang="en-IN" dirty="0" smtClean="0"/>
              <a:t> = </a:t>
            </a:r>
            <a:r>
              <a:rPr lang="en-IN" dirty="0"/>
              <a:t>{2, 4, 6}, </a:t>
            </a:r>
            <a:r>
              <a:rPr lang="en-IN" i="1" dirty="0" smtClean="0"/>
              <a:t>B</a:t>
            </a:r>
            <a:r>
              <a:rPr lang="en-IN" sz="200" i="1" dirty="0" smtClean="0"/>
              <a:t> </a:t>
            </a:r>
            <a:r>
              <a:rPr lang="en-IN" baseline="-25000" dirty="0" smtClean="0"/>
              <a:t>2</a:t>
            </a:r>
            <a:r>
              <a:rPr lang="en-IN" dirty="0" smtClean="0"/>
              <a:t> = </a:t>
            </a:r>
            <a:r>
              <a:rPr lang="en-IN" dirty="0"/>
              <a:t>{3, 7}, and </a:t>
            </a:r>
            <a:r>
              <a:rPr lang="en-IN" i="1" dirty="0" smtClean="0"/>
              <a:t>B</a:t>
            </a:r>
            <a:r>
              <a:rPr lang="en-IN" sz="200" i="1" dirty="0" smtClean="0"/>
              <a:t> </a:t>
            </a:r>
            <a:r>
              <a:rPr lang="en-IN" baseline="-25000" dirty="0" smtClean="0"/>
              <a:t>3</a:t>
            </a:r>
            <a:r>
              <a:rPr lang="en-IN" dirty="0" smtClean="0"/>
              <a:t> = </a:t>
            </a:r>
            <a:r>
              <a:rPr lang="en-IN" dirty="0"/>
              <a:t>{4, 5}. Are </a:t>
            </a:r>
            <a:r>
              <a:rPr lang="en-IN" i="1" dirty="0" smtClean="0"/>
              <a:t>B</a:t>
            </a:r>
            <a:r>
              <a:rPr lang="en-IN" sz="200" i="1" dirty="0" smtClean="0"/>
              <a:t> </a:t>
            </a:r>
            <a:r>
              <a:rPr lang="en-IN" baseline="-25000" dirty="0" smtClean="0"/>
              <a:t>1</a:t>
            </a:r>
            <a:r>
              <a:rPr lang="en-IN" dirty="0"/>
              <a:t>, </a:t>
            </a:r>
            <a:r>
              <a:rPr lang="en-IN" i="1" dirty="0" smtClean="0"/>
              <a:t>B</a:t>
            </a:r>
            <a:r>
              <a:rPr lang="en-IN" sz="200" i="1" dirty="0" smtClean="0"/>
              <a:t> </a:t>
            </a:r>
            <a:r>
              <a:rPr lang="en-IN" baseline="-25000" dirty="0" smtClean="0"/>
              <a:t>2</a:t>
            </a:r>
            <a:r>
              <a:rPr lang="en-IN" dirty="0"/>
              <a:t>, and </a:t>
            </a:r>
            <a:r>
              <a:rPr lang="en-IN" i="1" dirty="0" smtClean="0"/>
              <a:t>B</a:t>
            </a:r>
            <a:r>
              <a:rPr lang="en-IN" sz="200" i="1" dirty="0" smtClean="0"/>
              <a:t> </a:t>
            </a:r>
            <a:r>
              <a:rPr lang="en-IN" baseline="-25000" dirty="0" smtClean="0"/>
              <a:t>3</a:t>
            </a:r>
            <a:r>
              <a:rPr lang="en-IN" dirty="0" smtClean="0"/>
              <a:t> </a:t>
            </a:r>
            <a:r>
              <a:rPr lang="en-IN" dirty="0"/>
              <a:t>mutually disjoint?</a:t>
            </a:r>
            <a:endParaRPr lang="en-IN" dirty="0" smtClean="0"/>
          </a:p>
          <a:p>
            <a:pPr marL="0" indent="0"/>
            <a:endParaRPr lang="en-US" altLang="en-US" dirty="0"/>
          </a:p>
          <a:p>
            <a:pPr marL="0" indent="0"/>
            <a:endParaRPr lang="en-US" altLang="en-US" dirty="0"/>
          </a:p>
        </p:txBody>
      </p:sp>
    </p:spTree>
    <p:extLst>
      <p:ext uri="{BB962C8B-B14F-4D97-AF65-F5344CB8AC3E}">
        <p14:creationId xmlns:p14="http://schemas.microsoft.com/office/powerpoint/2010/main" val="415880532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6.1.10 </a:t>
            </a:r>
            <a:r>
              <a:rPr lang="en-US" altLang="en-US" dirty="0"/>
              <a:t>– </a:t>
            </a:r>
            <a:r>
              <a:rPr lang="en-IN" i="1" dirty="0" smtClean="0"/>
              <a:t>Solution</a:t>
            </a:r>
            <a:endParaRPr lang="en-IN" altLang="en-US" i="1" dirty="0"/>
          </a:p>
        </p:txBody>
      </p:sp>
      <p:sp>
        <p:nvSpPr>
          <p:cNvPr id="3" name="Content Placeholder 2"/>
          <p:cNvSpPr>
            <a:spLocks noGrp="1"/>
          </p:cNvSpPr>
          <p:nvPr>
            <p:ph sz="quarter" idx="13"/>
          </p:nvPr>
        </p:nvSpPr>
        <p:spPr>
          <a:xfrm>
            <a:off x="381000" y="1447800"/>
            <a:ext cx="8534400" cy="2590800"/>
          </a:xfrm>
        </p:spPr>
        <p:txBody>
          <a:bodyPr/>
          <a:lstStyle/>
          <a:p>
            <a:r>
              <a:rPr lang="en-IN" dirty="0" smtClean="0"/>
              <a:t>a. Yes</a:t>
            </a:r>
            <a:r>
              <a:rPr lang="en-IN" dirty="0"/>
              <a:t>. </a:t>
            </a:r>
            <a:r>
              <a:rPr lang="en-IN" i="1" dirty="0" smtClean="0"/>
              <a:t>A</a:t>
            </a:r>
            <a:r>
              <a:rPr lang="en-IN" sz="200" i="1" dirty="0" smtClean="0"/>
              <a:t> </a:t>
            </a:r>
            <a:r>
              <a:rPr lang="en-IN" baseline="-25000" dirty="0" smtClean="0"/>
              <a:t>1</a:t>
            </a:r>
            <a:r>
              <a:rPr lang="en-IN" dirty="0" smtClean="0"/>
              <a:t> </a:t>
            </a:r>
            <a:r>
              <a:rPr lang="en-IN" dirty="0"/>
              <a:t>and </a:t>
            </a:r>
            <a:r>
              <a:rPr lang="en-IN" i="1" dirty="0" smtClean="0"/>
              <a:t>A</a:t>
            </a:r>
            <a:r>
              <a:rPr lang="en-IN" sz="200" i="1" dirty="0" smtClean="0"/>
              <a:t> </a:t>
            </a:r>
            <a:r>
              <a:rPr lang="en-IN" baseline="-25000" dirty="0" smtClean="0"/>
              <a:t>2</a:t>
            </a:r>
            <a:r>
              <a:rPr lang="en-IN" dirty="0" smtClean="0"/>
              <a:t> </a:t>
            </a:r>
            <a:r>
              <a:rPr lang="en-IN" dirty="0"/>
              <a:t>have no elements in common, </a:t>
            </a:r>
            <a:r>
              <a:rPr lang="en-IN" i="1" dirty="0" smtClean="0"/>
              <a:t>A</a:t>
            </a:r>
            <a:r>
              <a:rPr lang="en-IN" sz="200" i="1" dirty="0" smtClean="0"/>
              <a:t> </a:t>
            </a:r>
            <a:r>
              <a:rPr lang="en-IN" baseline="-25000" dirty="0" smtClean="0"/>
              <a:t>1</a:t>
            </a:r>
            <a:r>
              <a:rPr lang="en-IN" dirty="0" smtClean="0"/>
              <a:t> </a:t>
            </a:r>
            <a:r>
              <a:rPr lang="en-IN" dirty="0"/>
              <a:t>and </a:t>
            </a:r>
            <a:r>
              <a:rPr lang="en-IN" i="1" dirty="0" smtClean="0"/>
              <a:t>A</a:t>
            </a:r>
            <a:r>
              <a:rPr lang="en-IN" sz="200" i="1" dirty="0" smtClean="0"/>
              <a:t> </a:t>
            </a:r>
            <a:r>
              <a:rPr lang="en-IN" baseline="-25000" dirty="0" smtClean="0"/>
              <a:t>3</a:t>
            </a:r>
            <a:r>
              <a:rPr lang="en-IN" dirty="0" smtClean="0"/>
              <a:t> </a:t>
            </a:r>
            <a:r>
              <a:rPr lang="en-IN" dirty="0"/>
              <a:t>have no elements in </a:t>
            </a:r>
            <a:r>
              <a:rPr lang="en-IN" dirty="0" smtClean="0"/>
              <a:t>common, and </a:t>
            </a:r>
            <a:r>
              <a:rPr lang="en-IN" i="1" dirty="0" smtClean="0"/>
              <a:t>A</a:t>
            </a:r>
            <a:r>
              <a:rPr lang="en-IN" sz="200" i="1" dirty="0" smtClean="0"/>
              <a:t> </a:t>
            </a:r>
            <a:r>
              <a:rPr lang="en-IN" baseline="-25000" dirty="0" smtClean="0"/>
              <a:t>2</a:t>
            </a:r>
            <a:r>
              <a:rPr lang="en-IN" dirty="0" smtClean="0"/>
              <a:t> </a:t>
            </a:r>
            <a:r>
              <a:rPr lang="en-IN" dirty="0"/>
              <a:t>and </a:t>
            </a:r>
            <a:r>
              <a:rPr lang="en-IN" i="1" dirty="0" smtClean="0"/>
              <a:t>A</a:t>
            </a:r>
            <a:r>
              <a:rPr lang="en-IN" sz="200" i="1" dirty="0" smtClean="0"/>
              <a:t> </a:t>
            </a:r>
            <a:r>
              <a:rPr lang="en-IN" baseline="-25000" dirty="0" smtClean="0"/>
              <a:t>3</a:t>
            </a:r>
            <a:r>
              <a:rPr lang="en-IN" dirty="0" smtClean="0"/>
              <a:t> </a:t>
            </a:r>
            <a:r>
              <a:rPr lang="en-IN" dirty="0"/>
              <a:t>have no elements in common</a:t>
            </a:r>
            <a:r>
              <a:rPr lang="en-IN" dirty="0" smtClean="0"/>
              <a:t>.</a:t>
            </a:r>
          </a:p>
          <a:p>
            <a:endParaRPr lang="en-US" altLang="en-US" dirty="0" smtClean="0"/>
          </a:p>
          <a:p>
            <a:r>
              <a:rPr lang="en-IN" dirty="0"/>
              <a:t>b. No. </a:t>
            </a:r>
            <a:r>
              <a:rPr lang="en-IN" i="1" dirty="0" smtClean="0"/>
              <a:t>B</a:t>
            </a:r>
            <a:r>
              <a:rPr lang="en-IN" sz="200" i="1" dirty="0" smtClean="0"/>
              <a:t> </a:t>
            </a:r>
            <a:r>
              <a:rPr lang="en-IN" baseline="-25000" dirty="0" smtClean="0"/>
              <a:t>1</a:t>
            </a:r>
            <a:r>
              <a:rPr lang="en-IN" dirty="0" smtClean="0"/>
              <a:t> </a:t>
            </a:r>
            <a:r>
              <a:rPr lang="en-IN" dirty="0"/>
              <a:t>and </a:t>
            </a:r>
            <a:r>
              <a:rPr lang="en-IN" i="1" dirty="0" smtClean="0"/>
              <a:t>B</a:t>
            </a:r>
            <a:r>
              <a:rPr lang="en-IN" sz="200" i="1" dirty="0" smtClean="0"/>
              <a:t> </a:t>
            </a:r>
            <a:r>
              <a:rPr lang="en-IN" baseline="-25000" dirty="0" smtClean="0"/>
              <a:t>3</a:t>
            </a:r>
            <a:r>
              <a:rPr lang="en-IN" dirty="0" smtClean="0"/>
              <a:t> </a:t>
            </a:r>
            <a:r>
              <a:rPr lang="en-IN" dirty="0"/>
              <a:t>both contain 4.</a:t>
            </a:r>
            <a:endParaRPr lang="en-US" altLang="en-US" dirty="0"/>
          </a:p>
        </p:txBody>
      </p:sp>
    </p:spTree>
    <p:extLst>
      <p:ext uri="{BB962C8B-B14F-4D97-AF65-F5344CB8AC3E}">
        <p14:creationId xmlns:p14="http://schemas.microsoft.com/office/powerpoint/2010/main" val="419738728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IN" dirty="0"/>
              <a:t>Partitions of Sets</a:t>
            </a:r>
            <a:endParaRPr lang="en-IN" altLang="en-US" dirty="0"/>
          </a:p>
        </p:txBody>
      </p:sp>
      <p:sp>
        <p:nvSpPr>
          <p:cNvPr id="3" name="Content Placeholder 2"/>
          <p:cNvSpPr>
            <a:spLocks noGrp="1"/>
          </p:cNvSpPr>
          <p:nvPr>
            <p:ph sz="quarter" idx="13"/>
          </p:nvPr>
        </p:nvSpPr>
        <p:spPr>
          <a:xfrm>
            <a:off x="381000" y="1447800"/>
            <a:ext cx="8534400" cy="1295400"/>
          </a:xfrm>
        </p:spPr>
        <p:txBody>
          <a:bodyPr/>
          <a:lstStyle/>
          <a:p>
            <a:pPr marL="0" indent="0"/>
            <a:r>
              <a:rPr lang="en-IN" dirty="0"/>
              <a:t>Suppose </a:t>
            </a:r>
            <a:r>
              <a:rPr lang="en-IN" i="1" dirty="0"/>
              <a:t>A</a:t>
            </a:r>
            <a:r>
              <a:rPr lang="en-IN" dirty="0"/>
              <a:t>, </a:t>
            </a:r>
            <a:r>
              <a:rPr lang="en-IN" i="1" dirty="0" smtClean="0"/>
              <a:t>A</a:t>
            </a:r>
            <a:r>
              <a:rPr lang="en-IN" sz="200" i="1" dirty="0" smtClean="0"/>
              <a:t> </a:t>
            </a:r>
            <a:r>
              <a:rPr lang="en-IN" baseline="-25000" dirty="0" smtClean="0"/>
              <a:t>1</a:t>
            </a:r>
            <a:r>
              <a:rPr lang="en-IN" dirty="0"/>
              <a:t>, </a:t>
            </a:r>
            <a:r>
              <a:rPr lang="en-IN" i="1" dirty="0" smtClean="0"/>
              <a:t>A</a:t>
            </a:r>
            <a:r>
              <a:rPr lang="en-IN" sz="200" i="1" dirty="0" smtClean="0"/>
              <a:t> </a:t>
            </a:r>
            <a:r>
              <a:rPr lang="en-IN" baseline="-25000" dirty="0" smtClean="0"/>
              <a:t>2</a:t>
            </a:r>
            <a:r>
              <a:rPr lang="en-IN" dirty="0"/>
              <a:t>, </a:t>
            </a:r>
            <a:r>
              <a:rPr lang="en-IN" i="1" dirty="0" smtClean="0"/>
              <a:t>A</a:t>
            </a:r>
            <a:r>
              <a:rPr lang="en-IN" sz="200" i="1" dirty="0" smtClean="0"/>
              <a:t> </a:t>
            </a:r>
            <a:r>
              <a:rPr lang="en-IN" baseline="-25000" dirty="0" smtClean="0"/>
              <a:t>3</a:t>
            </a:r>
            <a:r>
              <a:rPr lang="en-IN" dirty="0"/>
              <a:t>, and </a:t>
            </a:r>
            <a:r>
              <a:rPr lang="en-IN" i="1" dirty="0" smtClean="0"/>
              <a:t>A</a:t>
            </a:r>
            <a:r>
              <a:rPr lang="en-IN" sz="200" i="1" dirty="0" smtClean="0"/>
              <a:t> </a:t>
            </a:r>
            <a:r>
              <a:rPr lang="en-IN" baseline="-25000" dirty="0" smtClean="0"/>
              <a:t>4</a:t>
            </a:r>
            <a:r>
              <a:rPr lang="en-IN" dirty="0" smtClean="0"/>
              <a:t> </a:t>
            </a:r>
            <a:r>
              <a:rPr lang="en-IN" dirty="0"/>
              <a:t>are the sets of points represented by the regions </a:t>
            </a:r>
            <a:r>
              <a:rPr lang="en-IN" dirty="0" smtClean="0"/>
              <a:t>shown in </a:t>
            </a:r>
            <a:r>
              <a:rPr lang="en-IN" dirty="0"/>
              <a:t>Figure 6.1.5.</a:t>
            </a:r>
            <a:endParaRPr lang="en-US" altLang="en-US" dirty="0"/>
          </a:p>
        </p:txBody>
      </p:sp>
      <p:sp>
        <p:nvSpPr>
          <p:cNvPr id="6" name="Content Placeholder 2"/>
          <p:cNvSpPr>
            <a:spLocks noGrp="1"/>
          </p:cNvSpPr>
          <p:nvPr>
            <p:ph sz="quarter" idx="13"/>
          </p:nvPr>
        </p:nvSpPr>
        <p:spPr>
          <a:xfrm>
            <a:off x="3712192" y="4814248"/>
            <a:ext cx="1066800" cy="304800"/>
          </a:xfrm>
        </p:spPr>
        <p:txBody>
          <a:bodyPr/>
          <a:lstStyle/>
          <a:p>
            <a:pPr marL="0" indent="0"/>
            <a:r>
              <a:rPr lang="en-IN" sz="1200" b="1" dirty="0"/>
              <a:t>Figure 6.1.5</a:t>
            </a:r>
            <a:endParaRPr lang="en-US" altLang="en-US" sz="1200" dirty="0"/>
          </a:p>
        </p:txBody>
      </p:sp>
      <p:sp>
        <p:nvSpPr>
          <p:cNvPr id="7" name="Content Placeholder 2"/>
          <p:cNvSpPr>
            <a:spLocks noGrp="1"/>
          </p:cNvSpPr>
          <p:nvPr>
            <p:ph sz="quarter" idx="13"/>
          </p:nvPr>
        </p:nvSpPr>
        <p:spPr>
          <a:xfrm>
            <a:off x="3276600" y="4495800"/>
            <a:ext cx="1752600" cy="381000"/>
          </a:xfrm>
        </p:spPr>
        <p:txBody>
          <a:bodyPr/>
          <a:lstStyle/>
          <a:p>
            <a:r>
              <a:rPr lang="en-IN" sz="1400" dirty="0"/>
              <a:t>A </a:t>
            </a:r>
            <a:r>
              <a:rPr lang="en-IN" sz="1400" dirty="0" smtClean="0"/>
              <a:t>Partition of </a:t>
            </a:r>
            <a:r>
              <a:rPr lang="en-IN" sz="1400" dirty="0"/>
              <a:t>a Set</a:t>
            </a:r>
            <a:endParaRPr lang="en-US" altLang="en-US" sz="1400" dirty="0"/>
          </a:p>
        </p:txBody>
      </p:sp>
      <p:pic>
        <p:nvPicPr>
          <p:cNvPr id="4" name="Picture 3" descr="A circle labeled with “A” is divided into four regions, namely A_1, A_2, A_3, and A_4."/>
          <p:cNvPicPr>
            <a:picLocks noChangeAspect="1"/>
          </p:cNvPicPr>
          <p:nvPr/>
        </p:nvPicPr>
        <p:blipFill>
          <a:blip r:embed="rId3"/>
          <a:stretch>
            <a:fillRect/>
          </a:stretch>
        </p:blipFill>
        <p:spPr>
          <a:xfrm>
            <a:off x="2971800" y="2438400"/>
            <a:ext cx="2408285" cy="1981200"/>
          </a:xfrm>
          <a:prstGeom prst="rect">
            <a:avLst/>
          </a:prstGeom>
        </p:spPr>
      </p:pic>
    </p:spTree>
    <p:extLst>
      <p:ext uri="{BB962C8B-B14F-4D97-AF65-F5344CB8AC3E}">
        <p14:creationId xmlns:p14="http://schemas.microsoft.com/office/powerpoint/2010/main" val="53544088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IN" dirty="0"/>
              <a:t>Partitions of Sets</a:t>
            </a:r>
            <a:endParaRPr lang="en-IN" altLang="en-US" dirty="0"/>
          </a:p>
        </p:txBody>
      </p:sp>
      <p:sp>
        <p:nvSpPr>
          <p:cNvPr id="3" name="Content Placeholder 2"/>
          <p:cNvSpPr>
            <a:spLocks noGrp="1"/>
          </p:cNvSpPr>
          <p:nvPr>
            <p:ph sz="quarter" idx="13"/>
          </p:nvPr>
        </p:nvSpPr>
        <p:spPr>
          <a:xfrm>
            <a:off x="381000" y="1447800"/>
            <a:ext cx="8534400" cy="2590800"/>
          </a:xfrm>
        </p:spPr>
        <p:txBody>
          <a:bodyPr/>
          <a:lstStyle/>
          <a:p>
            <a:pPr marL="0" indent="0"/>
            <a:r>
              <a:rPr lang="en-IN" dirty="0"/>
              <a:t>Then </a:t>
            </a:r>
            <a:r>
              <a:rPr lang="en-IN" i="1" dirty="0"/>
              <a:t>A</a:t>
            </a:r>
            <a:r>
              <a:rPr lang="en-IN" baseline="-25000" dirty="0"/>
              <a:t>1</a:t>
            </a:r>
            <a:r>
              <a:rPr lang="en-IN" dirty="0"/>
              <a:t>, </a:t>
            </a:r>
            <a:r>
              <a:rPr lang="en-IN" i="1" dirty="0"/>
              <a:t>A</a:t>
            </a:r>
            <a:r>
              <a:rPr lang="en-IN" baseline="-25000" dirty="0"/>
              <a:t>2</a:t>
            </a:r>
            <a:r>
              <a:rPr lang="en-IN" dirty="0"/>
              <a:t>, </a:t>
            </a:r>
            <a:r>
              <a:rPr lang="en-IN" i="1" dirty="0"/>
              <a:t>A</a:t>
            </a:r>
            <a:r>
              <a:rPr lang="en-IN" baseline="-25000" dirty="0"/>
              <a:t>3</a:t>
            </a:r>
            <a:r>
              <a:rPr lang="en-IN" dirty="0"/>
              <a:t>, and </a:t>
            </a:r>
            <a:r>
              <a:rPr lang="en-IN" i="1" dirty="0"/>
              <a:t>A</a:t>
            </a:r>
            <a:r>
              <a:rPr lang="en-IN" baseline="-25000" dirty="0"/>
              <a:t>4</a:t>
            </a:r>
            <a:r>
              <a:rPr lang="en-IN" dirty="0"/>
              <a:t> are subsets of </a:t>
            </a:r>
            <a:r>
              <a:rPr lang="en-IN" i="1" dirty="0"/>
              <a:t>A</a:t>
            </a:r>
            <a:r>
              <a:rPr lang="en-IN" dirty="0"/>
              <a:t>, and </a:t>
            </a:r>
            <a:r>
              <a:rPr lang="en-IN" i="1" dirty="0"/>
              <a:t>A </a:t>
            </a:r>
            <a:r>
              <a:rPr lang="en-IN" dirty="0" smtClean="0"/>
              <a:t>= </a:t>
            </a:r>
            <a:r>
              <a:rPr lang="en-IN" i="1" dirty="0"/>
              <a:t>A</a:t>
            </a:r>
            <a:r>
              <a:rPr lang="en-IN" baseline="-25000" dirty="0"/>
              <a:t>1</a:t>
            </a:r>
            <a:r>
              <a:rPr lang="en-IN" dirty="0"/>
              <a:t> ∪ </a:t>
            </a:r>
            <a:r>
              <a:rPr lang="en-IN" i="1" dirty="0"/>
              <a:t>A</a:t>
            </a:r>
            <a:r>
              <a:rPr lang="en-IN" baseline="-25000" dirty="0"/>
              <a:t>2</a:t>
            </a:r>
            <a:r>
              <a:rPr lang="en-IN" dirty="0"/>
              <a:t> ∪</a:t>
            </a:r>
            <a:r>
              <a:rPr lang="en-IN" dirty="0" smtClean="0"/>
              <a:t> </a:t>
            </a:r>
            <a:r>
              <a:rPr lang="en-IN" i="1" dirty="0"/>
              <a:t>A</a:t>
            </a:r>
            <a:r>
              <a:rPr lang="en-IN" baseline="-25000" dirty="0"/>
              <a:t>3</a:t>
            </a:r>
            <a:r>
              <a:rPr lang="en-IN" dirty="0"/>
              <a:t> ∪</a:t>
            </a:r>
            <a:r>
              <a:rPr lang="en-IN" dirty="0" smtClean="0"/>
              <a:t> </a:t>
            </a:r>
            <a:r>
              <a:rPr lang="en-IN" i="1" dirty="0" smtClean="0"/>
              <a:t>A</a:t>
            </a:r>
            <a:r>
              <a:rPr lang="en-IN" baseline="-25000" dirty="0" smtClean="0"/>
              <a:t>4</a:t>
            </a:r>
            <a:r>
              <a:rPr lang="en-IN" dirty="0" smtClean="0"/>
              <a:t>. Suppose </a:t>
            </a:r>
            <a:r>
              <a:rPr lang="en-IN" dirty="0"/>
              <a:t>further that boundaries are assigned to the regions representing </a:t>
            </a:r>
            <a:r>
              <a:rPr lang="en-IN" i="1" dirty="0"/>
              <a:t>A</a:t>
            </a:r>
            <a:r>
              <a:rPr lang="en-IN" baseline="-25000" dirty="0"/>
              <a:t>1</a:t>
            </a:r>
            <a:r>
              <a:rPr lang="en-IN" dirty="0"/>
              <a:t>, </a:t>
            </a:r>
            <a:r>
              <a:rPr lang="en-IN" i="1" dirty="0"/>
              <a:t>A</a:t>
            </a:r>
            <a:r>
              <a:rPr lang="en-IN" baseline="-25000" dirty="0"/>
              <a:t>2</a:t>
            </a:r>
            <a:r>
              <a:rPr lang="en-IN" dirty="0"/>
              <a:t>, </a:t>
            </a:r>
            <a:r>
              <a:rPr lang="en-IN" i="1" dirty="0"/>
              <a:t>A</a:t>
            </a:r>
            <a:r>
              <a:rPr lang="en-IN" baseline="-25000" dirty="0"/>
              <a:t>3</a:t>
            </a:r>
            <a:r>
              <a:rPr lang="en-IN" dirty="0"/>
              <a:t>, </a:t>
            </a:r>
            <a:r>
              <a:rPr lang="en-IN" dirty="0" smtClean="0"/>
              <a:t>and </a:t>
            </a:r>
            <a:r>
              <a:rPr lang="en-IN" i="1" dirty="0" smtClean="0"/>
              <a:t>A</a:t>
            </a:r>
            <a:r>
              <a:rPr lang="en-IN" baseline="-25000" dirty="0" smtClean="0"/>
              <a:t>4</a:t>
            </a:r>
            <a:r>
              <a:rPr lang="en-IN" dirty="0" smtClean="0"/>
              <a:t> </a:t>
            </a:r>
            <a:r>
              <a:rPr lang="en-IN" dirty="0"/>
              <a:t>in such a way </a:t>
            </a:r>
            <a:r>
              <a:rPr lang="en-IN" dirty="0" smtClean="0"/>
              <a:t>that these </a:t>
            </a:r>
            <a:r>
              <a:rPr lang="en-IN" dirty="0"/>
              <a:t>sets are mutually disjoint. Then </a:t>
            </a:r>
            <a:r>
              <a:rPr lang="en-IN" i="1" dirty="0"/>
              <a:t>A </a:t>
            </a:r>
            <a:r>
              <a:rPr lang="en-IN" dirty="0"/>
              <a:t>is called a </a:t>
            </a:r>
            <a:r>
              <a:rPr lang="en-IN" i="1" dirty="0"/>
              <a:t>union of </a:t>
            </a:r>
            <a:r>
              <a:rPr lang="en-IN" i="1" dirty="0" smtClean="0"/>
              <a:t>mutually disjoint </a:t>
            </a:r>
            <a:r>
              <a:rPr lang="en-IN" i="1" dirty="0"/>
              <a:t>subsets</a:t>
            </a:r>
            <a:r>
              <a:rPr lang="en-IN" dirty="0"/>
              <a:t>, and the collection of sets {</a:t>
            </a:r>
            <a:r>
              <a:rPr lang="en-IN" i="1" dirty="0"/>
              <a:t>A</a:t>
            </a:r>
            <a:r>
              <a:rPr lang="en-IN" baseline="-25000" dirty="0"/>
              <a:t>1</a:t>
            </a:r>
            <a:r>
              <a:rPr lang="en-IN" dirty="0"/>
              <a:t>, </a:t>
            </a:r>
            <a:r>
              <a:rPr lang="en-IN" i="1" dirty="0"/>
              <a:t>A</a:t>
            </a:r>
            <a:r>
              <a:rPr lang="en-IN" baseline="-25000" dirty="0"/>
              <a:t>2</a:t>
            </a:r>
            <a:r>
              <a:rPr lang="en-IN" dirty="0"/>
              <a:t>, </a:t>
            </a:r>
            <a:r>
              <a:rPr lang="en-IN" i="1" dirty="0"/>
              <a:t>A</a:t>
            </a:r>
            <a:r>
              <a:rPr lang="en-IN" baseline="-25000" dirty="0"/>
              <a:t>3</a:t>
            </a:r>
            <a:r>
              <a:rPr lang="en-IN" dirty="0"/>
              <a:t>, </a:t>
            </a:r>
            <a:r>
              <a:rPr lang="en-IN" i="1" dirty="0"/>
              <a:t>A</a:t>
            </a:r>
            <a:r>
              <a:rPr lang="en-IN" baseline="-25000" dirty="0"/>
              <a:t>4</a:t>
            </a:r>
            <a:r>
              <a:rPr lang="en-IN" dirty="0"/>
              <a:t>} is said to be a </a:t>
            </a:r>
            <a:r>
              <a:rPr lang="en-IN" i="1" dirty="0"/>
              <a:t>partition </a:t>
            </a:r>
            <a:r>
              <a:rPr lang="en-IN" dirty="0"/>
              <a:t>of </a:t>
            </a:r>
            <a:r>
              <a:rPr lang="en-IN" i="1" dirty="0"/>
              <a:t>A</a:t>
            </a:r>
            <a:r>
              <a:rPr lang="en-IN" dirty="0"/>
              <a:t>.</a:t>
            </a:r>
            <a:endParaRPr lang="en-US" altLang="en-US" dirty="0"/>
          </a:p>
        </p:txBody>
      </p:sp>
      <p:pic>
        <p:nvPicPr>
          <p:cNvPr id="9" name="Picture 8" descr="The textbox has the heading “Definition.” The text reads: &#10;“A finite or infinite collection of nonempty sets {A_1, A_2, A_3, …} is a partition of a set A if, and only if, &#10;1. A is the union of all the A_i,&#10;2. the sets A_1, A_2, A_3, … are mutually disjoint.”"/>
          <p:cNvPicPr>
            <a:picLocks noChangeAspect="1"/>
          </p:cNvPicPr>
          <p:nvPr/>
        </p:nvPicPr>
        <p:blipFill>
          <a:blip r:embed="rId3"/>
          <a:stretch>
            <a:fillRect/>
          </a:stretch>
        </p:blipFill>
        <p:spPr>
          <a:xfrm>
            <a:off x="637159" y="3886200"/>
            <a:ext cx="7973441" cy="1914924"/>
          </a:xfrm>
          <a:prstGeom prst="rect">
            <a:avLst/>
          </a:prstGeom>
        </p:spPr>
      </p:pic>
    </p:spTree>
    <p:extLst>
      <p:ext uri="{BB962C8B-B14F-4D97-AF65-F5344CB8AC3E}">
        <p14:creationId xmlns:p14="http://schemas.microsoft.com/office/powerpoint/2010/main" val="215788697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6.1.11 </a:t>
            </a:r>
            <a:r>
              <a:rPr lang="en-US" altLang="en-US" dirty="0"/>
              <a:t>– </a:t>
            </a:r>
            <a:r>
              <a:rPr lang="en-IN" i="1" dirty="0"/>
              <a:t>Partitions of Sets</a:t>
            </a:r>
            <a:endParaRPr lang="en-IN" altLang="en-US" i="1" dirty="0"/>
          </a:p>
        </p:txBody>
      </p:sp>
      <p:sp>
        <p:nvSpPr>
          <p:cNvPr id="3" name="Content Placeholder 2"/>
          <p:cNvSpPr>
            <a:spLocks noGrp="1"/>
          </p:cNvSpPr>
          <p:nvPr>
            <p:ph sz="quarter" idx="13"/>
          </p:nvPr>
        </p:nvSpPr>
        <p:spPr>
          <a:xfrm>
            <a:off x="381000" y="1447800"/>
            <a:ext cx="8534400" cy="1828800"/>
          </a:xfrm>
        </p:spPr>
        <p:txBody>
          <a:bodyPr/>
          <a:lstStyle/>
          <a:p>
            <a:pPr marL="344488" indent="-344488"/>
            <a:r>
              <a:rPr lang="en-IN" dirty="0" smtClean="0"/>
              <a:t>a. Let </a:t>
            </a:r>
            <a:r>
              <a:rPr lang="en-IN" i="1" dirty="0"/>
              <a:t>A </a:t>
            </a:r>
            <a:r>
              <a:rPr lang="en-IN" dirty="0" smtClean="0"/>
              <a:t>= </a:t>
            </a:r>
            <a:r>
              <a:rPr lang="en-IN" dirty="0"/>
              <a:t>{1, 2, 3, 4, 5, 6}, </a:t>
            </a:r>
            <a:r>
              <a:rPr lang="en-IN" i="1" dirty="0"/>
              <a:t>A</a:t>
            </a:r>
            <a:r>
              <a:rPr lang="en-IN" baseline="-25000" dirty="0"/>
              <a:t>1</a:t>
            </a:r>
            <a:r>
              <a:rPr lang="en-IN" dirty="0"/>
              <a:t> </a:t>
            </a:r>
            <a:r>
              <a:rPr lang="en-IN" dirty="0" smtClean="0"/>
              <a:t>= </a:t>
            </a:r>
            <a:r>
              <a:rPr lang="en-IN" dirty="0"/>
              <a:t>{1, 2}, </a:t>
            </a:r>
            <a:r>
              <a:rPr lang="en-IN" i="1" dirty="0"/>
              <a:t>A</a:t>
            </a:r>
            <a:r>
              <a:rPr lang="en-IN" baseline="-25000" dirty="0"/>
              <a:t>2</a:t>
            </a:r>
            <a:r>
              <a:rPr lang="en-IN" dirty="0"/>
              <a:t> </a:t>
            </a:r>
            <a:r>
              <a:rPr lang="en-IN" dirty="0" smtClean="0"/>
              <a:t>= </a:t>
            </a:r>
            <a:r>
              <a:rPr lang="en-IN" dirty="0"/>
              <a:t>{3, 4}, and </a:t>
            </a:r>
            <a:r>
              <a:rPr lang="en-IN" i="1" dirty="0"/>
              <a:t>A</a:t>
            </a:r>
            <a:r>
              <a:rPr lang="en-IN" baseline="-25000" dirty="0"/>
              <a:t>3</a:t>
            </a:r>
            <a:r>
              <a:rPr lang="en-IN" dirty="0"/>
              <a:t> </a:t>
            </a:r>
            <a:r>
              <a:rPr lang="en-IN" dirty="0" smtClean="0"/>
              <a:t>= </a:t>
            </a:r>
            <a:r>
              <a:rPr lang="en-IN" dirty="0"/>
              <a:t>{</a:t>
            </a:r>
            <a:r>
              <a:rPr lang="en-IN" dirty="0" smtClean="0"/>
              <a:t>5, 6</a:t>
            </a:r>
            <a:r>
              <a:rPr lang="en-IN" dirty="0"/>
              <a:t>}. Is {</a:t>
            </a:r>
            <a:r>
              <a:rPr lang="en-IN" i="1" dirty="0"/>
              <a:t>A</a:t>
            </a:r>
            <a:r>
              <a:rPr lang="en-IN" baseline="-25000" dirty="0"/>
              <a:t>1</a:t>
            </a:r>
            <a:r>
              <a:rPr lang="en-IN" dirty="0"/>
              <a:t>, </a:t>
            </a:r>
            <a:r>
              <a:rPr lang="en-IN" i="1" dirty="0"/>
              <a:t>A</a:t>
            </a:r>
            <a:r>
              <a:rPr lang="en-IN" baseline="-25000" dirty="0"/>
              <a:t>2</a:t>
            </a:r>
            <a:r>
              <a:rPr lang="en-IN" dirty="0"/>
              <a:t>, </a:t>
            </a:r>
            <a:r>
              <a:rPr lang="en-IN" i="1" dirty="0"/>
              <a:t>A</a:t>
            </a:r>
            <a:r>
              <a:rPr lang="en-IN" baseline="-25000" dirty="0"/>
              <a:t>3</a:t>
            </a:r>
            <a:r>
              <a:rPr lang="en-IN" dirty="0"/>
              <a:t>} </a:t>
            </a:r>
            <a:r>
              <a:rPr lang="en-IN" dirty="0" smtClean="0"/>
              <a:t>a partition </a:t>
            </a:r>
            <a:r>
              <a:rPr lang="en-IN" dirty="0"/>
              <a:t>of </a:t>
            </a:r>
            <a:r>
              <a:rPr lang="en-IN" i="1" dirty="0"/>
              <a:t>A</a:t>
            </a:r>
            <a:r>
              <a:rPr lang="en-IN" dirty="0" smtClean="0"/>
              <a:t>?</a:t>
            </a:r>
          </a:p>
          <a:p>
            <a:pPr marL="344488" indent="-344488"/>
            <a:endParaRPr lang="en-US" altLang="en-US" sz="1200" dirty="0" smtClean="0"/>
          </a:p>
          <a:p>
            <a:pPr marL="344488" indent="-344488"/>
            <a:r>
              <a:rPr lang="en-IN" dirty="0"/>
              <a:t>b. Let </a:t>
            </a:r>
            <a:r>
              <a:rPr lang="en-IN" b="1" dirty="0"/>
              <a:t>Z </a:t>
            </a:r>
            <a:r>
              <a:rPr lang="en-IN" dirty="0"/>
              <a:t>be the set of all integers and let</a:t>
            </a:r>
            <a:endParaRPr lang="en-US" altLang="en-US" dirty="0"/>
          </a:p>
        </p:txBody>
      </p:sp>
      <p:pic>
        <p:nvPicPr>
          <p:cNvPr id="4" name="Picture 3" descr="T_0 = {n element of set of integer, Z such that x = 3k, for some integer k},&#10;T_1 = {n element of set of integer, Z such that n = 3k + 1, for some integer k}, and&#10;T_2 = {n element of set of integer Z such that n = 3k + 2, for some integer k}."/>
          <p:cNvPicPr>
            <a:picLocks noChangeAspect="1"/>
          </p:cNvPicPr>
          <p:nvPr/>
        </p:nvPicPr>
        <p:blipFill>
          <a:blip r:embed="rId3"/>
          <a:stretch>
            <a:fillRect/>
          </a:stretch>
        </p:blipFill>
        <p:spPr>
          <a:xfrm>
            <a:off x="1752600" y="3048000"/>
            <a:ext cx="5675722" cy="1295400"/>
          </a:xfrm>
          <a:prstGeom prst="rect">
            <a:avLst/>
          </a:prstGeom>
        </p:spPr>
      </p:pic>
      <p:sp>
        <p:nvSpPr>
          <p:cNvPr id="5" name="Content Placeholder 2"/>
          <p:cNvSpPr>
            <a:spLocks noGrp="1"/>
          </p:cNvSpPr>
          <p:nvPr>
            <p:ph sz="quarter" idx="13"/>
          </p:nvPr>
        </p:nvSpPr>
        <p:spPr>
          <a:xfrm>
            <a:off x="381000" y="4495800"/>
            <a:ext cx="8534400" cy="609600"/>
          </a:xfrm>
        </p:spPr>
        <p:txBody>
          <a:bodyPr/>
          <a:lstStyle/>
          <a:p>
            <a:pPr marL="344488" indent="-344488"/>
            <a:r>
              <a:rPr lang="en-IN" dirty="0" smtClean="0"/>
              <a:t>   Is </a:t>
            </a:r>
            <a:r>
              <a:rPr lang="en-IN" dirty="0"/>
              <a:t>{</a:t>
            </a:r>
            <a:r>
              <a:rPr lang="en-IN" i="1" dirty="0"/>
              <a:t>T</a:t>
            </a:r>
            <a:r>
              <a:rPr lang="en-IN" baseline="-25000" dirty="0"/>
              <a:t>0</a:t>
            </a:r>
            <a:r>
              <a:rPr lang="en-IN" dirty="0"/>
              <a:t>, </a:t>
            </a:r>
            <a:r>
              <a:rPr lang="en-IN" i="1" dirty="0"/>
              <a:t>T</a:t>
            </a:r>
            <a:r>
              <a:rPr lang="en-IN" baseline="-25000" dirty="0"/>
              <a:t>1</a:t>
            </a:r>
            <a:r>
              <a:rPr lang="en-IN" dirty="0"/>
              <a:t>, </a:t>
            </a:r>
            <a:r>
              <a:rPr lang="en-IN" i="1" dirty="0"/>
              <a:t>T</a:t>
            </a:r>
            <a:r>
              <a:rPr lang="en-IN" baseline="-25000" dirty="0"/>
              <a:t>2</a:t>
            </a:r>
            <a:r>
              <a:rPr lang="en-IN" dirty="0"/>
              <a:t>} a partition of </a:t>
            </a:r>
            <a:r>
              <a:rPr lang="en-IN" b="1" dirty="0"/>
              <a:t>Z</a:t>
            </a:r>
            <a:r>
              <a:rPr lang="en-IN" dirty="0"/>
              <a:t>?</a:t>
            </a:r>
            <a:endParaRPr lang="en-US" altLang="en-US" dirty="0"/>
          </a:p>
        </p:txBody>
      </p:sp>
    </p:spTree>
    <p:extLst>
      <p:ext uri="{BB962C8B-B14F-4D97-AF65-F5344CB8AC3E}">
        <p14:creationId xmlns:p14="http://schemas.microsoft.com/office/powerpoint/2010/main" val="26600646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8975" y="2438400"/>
            <a:ext cx="8226425" cy="1143000"/>
          </a:xfrm>
        </p:spPr>
        <p:txBody>
          <a:bodyPr/>
          <a:lstStyle/>
          <a:p>
            <a:pPr algn="ctr" eaLnBrk="1" hangingPunct="1"/>
            <a:r>
              <a:rPr lang="en-IN" altLang="en-US" dirty="0"/>
              <a:t>Subsets: Proof and Disproof</a:t>
            </a:r>
          </a:p>
        </p:txBody>
      </p:sp>
    </p:spTree>
    <p:extLst>
      <p:ext uri="{BB962C8B-B14F-4D97-AF65-F5344CB8AC3E}">
        <p14:creationId xmlns:p14="http://schemas.microsoft.com/office/powerpoint/2010/main" val="389693866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6.1.11 </a:t>
            </a:r>
            <a:r>
              <a:rPr lang="en-US" altLang="en-US" dirty="0"/>
              <a:t>– </a:t>
            </a:r>
            <a:r>
              <a:rPr lang="en-IN" i="1" dirty="0" smtClean="0"/>
              <a:t>Solution</a:t>
            </a:r>
            <a:endParaRPr lang="en-IN" altLang="en-US" i="1" dirty="0"/>
          </a:p>
        </p:txBody>
      </p:sp>
      <p:sp>
        <p:nvSpPr>
          <p:cNvPr id="3" name="Content Placeholder 2"/>
          <p:cNvSpPr>
            <a:spLocks noGrp="1"/>
          </p:cNvSpPr>
          <p:nvPr>
            <p:ph sz="quarter" idx="13"/>
          </p:nvPr>
        </p:nvSpPr>
        <p:spPr>
          <a:xfrm>
            <a:off x="381000" y="1447800"/>
            <a:ext cx="8534400" cy="5181600"/>
          </a:xfrm>
        </p:spPr>
        <p:txBody>
          <a:bodyPr/>
          <a:lstStyle/>
          <a:p>
            <a:r>
              <a:rPr lang="en-IN" dirty="0" smtClean="0"/>
              <a:t>a. Yes</a:t>
            </a:r>
            <a:r>
              <a:rPr lang="en-IN" dirty="0"/>
              <a:t>. By inspection, </a:t>
            </a:r>
            <a:r>
              <a:rPr lang="en-IN" i="1" dirty="0"/>
              <a:t>A </a:t>
            </a:r>
            <a:r>
              <a:rPr lang="en-IN" dirty="0" smtClean="0"/>
              <a:t>= </a:t>
            </a:r>
            <a:r>
              <a:rPr lang="en-IN" i="1" dirty="0"/>
              <a:t>A</a:t>
            </a:r>
            <a:r>
              <a:rPr lang="en-IN" baseline="-25000" dirty="0"/>
              <a:t>1</a:t>
            </a:r>
            <a:r>
              <a:rPr lang="en-IN" dirty="0"/>
              <a:t> ∪ </a:t>
            </a:r>
            <a:r>
              <a:rPr lang="en-IN" i="1" dirty="0"/>
              <a:t>A</a:t>
            </a:r>
            <a:r>
              <a:rPr lang="en-IN" baseline="-25000" dirty="0"/>
              <a:t>2</a:t>
            </a:r>
            <a:r>
              <a:rPr lang="en-IN" dirty="0"/>
              <a:t> ∪ </a:t>
            </a:r>
            <a:r>
              <a:rPr lang="en-IN" i="1" dirty="0"/>
              <a:t>A</a:t>
            </a:r>
            <a:r>
              <a:rPr lang="en-IN" baseline="-25000" dirty="0"/>
              <a:t>3</a:t>
            </a:r>
            <a:r>
              <a:rPr lang="en-IN" dirty="0"/>
              <a:t> and the sets </a:t>
            </a:r>
            <a:r>
              <a:rPr lang="en-IN" i="1" dirty="0"/>
              <a:t>A</a:t>
            </a:r>
            <a:r>
              <a:rPr lang="en-IN" baseline="-25000" dirty="0"/>
              <a:t>1</a:t>
            </a:r>
            <a:r>
              <a:rPr lang="en-IN" dirty="0"/>
              <a:t>, </a:t>
            </a:r>
            <a:r>
              <a:rPr lang="en-IN" i="1" dirty="0"/>
              <a:t>A</a:t>
            </a:r>
            <a:r>
              <a:rPr lang="en-IN" baseline="-25000" dirty="0"/>
              <a:t>2</a:t>
            </a:r>
            <a:r>
              <a:rPr lang="en-IN" dirty="0"/>
              <a:t>, and </a:t>
            </a:r>
            <a:r>
              <a:rPr lang="en-IN" i="1" dirty="0"/>
              <a:t>A</a:t>
            </a:r>
            <a:r>
              <a:rPr lang="en-IN" baseline="-25000" dirty="0"/>
              <a:t>3</a:t>
            </a:r>
            <a:r>
              <a:rPr lang="en-IN" dirty="0"/>
              <a:t> are mutually disjoint</a:t>
            </a:r>
            <a:r>
              <a:rPr lang="en-IN" dirty="0" smtClean="0"/>
              <a:t>.</a:t>
            </a:r>
          </a:p>
          <a:p>
            <a:endParaRPr lang="en-US" altLang="en-US" sz="800" dirty="0" smtClean="0"/>
          </a:p>
          <a:p>
            <a:r>
              <a:rPr lang="en-IN" dirty="0" smtClean="0"/>
              <a:t>b. Yes</a:t>
            </a:r>
            <a:r>
              <a:rPr lang="en-IN" dirty="0"/>
              <a:t>. By the quotient-remainder theorem, every integer </a:t>
            </a:r>
            <a:r>
              <a:rPr lang="en-IN" i="1" dirty="0"/>
              <a:t>n </a:t>
            </a:r>
            <a:r>
              <a:rPr lang="en-IN" dirty="0"/>
              <a:t>can be represented in </a:t>
            </a:r>
            <a:r>
              <a:rPr lang="en-IN" dirty="0" smtClean="0"/>
              <a:t>exactly one </a:t>
            </a:r>
            <a:r>
              <a:rPr lang="en-IN" dirty="0"/>
              <a:t>of the three </a:t>
            </a:r>
            <a:r>
              <a:rPr lang="en-IN" dirty="0" smtClean="0"/>
              <a:t>forms</a:t>
            </a:r>
          </a:p>
          <a:p>
            <a:endParaRPr lang="en-US" altLang="en-US" sz="800" dirty="0"/>
          </a:p>
          <a:p>
            <a:r>
              <a:rPr lang="pt-BR" i="1" dirty="0" smtClean="0"/>
              <a:t>                        n </a:t>
            </a:r>
            <a:r>
              <a:rPr lang="pt-BR" dirty="0" smtClean="0"/>
              <a:t>= </a:t>
            </a:r>
            <a:r>
              <a:rPr lang="pt-BR" dirty="0"/>
              <a:t>3</a:t>
            </a:r>
            <a:r>
              <a:rPr lang="pt-BR" i="1" dirty="0"/>
              <a:t>k </a:t>
            </a:r>
            <a:r>
              <a:rPr lang="pt-BR" i="1" dirty="0" smtClean="0"/>
              <a:t>  </a:t>
            </a:r>
            <a:r>
              <a:rPr lang="pt-BR" dirty="0" smtClean="0"/>
              <a:t>or   </a:t>
            </a:r>
            <a:r>
              <a:rPr lang="pt-BR" i="1" dirty="0" smtClean="0"/>
              <a:t>n </a:t>
            </a:r>
            <a:r>
              <a:rPr lang="pt-BR" dirty="0" smtClean="0"/>
              <a:t>= 3</a:t>
            </a:r>
            <a:r>
              <a:rPr lang="pt-BR" i="1" dirty="0" smtClean="0"/>
              <a:t>k </a:t>
            </a:r>
            <a:r>
              <a:rPr lang="pt-BR" dirty="0" smtClean="0"/>
              <a:t>+ 1   or   </a:t>
            </a:r>
            <a:r>
              <a:rPr lang="pt-BR" i="1" dirty="0" smtClean="0"/>
              <a:t>n </a:t>
            </a:r>
            <a:r>
              <a:rPr lang="pt-BR" dirty="0" smtClean="0"/>
              <a:t>= 3</a:t>
            </a:r>
            <a:r>
              <a:rPr lang="pt-BR" i="1" dirty="0" smtClean="0"/>
              <a:t>k </a:t>
            </a:r>
            <a:r>
              <a:rPr lang="pt-BR" dirty="0" smtClean="0"/>
              <a:t>+ 2,</a:t>
            </a:r>
          </a:p>
          <a:p>
            <a:endParaRPr lang="pt-BR" altLang="en-US" sz="800" dirty="0"/>
          </a:p>
          <a:p>
            <a:pPr marL="0" indent="0"/>
            <a:r>
              <a:rPr lang="en-IN" dirty="0"/>
              <a:t>for some integer </a:t>
            </a:r>
            <a:r>
              <a:rPr lang="en-IN" i="1" dirty="0"/>
              <a:t>k</a:t>
            </a:r>
            <a:r>
              <a:rPr lang="en-IN" dirty="0"/>
              <a:t>. This implies that no integer can be in any two of the sets </a:t>
            </a:r>
            <a:r>
              <a:rPr lang="en-IN" i="1" dirty="0"/>
              <a:t>T</a:t>
            </a:r>
            <a:r>
              <a:rPr lang="en-IN" baseline="-25000" dirty="0"/>
              <a:t>0</a:t>
            </a:r>
            <a:r>
              <a:rPr lang="en-IN" dirty="0"/>
              <a:t>, </a:t>
            </a:r>
            <a:r>
              <a:rPr lang="en-IN" i="1" dirty="0"/>
              <a:t>T</a:t>
            </a:r>
            <a:r>
              <a:rPr lang="en-IN" baseline="-25000" dirty="0"/>
              <a:t>1</a:t>
            </a:r>
            <a:r>
              <a:rPr lang="en-IN" dirty="0"/>
              <a:t>, </a:t>
            </a:r>
            <a:r>
              <a:rPr lang="en-IN" dirty="0" smtClean="0"/>
              <a:t>or </a:t>
            </a:r>
            <a:r>
              <a:rPr lang="en-IN" i="1" dirty="0" smtClean="0"/>
              <a:t>T</a:t>
            </a:r>
            <a:r>
              <a:rPr lang="en-IN" baseline="-25000" dirty="0" smtClean="0"/>
              <a:t>2</a:t>
            </a:r>
            <a:r>
              <a:rPr lang="en-IN" dirty="0"/>
              <a:t>. So </a:t>
            </a:r>
            <a:r>
              <a:rPr lang="en-IN" i="1" dirty="0"/>
              <a:t>T</a:t>
            </a:r>
            <a:r>
              <a:rPr lang="en-IN" baseline="-25000" dirty="0"/>
              <a:t>0</a:t>
            </a:r>
            <a:r>
              <a:rPr lang="en-IN" dirty="0"/>
              <a:t>, </a:t>
            </a:r>
            <a:r>
              <a:rPr lang="en-IN" i="1" dirty="0"/>
              <a:t>T</a:t>
            </a:r>
            <a:r>
              <a:rPr lang="en-IN" baseline="-25000" dirty="0"/>
              <a:t>1</a:t>
            </a:r>
            <a:r>
              <a:rPr lang="en-IN" dirty="0"/>
              <a:t>, and </a:t>
            </a:r>
            <a:r>
              <a:rPr lang="en-IN" i="1" dirty="0"/>
              <a:t>T</a:t>
            </a:r>
            <a:r>
              <a:rPr lang="en-IN" baseline="-25000" dirty="0"/>
              <a:t>2</a:t>
            </a:r>
            <a:r>
              <a:rPr lang="en-IN" dirty="0"/>
              <a:t> are mutually disjoint. The theorem also implies that every </a:t>
            </a:r>
            <a:r>
              <a:rPr lang="en-IN" dirty="0" smtClean="0"/>
              <a:t>integer is </a:t>
            </a:r>
            <a:r>
              <a:rPr lang="en-IN" dirty="0"/>
              <a:t>in one of the sets </a:t>
            </a:r>
            <a:r>
              <a:rPr lang="en-IN" i="1" dirty="0"/>
              <a:t>T</a:t>
            </a:r>
            <a:r>
              <a:rPr lang="en-IN" baseline="-25000" dirty="0"/>
              <a:t>0</a:t>
            </a:r>
            <a:r>
              <a:rPr lang="en-IN" dirty="0"/>
              <a:t>, </a:t>
            </a:r>
            <a:r>
              <a:rPr lang="en-IN" i="1" dirty="0"/>
              <a:t>T</a:t>
            </a:r>
            <a:r>
              <a:rPr lang="en-IN" baseline="-25000" dirty="0"/>
              <a:t>1</a:t>
            </a:r>
            <a:r>
              <a:rPr lang="en-IN" dirty="0"/>
              <a:t>, or </a:t>
            </a:r>
            <a:r>
              <a:rPr lang="en-IN" i="1" dirty="0"/>
              <a:t>T</a:t>
            </a:r>
            <a:r>
              <a:rPr lang="en-IN" baseline="-25000" dirty="0"/>
              <a:t>2</a:t>
            </a:r>
            <a:r>
              <a:rPr lang="en-IN" dirty="0"/>
              <a:t>. So </a:t>
            </a:r>
            <a:r>
              <a:rPr lang="en-IN" b="1" dirty="0"/>
              <a:t>Z </a:t>
            </a:r>
            <a:r>
              <a:rPr lang="en-IN" dirty="0" smtClean="0"/>
              <a:t>= </a:t>
            </a:r>
            <a:r>
              <a:rPr lang="en-IN" i="1" dirty="0"/>
              <a:t>T</a:t>
            </a:r>
            <a:r>
              <a:rPr lang="en-IN" baseline="-25000" dirty="0"/>
              <a:t>0</a:t>
            </a:r>
            <a:r>
              <a:rPr lang="en-IN" dirty="0"/>
              <a:t> ∪ </a:t>
            </a:r>
            <a:r>
              <a:rPr lang="en-IN" i="1" dirty="0"/>
              <a:t>T</a:t>
            </a:r>
            <a:r>
              <a:rPr lang="en-IN" baseline="-25000" dirty="0"/>
              <a:t>1</a:t>
            </a:r>
            <a:r>
              <a:rPr lang="en-IN" dirty="0"/>
              <a:t> ∪ </a:t>
            </a:r>
            <a:r>
              <a:rPr lang="en-IN" i="1" dirty="0"/>
              <a:t>T</a:t>
            </a:r>
            <a:r>
              <a:rPr lang="en-IN" baseline="-25000" dirty="0"/>
              <a:t>2</a:t>
            </a:r>
            <a:r>
              <a:rPr lang="en-IN" dirty="0"/>
              <a:t>.</a:t>
            </a:r>
            <a:endParaRPr lang="en-US" altLang="en-US" dirty="0"/>
          </a:p>
        </p:txBody>
      </p:sp>
    </p:spTree>
    <p:extLst>
      <p:ext uri="{BB962C8B-B14F-4D97-AF65-F5344CB8AC3E}">
        <p14:creationId xmlns:p14="http://schemas.microsoft.com/office/powerpoint/2010/main" val="64077597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8975" y="2438400"/>
            <a:ext cx="8226425" cy="1143000"/>
          </a:xfrm>
        </p:spPr>
        <p:txBody>
          <a:bodyPr/>
          <a:lstStyle/>
          <a:p>
            <a:pPr algn="ctr" eaLnBrk="1" hangingPunct="1"/>
            <a:r>
              <a:rPr lang="en-IN" altLang="en-US" dirty="0"/>
              <a:t>Power Sets</a:t>
            </a:r>
          </a:p>
        </p:txBody>
      </p:sp>
    </p:spTree>
    <p:extLst>
      <p:ext uri="{BB962C8B-B14F-4D97-AF65-F5344CB8AC3E}">
        <p14:creationId xmlns:p14="http://schemas.microsoft.com/office/powerpoint/2010/main" val="7573486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IN" dirty="0"/>
              <a:t>Power Sets</a:t>
            </a:r>
            <a:endParaRPr lang="en-IN" altLang="en-US" dirty="0"/>
          </a:p>
        </p:txBody>
      </p:sp>
      <p:sp>
        <p:nvSpPr>
          <p:cNvPr id="3" name="Content Placeholder 2"/>
          <p:cNvSpPr>
            <a:spLocks noGrp="1"/>
          </p:cNvSpPr>
          <p:nvPr>
            <p:ph sz="quarter" idx="13"/>
          </p:nvPr>
        </p:nvSpPr>
        <p:spPr>
          <a:xfrm>
            <a:off x="381000" y="1447800"/>
            <a:ext cx="8534400" cy="1295400"/>
          </a:xfrm>
        </p:spPr>
        <p:txBody>
          <a:bodyPr/>
          <a:lstStyle/>
          <a:p>
            <a:pPr marL="0" indent="0"/>
            <a:r>
              <a:rPr lang="en-IN" dirty="0"/>
              <a:t>There are various situations in which it is useful to consider the set of all subsets of a </a:t>
            </a:r>
            <a:r>
              <a:rPr lang="en-IN" dirty="0" smtClean="0"/>
              <a:t>particular set</a:t>
            </a:r>
            <a:r>
              <a:rPr lang="en-IN" dirty="0"/>
              <a:t>. The </a:t>
            </a:r>
            <a:r>
              <a:rPr lang="en-IN" b="1" dirty="0"/>
              <a:t>power set axiom </a:t>
            </a:r>
            <a:r>
              <a:rPr lang="en-IN" dirty="0"/>
              <a:t>guarantees that this is a set.</a:t>
            </a:r>
            <a:endParaRPr lang="en-US" altLang="en-US" dirty="0"/>
          </a:p>
        </p:txBody>
      </p:sp>
      <p:pic>
        <p:nvPicPr>
          <p:cNvPr id="4" name="Picture 3" descr="The textbox has the heading “Definition.” The text reads ”Given a set A, the power set of A, denoted script P(A), is the set of all subsets of A.”"/>
          <p:cNvPicPr>
            <a:picLocks noChangeAspect="1"/>
          </p:cNvPicPr>
          <p:nvPr/>
        </p:nvPicPr>
        <p:blipFill>
          <a:blip r:embed="rId3"/>
          <a:stretch>
            <a:fillRect/>
          </a:stretch>
        </p:blipFill>
        <p:spPr>
          <a:xfrm>
            <a:off x="381000" y="2971800"/>
            <a:ext cx="8558784" cy="1055351"/>
          </a:xfrm>
          <a:prstGeom prst="rect">
            <a:avLst/>
          </a:prstGeom>
        </p:spPr>
      </p:pic>
    </p:spTree>
    <p:extLst>
      <p:ext uri="{BB962C8B-B14F-4D97-AF65-F5344CB8AC3E}">
        <p14:creationId xmlns:p14="http://schemas.microsoft.com/office/powerpoint/2010/main" val="408933708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800" dirty="0"/>
              <a:t>Example </a:t>
            </a:r>
            <a:r>
              <a:rPr lang="en-IN" altLang="en-US" sz="3800" dirty="0" smtClean="0"/>
              <a:t>6.1.12 </a:t>
            </a:r>
            <a:r>
              <a:rPr lang="en-US" altLang="en-US" sz="3800" dirty="0"/>
              <a:t>– </a:t>
            </a:r>
            <a:r>
              <a:rPr lang="en-IN" sz="3800" i="1" dirty="0"/>
              <a:t>Power Set of a Set</a:t>
            </a:r>
            <a:endParaRPr lang="en-IN" altLang="en-US" sz="3800" i="1" dirty="0"/>
          </a:p>
        </p:txBody>
      </p:sp>
      <p:sp>
        <p:nvSpPr>
          <p:cNvPr id="3" name="Content Placeholder 2"/>
          <p:cNvSpPr>
            <a:spLocks noGrp="1"/>
          </p:cNvSpPr>
          <p:nvPr>
            <p:ph sz="quarter" idx="13"/>
          </p:nvPr>
        </p:nvSpPr>
        <p:spPr>
          <a:xfrm>
            <a:off x="381000" y="1447800"/>
            <a:ext cx="8534400" cy="609600"/>
          </a:xfrm>
        </p:spPr>
        <p:txBody>
          <a:bodyPr/>
          <a:lstStyle/>
          <a:p>
            <a:pPr marL="344488" indent="-344488"/>
            <a:r>
              <a:rPr lang="en-IN" dirty="0"/>
              <a:t>Find the power set of the set {</a:t>
            </a:r>
            <a:r>
              <a:rPr lang="en-IN" i="1" dirty="0"/>
              <a:t>x</a:t>
            </a:r>
            <a:r>
              <a:rPr lang="en-IN" dirty="0"/>
              <a:t>, </a:t>
            </a:r>
            <a:r>
              <a:rPr lang="en-IN" i="1" dirty="0"/>
              <a:t>y</a:t>
            </a:r>
            <a:r>
              <a:rPr lang="en-IN" dirty="0"/>
              <a:t>}. That is, find</a:t>
            </a:r>
            <a:endParaRPr lang="en-US" altLang="en-US" dirty="0"/>
          </a:p>
        </p:txBody>
      </p:sp>
      <p:pic>
        <p:nvPicPr>
          <p:cNvPr id="6" name="Picture 5" descr="script P({x, y})."/>
          <p:cNvPicPr>
            <a:picLocks noChangeAspect="1"/>
          </p:cNvPicPr>
          <p:nvPr/>
        </p:nvPicPr>
        <p:blipFill>
          <a:blip r:embed="rId3"/>
          <a:stretch>
            <a:fillRect/>
          </a:stretch>
        </p:blipFill>
        <p:spPr>
          <a:xfrm>
            <a:off x="6907695" y="1507434"/>
            <a:ext cx="1053465" cy="386715"/>
          </a:xfrm>
          <a:prstGeom prst="rect">
            <a:avLst/>
          </a:prstGeom>
        </p:spPr>
      </p:pic>
    </p:spTree>
    <p:extLst>
      <p:ext uri="{BB962C8B-B14F-4D97-AF65-F5344CB8AC3E}">
        <p14:creationId xmlns:p14="http://schemas.microsoft.com/office/powerpoint/2010/main" val="172366961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6.1.12 </a:t>
            </a:r>
            <a:r>
              <a:rPr lang="en-US" altLang="en-US" dirty="0"/>
              <a:t>– </a:t>
            </a:r>
            <a:r>
              <a:rPr lang="en-IN" i="1" dirty="0" smtClean="0"/>
              <a:t>Solution</a:t>
            </a:r>
            <a:endParaRPr lang="en-IN" altLang="en-US" i="1" dirty="0"/>
          </a:p>
        </p:txBody>
      </p:sp>
      <p:pic>
        <p:nvPicPr>
          <p:cNvPr id="4" name="Picture 3" descr="empty set element of script P({x, y})."/>
          <p:cNvPicPr>
            <a:picLocks noChangeAspect="1"/>
          </p:cNvPicPr>
          <p:nvPr/>
        </p:nvPicPr>
        <p:blipFill>
          <a:blip r:embed="rId3"/>
          <a:stretch>
            <a:fillRect/>
          </a:stretch>
        </p:blipFill>
        <p:spPr>
          <a:xfrm>
            <a:off x="430696" y="1480932"/>
            <a:ext cx="1013460" cy="426720"/>
          </a:xfrm>
          <a:prstGeom prst="rect">
            <a:avLst/>
          </a:prstGeom>
        </p:spPr>
      </p:pic>
      <p:sp>
        <p:nvSpPr>
          <p:cNvPr id="3" name="Content Placeholder 2"/>
          <p:cNvSpPr>
            <a:spLocks noGrp="1"/>
          </p:cNvSpPr>
          <p:nvPr>
            <p:ph sz="quarter" idx="13"/>
          </p:nvPr>
        </p:nvSpPr>
        <p:spPr>
          <a:xfrm>
            <a:off x="381000" y="1447800"/>
            <a:ext cx="8534400" cy="791156"/>
          </a:xfrm>
        </p:spPr>
        <p:txBody>
          <a:bodyPr/>
          <a:lstStyle/>
          <a:p>
            <a:pPr marL="0" indent="0"/>
            <a:r>
              <a:rPr lang="en-IN" dirty="0" smtClean="0"/>
              <a:t>            is </a:t>
            </a:r>
            <a:r>
              <a:rPr lang="en-IN" dirty="0"/>
              <a:t>the set of all subsets of {</a:t>
            </a:r>
            <a:r>
              <a:rPr lang="en-IN" i="1" dirty="0"/>
              <a:t>x</a:t>
            </a:r>
            <a:r>
              <a:rPr lang="en-IN" dirty="0"/>
              <a:t>, </a:t>
            </a:r>
            <a:r>
              <a:rPr lang="en-IN" i="1" dirty="0"/>
              <a:t>y</a:t>
            </a:r>
            <a:r>
              <a:rPr lang="en-IN" dirty="0"/>
              <a:t>}. In </a:t>
            </a:r>
            <a:r>
              <a:rPr lang="en-IN" dirty="0" smtClean="0"/>
              <a:t>the next section </a:t>
            </a:r>
            <a:r>
              <a:rPr lang="en-IN" dirty="0"/>
              <a:t>we will show that</a:t>
            </a:r>
            <a:endParaRPr lang="en-US" altLang="en-US" dirty="0"/>
          </a:p>
        </p:txBody>
      </p:sp>
      <p:pic>
        <p:nvPicPr>
          <p:cNvPr id="5" name="Picture 4" descr="empty set"/>
          <p:cNvPicPr>
            <a:picLocks noChangeAspect="1"/>
          </p:cNvPicPr>
          <p:nvPr/>
        </p:nvPicPr>
        <p:blipFill>
          <a:blip r:embed="rId4"/>
          <a:stretch>
            <a:fillRect/>
          </a:stretch>
        </p:blipFill>
        <p:spPr>
          <a:xfrm>
            <a:off x="2348948" y="1934156"/>
            <a:ext cx="371475" cy="304800"/>
          </a:xfrm>
          <a:prstGeom prst="rect">
            <a:avLst/>
          </a:prstGeom>
        </p:spPr>
      </p:pic>
      <p:sp>
        <p:nvSpPr>
          <p:cNvPr id="6" name="Content Placeholder 2"/>
          <p:cNvSpPr>
            <a:spLocks noGrp="1"/>
          </p:cNvSpPr>
          <p:nvPr>
            <p:ph sz="quarter" idx="13"/>
          </p:nvPr>
        </p:nvSpPr>
        <p:spPr>
          <a:xfrm>
            <a:off x="457200" y="1826148"/>
            <a:ext cx="6629400" cy="489008"/>
          </a:xfrm>
        </p:spPr>
        <p:txBody>
          <a:bodyPr/>
          <a:lstStyle/>
          <a:p>
            <a:pPr marL="0" indent="0"/>
            <a:r>
              <a:rPr lang="en-IN" dirty="0" smtClean="0"/>
              <a:t>                          is </a:t>
            </a:r>
            <a:r>
              <a:rPr lang="en-IN" dirty="0"/>
              <a:t>a subset of every set, and so</a:t>
            </a:r>
            <a:endParaRPr lang="en-US" altLang="en-US" dirty="0"/>
          </a:p>
        </p:txBody>
      </p:sp>
      <p:pic>
        <p:nvPicPr>
          <p:cNvPr id="7" name="Picture 6" descr="empty set element of script P({x, y})."/>
          <p:cNvPicPr>
            <a:picLocks noChangeAspect="1"/>
          </p:cNvPicPr>
          <p:nvPr/>
        </p:nvPicPr>
        <p:blipFill>
          <a:blip r:embed="rId5"/>
          <a:stretch>
            <a:fillRect/>
          </a:stretch>
        </p:blipFill>
        <p:spPr>
          <a:xfrm>
            <a:off x="6997148" y="1907652"/>
            <a:ext cx="1800225" cy="333375"/>
          </a:xfrm>
          <a:prstGeom prst="rect">
            <a:avLst/>
          </a:prstGeom>
        </p:spPr>
      </p:pic>
      <p:sp>
        <p:nvSpPr>
          <p:cNvPr id="8" name="Content Placeholder 2"/>
          <p:cNvSpPr>
            <a:spLocks noGrp="1"/>
          </p:cNvSpPr>
          <p:nvPr>
            <p:ph sz="quarter" idx="13"/>
          </p:nvPr>
        </p:nvSpPr>
        <p:spPr>
          <a:xfrm>
            <a:off x="381000" y="2256844"/>
            <a:ext cx="8534400" cy="518164"/>
          </a:xfrm>
        </p:spPr>
        <p:txBody>
          <a:bodyPr/>
          <a:lstStyle/>
          <a:p>
            <a:pPr marL="0" indent="0"/>
            <a:r>
              <a:rPr lang="en-IN" dirty="0"/>
              <a:t>Also any set is a subset of itself, so</a:t>
            </a:r>
            <a:endParaRPr lang="en-US" altLang="en-US" dirty="0"/>
          </a:p>
        </p:txBody>
      </p:sp>
      <p:pic>
        <p:nvPicPr>
          <p:cNvPr id="10" name="Picture 9" descr="{x, y} element of script P({x, y})."/>
          <p:cNvPicPr>
            <a:picLocks noChangeAspect="1"/>
          </p:cNvPicPr>
          <p:nvPr/>
        </p:nvPicPr>
        <p:blipFill>
          <a:blip r:embed="rId6"/>
          <a:stretch>
            <a:fillRect/>
          </a:stretch>
        </p:blipFill>
        <p:spPr>
          <a:xfrm>
            <a:off x="5231296" y="2312504"/>
            <a:ext cx="2120265" cy="373380"/>
          </a:xfrm>
          <a:prstGeom prst="rect">
            <a:avLst/>
          </a:prstGeom>
        </p:spPr>
      </p:pic>
      <p:sp>
        <p:nvSpPr>
          <p:cNvPr id="11" name="Content Placeholder 2"/>
          <p:cNvSpPr>
            <a:spLocks noGrp="1"/>
          </p:cNvSpPr>
          <p:nvPr>
            <p:ph sz="quarter" idx="13"/>
          </p:nvPr>
        </p:nvSpPr>
        <p:spPr>
          <a:xfrm>
            <a:off x="381000" y="2987036"/>
            <a:ext cx="8534400" cy="518164"/>
          </a:xfrm>
        </p:spPr>
        <p:txBody>
          <a:bodyPr/>
          <a:lstStyle/>
          <a:p>
            <a:pPr marL="0" indent="0"/>
            <a:r>
              <a:rPr lang="en-IN" dirty="0"/>
              <a:t>The only other subsets of {</a:t>
            </a:r>
            <a:r>
              <a:rPr lang="en-IN" i="1" dirty="0"/>
              <a:t>x</a:t>
            </a:r>
            <a:r>
              <a:rPr lang="en-IN" dirty="0"/>
              <a:t>, </a:t>
            </a:r>
            <a:r>
              <a:rPr lang="en-IN" i="1" dirty="0"/>
              <a:t>y</a:t>
            </a:r>
            <a:r>
              <a:rPr lang="en-IN" dirty="0"/>
              <a:t>} are {</a:t>
            </a:r>
            <a:r>
              <a:rPr lang="en-IN" i="1" dirty="0"/>
              <a:t>x</a:t>
            </a:r>
            <a:r>
              <a:rPr lang="en-IN" dirty="0"/>
              <a:t>} and {</a:t>
            </a:r>
            <a:r>
              <a:rPr lang="en-IN" i="1" dirty="0"/>
              <a:t>y</a:t>
            </a:r>
            <a:r>
              <a:rPr lang="en-IN" dirty="0"/>
              <a:t>}, so</a:t>
            </a:r>
            <a:endParaRPr lang="en-US" altLang="en-US" dirty="0"/>
          </a:p>
        </p:txBody>
      </p:sp>
      <p:pic>
        <p:nvPicPr>
          <p:cNvPr id="13" name="Picture 12" descr="script P({x, y}) = {empty set, {x}, {y}, {x, y}}"/>
          <p:cNvPicPr>
            <a:picLocks noChangeAspect="1"/>
          </p:cNvPicPr>
          <p:nvPr/>
        </p:nvPicPr>
        <p:blipFill>
          <a:blip r:embed="rId7"/>
          <a:stretch>
            <a:fillRect/>
          </a:stretch>
        </p:blipFill>
        <p:spPr>
          <a:xfrm>
            <a:off x="2133600" y="3729811"/>
            <a:ext cx="3491865" cy="396240"/>
          </a:xfrm>
          <a:prstGeom prst="rect">
            <a:avLst/>
          </a:prstGeom>
        </p:spPr>
      </p:pic>
    </p:spTree>
    <p:extLst>
      <p:ext uri="{BB962C8B-B14F-4D97-AF65-F5344CB8AC3E}">
        <p14:creationId xmlns:p14="http://schemas.microsoft.com/office/powerpoint/2010/main" val="204759474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8975" y="2438400"/>
            <a:ext cx="8226425" cy="1143000"/>
          </a:xfrm>
        </p:spPr>
        <p:txBody>
          <a:bodyPr/>
          <a:lstStyle/>
          <a:p>
            <a:pPr algn="ctr" eaLnBrk="1" hangingPunct="1"/>
            <a:r>
              <a:rPr lang="en-IN" altLang="en-US" sz="3600" dirty="0"/>
              <a:t>An Algorithm to Check Whether One Set Is a Subset of Another (Optional)</a:t>
            </a:r>
          </a:p>
        </p:txBody>
      </p:sp>
    </p:spTree>
    <p:extLst>
      <p:ext uri="{BB962C8B-B14F-4D97-AF65-F5344CB8AC3E}">
        <p14:creationId xmlns:p14="http://schemas.microsoft.com/office/powerpoint/2010/main" val="192135903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1900" dirty="0"/>
              <a:t>An Algorithm to Check Whether One Set Is a Subset of Another (Optional)</a:t>
            </a:r>
            <a:endParaRPr lang="en-IN" altLang="en-US" sz="1900" dirty="0"/>
          </a:p>
        </p:txBody>
      </p:sp>
      <p:sp>
        <p:nvSpPr>
          <p:cNvPr id="3" name="Content Placeholder 2"/>
          <p:cNvSpPr>
            <a:spLocks noGrp="1"/>
          </p:cNvSpPr>
          <p:nvPr>
            <p:ph sz="quarter" idx="13"/>
          </p:nvPr>
        </p:nvSpPr>
        <p:spPr>
          <a:xfrm>
            <a:off x="381000" y="1447800"/>
            <a:ext cx="8534400" cy="4343400"/>
          </a:xfrm>
        </p:spPr>
        <p:txBody>
          <a:bodyPr/>
          <a:lstStyle/>
          <a:p>
            <a:pPr marL="0" indent="0"/>
            <a:r>
              <a:rPr lang="en-IN" dirty="0"/>
              <a:t>Order the elements of both </a:t>
            </a:r>
            <a:r>
              <a:rPr lang="en-IN" dirty="0" smtClean="0"/>
              <a:t>sets and </a:t>
            </a:r>
            <a:r>
              <a:rPr lang="en-IN" dirty="0"/>
              <a:t>successively compare each element of the first set with each element of the second </a:t>
            </a:r>
            <a:r>
              <a:rPr lang="en-IN" dirty="0" smtClean="0"/>
              <a:t>set. If </a:t>
            </a:r>
            <a:r>
              <a:rPr lang="en-IN" dirty="0"/>
              <a:t>some element of the first set is not found to equal any element of the second, then </a:t>
            </a:r>
            <a:r>
              <a:rPr lang="en-IN" dirty="0" smtClean="0"/>
              <a:t>the first </a:t>
            </a:r>
            <a:r>
              <a:rPr lang="en-IN" dirty="0"/>
              <a:t>set is not a subset of the second. </a:t>
            </a:r>
            <a:endParaRPr lang="en-IN" dirty="0" smtClean="0"/>
          </a:p>
          <a:p>
            <a:pPr marL="0" indent="0"/>
            <a:endParaRPr lang="en-IN" dirty="0"/>
          </a:p>
          <a:p>
            <a:pPr marL="0" indent="0"/>
            <a:r>
              <a:rPr lang="en-IN" dirty="0" smtClean="0"/>
              <a:t>But </a:t>
            </a:r>
            <a:r>
              <a:rPr lang="en-IN" dirty="0"/>
              <a:t>if each element of the first set is found to </a:t>
            </a:r>
            <a:r>
              <a:rPr lang="en-IN" dirty="0" smtClean="0"/>
              <a:t>equal an </a:t>
            </a:r>
            <a:r>
              <a:rPr lang="en-IN" dirty="0"/>
              <a:t>element of the second set, then the first set is a subset of the second. The </a:t>
            </a:r>
            <a:r>
              <a:rPr lang="en-IN" dirty="0" smtClean="0"/>
              <a:t>following algorithm </a:t>
            </a:r>
            <a:r>
              <a:rPr lang="en-IN" dirty="0"/>
              <a:t>formalizes this reasoning.</a:t>
            </a:r>
            <a:endParaRPr lang="en-US" altLang="en-US" dirty="0"/>
          </a:p>
        </p:txBody>
      </p:sp>
    </p:spTree>
    <p:extLst>
      <p:ext uri="{BB962C8B-B14F-4D97-AF65-F5344CB8AC3E}">
        <p14:creationId xmlns:p14="http://schemas.microsoft.com/office/powerpoint/2010/main" val="105294916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1900" dirty="0"/>
              <a:t>An Algorithm to Check Whether One Set Is a Subset of Another (Optional)</a:t>
            </a:r>
            <a:endParaRPr lang="en-IN" altLang="en-US" sz="1900" dirty="0"/>
          </a:p>
        </p:txBody>
      </p:sp>
      <p:pic>
        <p:nvPicPr>
          <p:cNvPr id="5" name="Picture 4" descr="The textbox has the heading “Algorithm 6.1.1 Testing whether A subset of or equal to B.” The text reads: &#10;“[The input sets A and B are represented as one-dimensional arrays a[1], a[2], …, a[m] and b[1], b[2], …, b[n], respectively. Starting with a[1] and for each successive a[i] in A, a check is made to see whether a[i] is in B. To do this, a[i] is compared to successive elements of B. If a[i] is not equal to any element of B, then the output string, called answer, is given the value “A neither subset of nor equal to B”. If a[i] equals some element of B, the next successive element in A is checked to see whether it is in B. If every successive element of A is found to be in B, then the answer never changes from its initial value “A subset of or equal to B.]&#10;Input: m[a positive integer], a[1], a[2], …, a[m] [a one-dimensional array representing the set A], n[a positive integer], b[1], b[2], …, b[n] [a one-dimensional array representing the set B].&#10;Algorithm Body:&#10;I:=1, answer:= &quot;A subset of or equal to B&quot;}&#10;while (i less than equals to m and answer = “A subset of or equal to B”)&#10;J:=1, found:= &quot;no&quot;&#10;while (j less than equals to n and found = &quot;no&quot;)&#10;if a[i]= b[j] then found := &quot;yes&quot;&#10;J:= j+1&#10;end while&#10;(If found has not been given the value &quot;yes&quot; when execution reaches this point, then a[i] not element of B.]&#10;if found = “no” then answer:= “A neither subset of nor equal to B”&#10;i:= i+1&#10;end while&#10;Output: answer [a string]”"/>
          <p:cNvPicPr>
            <a:picLocks noChangeAspect="1"/>
          </p:cNvPicPr>
          <p:nvPr/>
        </p:nvPicPr>
        <p:blipFill>
          <a:blip r:embed="rId3"/>
          <a:stretch>
            <a:fillRect/>
          </a:stretch>
        </p:blipFill>
        <p:spPr>
          <a:xfrm>
            <a:off x="1828800" y="1371600"/>
            <a:ext cx="4944200" cy="5029200"/>
          </a:xfrm>
          <a:prstGeom prst="rect">
            <a:avLst/>
          </a:prstGeom>
        </p:spPr>
      </p:pic>
    </p:spTree>
    <p:extLst>
      <p:ext uri="{BB962C8B-B14F-4D97-AF65-F5344CB8AC3E}">
        <p14:creationId xmlns:p14="http://schemas.microsoft.com/office/powerpoint/2010/main" val="204190976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400" dirty="0"/>
              <a:t>Example </a:t>
            </a:r>
            <a:r>
              <a:rPr lang="en-IN" altLang="en-US" sz="3400" dirty="0" smtClean="0"/>
              <a:t>6.1.13 </a:t>
            </a:r>
            <a:r>
              <a:rPr lang="en-US" altLang="en-US" sz="3400" dirty="0"/>
              <a:t>– </a:t>
            </a:r>
            <a:r>
              <a:rPr lang="en-IN" sz="3400" i="1" dirty="0"/>
              <a:t>Tracing Algorithm 6.1.1</a:t>
            </a:r>
            <a:endParaRPr lang="en-IN" altLang="en-US" sz="3400" i="1" dirty="0"/>
          </a:p>
        </p:txBody>
      </p:sp>
      <p:sp>
        <p:nvSpPr>
          <p:cNvPr id="3" name="Content Placeholder 2"/>
          <p:cNvSpPr>
            <a:spLocks noGrp="1"/>
          </p:cNvSpPr>
          <p:nvPr>
            <p:ph sz="quarter" idx="13"/>
          </p:nvPr>
        </p:nvSpPr>
        <p:spPr>
          <a:xfrm>
            <a:off x="381000" y="1447800"/>
            <a:ext cx="8534400" cy="3429000"/>
          </a:xfrm>
        </p:spPr>
        <p:txBody>
          <a:bodyPr/>
          <a:lstStyle/>
          <a:p>
            <a:pPr marL="0" indent="0"/>
            <a:r>
              <a:rPr lang="en-IN" dirty="0"/>
              <a:t>Trace the action of Algorithm 6.1.1 on the variables </a:t>
            </a:r>
            <a:r>
              <a:rPr lang="en-IN" i="1" dirty="0" err="1"/>
              <a:t>i</a:t>
            </a:r>
            <a:r>
              <a:rPr lang="en-IN" dirty="0"/>
              <a:t>, </a:t>
            </a:r>
            <a:r>
              <a:rPr lang="en-IN" i="1" dirty="0"/>
              <a:t>j</a:t>
            </a:r>
            <a:r>
              <a:rPr lang="en-IN" dirty="0"/>
              <a:t>, </a:t>
            </a:r>
            <a:r>
              <a:rPr lang="en-IN" i="1" dirty="0"/>
              <a:t>found</a:t>
            </a:r>
            <a:r>
              <a:rPr lang="en-IN" dirty="0"/>
              <a:t>, and </a:t>
            </a:r>
            <a:r>
              <a:rPr lang="en-IN" i="1" dirty="0"/>
              <a:t>answer </a:t>
            </a:r>
            <a:r>
              <a:rPr lang="en-IN" dirty="0"/>
              <a:t>for </a:t>
            </a:r>
            <a:r>
              <a:rPr lang="en-IN" i="1" dirty="0"/>
              <a:t>m </a:t>
            </a:r>
            <a:r>
              <a:rPr lang="en-IN" dirty="0" smtClean="0"/>
              <a:t>= 3, </a:t>
            </a:r>
            <a:r>
              <a:rPr lang="en-IN" i="1" dirty="0" smtClean="0"/>
              <a:t>n </a:t>
            </a:r>
            <a:r>
              <a:rPr lang="en-IN" dirty="0" smtClean="0"/>
              <a:t>= </a:t>
            </a:r>
            <a:r>
              <a:rPr lang="en-IN" dirty="0"/>
              <a:t>4, and sets </a:t>
            </a:r>
            <a:r>
              <a:rPr lang="en-IN" i="1" dirty="0"/>
              <a:t>A </a:t>
            </a:r>
            <a:r>
              <a:rPr lang="en-IN" dirty="0"/>
              <a:t>and </a:t>
            </a:r>
            <a:r>
              <a:rPr lang="en-IN" i="1" dirty="0"/>
              <a:t>B </a:t>
            </a:r>
            <a:r>
              <a:rPr lang="en-IN" dirty="0"/>
              <a:t>represented as the arrays </a:t>
            </a:r>
            <a:r>
              <a:rPr lang="en-IN" i="1" dirty="0"/>
              <a:t>a</a:t>
            </a:r>
            <a:r>
              <a:rPr lang="en-IN" dirty="0"/>
              <a:t>[1] </a:t>
            </a:r>
            <a:r>
              <a:rPr lang="en-IN" dirty="0" smtClean="0"/>
              <a:t>= </a:t>
            </a:r>
            <a:r>
              <a:rPr lang="en-IN" i="1" dirty="0"/>
              <a:t>u</a:t>
            </a:r>
            <a:r>
              <a:rPr lang="en-IN" dirty="0"/>
              <a:t>, </a:t>
            </a:r>
            <a:r>
              <a:rPr lang="en-IN" i="1" dirty="0"/>
              <a:t>a</a:t>
            </a:r>
            <a:r>
              <a:rPr lang="en-IN" dirty="0"/>
              <a:t>[2] </a:t>
            </a:r>
            <a:r>
              <a:rPr lang="en-IN" dirty="0" smtClean="0"/>
              <a:t>= </a:t>
            </a:r>
            <a:r>
              <a:rPr lang="en-IN" i="1" dirty="0"/>
              <a:t>v</a:t>
            </a:r>
            <a:r>
              <a:rPr lang="en-IN" dirty="0"/>
              <a:t>, </a:t>
            </a:r>
            <a:r>
              <a:rPr lang="en-IN" i="1" dirty="0"/>
              <a:t>a</a:t>
            </a:r>
            <a:r>
              <a:rPr lang="en-IN" dirty="0"/>
              <a:t>[3] </a:t>
            </a:r>
            <a:r>
              <a:rPr lang="en-IN" dirty="0" smtClean="0"/>
              <a:t>= </a:t>
            </a:r>
            <a:r>
              <a:rPr lang="en-IN" i="1" dirty="0"/>
              <a:t>w</a:t>
            </a:r>
            <a:r>
              <a:rPr lang="en-IN" dirty="0"/>
              <a:t>, </a:t>
            </a:r>
            <a:r>
              <a:rPr lang="en-IN" i="1" dirty="0"/>
              <a:t>b</a:t>
            </a:r>
            <a:r>
              <a:rPr lang="en-IN" dirty="0"/>
              <a:t>[1] </a:t>
            </a:r>
            <a:r>
              <a:rPr lang="en-IN" dirty="0" smtClean="0"/>
              <a:t>= </a:t>
            </a:r>
            <a:r>
              <a:rPr lang="en-IN" i="1" dirty="0" smtClean="0"/>
              <a:t>w</a:t>
            </a:r>
            <a:r>
              <a:rPr lang="en-IN" dirty="0" smtClean="0"/>
              <a:t>, </a:t>
            </a:r>
            <a:r>
              <a:rPr lang="en-IN" i="1" dirty="0" smtClean="0"/>
              <a:t>b</a:t>
            </a:r>
            <a:r>
              <a:rPr lang="en-IN" dirty="0" smtClean="0"/>
              <a:t>[2</a:t>
            </a:r>
            <a:r>
              <a:rPr lang="en-IN" dirty="0"/>
              <a:t>] </a:t>
            </a:r>
            <a:r>
              <a:rPr lang="en-IN" dirty="0" smtClean="0"/>
              <a:t>= </a:t>
            </a:r>
            <a:r>
              <a:rPr lang="en-IN" i="1" dirty="0"/>
              <a:t>x</a:t>
            </a:r>
            <a:r>
              <a:rPr lang="en-IN" dirty="0"/>
              <a:t>, </a:t>
            </a:r>
            <a:r>
              <a:rPr lang="en-IN" i="1" dirty="0"/>
              <a:t>b</a:t>
            </a:r>
            <a:r>
              <a:rPr lang="en-IN" dirty="0"/>
              <a:t>[3] </a:t>
            </a:r>
            <a:r>
              <a:rPr lang="en-IN" dirty="0" smtClean="0"/>
              <a:t>= </a:t>
            </a:r>
            <a:r>
              <a:rPr lang="en-IN" i="1" dirty="0"/>
              <a:t>y</a:t>
            </a:r>
            <a:r>
              <a:rPr lang="en-IN" dirty="0"/>
              <a:t>, and </a:t>
            </a:r>
            <a:r>
              <a:rPr lang="en-IN" i="1" dirty="0"/>
              <a:t>b</a:t>
            </a:r>
            <a:r>
              <a:rPr lang="en-IN" dirty="0"/>
              <a:t>[4] </a:t>
            </a:r>
            <a:r>
              <a:rPr lang="en-IN" dirty="0" smtClean="0"/>
              <a:t>= </a:t>
            </a:r>
            <a:r>
              <a:rPr lang="en-IN" i="1" dirty="0"/>
              <a:t>u</a:t>
            </a:r>
            <a:r>
              <a:rPr lang="en-IN" dirty="0"/>
              <a:t>.</a:t>
            </a:r>
            <a:endParaRPr lang="en-US" altLang="en-US" dirty="0"/>
          </a:p>
        </p:txBody>
      </p:sp>
    </p:spTree>
    <p:extLst>
      <p:ext uri="{BB962C8B-B14F-4D97-AF65-F5344CB8AC3E}">
        <p14:creationId xmlns:p14="http://schemas.microsoft.com/office/powerpoint/2010/main" val="363041613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6.1.13 </a:t>
            </a:r>
            <a:r>
              <a:rPr lang="en-US" altLang="en-US" dirty="0"/>
              <a:t>– </a:t>
            </a:r>
            <a:r>
              <a:rPr lang="en-IN" i="1" dirty="0" smtClean="0"/>
              <a:t>Solution</a:t>
            </a:r>
            <a:endParaRPr lang="en-IN" altLang="en-US" i="1" dirty="0"/>
          </a:p>
        </p:txBody>
      </p:sp>
      <p:pic>
        <p:nvPicPr>
          <p:cNvPr id="5" name="Picture 4" descr="The table has 4 rows with the headings i, j, found, and answer. The entries in the table are as follows:&#10;Row 1, i, 1, blank, blank, blank, blank, 2, blank, blank, blank, blank, 3,&#10;Row 2, j, 1, 2, 3, 4, 5, 1, 2, 3, 4, 5, blank,&#10;Row 3, found, no, blank, blank, yes, blank, no, blank, blank, blank, blank, blank,&#10;Row 4, answer, A subset of or equal to B, blank, blank, blank, blank, blank, blank, blank, blank, A neither subset of nor equal to B, blank.”"/>
          <p:cNvPicPr>
            <a:picLocks noChangeAspect="1"/>
          </p:cNvPicPr>
          <p:nvPr/>
        </p:nvPicPr>
        <p:blipFill>
          <a:blip r:embed="rId3"/>
          <a:stretch>
            <a:fillRect/>
          </a:stretch>
        </p:blipFill>
        <p:spPr>
          <a:xfrm>
            <a:off x="609600" y="1752600"/>
            <a:ext cx="7948534" cy="1600200"/>
          </a:xfrm>
          <a:prstGeom prst="rect">
            <a:avLst/>
          </a:prstGeom>
        </p:spPr>
      </p:pic>
    </p:spTree>
    <p:extLst>
      <p:ext uri="{BB962C8B-B14F-4D97-AF65-F5344CB8AC3E}">
        <p14:creationId xmlns:p14="http://schemas.microsoft.com/office/powerpoint/2010/main" val="38204638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Subsets: Proof and </a:t>
            </a:r>
            <a:r>
              <a:rPr lang="en-IN" dirty="0" smtClean="0"/>
              <a:t>Disproof</a:t>
            </a:r>
            <a:endParaRPr lang="en-IN" altLang="en-US" i="1" dirty="0"/>
          </a:p>
        </p:txBody>
      </p:sp>
      <p:sp>
        <p:nvSpPr>
          <p:cNvPr id="3" name="Content Placeholder 2"/>
          <p:cNvSpPr>
            <a:spLocks noGrp="1"/>
          </p:cNvSpPr>
          <p:nvPr>
            <p:ph sz="quarter" idx="13"/>
          </p:nvPr>
        </p:nvSpPr>
        <p:spPr>
          <a:xfrm>
            <a:off x="457200" y="1447799"/>
            <a:ext cx="8305800" cy="1411605"/>
          </a:xfrm>
        </p:spPr>
        <p:txBody>
          <a:bodyPr/>
          <a:lstStyle/>
          <a:p>
            <a:pPr marL="0" indent="0"/>
            <a:r>
              <a:rPr lang="en-IN" dirty="0"/>
              <a:t>W</a:t>
            </a:r>
            <a:r>
              <a:rPr lang="en-IN" dirty="0" smtClean="0"/>
              <a:t>e </a:t>
            </a:r>
            <a:r>
              <a:rPr lang="en-IN" dirty="0"/>
              <a:t>defined what it means for a set </a:t>
            </a:r>
            <a:r>
              <a:rPr lang="en-IN" i="1" dirty="0"/>
              <a:t>A </a:t>
            </a:r>
            <a:r>
              <a:rPr lang="en-IN" dirty="0"/>
              <a:t>to be a subset of the set </a:t>
            </a:r>
            <a:r>
              <a:rPr lang="en-IN" i="1" dirty="0"/>
              <a:t>B</a:t>
            </a:r>
            <a:r>
              <a:rPr lang="en-IN" dirty="0"/>
              <a:t>. Here </a:t>
            </a:r>
            <a:r>
              <a:rPr lang="en-IN" dirty="0" smtClean="0"/>
              <a:t>we rewrite </a:t>
            </a:r>
            <a:r>
              <a:rPr lang="en-IN" dirty="0"/>
              <a:t>the definition as a formal universal conditional statement:</a:t>
            </a:r>
            <a:endParaRPr lang="en-US" altLang="en-US" dirty="0"/>
          </a:p>
        </p:txBody>
      </p:sp>
      <p:pic>
        <p:nvPicPr>
          <p:cNvPr id="4" name="Picture 3" descr="The text inside the box reads “A subset of or equal to B if, and only if for all x, if x element of A then x element of B.”"/>
          <p:cNvPicPr>
            <a:picLocks noChangeAspect="1"/>
          </p:cNvPicPr>
          <p:nvPr/>
        </p:nvPicPr>
        <p:blipFill>
          <a:blip r:embed="rId3"/>
          <a:stretch>
            <a:fillRect/>
          </a:stretch>
        </p:blipFill>
        <p:spPr>
          <a:xfrm>
            <a:off x="2362200" y="2590800"/>
            <a:ext cx="4547235" cy="666750"/>
          </a:xfrm>
          <a:prstGeom prst="rect">
            <a:avLst/>
          </a:prstGeom>
        </p:spPr>
      </p:pic>
      <p:sp>
        <p:nvSpPr>
          <p:cNvPr id="6" name="Content Placeholder 2"/>
          <p:cNvSpPr>
            <a:spLocks noGrp="1"/>
          </p:cNvSpPr>
          <p:nvPr>
            <p:ph sz="quarter" idx="13"/>
          </p:nvPr>
        </p:nvSpPr>
        <p:spPr>
          <a:xfrm>
            <a:off x="356616" y="3505200"/>
            <a:ext cx="8305800" cy="457200"/>
          </a:xfrm>
        </p:spPr>
        <p:txBody>
          <a:bodyPr/>
          <a:lstStyle/>
          <a:p>
            <a:pPr marL="0" indent="0"/>
            <a:r>
              <a:rPr lang="en-IN" dirty="0"/>
              <a:t>The negation is, therefore, existential:</a:t>
            </a:r>
            <a:endParaRPr lang="en-US" altLang="en-US" dirty="0"/>
          </a:p>
        </p:txBody>
      </p:sp>
      <p:pic>
        <p:nvPicPr>
          <p:cNvPr id="7" name="Picture 6" descr="The text inside the box reads “A neither Subset of nor equal to B  if, and only if there exists x such that x element of A and x not element of B.”"/>
          <p:cNvPicPr>
            <a:picLocks noChangeAspect="1"/>
          </p:cNvPicPr>
          <p:nvPr/>
        </p:nvPicPr>
        <p:blipFill>
          <a:blip r:embed="rId4"/>
          <a:stretch>
            <a:fillRect/>
          </a:stretch>
        </p:blipFill>
        <p:spPr>
          <a:xfrm>
            <a:off x="2501348" y="4143375"/>
            <a:ext cx="5133975" cy="733425"/>
          </a:xfrm>
          <a:prstGeom prst="rect">
            <a:avLst/>
          </a:prstGeom>
        </p:spPr>
      </p:pic>
    </p:spTree>
    <p:extLst>
      <p:ext uri="{BB962C8B-B14F-4D97-AF65-F5344CB8AC3E}">
        <p14:creationId xmlns:p14="http://schemas.microsoft.com/office/powerpoint/2010/main" val="35637315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Subsets: Proof and </a:t>
            </a:r>
            <a:r>
              <a:rPr lang="en-IN" dirty="0" smtClean="0"/>
              <a:t>Disproof</a:t>
            </a:r>
            <a:endParaRPr lang="en-IN" altLang="en-US" i="1" dirty="0"/>
          </a:p>
        </p:txBody>
      </p:sp>
      <p:sp>
        <p:nvSpPr>
          <p:cNvPr id="3" name="Content Placeholder 2"/>
          <p:cNvSpPr>
            <a:spLocks noGrp="1"/>
          </p:cNvSpPr>
          <p:nvPr>
            <p:ph sz="quarter" idx="13"/>
          </p:nvPr>
        </p:nvSpPr>
        <p:spPr>
          <a:xfrm>
            <a:off x="457200" y="1447799"/>
            <a:ext cx="8305800" cy="990601"/>
          </a:xfrm>
        </p:spPr>
        <p:txBody>
          <a:bodyPr/>
          <a:lstStyle/>
          <a:p>
            <a:pPr marL="0" indent="0"/>
            <a:r>
              <a:rPr lang="en-IN" dirty="0" smtClean="0"/>
              <a:t>We know </a:t>
            </a:r>
            <a:r>
              <a:rPr lang="en-IN" dirty="0"/>
              <a:t>that a </a:t>
            </a:r>
            <a:r>
              <a:rPr lang="en-IN" i="1" dirty="0"/>
              <a:t>proper subset </a:t>
            </a:r>
            <a:r>
              <a:rPr lang="en-IN" dirty="0"/>
              <a:t>of a set is a subset that is not equal to its containing set. That is:</a:t>
            </a:r>
            <a:endParaRPr lang="en-US" altLang="en-US" dirty="0"/>
          </a:p>
        </p:txBody>
      </p:sp>
      <p:pic>
        <p:nvPicPr>
          <p:cNvPr id="9" name="Picture 8" descr="The text inside the box reads: &#10;“A is a proper subset of B  if, and only if&#10;(1) A subset of or equal to B, and &#10;(2) there is at least one element in B that is not in A.”"/>
          <p:cNvPicPr>
            <a:picLocks noChangeAspect="1"/>
          </p:cNvPicPr>
          <p:nvPr/>
        </p:nvPicPr>
        <p:blipFill>
          <a:blip r:embed="rId3"/>
          <a:stretch>
            <a:fillRect/>
          </a:stretch>
        </p:blipFill>
        <p:spPr>
          <a:xfrm>
            <a:off x="1402778" y="2534477"/>
            <a:ext cx="6134100" cy="1320165"/>
          </a:xfrm>
          <a:prstGeom prst="rect">
            <a:avLst/>
          </a:prstGeom>
        </p:spPr>
      </p:pic>
    </p:spTree>
    <p:extLst>
      <p:ext uri="{BB962C8B-B14F-4D97-AF65-F5344CB8AC3E}">
        <p14:creationId xmlns:p14="http://schemas.microsoft.com/office/powerpoint/2010/main" val="4931769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100" dirty="0"/>
              <a:t>Example </a:t>
            </a:r>
            <a:r>
              <a:rPr lang="en-IN" altLang="en-US" sz="2100" dirty="0" smtClean="0"/>
              <a:t>6.1.1 </a:t>
            </a:r>
            <a:r>
              <a:rPr lang="en-US" altLang="en-US" sz="2100" dirty="0"/>
              <a:t>– </a:t>
            </a:r>
            <a:r>
              <a:rPr lang="en-IN" sz="2100" i="1" dirty="0"/>
              <a:t>Testing Whether One Set Is a Subset of Another</a:t>
            </a:r>
            <a:endParaRPr lang="en-IN" altLang="en-US" sz="2100" i="1" dirty="0"/>
          </a:p>
        </p:txBody>
      </p:sp>
      <p:sp>
        <p:nvSpPr>
          <p:cNvPr id="3" name="Content Placeholder 2"/>
          <p:cNvSpPr>
            <a:spLocks noGrp="1"/>
          </p:cNvSpPr>
          <p:nvPr>
            <p:ph sz="quarter" idx="13"/>
          </p:nvPr>
        </p:nvSpPr>
        <p:spPr>
          <a:xfrm>
            <a:off x="457200" y="1447800"/>
            <a:ext cx="8534400" cy="2971800"/>
          </a:xfrm>
        </p:spPr>
        <p:txBody>
          <a:bodyPr/>
          <a:lstStyle/>
          <a:p>
            <a:pPr marL="0" indent="0"/>
            <a:r>
              <a:rPr lang="en-IN" dirty="0"/>
              <a:t>Let </a:t>
            </a:r>
            <a:r>
              <a:rPr lang="en-IN" i="1" dirty="0"/>
              <a:t>A </a:t>
            </a:r>
            <a:r>
              <a:rPr lang="en-IN" dirty="0" smtClean="0"/>
              <a:t>= </a:t>
            </a:r>
            <a:r>
              <a:rPr lang="en-IN" dirty="0"/>
              <a:t>{1} and </a:t>
            </a:r>
            <a:r>
              <a:rPr lang="en-IN" i="1" dirty="0"/>
              <a:t>B </a:t>
            </a:r>
            <a:r>
              <a:rPr lang="en-IN" dirty="0" smtClean="0"/>
              <a:t>= </a:t>
            </a:r>
            <a:r>
              <a:rPr lang="en-IN" dirty="0"/>
              <a:t>{1, {1</a:t>
            </a:r>
            <a:r>
              <a:rPr lang="en-IN" dirty="0" smtClean="0"/>
              <a:t>}}.</a:t>
            </a:r>
          </a:p>
          <a:p>
            <a:pPr marL="0" indent="0"/>
            <a:endParaRPr lang="en-US" altLang="en-US" dirty="0"/>
          </a:p>
          <a:p>
            <a:r>
              <a:rPr lang="en-IN" dirty="0" smtClean="0"/>
              <a:t>a. Is </a:t>
            </a:r>
            <a:r>
              <a:rPr lang="en-IN" i="1" dirty="0"/>
              <a:t>A </a:t>
            </a:r>
            <a:r>
              <a:rPr lang="en-IN" dirty="0"/>
              <a:t>⊆ </a:t>
            </a:r>
            <a:r>
              <a:rPr lang="en-IN" i="1" dirty="0"/>
              <a:t>B</a:t>
            </a:r>
            <a:r>
              <a:rPr lang="en-IN" dirty="0" smtClean="0"/>
              <a:t>?</a:t>
            </a:r>
          </a:p>
          <a:p>
            <a:endParaRPr lang="en-IN" dirty="0" smtClean="0"/>
          </a:p>
          <a:p>
            <a:r>
              <a:rPr lang="en-IN" dirty="0" smtClean="0"/>
              <a:t>b</a:t>
            </a:r>
            <a:r>
              <a:rPr lang="en-IN" dirty="0"/>
              <a:t>. If so, is </a:t>
            </a:r>
            <a:r>
              <a:rPr lang="en-IN" i="1" dirty="0"/>
              <a:t>A </a:t>
            </a:r>
            <a:r>
              <a:rPr lang="en-IN" dirty="0" err="1"/>
              <a:t>a</a:t>
            </a:r>
            <a:r>
              <a:rPr lang="en-IN" dirty="0"/>
              <a:t> proper subset of </a:t>
            </a:r>
            <a:r>
              <a:rPr lang="en-IN" i="1" dirty="0"/>
              <a:t>B</a:t>
            </a:r>
            <a:r>
              <a:rPr lang="en-IN" dirty="0"/>
              <a:t>?</a:t>
            </a:r>
            <a:endParaRPr lang="en-US" altLang="en-US" dirty="0"/>
          </a:p>
        </p:txBody>
      </p:sp>
    </p:spTree>
    <p:extLst>
      <p:ext uri="{BB962C8B-B14F-4D97-AF65-F5344CB8AC3E}">
        <p14:creationId xmlns:p14="http://schemas.microsoft.com/office/powerpoint/2010/main" val="37487792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sample">
  <a:themeElements>
    <a:clrScheme name="samp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amp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ampl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ampl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ampl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ampl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ampl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ampl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ampl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ampl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ampl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ampl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ampl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sample</Template>
  <TotalTime>9181</TotalTime>
  <Words>3053</Words>
  <Application>Microsoft Office PowerPoint</Application>
  <PresentationFormat>On-screen Show (4:3)</PresentationFormat>
  <Paragraphs>355</Paragraphs>
  <Slides>69</Slides>
  <Notes>60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69</vt:i4>
      </vt:variant>
    </vt:vector>
  </HeadingPairs>
  <TitlesOfParts>
    <vt:vector size="73" baseType="lpstr">
      <vt:lpstr>Arial</vt:lpstr>
      <vt:lpstr>TimesLTStd-Roman</vt:lpstr>
      <vt:lpstr>Wingdings</vt:lpstr>
      <vt:lpstr>sample</vt:lpstr>
      <vt:lpstr>CHAPTER 6</vt:lpstr>
      <vt:lpstr>6.1</vt:lpstr>
      <vt:lpstr>Set Theory: Definitions and the Element Method of Proof</vt:lpstr>
      <vt:lpstr>Set Theory: Definitions and the Element Method of Proof</vt:lpstr>
      <vt:lpstr>Set Theory: Definitions and the Element Method of Proof</vt:lpstr>
      <vt:lpstr>Subsets: Proof and Disproof</vt:lpstr>
      <vt:lpstr>Subsets: Proof and Disproof</vt:lpstr>
      <vt:lpstr>Subsets: Proof and Disproof</vt:lpstr>
      <vt:lpstr>Example 6.1.1 – Testing Whether One Set Is a Subset of Another</vt:lpstr>
      <vt:lpstr>Example 6.1.1 – Solution</vt:lpstr>
      <vt:lpstr>Subsets: Proof and Disproof</vt:lpstr>
      <vt:lpstr>Example 6.1.2 – Proving and Disproving Subset Relations</vt:lpstr>
      <vt:lpstr>Example 6.1.2 – Solution</vt:lpstr>
      <vt:lpstr>Example 6.1.2 – Solution</vt:lpstr>
      <vt:lpstr>Example 6.1.2 – Solution</vt:lpstr>
      <vt:lpstr>Example 6.1.2 – Solution</vt:lpstr>
      <vt:lpstr>Example 6.1.2 – Solution</vt:lpstr>
      <vt:lpstr>Example 6.1.2 – Solution</vt:lpstr>
      <vt:lpstr>Set Equality</vt:lpstr>
      <vt:lpstr>Set Equality</vt:lpstr>
      <vt:lpstr>Example 6.1.3 – Set Equality</vt:lpstr>
      <vt:lpstr>Example 6.1.3 – Solution</vt:lpstr>
      <vt:lpstr>Example 6.1.3 – Solution</vt:lpstr>
      <vt:lpstr>Example 6.1.3 – Solution</vt:lpstr>
      <vt:lpstr>Example 6.1.3 – Solution</vt:lpstr>
      <vt:lpstr>Example 6.1.3 – Solution</vt:lpstr>
      <vt:lpstr>Venn Diagrams</vt:lpstr>
      <vt:lpstr>Venn Diagrams</vt:lpstr>
      <vt:lpstr>Venn Diagrams</vt:lpstr>
      <vt:lpstr>Example 6.1.4 – Relations among Sets of Numbers</vt:lpstr>
      <vt:lpstr>Example 6.1.4 – Relations among Sets of Numbers</vt:lpstr>
      <vt:lpstr>Operations on Sets</vt:lpstr>
      <vt:lpstr>Operations on Sets</vt:lpstr>
      <vt:lpstr>Operations on Sets</vt:lpstr>
      <vt:lpstr>Example 6.1.5 – Unions, Intersections, Differences, and Complements</vt:lpstr>
      <vt:lpstr>Example 6.1.5 – Solution</vt:lpstr>
      <vt:lpstr>Operations on Sets</vt:lpstr>
      <vt:lpstr>Example 6.1.6 – An Example with Intervals</vt:lpstr>
      <vt:lpstr>Example 6.1.6 – Solution</vt:lpstr>
      <vt:lpstr>Example 6.1.6 – Solution</vt:lpstr>
      <vt:lpstr>Operations on Sets</vt:lpstr>
      <vt:lpstr>Example 6.1.7 – Finding Unions and Intersections of More than Two Sets</vt:lpstr>
      <vt:lpstr>Example 6.1.7 – Solution</vt:lpstr>
      <vt:lpstr>Example 6.1.7 – Solution</vt:lpstr>
      <vt:lpstr>Example 6.1.7 – Solution</vt:lpstr>
      <vt:lpstr>The Empty Set</vt:lpstr>
      <vt:lpstr>The Empty Set</vt:lpstr>
      <vt:lpstr>Example 6.1.8 – A Set with No Elements</vt:lpstr>
      <vt:lpstr>Example 6.1.8 – Solution</vt:lpstr>
      <vt:lpstr>Partitions of Sets</vt:lpstr>
      <vt:lpstr>Partitions of Sets</vt:lpstr>
      <vt:lpstr>Example 6.1.9 – Disjoint Sets</vt:lpstr>
      <vt:lpstr>Example 6.1.9 – Solution</vt:lpstr>
      <vt:lpstr>Partitions of Sets</vt:lpstr>
      <vt:lpstr>Example 6.1.10 – Mutually Disjoint Sets</vt:lpstr>
      <vt:lpstr>Example 6.1.10 – Solution</vt:lpstr>
      <vt:lpstr>Partitions of Sets</vt:lpstr>
      <vt:lpstr>Partitions of Sets</vt:lpstr>
      <vt:lpstr>Example 6.1.11 – Partitions of Sets</vt:lpstr>
      <vt:lpstr>Example 6.1.11 – Solution</vt:lpstr>
      <vt:lpstr>Power Sets</vt:lpstr>
      <vt:lpstr>Power Sets</vt:lpstr>
      <vt:lpstr>Example 6.1.12 – Power Set of a Set</vt:lpstr>
      <vt:lpstr>Example 6.1.12 – Solution</vt:lpstr>
      <vt:lpstr>An Algorithm to Check Whether One Set Is a Subset of Another (Optional)</vt:lpstr>
      <vt:lpstr>An Algorithm to Check Whether One Set Is a Subset of Another (Optional)</vt:lpstr>
      <vt:lpstr>An Algorithm to Check Whether One Set Is a Subset of Another (Optional)</vt:lpstr>
      <vt:lpstr>Example 6.1.13 – Tracing Algorithm 6.1.1</vt:lpstr>
      <vt:lpstr>Example 6.1.13 – Solution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ssharma</dc:creator>
  <cp:lastModifiedBy>Anil Varekar</cp:lastModifiedBy>
  <cp:revision>2503</cp:revision>
  <dcterms:created xsi:type="dcterms:W3CDTF">2008-12-01T05:36:35Z</dcterms:created>
  <dcterms:modified xsi:type="dcterms:W3CDTF">2019-02-18T05:59:14Z</dcterms:modified>
</cp:coreProperties>
</file>