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654" r:id="rId2"/>
    <p:sldId id="650" r:id="rId3"/>
    <p:sldId id="596" r:id="rId4"/>
    <p:sldId id="604" r:id="rId5"/>
    <p:sldId id="605" r:id="rId6"/>
    <p:sldId id="655" r:id="rId7"/>
    <p:sldId id="607" r:id="rId8"/>
    <p:sldId id="608" r:id="rId9"/>
    <p:sldId id="609" r:id="rId10"/>
    <p:sldId id="610" r:id="rId11"/>
    <p:sldId id="611" r:id="rId12"/>
    <p:sldId id="612" r:id="rId13"/>
    <p:sldId id="656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6" r:id="rId25"/>
    <p:sldId id="627" r:id="rId26"/>
    <p:sldId id="628" r:id="rId27"/>
    <p:sldId id="629" r:id="rId28"/>
    <p:sldId id="630" r:id="rId29"/>
    <p:sldId id="631" r:id="rId30"/>
    <p:sldId id="632" r:id="rId31"/>
    <p:sldId id="633" r:id="rId32"/>
    <p:sldId id="657" r:id="rId33"/>
    <p:sldId id="635" r:id="rId34"/>
    <p:sldId id="636" r:id="rId35"/>
    <p:sldId id="637" r:id="rId36"/>
    <p:sldId id="638" r:id="rId37"/>
    <p:sldId id="639" r:id="rId38"/>
    <p:sldId id="640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8EC0"/>
    <a:srgbClr val="00AEEF"/>
    <a:srgbClr val="A62B4D"/>
    <a:srgbClr val="00707E"/>
    <a:srgbClr val="93278F"/>
    <a:srgbClr val="20409A"/>
    <a:srgbClr val="0084B6"/>
    <a:srgbClr val="174788"/>
    <a:srgbClr val="226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4434" autoAdjust="0"/>
  </p:normalViewPr>
  <p:slideViewPr>
    <p:cSldViewPr>
      <p:cViewPr varScale="1">
        <p:scale>
          <a:sx n="71" d="100"/>
          <a:sy n="71" d="100"/>
        </p:scale>
        <p:origin x="444" y="60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169D7-30F9-42E6-9952-4309237F31D9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03B0-1DEE-4BA8-8AFE-52552D0D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4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DB145F-E5FC-4D0D-91C6-32716D25E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059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764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26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537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56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84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21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01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2031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215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97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786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46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69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18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7326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446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9282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590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1506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7313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848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68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1669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2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4711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400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7572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1833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1537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1904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0451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238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50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4229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8735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7277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691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653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787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3434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B145F-E5FC-4D0D-91C6-32716D25EAF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073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17A8-E0C0-4ADB-8B7E-ED53CF178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BDD4A-4EFC-4781-8C0D-F8A84061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3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7D291-A0CF-4AA7-B750-3CA2B1EDD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CE24FC-BE95-49D2-9D02-06ACC705CA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6936-66BF-481E-AA0F-1CF0A1199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88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775"/>
            <a:ext cx="2057400" cy="6521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4775"/>
            <a:ext cx="6021387" cy="652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7A1A7-1A87-4750-A547-A06BA5B38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33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104775"/>
            <a:ext cx="8231187" cy="652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90C38-DB98-4955-A86E-25645FD90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Accessi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514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657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4800600"/>
            <a:ext cx="8226425" cy="99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3810000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313583" y="5831094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4800600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5304183" y="587078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5287616" y="582433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5791199" y="5827712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3"/>
          </p:nvPr>
        </p:nvSpPr>
        <p:spPr>
          <a:xfrm>
            <a:off x="6278216" y="5864018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24"/>
          </p:nvPr>
        </p:nvSpPr>
        <p:spPr>
          <a:xfrm>
            <a:off x="6781799" y="5867400"/>
            <a:ext cx="1828801" cy="38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Sec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6304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71061" y="2389187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3399010"/>
            <a:ext cx="8226425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71061" y="4488829"/>
            <a:ext cx="8226425" cy="838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le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9EF2-1910-4E3A-A13D-D94C13F1959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048000" cy="68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962400" y="1524000"/>
            <a:ext cx="45720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286000" y="5562600"/>
            <a:ext cx="525780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6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28600"/>
            <a:ext cx="822642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5F048-990D-4618-9432-82758FF4B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27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2B7A3-5784-49B5-AFBA-13208B39D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1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4418E-7AAC-42C5-84FD-636C701C7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AED62-D7B6-4AD6-9B5A-E5F901724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5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2165-ACBC-420A-973E-CFBE1C523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16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DB9EF2-1910-4E3A-A13D-D94C13F195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4775"/>
            <a:ext cx="8226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3074" name="Picture 2" descr="D:\New folder\PPT\Images\Template\Epp Discrete Math 5e\3_3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emf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44168"/>
            <a:ext cx="7772400" cy="914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CHAPTER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2770496"/>
            <a:ext cx="8610600" cy="148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IN" altLang="en-US" sz="4500" b="1" dirty="0"/>
              <a:t>SET THEORY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05000" y="6300216"/>
            <a:ext cx="5943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kern="1200" dirty="0" smtClean="0">
                <a:latin typeface="Arial" panose="020B0604020202020204" pitchFamily="34" charset="0"/>
              </a:rPr>
              <a:t>Copyright © Cengage Learning. All rights reserved. </a:t>
            </a:r>
            <a:endParaRPr lang="en-US" altLang="en-US" sz="1400" kern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dirty="0"/>
              <a:t>Example </a:t>
            </a:r>
            <a:r>
              <a:rPr lang="en-IN" altLang="en-US" sz="2000" dirty="0" smtClean="0"/>
              <a:t>6.2.1 </a:t>
            </a:r>
            <a:r>
              <a:rPr lang="en-US" altLang="en-US" sz="2000" dirty="0"/>
              <a:t>– </a:t>
            </a:r>
            <a:r>
              <a:rPr lang="en-IN" altLang="en-US" sz="2000" i="1" dirty="0" smtClean="0"/>
              <a:t>Fill </a:t>
            </a:r>
            <a:r>
              <a:rPr lang="en-IN" altLang="en-US" sz="2000" i="1" dirty="0"/>
              <a:t>in the Blanks for Proofs of Subset </a:t>
            </a:r>
            <a:r>
              <a:rPr lang="en-IN" altLang="en-US" sz="2000" i="1" dirty="0" smtClean="0"/>
              <a:t>Relations</a:t>
            </a:r>
            <a:endParaRPr lang="en-IN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447800"/>
          </a:xfrm>
        </p:spPr>
        <p:txBody>
          <a:bodyPr/>
          <a:lstStyle/>
          <a:p>
            <a:pPr marL="0" indent="0"/>
            <a:r>
              <a:rPr lang="en-IN" dirty="0"/>
              <a:t>Fill in the blanks in the proofs shown below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dirty="0" smtClean="0"/>
              <a:t>a. </a:t>
            </a:r>
            <a:r>
              <a:rPr lang="en-IN" b="1" dirty="0" smtClean="0"/>
              <a:t>Theorem </a:t>
            </a:r>
            <a:r>
              <a:rPr lang="en-IN" b="1" dirty="0"/>
              <a:t>6.2.1(1)(a): </a:t>
            </a:r>
            <a:r>
              <a:rPr lang="en-IN" dirty="0"/>
              <a:t>For all sets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dirty="0" smtClean="0"/>
              <a:t> </a:t>
            </a:r>
            <a:r>
              <a:rPr lang="en-IN" i="1" dirty="0"/>
              <a:t>A</a:t>
            </a:r>
            <a:r>
              <a:rPr lang="en-IN" dirty="0" smtClean="0"/>
              <a:t>.</a:t>
            </a:r>
          </a:p>
          <a:p>
            <a:pPr marL="0" indent="342900"/>
            <a:r>
              <a:rPr lang="en-IN" b="1" dirty="0"/>
              <a:t>Proof:</a:t>
            </a:r>
            <a:endParaRPr lang="en-US" altLang="en-US" dirty="0"/>
          </a:p>
        </p:txBody>
      </p:sp>
      <p:pic>
        <p:nvPicPr>
          <p:cNvPr id="5" name="Picture 4" descr="The table has two columns with the headings Statement and Explanation. The entries in the table are as follows:&#10;For Statement:&#10;Suppose A and B are any sets. &#10;For Explanation: &#10;starting point&#10;For Statement: &#10;We must show that A intersection B subset of or equal to A. &#10;For Explanation: &#10;conclusion to be shown&#10;For Statement: &#10;Let x be any element in A intersection B. For Explanation: &#10;start of an element argument&#10;For Statement: &#10;Then x is in A and x is in B. &#10;For Explanation: &#10;refer to (i) in the solution&#10;For Statement: &#10;In particular, x is in A. &#10;For Explanation: &#10;refer (ii) in solution&#10;For Statement: &#10;Thus every element in A intersection B is in A. &#10;For Explanation: &#10;is because x could be any element of A intersection B.&#10;For Statement: &#10;Therefore, A intersection B subset of or equal to A. &#10;For Explanation: &#10;refer (i) in solution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71800"/>
            <a:ext cx="6245476" cy="24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 dirty="0"/>
              <a:t>Example </a:t>
            </a:r>
            <a:r>
              <a:rPr lang="en-IN" altLang="en-US" sz="2000" dirty="0" smtClean="0"/>
              <a:t>6.2.1 </a:t>
            </a:r>
            <a:r>
              <a:rPr lang="en-US" altLang="en-US" sz="2000" dirty="0"/>
              <a:t>– </a:t>
            </a:r>
            <a:r>
              <a:rPr lang="en-IN" altLang="en-US" sz="2000" i="1" dirty="0" smtClean="0"/>
              <a:t>Fill </a:t>
            </a:r>
            <a:r>
              <a:rPr lang="en-IN" altLang="en-US" sz="2000" i="1" dirty="0"/>
              <a:t>in the Blanks for Proofs of Subset </a:t>
            </a:r>
            <a:r>
              <a:rPr lang="en-IN" altLang="en-US" sz="2000" i="1" dirty="0" smtClean="0"/>
              <a:t>Relations</a:t>
            </a:r>
            <a:endParaRPr lang="en-IN" altLang="en-US" sz="2000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914400"/>
          </a:xfrm>
        </p:spPr>
        <p:txBody>
          <a:bodyPr/>
          <a:lstStyle/>
          <a:p>
            <a:pPr marL="0" indent="0"/>
            <a:r>
              <a:rPr lang="en-IN" dirty="0" smtClean="0"/>
              <a:t>b. </a:t>
            </a:r>
            <a:r>
              <a:rPr lang="en-IN" b="1" dirty="0" smtClean="0"/>
              <a:t>Theorem </a:t>
            </a:r>
            <a:r>
              <a:rPr lang="en-IN" b="1" dirty="0"/>
              <a:t>6.2.1(2)(a): </a:t>
            </a:r>
            <a:r>
              <a:rPr lang="en-IN" dirty="0"/>
              <a:t>For all sets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 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pPr marL="0" indent="342900"/>
            <a:r>
              <a:rPr lang="en-IN" b="1" dirty="0"/>
              <a:t>Proof:</a:t>
            </a:r>
            <a:endParaRPr lang="en-IN" altLang="en-US" dirty="0"/>
          </a:p>
        </p:txBody>
      </p:sp>
      <p:pic>
        <p:nvPicPr>
          <p:cNvPr id="4" name="Picture 3" descr="The table has two columns with the headings Statement and Explanation. The entries in the rows are as follows:&#10;For Statement: &#10;Suppose refer to (i) in solution.&#10;For Explanation: &#10;starting point,&#10;For Statement: &#10;We must show that A subset of or equal to A union B. &#10;For Explanation: &#10;conclusion to be shown&#10;For Statement: &#10;refer to (ii) in the solution &#10;For Explanation: &#10;start of an element argument&#10;For Statement: &#10;Then the following statement is true: &#10;&quot;x is in A or x is in B.” &#10;For Explanation: &#10; For an or statement to be true only refer to (iii) in the solution component needs to be true&#10;For Statement: &#10;Thus x is in A union B &#10;For Explanation: &#10;by definition of union&#10;For Statement: &#10;Hence every element in A is in refer to (iv) in the solution. &#10;For explanation:&#10;because x could be any element of A&#10;For Statement: &#10;Therefore, refer to (v) in the solution &#10;For Explanation: &#10;by definition of sub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2438400"/>
            <a:ext cx="6245475" cy="25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6.2.1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971800"/>
          </a:xfrm>
        </p:spPr>
        <p:txBody>
          <a:bodyPr/>
          <a:lstStyle/>
          <a:p>
            <a:r>
              <a:rPr lang="en-IN" dirty="0" smtClean="0"/>
              <a:t>a. (</a:t>
            </a:r>
            <a:r>
              <a:rPr lang="en-IN" i="1" dirty="0"/>
              <a:t>i</a:t>
            </a:r>
            <a:r>
              <a:rPr lang="en-IN" dirty="0"/>
              <a:t>) by definition of intersection </a:t>
            </a:r>
            <a:r>
              <a:rPr lang="en-IN" dirty="0" smtClean="0"/>
              <a:t>(</a:t>
            </a:r>
            <a:r>
              <a:rPr lang="en-IN" i="1" dirty="0" smtClean="0"/>
              <a:t>ⅱ</a:t>
            </a:r>
            <a:r>
              <a:rPr lang="en-IN" dirty="0" smtClean="0"/>
              <a:t>) </a:t>
            </a:r>
            <a:r>
              <a:rPr lang="en-IN" dirty="0"/>
              <a:t>If an </a:t>
            </a:r>
            <a:r>
              <a:rPr lang="en-IN" i="1" dirty="0"/>
              <a:t>and</a:t>
            </a:r>
            <a:r>
              <a:rPr lang="en-IN" dirty="0"/>
              <a:t> statement </a:t>
            </a:r>
            <a:r>
              <a:rPr lang="en-IN" dirty="0" smtClean="0"/>
              <a:t>is true</a:t>
            </a:r>
            <a:r>
              <a:rPr lang="en-IN" dirty="0"/>
              <a:t>, then each </a:t>
            </a:r>
            <a:r>
              <a:rPr lang="en-IN" dirty="0" smtClean="0"/>
              <a:t>individual component </a:t>
            </a:r>
            <a:r>
              <a:rPr lang="en-IN" dirty="0"/>
              <a:t>is true (</a:t>
            </a:r>
            <a:r>
              <a:rPr lang="en-IN" i="1" dirty="0"/>
              <a:t>ⅲ</a:t>
            </a:r>
            <a:r>
              <a:rPr lang="en-IN" dirty="0"/>
              <a:t>) </a:t>
            </a:r>
            <a:r>
              <a:rPr lang="en-IN" dirty="0" smtClean="0"/>
              <a:t>by definition </a:t>
            </a:r>
            <a:r>
              <a:rPr lang="en-IN" dirty="0"/>
              <a:t>of </a:t>
            </a:r>
            <a:r>
              <a:rPr lang="en-IN" dirty="0" smtClean="0"/>
              <a:t>subset</a:t>
            </a:r>
          </a:p>
          <a:p>
            <a:endParaRPr lang="en-US" altLang="en-US" dirty="0" smtClean="0"/>
          </a:p>
          <a:p>
            <a:r>
              <a:rPr lang="en-IN" altLang="en-US" dirty="0"/>
              <a:t>b. </a:t>
            </a:r>
            <a:r>
              <a:rPr lang="en-IN" altLang="en-US" dirty="0" smtClean="0"/>
              <a:t>(</a:t>
            </a:r>
            <a:r>
              <a:rPr lang="en-IN" i="1" dirty="0" err="1"/>
              <a:t>i</a:t>
            </a:r>
            <a:r>
              <a:rPr lang="en-IN" altLang="en-US" dirty="0" smtClean="0"/>
              <a:t>) </a:t>
            </a:r>
            <a:r>
              <a:rPr lang="en-IN" altLang="en-US" i="1" dirty="0"/>
              <a:t>A</a:t>
            </a:r>
            <a:r>
              <a:rPr lang="en-IN" altLang="en-US" dirty="0"/>
              <a:t> and </a:t>
            </a:r>
            <a:r>
              <a:rPr lang="en-IN" altLang="en-US" i="1" dirty="0"/>
              <a:t>B</a:t>
            </a:r>
            <a:r>
              <a:rPr lang="en-IN" altLang="en-US" dirty="0"/>
              <a:t> are any sets. </a:t>
            </a:r>
            <a:r>
              <a:rPr lang="en-IN" altLang="en-US" dirty="0" smtClean="0"/>
              <a:t>(</a:t>
            </a:r>
            <a:r>
              <a:rPr lang="en-IN" i="1" dirty="0"/>
              <a:t>ⅱ</a:t>
            </a:r>
            <a:r>
              <a:rPr lang="en-IN" altLang="en-US" dirty="0" smtClean="0"/>
              <a:t>) </a:t>
            </a:r>
            <a:r>
              <a:rPr lang="en-IN" altLang="en-US" dirty="0"/>
              <a:t>Let </a:t>
            </a:r>
            <a:r>
              <a:rPr lang="en-IN" altLang="en-US" i="1" dirty="0"/>
              <a:t>x</a:t>
            </a:r>
            <a:r>
              <a:rPr lang="en-IN" altLang="en-US" dirty="0"/>
              <a:t> be any element in </a:t>
            </a:r>
            <a:r>
              <a:rPr lang="en-IN" altLang="en-US" i="1" dirty="0"/>
              <a:t>A</a:t>
            </a:r>
            <a:r>
              <a:rPr lang="en-IN" altLang="en-US" dirty="0" smtClean="0"/>
              <a:t>. (</a:t>
            </a:r>
            <a:r>
              <a:rPr lang="en-IN" altLang="en-US" i="1" dirty="0"/>
              <a:t>Or: Suppose x is any </a:t>
            </a:r>
            <a:r>
              <a:rPr lang="en-IN" altLang="en-US" i="1" dirty="0" smtClean="0"/>
              <a:t>element in </a:t>
            </a:r>
            <a:r>
              <a:rPr lang="en-IN" altLang="en-US" i="1" dirty="0"/>
              <a:t>A.</a:t>
            </a:r>
            <a:r>
              <a:rPr lang="en-IN" altLang="en-US" dirty="0"/>
              <a:t>) </a:t>
            </a:r>
            <a:r>
              <a:rPr lang="en-IN" altLang="en-US" dirty="0" smtClean="0"/>
              <a:t>(</a:t>
            </a:r>
            <a:r>
              <a:rPr lang="en-IN" i="1" dirty="0"/>
              <a:t>ⅲ</a:t>
            </a:r>
            <a:r>
              <a:rPr lang="en-IN" altLang="en-US" dirty="0" smtClean="0"/>
              <a:t>) </a:t>
            </a:r>
            <a:r>
              <a:rPr lang="en-IN" altLang="en-US" dirty="0"/>
              <a:t>one (</a:t>
            </a:r>
            <a:r>
              <a:rPr lang="en-IN" altLang="en-US" i="1" dirty="0"/>
              <a:t>ⅳ</a:t>
            </a:r>
            <a:r>
              <a:rPr lang="en-IN" altLang="en-US" dirty="0"/>
              <a:t>) </a:t>
            </a:r>
            <a:r>
              <a:rPr lang="en-IN" altLang="en-US" i="1" dirty="0"/>
              <a:t>A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altLang="en-US" dirty="0" smtClean="0"/>
              <a:t> </a:t>
            </a:r>
            <a:r>
              <a:rPr lang="en-IN" altLang="en-US" i="1" dirty="0" smtClean="0"/>
              <a:t>B</a:t>
            </a:r>
            <a:r>
              <a:rPr lang="en-IN" altLang="en-US" dirty="0"/>
              <a:t> (</a:t>
            </a:r>
            <a:r>
              <a:rPr lang="en-IN" altLang="en-US" i="1" dirty="0"/>
              <a:t>ⅴ</a:t>
            </a:r>
            <a:r>
              <a:rPr lang="en-IN" altLang="en-US" dirty="0"/>
              <a:t>) </a:t>
            </a:r>
            <a:r>
              <a:rPr lang="en-IN" altLang="en-US" i="1" dirty="0"/>
              <a:t>A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altLang="en-US" dirty="0" smtClean="0"/>
              <a:t> </a:t>
            </a:r>
            <a:r>
              <a:rPr lang="en-IN" altLang="en-US" i="1" dirty="0"/>
              <a:t>A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altLang="en-US" dirty="0" smtClean="0"/>
              <a:t> </a:t>
            </a:r>
            <a:r>
              <a:rPr lang="en-IN" altLang="en-US" i="1" dirty="0"/>
              <a:t>B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4694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Set Identities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0566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Set Identities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3352800"/>
          </a:xfrm>
        </p:spPr>
        <p:txBody>
          <a:bodyPr/>
          <a:lstStyle/>
          <a:p>
            <a:pPr marL="0" indent="0"/>
            <a:r>
              <a:rPr lang="en-IN" altLang="en-US" dirty="0"/>
              <a:t>An </a:t>
            </a:r>
            <a:r>
              <a:rPr lang="en-IN" altLang="en-US" b="1" dirty="0"/>
              <a:t>identity</a:t>
            </a:r>
            <a:r>
              <a:rPr lang="en-IN" altLang="en-US" dirty="0"/>
              <a:t> is an equation that is universally true for </a:t>
            </a:r>
            <a:r>
              <a:rPr lang="en-IN" altLang="en-US" dirty="0" smtClean="0"/>
              <a:t>all elements </a:t>
            </a:r>
            <a:r>
              <a:rPr lang="en-IN" altLang="en-US" dirty="0"/>
              <a:t>in some set. For </a:t>
            </a:r>
            <a:r>
              <a:rPr lang="en-IN" altLang="en-US" dirty="0" smtClean="0"/>
              <a:t>example, the equation                  </a:t>
            </a:r>
            <a:r>
              <a:rPr lang="en-IN" altLang="en-US" i="1" dirty="0" smtClean="0"/>
              <a:t>a</a:t>
            </a:r>
            <a:r>
              <a:rPr lang="en-IN" altLang="en-US" dirty="0" smtClean="0"/>
              <a:t> + </a:t>
            </a:r>
            <a:r>
              <a:rPr lang="en-IN" altLang="en-US" i="1" dirty="0" smtClean="0"/>
              <a:t>b</a:t>
            </a:r>
            <a:r>
              <a:rPr lang="en-IN" altLang="en-US" dirty="0" smtClean="0"/>
              <a:t> = </a:t>
            </a:r>
            <a:r>
              <a:rPr lang="en-IN" altLang="en-US" i="1" dirty="0" smtClean="0"/>
              <a:t>b</a:t>
            </a:r>
            <a:r>
              <a:rPr lang="en-IN" altLang="en-US" dirty="0" smtClean="0"/>
              <a:t> + </a:t>
            </a:r>
            <a:r>
              <a:rPr lang="en-IN" altLang="en-US" i="1" dirty="0" smtClean="0"/>
              <a:t>a</a:t>
            </a:r>
            <a:r>
              <a:rPr lang="en-IN" altLang="en-US" dirty="0" smtClean="0"/>
              <a:t> is </a:t>
            </a:r>
            <a:r>
              <a:rPr lang="en-IN" altLang="en-US" dirty="0"/>
              <a:t>an identity for real numbers because it is true </a:t>
            </a:r>
            <a:r>
              <a:rPr lang="en-IN" altLang="en-US" dirty="0" smtClean="0"/>
              <a:t>for all real numbers </a:t>
            </a:r>
            <a:r>
              <a:rPr lang="en-IN" altLang="en-US" i="1" dirty="0"/>
              <a:t>a</a:t>
            </a:r>
            <a:r>
              <a:rPr lang="en-IN" altLang="en-US" dirty="0"/>
              <a:t> and </a:t>
            </a:r>
            <a:r>
              <a:rPr lang="en-IN" altLang="en-US" i="1" dirty="0" smtClean="0"/>
              <a:t>b</a:t>
            </a:r>
            <a:r>
              <a:rPr lang="en-IN" altLang="en-US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dirty="0" smtClean="0"/>
              <a:t>The </a:t>
            </a:r>
            <a:r>
              <a:rPr lang="en-IN" altLang="en-US" dirty="0"/>
              <a:t>collection of set properties in </a:t>
            </a:r>
            <a:r>
              <a:rPr lang="en-IN" altLang="en-US" dirty="0" smtClean="0"/>
              <a:t>the next </a:t>
            </a:r>
            <a:r>
              <a:rPr lang="en-IN" altLang="en-US" dirty="0"/>
              <a:t>theorem </a:t>
            </a:r>
            <a:r>
              <a:rPr lang="en-IN" altLang="en-US" dirty="0" smtClean="0"/>
              <a:t>consists entirely </a:t>
            </a:r>
            <a:r>
              <a:rPr lang="en-IN" altLang="en-US" dirty="0"/>
              <a:t>of set identities. That is, </a:t>
            </a:r>
            <a:r>
              <a:rPr lang="en-IN" altLang="en-US" dirty="0" smtClean="0"/>
              <a:t>they are </a:t>
            </a:r>
            <a:r>
              <a:rPr lang="en-IN" altLang="en-US" dirty="0"/>
              <a:t>equations that are true for all sets in </a:t>
            </a:r>
            <a:r>
              <a:rPr lang="en-IN" altLang="en-US" dirty="0" smtClean="0"/>
              <a:t>some universal set</a:t>
            </a:r>
            <a:r>
              <a:rPr lang="en-IN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00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Set Identities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he textbox has the heading “Theorem 6.2.2 Set Identities.” The text reads: &#10;“Let all sets referred to below be subsets of a universal set U. &#10;1. Commutative Laws: For all sets A and B. &#10;(a) A union B = B union A and (b) A intersection B = B intersection A. &#10;2. Associative Laws: For all sets A, B, and C. &#10;(a) (A union B) union C = A union (B union C) and &#10;(b) (A intersection B) intersection C = A intersection (B intersection C).&#10;3. Distributive Laws: For all sets A, B, and C. &#10;(a) A union (B intersection C) = (A union B) intersection (A union C) and &#10;(b) A intersection (B union C) = (A intersection B) union (A intersection C).&#10;4. Identity Laws: For every set A. &#10;(a) A union empty set = A and &#10;(b) A intersection U = A. &#10;5. Complement Laws: For every set A. &#10;(a) A union A complement = universal set, U and&#10; (b) A intersection A complement = empty set. &#10;6. Double Complement Law: For every set A. &#10;(A complement) complement = A.&#10;7. Idempotent Laws: For every set A. &#10;(a) A union A = A and &#10;(b) A intersection A = A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12543"/>
            <a:ext cx="5522129" cy="51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Set Identities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grpSp>
        <p:nvGrpSpPr>
          <p:cNvPr id="7" name="Group 6" descr="The textbox has the heading “Theorem 6.2.2 Set Identities.” &#10;The text reads:&#10;“8. Universal Bound Laws: For every set A. &#10;(a) A union U = U and (b) A intersection empty set = empty set. &#10;9. De Morgan's Laws: For all sets A and B. &#10;(a) (A union B) complement = (A complement) intersection (B complement) and (b) (A intersection B)complement = (A complement) union (B complement). &#10;10. Absorption Laws: For all sets A and B. (a) A union (A intersection B) = A and (b) A intersection (A union B) = A. &#10;11. Complements of Universal Set U and empty set: &#10;(a) universal set, U complement = empty set and (b) (empty set) complement = universal set, U.&#10;12. Set Difference Law: For all sets A and B. &#10;A minus B = A intersection (B complement).”"/>
          <p:cNvGrpSpPr/>
          <p:nvPr/>
        </p:nvGrpSpPr>
        <p:grpSpPr>
          <a:xfrm>
            <a:off x="1725303" y="1412543"/>
            <a:ext cx="5522976" cy="3068746"/>
            <a:chOff x="1725303" y="1412543"/>
            <a:chExt cx="5522976" cy="30687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148" y="1744641"/>
              <a:ext cx="5495544" cy="27366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b="92918"/>
            <a:stretch/>
          </p:blipFill>
          <p:spPr>
            <a:xfrm>
              <a:off x="1725303" y="1412543"/>
              <a:ext cx="5522976" cy="361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7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Set Identities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he textbox has the heading “Basic Method for Proving That Sets Are Equal.” The text reads: &#10;“Let sets X and Y be given. To prove that X = Y:&#10;1. Prove that X subset of or equal to Y. &#10;2. Prove that Y subset of or equal to X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15" y="1623755"/>
            <a:ext cx="7557025" cy="15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300" dirty="0"/>
              <a:t>Example </a:t>
            </a:r>
            <a:r>
              <a:rPr lang="en-IN" altLang="en-US" sz="3300" dirty="0" smtClean="0"/>
              <a:t>6.2.2 </a:t>
            </a:r>
            <a:r>
              <a:rPr lang="en-US" altLang="en-US" sz="3300" dirty="0"/>
              <a:t>– </a:t>
            </a:r>
            <a:r>
              <a:rPr lang="en-IN" altLang="en-US" sz="3300" i="1" dirty="0" smtClean="0"/>
              <a:t>Proof </a:t>
            </a:r>
            <a:r>
              <a:rPr lang="en-IN" altLang="en-US" sz="3300" i="1" dirty="0"/>
              <a:t>of a Distributive </a:t>
            </a:r>
            <a:r>
              <a:rPr lang="en-IN" altLang="en-US" sz="3300" i="1" dirty="0" smtClean="0"/>
              <a:t>Law</a:t>
            </a:r>
            <a:endParaRPr lang="en-IN" alt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76400"/>
          </a:xfrm>
        </p:spPr>
        <p:txBody>
          <a:bodyPr/>
          <a:lstStyle/>
          <a:p>
            <a:pPr marL="0" indent="0"/>
            <a:r>
              <a:rPr lang="en-IN" dirty="0"/>
              <a:t>Consider trying to prove that for all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 smtClean="0"/>
              <a:t>,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i="1" dirty="0" smtClean="0"/>
              <a:t>		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8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The proof of this fact is somewhat more complicated </a:t>
            </a:r>
            <a:r>
              <a:rPr lang="en-IN" dirty="0" smtClean="0"/>
              <a:t>than the </a:t>
            </a:r>
            <a:r>
              <a:rPr lang="en-IN" dirty="0"/>
              <a:t>proofs in </a:t>
            </a:r>
            <a:r>
              <a:rPr lang="en-IN" dirty="0" smtClean="0"/>
              <a:t>Example 6.2.1</a:t>
            </a:r>
            <a:r>
              <a:rPr lang="en-IN" dirty="0"/>
              <a:t>, so we first derive its </a:t>
            </a:r>
            <a:r>
              <a:rPr lang="en-IN" dirty="0" smtClean="0"/>
              <a:t>logical structure</a:t>
            </a:r>
            <a:r>
              <a:rPr lang="en-IN" dirty="0"/>
              <a:t>, then find the core arguments, and </a:t>
            </a:r>
            <a:r>
              <a:rPr lang="en-IN" dirty="0" smtClean="0"/>
              <a:t>end with a formal </a:t>
            </a:r>
            <a:r>
              <a:rPr lang="en-IN" dirty="0"/>
              <a:t>proof as a summary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dirty="0"/>
              <a:t>As in the subset relation examples, the statement to </a:t>
            </a:r>
            <a:r>
              <a:rPr lang="en-IN" altLang="en-US" dirty="0" smtClean="0"/>
              <a:t>be proved </a:t>
            </a:r>
            <a:r>
              <a:rPr lang="en-IN" altLang="en-US" dirty="0"/>
              <a:t>is universal.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19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13504"/>
            <a:ext cx="8896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" y="2332616"/>
            <a:ext cx="1095376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spcBef>
                <a:spcPct val="20000"/>
              </a:spcBef>
              <a:buFont typeface="Wingdings" panose="05000000000000000000" pitchFamily="2" charset="2"/>
            </a:pP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6.2</a:t>
            </a:r>
            <a:endParaRPr lang="en-IN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38225" y="2332616"/>
            <a:ext cx="8029575" cy="76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IN" altLang="en-US" sz="4000" dirty="0" smtClean="0"/>
              <a:t>Properties </a:t>
            </a:r>
            <a:r>
              <a:rPr lang="en-IN" altLang="en-US" sz="4000" dirty="0"/>
              <a:t>of </a:t>
            </a:r>
            <a:r>
              <a:rPr lang="en-IN" altLang="en-US" sz="4000" dirty="0" smtClean="0"/>
              <a:t>Sets</a:t>
            </a:r>
            <a:endParaRPr lang="en-US" altLang="en-US" sz="4000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1905000" y="6300216"/>
            <a:ext cx="5943600" cy="3077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kern="1200" dirty="0">
                <a:latin typeface="Arial" panose="020B0604020202020204" pitchFamily="34" charset="0"/>
              </a:rPr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279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124200"/>
          </a:xfrm>
        </p:spPr>
        <p:txBody>
          <a:bodyPr/>
          <a:lstStyle/>
          <a:p>
            <a:pPr marL="0" indent="0"/>
            <a:r>
              <a:rPr lang="en-IN" altLang="en-US" dirty="0" smtClean="0"/>
              <a:t>Thus</a:t>
            </a:r>
            <a:r>
              <a:rPr lang="en-IN" altLang="en-US" dirty="0"/>
              <a:t>, by the method of </a:t>
            </a:r>
            <a:r>
              <a:rPr lang="en-IN" altLang="en-US" dirty="0" smtClean="0"/>
              <a:t>generalizing from </a:t>
            </a:r>
            <a:r>
              <a:rPr lang="en-IN" altLang="en-US" dirty="0"/>
              <a:t>the generic particular, </a:t>
            </a:r>
            <a:r>
              <a:rPr lang="en-IN" altLang="en-US" dirty="0" smtClean="0"/>
              <a:t>the proof </a:t>
            </a:r>
            <a:r>
              <a:rPr lang="en-IN" altLang="en-US" dirty="0"/>
              <a:t>has the </a:t>
            </a:r>
            <a:r>
              <a:rPr lang="en-IN" altLang="en-US" dirty="0" smtClean="0"/>
              <a:t>following outline: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b="1" i="1" dirty="0"/>
              <a:t>Starting Point: </a:t>
            </a:r>
            <a:r>
              <a:rPr lang="en-IN" dirty="0"/>
              <a:t>Suppose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are arbitrarily chosen sets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b="1" i="1" dirty="0"/>
              <a:t>To Show: </a:t>
            </a:r>
            <a:r>
              <a:rPr lang="en-IN" i="1" dirty="0"/>
              <a:t>A </a:t>
            </a:r>
            <a:r>
              <a:rPr lang="en-IN" dirty="0" smtClean="0"/>
              <a:t>∪ </a:t>
            </a:r>
            <a:r>
              <a:rPr lang="en-IN" dirty="0"/>
              <a:t>(</a:t>
            </a:r>
            <a:r>
              <a:rPr lang="en-IN" i="1" dirty="0"/>
              <a:t>B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05200"/>
          </a:xfrm>
        </p:spPr>
        <p:txBody>
          <a:bodyPr/>
          <a:lstStyle/>
          <a:p>
            <a:pPr marL="0" indent="0"/>
            <a:r>
              <a:rPr lang="en-IN" altLang="en-US" dirty="0"/>
              <a:t>Now two sets are equal if, and only if, each is a subset </a:t>
            </a:r>
            <a:r>
              <a:rPr lang="en-IN" altLang="en-US" dirty="0" smtClean="0"/>
              <a:t>of the other.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dirty="0" smtClean="0"/>
              <a:t>Hence</a:t>
            </a:r>
            <a:r>
              <a:rPr lang="en-IN" altLang="en-US" dirty="0"/>
              <a:t>, the </a:t>
            </a:r>
            <a:r>
              <a:rPr lang="en-IN" altLang="en-US" dirty="0" smtClean="0"/>
              <a:t>following two </a:t>
            </a:r>
            <a:r>
              <a:rPr lang="en-IN" altLang="en-US" dirty="0"/>
              <a:t>statements must </a:t>
            </a:r>
            <a:r>
              <a:rPr lang="en-IN" altLang="en-US" dirty="0" smtClean="0"/>
              <a:t>be proved: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i="1" dirty="0" smtClean="0"/>
              <a:t>		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 smtClean="0"/>
              <a:t>)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dirty="0" smtClean="0"/>
              <a:t>and</a:t>
            </a:r>
          </a:p>
          <a:p>
            <a:pPr marL="0" indent="0"/>
            <a:r>
              <a:rPr lang="en-IN" dirty="0" smtClean="0"/>
              <a:t>		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581400"/>
          </a:xfrm>
        </p:spPr>
        <p:txBody>
          <a:bodyPr/>
          <a:lstStyle/>
          <a:p>
            <a:pPr marL="0" indent="0"/>
            <a:r>
              <a:rPr lang="en-IN" altLang="en-US" dirty="0"/>
              <a:t>Showing the first subset relation requires showing </a:t>
            </a:r>
            <a:r>
              <a:rPr lang="en-IN" altLang="en-US" dirty="0" smtClean="0"/>
              <a:t>that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 smtClean="0"/>
              <a:t>	</a:t>
            </a:r>
            <a:r>
              <a:rPr lang="en-IN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IN" i="1" dirty="0" smtClean="0"/>
              <a:t>x</a:t>
            </a:r>
            <a:r>
              <a:rPr lang="en-IN" dirty="0"/>
              <a:t>, if </a:t>
            </a:r>
            <a:r>
              <a:rPr lang="en-IN" i="1" dirty="0"/>
              <a:t>x </a:t>
            </a:r>
            <a:r>
              <a:rPr lang="en-IN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 then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 smtClean="0"/>
              <a:t>).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/>
              <a:t>Showing the second containment requires showing </a:t>
            </a:r>
            <a:r>
              <a:rPr lang="en-IN" dirty="0" smtClean="0"/>
              <a:t>that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dirty="0" smtClean="0"/>
              <a:t>	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IN" i="1" dirty="0" smtClean="0"/>
              <a:t>x</a:t>
            </a:r>
            <a:r>
              <a:rPr lang="en-IN" dirty="0"/>
              <a:t>, if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/>
              <a:t>) then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458200" cy="5257800"/>
          </a:xfrm>
        </p:spPr>
        <p:txBody>
          <a:bodyPr/>
          <a:lstStyle/>
          <a:p>
            <a:pPr marL="0" indent="0"/>
            <a:r>
              <a:rPr lang="en-IN" dirty="0"/>
              <a:t>Note that both of these statements are universal. So </a:t>
            </a:r>
            <a:r>
              <a:rPr lang="en-IN" dirty="0" smtClean="0"/>
              <a:t>to prove </a:t>
            </a:r>
            <a:r>
              <a:rPr lang="en-IN" dirty="0"/>
              <a:t>the first containment, </a:t>
            </a:r>
            <a:r>
              <a:rPr lang="en-IN" dirty="0" smtClean="0"/>
              <a:t>you</a:t>
            </a:r>
          </a:p>
          <a:p>
            <a:pPr marL="0" indent="0"/>
            <a:r>
              <a:rPr lang="en-IN" b="1" dirty="0" smtClean="0"/>
              <a:t>	suppose </a:t>
            </a:r>
            <a:r>
              <a:rPr lang="en-IN" dirty="0"/>
              <a:t>you have any element </a:t>
            </a:r>
            <a:r>
              <a:rPr lang="en-IN" i="1" dirty="0"/>
              <a:t>x </a:t>
            </a:r>
            <a:r>
              <a:rPr lang="en-IN" dirty="0"/>
              <a:t>in </a:t>
            </a:r>
            <a:r>
              <a:rPr lang="en-IN" i="1" dirty="0"/>
              <a:t>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 smtClean="0"/>
              <a:t>),</a:t>
            </a:r>
          </a:p>
          <a:p>
            <a:pPr marL="0" indent="0"/>
            <a:r>
              <a:rPr lang="en-IN" dirty="0" smtClean="0"/>
              <a:t>and </a:t>
            </a:r>
            <a:r>
              <a:rPr lang="en-IN" dirty="0"/>
              <a:t>then </a:t>
            </a:r>
            <a:r>
              <a:rPr lang="en-IN" dirty="0" smtClean="0"/>
              <a:t>you</a:t>
            </a:r>
          </a:p>
          <a:p>
            <a:pPr marL="0" indent="0"/>
            <a:r>
              <a:rPr lang="en-IN" b="1" dirty="0" smtClean="0"/>
              <a:t>	show </a:t>
            </a:r>
            <a:r>
              <a:rPr lang="en-IN" dirty="0"/>
              <a:t>that </a:t>
            </a:r>
            <a:r>
              <a:rPr lang="en-IN" i="1" dirty="0"/>
              <a:t>x </a:t>
            </a:r>
            <a:r>
              <a:rPr lang="en-IN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 smtClean="0"/>
              <a:t>∪ </a:t>
            </a:r>
            <a:r>
              <a:rPr lang="en-IN" i="1" dirty="0"/>
              <a:t>C</a:t>
            </a:r>
            <a:r>
              <a:rPr lang="en-IN" dirty="0" smtClean="0"/>
              <a:t>).</a:t>
            </a:r>
          </a:p>
          <a:p>
            <a:pPr marL="0" indent="0"/>
            <a:endParaRPr lang="en-IN" sz="300" dirty="0" smtClean="0"/>
          </a:p>
          <a:p>
            <a:pPr marL="0" indent="0"/>
            <a:r>
              <a:rPr lang="en-IN" dirty="0" smtClean="0"/>
              <a:t>And </a:t>
            </a:r>
            <a:r>
              <a:rPr lang="en-IN" dirty="0"/>
              <a:t>to prove the second containment, </a:t>
            </a:r>
            <a:r>
              <a:rPr lang="en-IN" dirty="0" smtClean="0"/>
              <a:t>you</a:t>
            </a:r>
          </a:p>
          <a:p>
            <a:pPr marL="0" indent="0"/>
            <a:r>
              <a:rPr lang="en-IN" b="1" dirty="0" smtClean="0"/>
              <a:t>          suppose </a:t>
            </a:r>
            <a:r>
              <a:rPr lang="en-IN" dirty="0"/>
              <a:t>you have any element </a:t>
            </a:r>
            <a:r>
              <a:rPr lang="en-IN" i="1" dirty="0"/>
              <a:t>x </a:t>
            </a:r>
            <a:r>
              <a:rPr lang="en-IN" dirty="0"/>
              <a:t>in 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 smtClean="0"/>
              <a:t>),</a:t>
            </a:r>
          </a:p>
          <a:p>
            <a:pPr marL="0" indent="0"/>
            <a:r>
              <a:rPr lang="en-IN" dirty="0"/>
              <a:t>and then </a:t>
            </a:r>
            <a:r>
              <a:rPr lang="en-IN" dirty="0" smtClean="0"/>
              <a:t>you</a:t>
            </a:r>
          </a:p>
          <a:p>
            <a:pPr marL="0" indent="0"/>
            <a:r>
              <a:rPr lang="en-IN" b="1" dirty="0" smtClean="0"/>
              <a:t>	show </a:t>
            </a:r>
            <a:r>
              <a:rPr lang="en-IN" dirty="0"/>
              <a:t>that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9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6.2.2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6" name="Picture 5" descr="The textbox has the heading “Theorem 6.2.2(3)(a) A Distributive Law for Sets.” The text reads: &#10;For all sets A, B, and C. &#10;A union (B intersection C) = (A union B) intersection (A union C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00200"/>
            <a:ext cx="7557025" cy="13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Set Identities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3886200"/>
          </a:xfrm>
        </p:spPr>
        <p:txBody>
          <a:bodyPr/>
          <a:lstStyle/>
          <a:p>
            <a:pPr marL="0" indent="0"/>
            <a:r>
              <a:rPr lang="en-IN" altLang="en-US" dirty="0" smtClean="0"/>
              <a:t>In the study of artificial intelligence, the types of reasoning used previously to derive the proof of the distributive law are called </a:t>
            </a:r>
            <a:r>
              <a:rPr lang="en-IN" altLang="en-US" i="1" dirty="0" smtClean="0"/>
              <a:t>forward chaining</a:t>
            </a:r>
            <a:r>
              <a:rPr lang="en-IN" altLang="en-US" dirty="0" smtClean="0"/>
              <a:t> and </a:t>
            </a:r>
            <a:r>
              <a:rPr lang="en-IN" altLang="en-US" i="1" dirty="0" smtClean="0"/>
              <a:t>backward chaining</a:t>
            </a:r>
            <a:r>
              <a:rPr lang="en-IN" altLang="en-US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dirty="0" smtClean="0"/>
              <a:t>First </a:t>
            </a:r>
            <a:r>
              <a:rPr lang="en-IN" altLang="en-US" dirty="0"/>
              <a:t>what is to be shown is viewed as a goal to be reached starting from a certain initial position: the starting </a:t>
            </a:r>
            <a:r>
              <a:rPr lang="en-IN" altLang="en-US" dirty="0" smtClean="0"/>
              <a:t>point.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dirty="0" smtClean="0"/>
              <a:t>Analysis of this </a:t>
            </a:r>
            <a:r>
              <a:rPr lang="en-IN" altLang="en-US" dirty="0"/>
              <a:t>goal leads to the realization that if a certain job </a:t>
            </a:r>
            <a:r>
              <a:rPr lang="en-IN" altLang="en-US" dirty="0" smtClean="0"/>
              <a:t>is accomplished</a:t>
            </a:r>
            <a:r>
              <a:rPr lang="en-IN" altLang="en-US" dirty="0"/>
              <a:t>, then the goal will be reached.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01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Set Identities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05800" cy="3200400"/>
          </a:xfrm>
        </p:spPr>
        <p:txBody>
          <a:bodyPr/>
          <a:lstStyle/>
          <a:p>
            <a:pPr marL="0" indent="0"/>
            <a:r>
              <a:rPr lang="en-IN" dirty="0"/>
              <a:t>Call this job </a:t>
            </a:r>
            <a:r>
              <a:rPr lang="en-IN" dirty="0" err="1"/>
              <a:t>subgoal</a:t>
            </a:r>
            <a:r>
              <a:rPr lang="en-IN" dirty="0"/>
              <a:t> 1: </a:t>
            </a:r>
            <a:r>
              <a:rPr lang="en-IN" i="1" dirty="0"/>
              <a:t>SG</a:t>
            </a:r>
            <a:r>
              <a:rPr lang="en-IN" baseline="-25000" dirty="0"/>
              <a:t>1</a:t>
            </a:r>
            <a:r>
              <a:rPr lang="en-IN" dirty="0"/>
              <a:t>. (For instance, </a:t>
            </a:r>
            <a:r>
              <a:rPr lang="en-IN" dirty="0" smtClean="0"/>
              <a:t>if the </a:t>
            </a:r>
            <a:r>
              <a:rPr lang="en-IN" dirty="0"/>
              <a:t>goal is </a:t>
            </a:r>
            <a:r>
              <a:rPr lang="en-IN" dirty="0" smtClean="0"/>
              <a:t>to show </a:t>
            </a:r>
            <a:r>
              <a:rPr lang="en-IN" dirty="0"/>
              <a:t>that </a:t>
            </a:r>
            <a:r>
              <a:rPr lang="en-IN" i="1" dirty="0"/>
              <a:t>A </a:t>
            </a:r>
            <a:r>
              <a:rPr lang="en-IN" dirty="0"/>
              <a:t>∪ (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B</a:t>
            </a:r>
            <a:r>
              <a:rPr lang="en-IN" dirty="0"/>
              <a:t>)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/>
              <a:t>C</a:t>
            </a:r>
            <a:r>
              <a:rPr lang="en-IN" dirty="0"/>
              <a:t>), then </a:t>
            </a:r>
            <a:r>
              <a:rPr lang="en-IN" i="1" dirty="0" smtClean="0"/>
              <a:t>SG</a:t>
            </a:r>
            <a:r>
              <a:rPr lang="en-IN" baseline="-25000" dirty="0" smtClean="0"/>
              <a:t>1</a:t>
            </a:r>
            <a:r>
              <a:rPr lang="en-IN" dirty="0" smtClean="0"/>
              <a:t> would </a:t>
            </a:r>
            <a:r>
              <a:rPr lang="en-IN" dirty="0"/>
              <a:t>be to </a:t>
            </a:r>
            <a:r>
              <a:rPr lang="en-IN" dirty="0" smtClean="0"/>
              <a:t>show that </a:t>
            </a:r>
            <a:r>
              <a:rPr lang="en-IN" dirty="0"/>
              <a:t>each set is a subset of the other</a:t>
            </a:r>
            <a:r>
              <a:rPr lang="en-IN" dirty="0" smtClean="0"/>
              <a:t>.) Analysis </a:t>
            </a:r>
            <a:r>
              <a:rPr lang="en-IN" dirty="0"/>
              <a:t>of </a:t>
            </a:r>
            <a:r>
              <a:rPr lang="en-IN" i="1" dirty="0"/>
              <a:t>SG</a:t>
            </a:r>
            <a:r>
              <a:rPr lang="en-IN" baseline="-25000" dirty="0"/>
              <a:t>1</a:t>
            </a:r>
            <a:r>
              <a:rPr lang="en-IN" dirty="0"/>
              <a:t> shows that when yet another job </a:t>
            </a:r>
            <a:r>
              <a:rPr lang="en-IN" dirty="0" smtClean="0"/>
              <a:t>is completed</a:t>
            </a:r>
            <a:r>
              <a:rPr lang="en-IN" dirty="0"/>
              <a:t>, </a:t>
            </a:r>
            <a:r>
              <a:rPr lang="en-IN" i="1" dirty="0"/>
              <a:t>SG</a:t>
            </a:r>
            <a:r>
              <a:rPr lang="en-IN" baseline="-25000" dirty="0"/>
              <a:t>1</a:t>
            </a:r>
            <a:r>
              <a:rPr lang="en-IN" dirty="0"/>
              <a:t> will be reached</a:t>
            </a:r>
            <a:r>
              <a:rPr lang="en-IN" dirty="0" smtClean="0"/>
              <a:t>.</a:t>
            </a:r>
          </a:p>
          <a:p>
            <a:pPr marL="0" indent="0"/>
            <a:endParaRPr lang="en-IN" altLang="en-US" b="1" dirty="0"/>
          </a:p>
          <a:p>
            <a:pPr marL="0" indent="0"/>
            <a:r>
              <a:rPr lang="en-IN" dirty="0"/>
              <a:t>Call this job </a:t>
            </a:r>
            <a:r>
              <a:rPr lang="en-IN" dirty="0" err="1"/>
              <a:t>subgoal</a:t>
            </a:r>
            <a:r>
              <a:rPr lang="en-IN" dirty="0"/>
              <a:t> 2: </a:t>
            </a:r>
            <a:r>
              <a:rPr lang="en-IN" i="1" dirty="0"/>
              <a:t>SG</a:t>
            </a:r>
            <a:r>
              <a:rPr lang="en-IN" baseline="-25000" dirty="0"/>
              <a:t>2</a:t>
            </a:r>
            <a:r>
              <a:rPr lang="en-IN" dirty="0"/>
              <a:t>. Continuing in this way, </a:t>
            </a:r>
            <a:r>
              <a:rPr lang="en-IN" dirty="0" smtClean="0"/>
              <a:t>a chain of </a:t>
            </a:r>
            <a:r>
              <a:rPr lang="en-IN" dirty="0"/>
              <a:t>argument leading backward from the goal </a:t>
            </a:r>
            <a:r>
              <a:rPr lang="en-IN" dirty="0" smtClean="0"/>
              <a:t>is constructed</a:t>
            </a:r>
            <a:r>
              <a:rPr lang="en-IN" dirty="0"/>
              <a:t>.</a:t>
            </a:r>
            <a:endParaRPr lang="en-US" altLang="en-US" b="1" dirty="0"/>
          </a:p>
        </p:txBody>
      </p:sp>
      <p:pic>
        <p:nvPicPr>
          <p:cNvPr id="4" name="Picture 3" descr="The text on the left says &quot;starting point,&quot; and the right side box says &quot;goal.&quot; There are job subgoals SG_1, SG_2, and SG_3 between the starting point and goal from left to right. There are arrows next to each job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60679"/>
            <a:ext cx="6870023" cy="4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600" dirty="0"/>
              <a:t>Example </a:t>
            </a:r>
            <a:r>
              <a:rPr lang="en-IN" altLang="en-US" sz="2600" dirty="0" smtClean="0"/>
              <a:t>6.2.3 </a:t>
            </a:r>
            <a:r>
              <a:rPr lang="en-US" altLang="en-US" sz="2600" dirty="0"/>
              <a:t>– </a:t>
            </a:r>
            <a:r>
              <a:rPr lang="en-IN" altLang="en-US" sz="2600" i="1" dirty="0" smtClean="0"/>
              <a:t>Proof </a:t>
            </a:r>
            <a:r>
              <a:rPr lang="en-IN" altLang="en-US" sz="2600" i="1" dirty="0"/>
              <a:t>of a De Morgan’s Law for </a:t>
            </a:r>
            <a:r>
              <a:rPr lang="en-IN" altLang="en-US" sz="2600" i="1" dirty="0" smtClean="0"/>
              <a:t>Sets</a:t>
            </a:r>
            <a:endParaRPr lang="en-IN" alt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4343400" cy="533400"/>
          </a:xfrm>
        </p:spPr>
        <p:txBody>
          <a:bodyPr/>
          <a:lstStyle/>
          <a:p>
            <a:pPr marL="0" indent="0"/>
            <a:r>
              <a:rPr lang="en-IN" dirty="0"/>
              <a:t>Prove that for all sets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4" name="Picture 3" descr="(A union B) complement = (A complement) intersection (B complement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7164"/>
            <a:ext cx="2580775" cy="3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819400"/>
          </a:xfrm>
        </p:spPr>
        <p:txBody>
          <a:bodyPr/>
          <a:lstStyle/>
          <a:p>
            <a:pPr marL="0" indent="0"/>
            <a:r>
              <a:rPr lang="en-IN" dirty="0"/>
              <a:t>As in previous examples, the statement to be proved </a:t>
            </a:r>
            <a:r>
              <a:rPr lang="en-IN" dirty="0" smtClean="0"/>
              <a:t>is universal</a:t>
            </a:r>
            <a:r>
              <a:rPr lang="en-IN" dirty="0"/>
              <a:t>, and so </a:t>
            </a:r>
            <a:r>
              <a:rPr lang="en-IN" dirty="0" smtClean="0"/>
              <a:t>the starting </a:t>
            </a:r>
            <a:r>
              <a:rPr lang="en-IN" dirty="0"/>
              <a:t>point of the proof and </a:t>
            </a:r>
            <a:r>
              <a:rPr lang="en-IN" dirty="0" smtClean="0"/>
              <a:t>the conclusion </a:t>
            </a:r>
            <a:r>
              <a:rPr lang="en-IN" dirty="0"/>
              <a:t>to be shown are as follows</a:t>
            </a:r>
            <a:r>
              <a:rPr lang="en-IN" dirty="0" smtClean="0"/>
              <a:t>: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b="1" i="1" dirty="0"/>
              <a:t>Starting Point: </a:t>
            </a:r>
            <a:r>
              <a:rPr lang="en-IN" dirty="0"/>
              <a:t>Suppose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arbitrarily chosen sets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b="1" i="1" dirty="0"/>
              <a:t>To Show</a:t>
            </a:r>
            <a:r>
              <a:rPr lang="en-IN" b="1" i="1" dirty="0" smtClean="0"/>
              <a:t>:</a:t>
            </a:r>
            <a:endParaRPr lang="en-US" altLang="en-US" dirty="0"/>
          </a:p>
        </p:txBody>
      </p:sp>
      <p:pic>
        <p:nvPicPr>
          <p:cNvPr id="6" name="Picture 5" descr="(A union B) complement = (A complement) intersection (B complement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08" y="3797300"/>
            <a:ext cx="2453692" cy="3372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343400"/>
            <a:ext cx="5181600" cy="457200"/>
          </a:xfrm>
        </p:spPr>
        <p:txBody>
          <a:bodyPr/>
          <a:lstStyle/>
          <a:p>
            <a:pPr marL="0" indent="0"/>
            <a:r>
              <a:rPr lang="en-IN" dirty="0"/>
              <a:t>To do this, you must prove both </a:t>
            </a:r>
            <a:r>
              <a:rPr lang="en-IN" dirty="0" smtClean="0"/>
              <a:t>that</a:t>
            </a:r>
            <a:endParaRPr lang="en-US" altLang="en-US" dirty="0"/>
          </a:p>
        </p:txBody>
      </p:sp>
      <p:pic>
        <p:nvPicPr>
          <p:cNvPr id="8" name="Picture 7" descr="(A union B)complement subset of or equal to(A complement) intersection( B complement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408913"/>
            <a:ext cx="2252846" cy="31548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199" y="4724400"/>
            <a:ext cx="1371600" cy="457200"/>
          </a:xfrm>
        </p:spPr>
        <p:txBody>
          <a:bodyPr/>
          <a:lstStyle/>
          <a:p>
            <a:pPr marL="0" indent="0"/>
            <a:r>
              <a:rPr lang="en-IN" dirty="0"/>
              <a:t>and that</a:t>
            </a:r>
            <a:endParaRPr lang="en-US" altLang="en-US" dirty="0"/>
          </a:p>
        </p:txBody>
      </p:sp>
      <p:pic>
        <p:nvPicPr>
          <p:cNvPr id="10" name="Picture 9" descr="(A complement) intersection (B complement) subset of or equal to (A union B)complement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546" y="4812239"/>
            <a:ext cx="2315054" cy="3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9112"/>
          </a:xfrm>
        </p:spPr>
        <p:txBody>
          <a:bodyPr/>
          <a:lstStyle/>
          <a:p>
            <a:pPr marL="0" indent="0"/>
            <a:r>
              <a:rPr lang="en-IN" dirty="0" smtClean="0"/>
              <a:t>To prove </a:t>
            </a:r>
            <a:r>
              <a:rPr lang="en-IN" dirty="0"/>
              <a:t>the first subset relation means to show that</a:t>
            </a:r>
            <a:endParaRPr lang="en-US" altLang="en-US" dirty="0"/>
          </a:p>
        </p:txBody>
      </p:sp>
      <p:pic>
        <p:nvPicPr>
          <p:cNvPr id="4" name="Picture 3" descr="For all x, if x element of (A union B) complement then x element of (A complement) intersection (B complement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87" y="1934076"/>
            <a:ext cx="4609225" cy="35192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458199" cy="492125"/>
          </a:xfrm>
        </p:spPr>
        <p:txBody>
          <a:bodyPr/>
          <a:lstStyle/>
          <a:p>
            <a:pPr marL="0" indent="0"/>
            <a:r>
              <a:rPr lang="en-IN" dirty="0"/>
              <a:t>And to prove the second subset relation means to show that</a:t>
            </a:r>
            <a:endParaRPr lang="en-US" altLang="en-US" dirty="0"/>
          </a:p>
        </p:txBody>
      </p:sp>
      <p:pic>
        <p:nvPicPr>
          <p:cNvPr id="12" name="Picture 11" descr="For all x, if x element of (A complement) intersection (B complement) then x element of (A union B) complemen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832" y="2971800"/>
            <a:ext cx="4604337" cy="317709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505200"/>
            <a:ext cx="8458199" cy="876516"/>
          </a:xfrm>
        </p:spPr>
        <p:txBody>
          <a:bodyPr/>
          <a:lstStyle/>
          <a:p>
            <a:pPr marL="0" indent="0"/>
            <a:r>
              <a:rPr lang="en-IN" dirty="0"/>
              <a:t>Since each of these statements is universal and conditional, for the first subset relation, you</a:t>
            </a:r>
            <a:endParaRPr lang="en-US" altLang="en-US" dirty="0"/>
          </a:p>
        </p:txBody>
      </p:sp>
      <p:pic>
        <p:nvPicPr>
          <p:cNvPr id="14" name="Picture 13" descr="suppose x element of (A union B)complement,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385" y="4480669"/>
            <a:ext cx="2537228" cy="31993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800600"/>
            <a:ext cx="1981200" cy="533400"/>
          </a:xfrm>
        </p:spPr>
        <p:txBody>
          <a:bodyPr/>
          <a:lstStyle/>
          <a:p>
            <a:pPr marL="0" indent="0"/>
            <a:r>
              <a:rPr lang="en-IN" dirty="0"/>
              <a:t>and then you</a:t>
            </a:r>
            <a:endParaRPr lang="en-US" altLang="en-US" dirty="0"/>
          </a:p>
        </p:txBody>
      </p:sp>
      <p:pic>
        <p:nvPicPr>
          <p:cNvPr id="16" name="Picture 15" descr="show that x element of (A complement) intersection (B complement)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727" y="5202016"/>
            <a:ext cx="2630541" cy="2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Properties </a:t>
            </a:r>
            <a:r>
              <a:rPr lang="en-IN" altLang="en-US" dirty="0"/>
              <a:t>of </a:t>
            </a:r>
            <a:r>
              <a:rPr lang="en-IN" altLang="en-US" dirty="0" smtClean="0"/>
              <a:t>Sets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876800"/>
          </a:xfrm>
        </p:spPr>
        <p:txBody>
          <a:bodyPr/>
          <a:lstStyle/>
          <a:p>
            <a:pPr marL="0" indent="0"/>
            <a:r>
              <a:rPr lang="en-IN" dirty="0"/>
              <a:t>It is possible to list many relations involving </a:t>
            </a:r>
            <a:r>
              <a:rPr lang="en-IN" dirty="0" smtClean="0"/>
              <a:t>unions, intersections</a:t>
            </a:r>
            <a:r>
              <a:rPr lang="en-IN" dirty="0"/>
              <a:t>, complements, and </a:t>
            </a:r>
            <a:r>
              <a:rPr lang="en-IN" dirty="0" smtClean="0"/>
              <a:t>differences of </a:t>
            </a:r>
            <a:r>
              <a:rPr lang="en-IN" dirty="0"/>
              <a:t>sets. </a:t>
            </a:r>
            <a:r>
              <a:rPr lang="en-IN" dirty="0" smtClean="0"/>
              <a:t>Some of </a:t>
            </a:r>
            <a:r>
              <a:rPr lang="en-IN" dirty="0"/>
              <a:t>these are true for all sets, whereas others fail to hold </a:t>
            </a:r>
            <a:r>
              <a:rPr lang="en-IN" dirty="0" smtClean="0"/>
              <a:t>in some cases.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dirty="0" smtClean="0"/>
              <a:t>In </a:t>
            </a:r>
            <a:r>
              <a:rPr lang="en-IN" dirty="0"/>
              <a:t>this section we show how to establish </a:t>
            </a:r>
            <a:r>
              <a:rPr lang="en-IN" dirty="0" smtClean="0"/>
              <a:t>basic set </a:t>
            </a:r>
            <a:r>
              <a:rPr lang="en-IN" dirty="0"/>
              <a:t>properties using </a:t>
            </a:r>
            <a:r>
              <a:rPr lang="en-IN" i="1" dirty="0"/>
              <a:t>element arguments</a:t>
            </a:r>
            <a:r>
              <a:rPr lang="en-IN" dirty="0"/>
              <a:t>, </a:t>
            </a:r>
            <a:r>
              <a:rPr lang="en-IN" dirty="0" smtClean="0"/>
              <a:t>and we </a:t>
            </a:r>
            <a:r>
              <a:rPr lang="en-IN" dirty="0"/>
              <a:t>discuss </a:t>
            </a:r>
            <a:r>
              <a:rPr lang="en-IN" dirty="0" smtClean="0"/>
              <a:t>a variation </a:t>
            </a:r>
            <a:r>
              <a:rPr lang="en-IN" dirty="0"/>
              <a:t>used to prove that a set is </a:t>
            </a:r>
            <a:r>
              <a:rPr lang="en-IN" dirty="0" smtClean="0"/>
              <a:t>empty.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altLang="en-US" dirty="0" smtClean="0"/>
              <a:t>We </a:t>
            </a:r>
            <a:r>
              <a:rPr lang="en-IN" altLang="en-US" dirty="0"/>
              <a:t>begin by listing some set properties that involve </a:t>
            </a:r>
            <a:r>
              <a:rPr lang="en-IN" altLang="en-US" dirty="0" smtClean="0"/>
              <a:t>subset relations</a:t>
            </a:r>
            <a:r>
              <a:rPr lang="en-IN" altLang="en-US" dirty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4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5638800" cy="519112"/>
          </a:xfrm>
        </p:spPr>
        <p:txBody>
          <a:bodyPr/>
          <a:lstStyle/>
          <a:p>
            <a:pPr marL="0" indent="0"/>
            <a:r>
              <a:rPr lang="en-IN" dirty="0"/>
              <a:t>And for the second subset relation, you</a:t>
            </a:r>
            <a:endParaRPr lang="en-US" altLang="en-US" dirty="0"/>
          </a:p>
        </p:txBody>
      </p:sp>
      <p:pic>
        <p:nvPicPr>
          <p:cNvPr id="5" name="Picture 4" descr="suppose that x element of (A complement) intersection (B complement)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520" y="2047374"/>
            <a:ext cx="2746961" cy="391026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2590800"/>
            <a:ext cx="1981200" cy="533400"/>
          </a:xfrm>
        </p:spPr>
        <p:txBody>
          <a:bodyPr/>
          <a:lstStyle/>
          <a:p>
            <a:pPr marL="0" indent="0"/>
            <a:r>
              <a:rPr lang="en-IN" dirty="0"/>
              <a:t>and then you</a:t>
            </a:r>
            <a:endParaRPr lang="en-US" altLang="en-US" dirty="0"/>
          </a:p>
        </p:txBody>
      </p:sp>
      <p:pic>
        <p:nvPicPr>
          <p:cNvPr id="6" name="Picture 5" descr="show that x element of (A union B)complement,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771" y="3124200"/>
            <a:ext cx="2679420" cy="30215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657601"/>
            <a:ext cx="8458199" cy="1676400"/>
          </a:xfrm>
        </p:spPr>
        <p:txBody>
          <a:bodyPr/>
          <a:lstStyle/>
          <a:p>
            <a:pPr marL="0" indent="0"/>
            <a:r>
              <a:rPr lang="en-IN" dirty="0"/>
              <a:t>To fill in the steps of these arguments, you use </a:t>
            </a:r>
            <a:r>
              <a:rPr lang="en-IN" dirty="0" smtClean="0"/>
              <a:t>the procedural </a:t>
            </a:r>
            <a:r>
              <a:rPr lang="en-IN" dirty="0"/>
              <a:t>versions of the </a:t>
            </a:r>
            <a:r>
              <a:rPr lang="en-IN" dirty="0" smtClean="0"/>
              <a:t>definitions of </a:t>
            </a:r>
            <a:r>
              <a:rPr lang="en-IN" dirty="0"/>
              <a:t>complement, </a:t>
            </a:r>
            <a:r>
              <a:rPr lang="en-IN" dirty="0" smtClean="0"/>
              <a:t>union, and </a:t>
            </a:r>
            <a:r>
              <a:rPr lang="en-IN" dirty="0"/>
              <a:t>intersection, and at crucial points you use De </a:t>
            </a:r>
            <a:r>
              <a:rPr lang="en-IN" dirty="0" smtClean="0"/>
              <a:t>Morgan’s laws of </a:t>
            </a:r>
            <a:r>
              <a:rPr lang="en-IN" dirty="0"/>
              <a:t>logic.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7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6.2.3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10" name="Picture 9" descr="The textbox has the heading “Theorem 6.2.2(9)(a) a De Morgan's Law for Sets.” The text reads  “For all sets A and B, (A union B)complement = (A complement) intersection (B complement)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625334"/>
            <a:ext cx="8312728" cy="1117866"/>
          </a:xfrm>
          <a:prstGeom prst="rect">
            <a:avLst/>
          </a:prstGeom>
        </p:spPr>
      </p:pic>
      <p:pic>
        <p:nvPicPr>
          <p:cNvPr id="12" name="Picture 11" descr="The textbox has the heading “Theorem 6.2.3 Intersection and Union with a Subset.” The text reads:  &#10;“For any sets A and B, if A subset of or equal to B, then &#10;(a) A intersection B = A and (b) A union B = B.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3276600"/>
            <a:ext cx="8312727" cy="14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The Empty Set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7660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The </a:t>
            </a:r>
            <a:r>
              <a:rPr lang="en-IN" altLang="en-US" dirty="0"/>
              <a:t>Empty </a:t>
            </a:r>
            <a:r>
              <a:rPr lang="en-IN" altLang="en-US" dirty="0" smtClean="0"/>
              <a:t>Set</a:t>
            </a:r>
            <a:endParaRPr lang="en-I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he textbox has the heading “Theorem 6.2.4 A set with No Elements Is a Subset of Every Set.” The text reads “If E is a set with no elements and A is any set, then E subset of or equal to A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00200"/>
            <a:ext cx="7557025" cy="996681"/>
          </a:xfrm>
          <a:prstGeom prst="rect">
            <a:avLst/>
          </a:prstGeom>
        </p:spPr>
      </p:pic>
      <p:pic>
        <p:nvPicPr>
          <p:cNvPr id="1026" name="Picture 2" descr="The textbox has the heading “Corollary 6.2.5 Uniqueness of the Empty Set.” The text reads “There is only one set with no elements.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952750"/>
            <a:ext cx="7553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9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100" dirty="0"/>
              <a:t>Example </a:t>
            </a:r>
            <a:r>
              <a:rPr lang="en-IN" altLang="en-US" sz="3100" dirty="0" smtClean="0"/>
              <a:t>6.2.4 </a:t>
            </a:r>
            <a:r>
              <a:rPr lang="en-US" altLang="en-US" sz="3100" dirty="0"/>
              <a:t>– </a:t>
            </a:r>
            <a:r>
              <a:rPr lang="en-IN" altLang="en-US" sz="3100" i="1" dirty="0" smtClean="0"/>
              <a:t>Proving </a:t>
            </a:r>
            <a:r>
              <a:rPr lang="en-IN" altLang="en-US" sz="3100" i="1" dirty="0"/>
              <a:t>That a Set Is </a:t>
            </a:r>
            <a:r>
              <a:rPr lang="en-IN" altLang="en-US" sz="3100" i="1" dirty="0" smtClean="0"/>
              <a:t>Empty</a:t>
            </a:r>
            <a:endParaRPr lang="en-IN" alt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57200"/>
          </a:xfrm>
        </p:spPr>
        <p:txBody>
          <a:bodyPr/>
          <a:lstStyle/>
          <a:p>
            <a:pPr marL="0" indent="0"/>
            <a:r>
              <a:rPr lang="en-IN" dirty="0" smtClean="0"/>
              <a:t>Prove </a:t>
            </a:r>
            <a:r>
              <a:rPr lang="en-IN" dirty="0"/>
              <a:t>that for any set </a:t>
            </a:r>
            <a:r>
              <a:rPr lang="en-IN" i="1" dirty="0"/>
              <a:t>A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5" name="Picture 4" descr="A intersection empty set equal to an empty se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47" y="1502774"/>
            <a:ext cx="1758153" cy="3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762000"/>
          </a:xfrm>
        </p:spPr>
        <p:txBody>
          <a:bodyPr/>
          <a:lstStyle/>
          <a:p>
            <a:pPr marL="0" indent="0"/>
            <a:r>
              <a:rPr lang="en-IN" dirty="0"/>
              <a:t>Let </a:t>
            </a:r>
            <a:r>
              <a:rPr lang="en-IN" i="1" dirty="0"/>
              <a:t>A </a:t>
            </a:r>
            <a:r>
              <a:rPr lang="en-IN" dirty="0"/>
              <a:t>be a </a:t>
            </a:r>
            <a:r>
              <a:rPr lang="en-IN" i="1" dirty="0"/>
              <a:t>[particular, but arbitrarily chosen] </a:t>
            </a:r>
            <a:r>
              <a:rPr lang="en-IN" dirty="0"/>
              <a:t>set. To </a:t>
            </a:r>
            <a:r>
              <a:rPr lang="en-IN" dirty="0" smtClean="0"/>
              <a:t>show that</a:t>
            </a:r>
            <a:endParaRPr lang="en-US" altLang="en-US" dirty="0"/>
          </a:p>
        </p:txBody>
      </p:sp>
      <p:pic>
        <p:nvPicPr>
          <p:cNvPr id="6" name="Picture 5" descr="A intersection empty set equal to an empty se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06297"/>
            <a:ext cx="1444132" cy="27993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2590800" y="1805940"/>
            <a:ext cx="3200400" cy="502920"/>
          </a:xfrm>
        </p:spPr>
        <p:txBody>
          <a:bodyPr/>
          <a:lstStyle/>
          <a:p>
            <a:pPr marL="0" indent="0"/>
            <a:r>
              <a:rPr lang="en-IN" dirty="0" smtClean="0"/>
              <a:t>it suffices </a:t>
            </a:r>
            <a:r>
              <a:rPr lang="en-IN" dirty="0"/>
              <a:t>to show that</a:t>
            </a:r>
            <a:endParaRPr lang="en-US" altLang="en-US" dirty="0"/>
          </a:p>
        </p:txBody>
      </p:sp>
      <p:pic>
        <p:nvPicPr>
          <p:cNvPr id="9" name="Picture 8" descr="A intersection empty s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811" y="1883008"/>
            <a:ext cx="882219" cy="288692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6100"/>
            <a:ext cx="8458200" cy="24511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has </a:t>
            </a:r>
            <a:r>
              <a:rPr lang="en-IN" dirty="0"/>
              <a:t>no elements </a:t>
            </a:r>
            <a:r>
              <a:rPr lang="en-IN" i="1" dirty="0"/>
              <a:t>[by the element method for proving a </a:t>
            </a:r>
            <a:r>
              <a:rPr lang="en-IN" i="1" dirty="0" smtClean="0"/>
              <a:t>set equals the </a:t>
            </a:r>
            <a:r>
              <a:rPr lang="en-IN" i="1" dirty="0"/>
              <a:t>empty set</a:t>
            </a:r>
            <a:r>
              <a:rPr lang="en-IN" i="1" dirty="0" smtClean="0"/>
              <a:t>].</a:t>
            </a:r>
          </a:p>
          <a:p>
            <a:pPr marL="0" indent="0"/>
            <a:endParaRPr lang="en-IN" altLang="en-US" i="1" dirty="0"/>
          </a:p>
          <a:p>
            <a:pPr marL="0" indent="0"/>
            <a:r>
              <a:rPr lang="en-IN" dirty="0"/>
              <a:t>Suppose not. That is, suppose there is at least </a:t>
            </a:r>
            <a:r>
              <a:rPr lang="en-IN" dirty="0" smtClean="0"/>
              <a:t>one element—say </a:t>
            </a:r>
            <a:r>
              <a:rPr lang="en-IN" i="1" dirty="0"/>
              <a:t>x—</a:t>
            </a:r>
            <a:r>
              <a:rPr lang="en-IN" dirty="0"/>
              <a:t>such that</a:t>
            </a:r>
            <a:endParaRPr lang="en-US" altLang="en-US" i="1" dirty="0"/>
          </a:p>
        </p:txBody>
      </p:sp>
      <p:pic>
        <p:nvPicPr>
          <p:cNvPr id="11" name="Picture 10" descr="x element of A intersection empty set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0" y="3863641"/>
            <a:ext cx="1451686" cy="273718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4800600"/>
            <a:ext cx="4800600" cy="457200"/>
          </a:xfrm>
        </p:spPr>
        <p:txBody>
          <a:bodyPr/>
          <a:lstStyle/>
          <a:p>
            <a:pPr marL="0" indent="0"/>
            <a:r>
              <a:rPr lang="en-IN" dirty="0"/>
              <a:t>Then, by definition of intersection,</a:t>
            </a:r>
            <a:endParaRPr lang="en-US" altLang="en-US" dirty="0"/>
          </a:p>
        </p:txBody>
      </p:sp>
      <p:pic>
        <p:nvPicPr>
          <p:cNvPr id="14" name="Picture 13" descr="x element of A and x element of empty set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200" y="4865855"/>
            <a:ext cx="2228850" cy="3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6.2.4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1905000" cy="435208"/>
          </a:xfrm>
        </p:spPr>
        <p:txBody>
          <a:bodyPr/>
          <a:lstStyle/>
          <a:p>
            <a:pPr marL="0" indent="0"/>
            <a:r>
              <a:rPr lang="en-IN" dirty="0"/>
              <a:t>In particular,</a:t>
            </a:r>
            <a:endParaRPr lang="en-US" altLang="en-US" dirty="0"/>
          </a:p>
        </p:txBody>
      </p:sp>
      <p:pic>
        <p:nvPicPr>
          <p:cNvPr id="4" name="Picture 3" descr="x element of empty se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3303"/>
            <a:ext cx="870034" cy="30304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187700" y="1447800"/>
            <a:ext cx="3962400" cy="473880"/>
          </a:xfrm>
        </p:spPr>
        <p:txBody>
          <a:bodyPr/>
          <a:lstStyle/>
          <a:p>
            <a:pPr marL="0" indent="0"/>
            <a:r>
              <a:rPr lang="en-IN" dirty="0"/>
              <a:t>But this is impossible since</a:t>
            </a:r>
            <a:endParaRPr lang="en-US" altLang="en-US" i="1" dirty="0"/>
          </a:p>
        </p:txBody>
      </p:sp>
      <p:pic>
        <p:nvPicPr>
          <p:cNvPr id="5" name="Picture 4" descr="empty s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755" y="1532605"/>
            <a:ext cx="303045" cy="28349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8382000" cy="1219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        has </a:t>
            </a:r>
            <a:r>
              <a:rPr lang="en-IN" dirty="0"/>
              <a:t>no elements. </a:t>
            </a:r>
            <a:r>
              <a:rPr lang="en-IN" i="1" dirty="0"/>
              <a:t>[This contradiction shows that </a:t>
            </a:r>
            <a:r>
              <a:rPr lang="en-IN" i="1" dirty="0" smtClean="0"/>
              <a:t>the supposition that </a:t>
            </a:r>
            <a:r>
              <a:rPr lang="en-IN" i="1" dirty="0"/>
              <a:t>there is an element x in</a:t>
            </a:r>
            <a:endParaRPr lang="en-US" altLang="en-US" dirty="0"/>
          </a:p>
        </p:txBody>
      </p:sp>
      <p:pic>
        <p:nvPicPr>
          <p:cNvPr id="9" name="Picture 8" descr="A intersection empty se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982" y="2259671"/>
            <a:ext cx="882219" cy="28869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648200" y="2184400"/>
            <a:ext cx="1752600" cy="502920"/>
          </a:xfrm>
        </p:spPr>
        <p:txBody>
          <a:bodyPr/>
          <a:lstStyle/>
          <a:p>
            <a:pPr marL="0" indent="0"/>
            <a:r>
              <a:rPr lang="en-IN" i="1" dirty="0"/>
              <a:t>is false. So</a:t>
            </a:r>
            <a:endParaRPr lang="en-US" altLang="en-US" dirty="0"/>
          </a:p>
        </p:txBody>
      </p:sp>
      <p:pic>
        <p:nvPicPr>
          <p:cNvPr id="15" name="Picture 14" descr="A intersection empty se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81" y="2260600"/>
            <a:ext cx="882219" cy="288692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84400"/>
            <a:ext cx="8382000" cy="866825"/>
          </a:xfrm>
        </p:spPr>
        <p:txBody>
          <a:bodyPr/>
          <a:lstStyle/>
          <a:p>
            <a:pPr marL="0" indent="0"/>
            <a:r>
              <a:rPr lang="en-IN" i="1" dirty="0" smtClean="0"/>
              <a:t>                                                                                has </a:t>
            </a:r>
            <a:r>
              <a:rPr lang="en-IN" i="1" dirty="0"/>
              <a:t>no elements, as was to </a:t>
            </a:r>
            <a:r>
              <a:rPr lang="en-IN" i="1" dirty="0" smtClean="0"/>
              <a:t>be shown</a:t>
            </a:r>
            <a:r>
              <a:rPr lang="en-IN" i="1" dirty="0"/>
              <a:t>.] </a:t>
            </a:r>
            <a:r>
              <a:rPr lang="en-IN" dirty="0"/>
              <a:t>Thus</a:t>
            </a:r>
            <a:endParaRPr lang="en-US" altLang="en-US" dirty="0"/>
          </a:p>
        </p:txBody>
      </p:sp>
      <p:pic>
        <p:nvPicPr>
          <p:cNvPr id="17" name="Picture 16" descr="A intersection empty set equal to an empty set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263" y="2626236"/>
            <a:ext cx="1598321" cy="3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700" dirty="0"/>
              <a:t>Example </a:t>
            </a:r>
            <a:r>
              <a:rPr lang="en-IN" altLang="en-US" sz="2700" dirty="0" smtClean="0"/>
              <a:t>6.2.5 </a:t>
            </a:r>
            <a:r>
              <a:rPr lang="en-US" altLang="en-US" sz="2700" dirty="0"/>
              <a:t>– </a:t>
            </a:r>
            <a:r>
              <a:rPr lang="en-IN" altLang="en-US" sz="2700" i="1" dirty="0" smtClean="0"/>
              <a:t>A </a:t>
            </a:r>
            <a:r>
              <a:rPr lang="en-IN" altLang="en-US" sz="2700" i="1" dirty="0"/>
              <a:t>Proof for a Conditional </a:t>
            </a:r>
            <a:r>
              <a:rPr lang="en-IN" altLang="en-US" sz="2700" i="1" dirty="0" smtClean="0"/>
              <a:t>Statement</a:t>
            </a:r>
            <a:endParaRPr lang="en-IN" alt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5029200" cy="533400"/>
          </a:xfrm>
        </p:spPr>
        <p:txBody>
          <a:bodyPr/>
          <a:lstStyle/>
          <a:p>
            <a:pPr marL="0" indent="0"/>
            <a:r>
              <a:rPr lang="en-IN" dirty="0"/>
              <a:t>Prove that for all sets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dirty="0"/>
              <a:t>, if</a:t>
            </a:r>
            <a:endParaRPr lang="en-US" altLang="en-US" dirty="0"/>
          </a:p>
        </p:txBody>
      </p:sp>
      <p:pic>
        <p:nvPicPr>
          <p:cNvPr id="4" name="Picture 3" descr="A subset of or equal to B and B subset of or equal to C complement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07" y="1524000"/>
            <a:ext cx="2395037" cy="31770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38200" cy="457200"/>
          </a:xfrm>
        </p:spPr>
        <p:txBody>
          <a:bodyPr/>
          <a:lstStyle/>
          <a:p>
            <a:pPr marL="0" indent="0"/>
            <a:r>
              <a:rPr lang="en-IN" dirty="0"/>
              <a:t>then</a:t>
            </a:r>
            <a:endParaRPr lang="en-US" altLang="en-US" dirty="0"/>
          </a:p>
        </p:txBody>
      </p:sp>
      <p:pic>
        <p:nvPicPr>
          <p:cNvPr id="5" name="Picture 4" descr="A intersection C equal to empty se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45" y="1875972"/>
            <a:ext cx="1544555" cy="3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2209800"/>
          </a:xfrm>
        </p:spPr>
        <p:txBody>
          <a:bodyPr/>
          <a:lstStyle/>
          <a:p>
            <a:pPr marL="0" indent="0"/>
            <a:r>
              <a:rPr lang="en-IN" dirty="0"/>
              <a:t>Because the statement to be proved is both universal </a:t>
            </a:r>
            <a:r>
              <a:rPr lang="en-IN" dirty="0" smtClean="0"/>
              <a:t>and conditional</a:t>
            </a:r>
            <a:r>
              <a:rPr lang="en-IN" dirty="0"/>
              <a:t>, you </a:t>
            </a:r>
            <a:r>
              <a:rPr lang="en-IN" dirty="0" smtClean="0"/>
              <a:t>start with </a:t>
            </a:r>
            <a:r>
              <a:rPr lang="en-IN" dirty="0"/>
              <a:t>the method of direct proof</a:t>
            </a:r>
            <a:r>
              <a:rPr lang="en-IN" dirty="0" smtClean="0"/>
              <a:t>:</a:t>
            </a:r>
          </a:p>
          <a:p>
            <a:pPr marL="0" indent="0"/>
            <a:endParaRPr lang="en-IN" sz="800" dirty="0"/>
          </a:p>
          <a:p>
            <a:pPr marL="0" indent="0"/>
            <a:r>
              <a:rPr lang="en-IN" b="1" dirty="0" smtClean="0"/>
              <a:t>	Suppose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dirty="0"/>
              <a:t>, and </a:t>
            </a:r>
            <a:r>
              <a:rPr lang="en-IN" i="1" dirty="0"/>
              <a:t>C </a:t>
            </a:r>
            <a:r>
              <a:rPr lang="en-IN" dirty="0"/>
              <a:t>are arbitrarily chosen sets </a:t>
            </a:r>
            <a:r>
              <a:rPr lang="en-IN" dirty="0" smtClean="0"/>
              <a:t>that</a:t>
            </a:r>
          </a:p>
          <a:p>
            <a:pPr marL="0" indent="2286000"/>
            <a:r>
              <a:rPr lang="en-IN" dirty="0" smtClean="0"/>
              <a:t>satisfy </a:t>
            </a:r>
            <a:r>
              <a:rPr lang="en-IN" dirty="0"/>
              <a:t>the condition</a:t>
            </a:r>
            <a:r>
              <a:rPr lang="en-IN" dirty="0" smtClean="0"/>
              <a:t>:</a:t>
            </a:r>
            <a:endParaRPr lang="en-US" altLang="en-US" dirty="0"/>
          </a:p>
        </p:txBody>
      </p:sp>
      <p:pic>
        <p:nvPicPr>
          <p:cNvPr id="6" name="Picture 5" descr="A subset of or equal to B and B subset of or equal to C complement,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919664"/>
            <a:ext cx="2390149" cy="31770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505200"/>
            <a:ext cx="2514600" cy="457200"/>
          </a:xfrm>
        </p:spPr>
        <p:txBody>
          <a:bodyPr/>
          <a:lstStyle/>
          <a:p>
            <a:pPr marL="0" indent="0"/>
            <a:r>
              <a:rPr lang="en-IN" b="1" dirty="0" smtClean="0"/>
              <a:t>	Show</a:t>
            </a:r>
            <a:r>
              <a:rPr lang="en-IN" dirty="0" smtClean="0"/>
              <a:t> </a:t>
            </a:r>
            <a:r>
              <a:rPr lang="en-IN" dirty="0"/>
              <a:t>that</a:t>
            </a:r>
            <a:endParaRPr lang="en-US" altLang="en-US" dirty="0"/>
          </a:p>
        </p:txBody>
      </p:sp>
      <p:pic>
        <p:nvPicPr>
          <p:cNvPr id="8" name="Picture 7" descr="A intersection C equal to empty se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68" y="3541296"/>
            <a:ext cx="1688257" cy="33335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114800"/>
            <a:ext cx="8226425" cy="1219200"/>
          </a:xfrm>
        </p:spPr>
        <p:txBody>
          <a:bodyPr/>
          <a:lstStyle/>
          <a:p>
            <a:pPr marL="0" indent="0"/>
            <a:r>
              <a:rPr lang="en-IN" dirty="0"/>
              <a:t>Since the conclusion to be shown is that a certain set </a:t>
            </a:r>
            <a:r>
              <a:rPr lang="en-IN" dirty="0" smtClean="0"/>
              <a:t>is empty</a:t>
            </a:r>
            <a:r>
              <a:rPr lang="en-IN" dirty="0"/>
              <a:t>, you can use the principle </a:t>
            </a:r>
            <a:r>
              <a:rPr lang="en-IN" dirty="0" smtClean="0"/>
              <a:t>for proving </a:t>
            </a:r>
            <a:r>
              <a:rPr lang="en-IN" dirty="0"/>
              <a:t>that a </a:t>
            </a:r>
            <a:r>
              <a:rPr lang="en-IN" dirty="0" smtClean="0"/>
              <a:t>set equals </a:t>
            </a:r>
            <a:r>
              <a:rPr lang="en-IN" dirty="0"/>
              <a:t>the empty set.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29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6.2.5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pic>
        <p:nvPicPr>
          <p:cNvPr id="4" name="Picture 3" descr="The textbox has the heading “Proposition 6.2.6.” The text reads  “For all sets A, B, and C, if A subset of or equal to B and B subset of or equal to C complement, then A intersection C = empty set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183240"/>
            <a:ext cx="7557025" cy="10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Properties </a:t>
            </a:r>
            <a:r>
              <a:rPr lang="en-IN" altLang="en-US" dirty="0"/>
              <a:t>of </a:t>
            </a:r>
            <a:r>
              <a:rPr lang="en-IN" altLang="en-US" dirty="0" smtClean="0"/>
              <a:t>Sets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600200"/>
          </a:xfrm>
        </p:spPr>
        <p:txBody>
          <a:bodyPr/>
          <a:lstStyle/>
          <a:p>
            <a:pPr marL="0" indent="0"/>
            <a:r>
              <a:rPr lang="en-IN" altLang="en-US" dirty="0" smtClean="0"/>
              <a:t>As </a:t>
            </a:r>
            <a:r>
              <a:rPr lang="en-IN" altLang="en-US" dirty="0"/>
              <a:t>you read </a:t>
            </a:r>
            <a:r>
              <a:rPr lang="en-IN" altLang="en-US" dirty="0" smtClean="0"/>
              <a:t>them, keep </a:t>
            </a:r>
            <a:r>
              <a:rPr lang="en-IN" altLang="en-US" dirty="0"/>
              <a:t>in mind that </a:t>
            </a:r>
            <a:r>
              <a:rPr lang="en-IN" altLang="en-US" dirty="0" smtClean="0"/>
              <a:t>the operations </a:t>
            </a:r>
            <a:r>
              <a:rPr lang="en-IN" altLang="en-US" dirty="0"/>
              <a:t>of union, intersection, and difference </a:t>
            </a:r>
            <a:r>
              <a:rPr lang="en-IN" altLang="en-US" dirty="0" smtClean="0"/>
              <a:t>take precedence over </a:t>
            </a:r>
            <a:r>
              <a:rPr lang="en-IN" altLang="en-US" dirty="0"/>
              <a:t>set inclusion. Thus, for example, </a:t>
            </a:r>
            <a:r>
              <a:rPr lang="en-IN" altLang="en-US" i="1" dirty="0"/>
              <a:t>A</a:t>
            </a:r>
            <a:r>
              <a:rPr lang="en-IN" altLang="en-US" dirty="0"/>
              <a:t> ∩ </a:t>
            </a:r>
            <a:r>
              <a:rPr lang="en-IN" altLang="en-US" i="1" dirty="0"/>
              <a:t>B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altLang="en-US" dirty="0" smtClean="0"/>
              <a:t> </a:t>
            </a:r>
            <a:r>
              <a:rPr lang="en-IN" altLang="en-US" i="1" dirty="0"/>
              <a:t>C</a:t>
            </a:r>
            <a:r>
              <a:rPr lang="en-IN" altLang="en-US" dirty="0"/>
              <a:t> </a:t>
            </a:r>
            <a:r>
              <a:rPr lang="en-IN" altLang="en-US" dirty="0" smtClean="0"/>
              <a:t>means</a:t>
            </a:r>
          </a:p>
          <a:p>
            <a:pPr marL="0" indent="0"/>
            <a:r>
              <a:rPr lang="en-IN" altLang="en-US" dirty="0" smtClean="0"/>
              <a:t>(</a:t>
            </a:r>
            <a:r>
              <a:rPr lang="en-IN" altLang="en-US" i="1" dirty="0" smtClean="0"/>
              <a:t>A</a:t>
            </a:r>
            <a:r>
              <a:rPr lang="en-IN" altLang="en-US" dirty="0" smtClean="0"/>
              <a:t> </a:t>
            </a:r>
            <a:r>
              <a:rPr lang="en-IN" altLang="en-US" dirty="0"/>
              <a:t>∩</a:t>
            </a:r>
            <a:r>
              <a:rPr lang="en-IN" altLang="en-US" dirty="0" smtClean="0"/>
              <a:t> </a:t>
            </a:r>
            <a:r>
              <a:rPr lang="en-IN" altLang="en-US" i="1" dirty="0"/>
              <a:t>B</a:t>
            </a:r>
            <a:r>
              <a:rPr lang="en-IN" altLang="en-US" dirty="0"/>
              <a:t>) </a:t>
            </a:r>
            <a:r>
              <a:rPr lang="en-IN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altLang="en-US" dirty="0" smtClean="0"/>
              <a:t> </a:t>
            </a:r>
            <a:r>
              <a:rPr lang="en-IN" altLang="en-US" i="1" dirty="0"/>
              <a:t>C</a:t>
            </a:r>
            <a:r>
              <a:rPr lang="en-IN" altLang="en-US" dirty="0"/>
              <a:t>.</a:t>
            </a:r>
            <a:endParaRPr lang="en-US" altLang="en-US" dirty="0"/>
          </a:p>
        </p:txBody>
      </p:sp>
      <p:pic>
        <p:nvPicPr>
          <p:cNvPr id="4" name="Picture 3" descr="The textbox has the heading “Theorem 6.2.1 Some Subset Relations.” The text reads: &#10;1. Inclusion of Intersection: For all sets A and B. &#10;(a) A intersection B subset of or equal to A and (b) A intersection B subset of or equal to B. &#10;2. Inclusion in Union: for all sets A and B, (a) A subset of or equal to A union B and (b) B subset of or equal to A union B. &#10;3. Transitive Property of Subsets: For all sets A, B, and C. &#10;if A subset of or equal to B and B subset of or equal to C, then A subset of or equal to C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63" y="3158647"/>
            <a:ext cx="6245475" cy="24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900" dirty="0"/>
              <a:t>Example </a:t>
            </a:r>
            <a:r>
              <a:rPr lang="en-IN" altLang="en-US" sz="2900" dirty="0" smtClean="0"/>
              <a:t>6.2.6 </a:t>
            </a:r>
            <a:r>
              <a:rPr lang="en-US" altLang="en-US" sz="2900" dirty="0"/>
              <a:t>– </a:t>
            </a:r>
            <a:r>
              <a:rPr lang="en-US" altLang="en-US" sz="2900" i="1" dirty="0" smtClean="0"/>
              <a:t>A </a:t>
            </a:r>
            <a:r>
              <a:rPr lang="en-US" altLang="en-US" sz="2900" i="1" dirty="0"/>
              <a:t>Generalized Distributive </a:t>
            </a:r>
            <a:r>
              <a:rPr lang="en-US" altLang="en-US" sz="2900" i="1" dirty="0" smtClean="0"/>
              <a:t>Law</a:t>
            </a:r>
            <a:endParaRPr lang="en-IN" alt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838200"/>
          </a:xfrm>
        </p:spPr>
        <p:txBody>
          <a:bodyPr/>
          <a:lstStyle/>
          <a:p>
            <a:pPr marL="0" indent="0"/>
            <a:r>
              <a:rPr lang="en-IN" dirty="0"/>
              <a:t>Prove that for all sets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baseline="-25000" dirty="0"/>
              <a:t>3</a:t>
            </a:r>
            <a:r>
              <a:rPr lang="en-IN" dirty="0"/>
              <a:t>, . . . , </a:t>
            </a:r>
            <a:r>
              <a:rPr lang="en-IN" i="1" dirty="0" smtClean="0"/>
              <a:t>B</a:t>
            </a:r>
            <a:r>
              <a:rPr lang="en-IN" sz="2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dirty="0"/>
              <a:t>, where </a:t>
            </a:r>
            <a:r>
              <a:rPr lang="en-IN" i="1" dirty="0"/>
              <a:t>n </a:t>
            </a:r>
            <a:r>
              <a:rPr lang="en-IN" dirty="0"/>
              <a:t>is a positive integer,</a:t>
            </a:r>
            <a:endParaRPr lang="en-US" altLang="en-US" dirty="0"/>
          </a:p>
        </p:txBody>
      </p:sp>
      <p:pic>
        <p:nvPicPr>
          <p:cNvPr id="5" name="Picture 4" descr="A union (intersection_(i=1)^n (B_i)) = Intersection_(i=1)^n (A union B_i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7" y="2514600"/>
            <a:ext cx="3168204" cy="8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3276600"/>
          </a:xfrm>
        </p:spPr>
        <p:txBody>
          <a:bodyPr/>
          <a:lstStyle/>
          <a:p>
            <a:pPr marL="0" indent="0"/>
            <a:r>
              <a:rPr lang="en-IN" dirty="0"/>
              <a:t>Compare this proof to the one given in Example </a:t>
            </a:r>
            <a:r>
              <a:rPr lang="en-IN" dirty="0" smtClean="0"/>
              <a:t>6.2.2. Although </a:t>
            </a:r>
            <a:r>
              <a:rPr lang="en-IN" dirty="0"/>
              <a:t>the </a:t>
            </a:r>
            <a:r>
              <a:rPr lang="en-IN" dirty="0" smtClean="0"/>
              <a:t>notation is </a:t>
            </a:r>
            <a:r>
              <a:rPr lang="en-IN" dirty="0"/>
              <a:t>more complex, the basic </a:t>
            </a:r>
            <a:r>
              <a:rPr lang="en-IN" dirty="0" smtClean="0"/>
              <a:t>ideas are </a:t>
            </a:r>
            <a:r>
              <a:rPr lang="en-IN" dirty="0"/>
              <a:t>the same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b="1" dirty="0"/>
              <a:t>Proof</a:t>
            </a:r>
            <a:r>
              <a:rPr lang="en-IN" b="1" dirty="0" smtClean="0"/>
              <a:t>: </a:t>
            </a:r>
            <a:r>
              <a:rPr lang="en-IN" dirty="0"/>
              <a:t>Suppose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B</a:t>
            </a:r>
            <a:r>
              <a:rPr lang="en-IN" baseline="-25000" dirty="0"/>
              <a:t>3</a:t>
            </a:r>
            <a:r>
              <a:rPr lang="en-IN" dirty="0"/>
              <a:t>, . . . , </a:t>
            </a:r>
            <a:r>
              <a:rPr lang="en-IN" i="1" dirty="0" smtClean="0"/>
              <a:t>B</a:t>
            </a:r>
            <a:r>
              <a:rPr lang="en-IN" sz="200" i="1" dirty="0" smtClean="0"/>
              <a:t> </a:t>
            </a:r>
            <a:r>
              <a:rPr lang="en-IN" i="1" baseline="-25000" dirty="0" smtClean="0"/>
              <a:t>n</a:t>
            </a:r>
            <a:r>
              <a:rPr lang="en-IN" i="1" dirty="0" smtClean="0"/>
              <a:t> </a:t>
            </a:r>
            <a:r>
              <a:rPr lang="en-IN" dirty="0"/>
              <a:t>are any sets and </a:t>
            </a:r>
            <a:r>
              <a:rPr lang="en-IN" i="1" dirty="0"/>
              <a:t>n </a:t>
            </a:r>
            <a:r>
              <a:rPr lang="en-IN" dirty="0"/>
              <a:t>is a positive integer</a:t>
            </a:r>
            <a:r>
              <a:rPr lang="en-IN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5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2650319" cy="457200"/>
          </a:xfrm>
        </p:spPr>
        <p:txBody>
          <a:bodyPr/>
          <a:lstStyle/>
          <a:p>
            <a:pPr marL="0" indent="0"/>
            <a:r>
              <a:rPr lang="en-IN" b="1" i="1" dirty="0" smtClean="0"/>
              <a:t>Part </a:t>
            </a:r>
            <a:r>
              <a:rPr lang="en-IN" b="1" i="1" dirty="0"/>
              <a:t>1</a:t>
            </a:r>
            <a:r>
              <a:rPr lang="en-IN" b="1" dirty="0"/>
              <a:t>, </a:t>
            </a:r>
            <a:r>
              <a:rPr lang="en-IN" b="1" i="1" dirty="0"/>
              <a:t>Proof that</a:t>
            </a:r>
            <a:endParaRPr lang="en-US" altLang="en-US" dirty="0"/>
          </a:p>
        </p:txBody>
      </p:sp>
      <p:pic>
        <p:nvPicPr>
          <p:cNvPr id="6" name="Picture 5" descr="A union (intersection_(i=1)^n (B_i)) subset of or equal to intersection_(i=1)^n (A union B_i)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19" y="1336369"/>
            <a:ext cx="3217081" cy="7731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2514600"/>
            <a:ext cx="4114800" cy="457200"/>
          </a:xfrm>
        </p:spPr>
        <p:txBody>
          <a:bodyPr/>
          <a:lstStyle/>
          <a:p>
            <a:pPr marL="0" indent="0"/>
            <a:r>
              <a:rPr lang="en-IN" dirty="0"/>
              <a:t>Suppose </a:t>
            </a:r>
            <a:r>
              <a:rPr lang="en-IN" i="1" dirty="0"/>
              <a:t>x</a:t>
            </a:r>
            <a:r>
              <a:rPr lang="en-IN" dirty="0"/>
              <a:t> is any element in</a:t>
            </a:r>
            <a:endParaRPr lang="en-US" altLang="en-US" dirty="0"/>
          </a:p>
        </p:txBody>
      </p:sp>
      <p:pic>
        <p:nvPicPr>
          <p:cNvPr id="8" name="Picture 7" descr="A union (Intersection_(i=1)^n (B_i)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704" y="2374232"/>
            <a:ext cx="1501896" cy="76427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514600"/>
            <a:ext cx="8382000" cy="1066800"/>
          </a:xfrm>
        </p:spPr>
        <p:txBody>
          <a:bodyPr/>
          <a:lstStyle/>
          <a:p>
            <a:pPr marL="0" indent="0"/>
            <a:r>
              <a:rPr lang="en-IN" i="1" dirty="0" smtClean="0"/>
              <a:t>                                                                  [</a:t>
            </a:r>
            <a:r>
              <a:rPr lang="en-IN" i="1" dirty="0"/>
              <a:t>We must </a:t>
            </a:r>
            <a:r>
              <a:rPr lang="en-IN" i="1" dirty="0" smtClean="0"/>
              <a:t>show</a:t>
            </a:r>
          </a:p>
          <a:p>
            <a:pPr marL="0" indent="0"/>
            <a:endParaRPr lang="en-IN" sz="1100" i="1" dirty="0" smtClean="0"/>
          </a:p>
          <a:p>
            <a:pPr marL="0" indent="0"/>
            <a:r>
              <a:rPr lang="en-IN" i="1" dirty="0" smtClean="0"/>
              <a:t>that </a:t>
            </a:r>
            <a:r>
              <a:rPr lang="en-IN" i="1" dirty="0"/>
              <a:t>x is in</a:t>
            </a:r>
            <a:endParaRPr lang="en-US" altLang="en-US" dirty="0"/>
          </a:p>
        </p:txBody>
      </p:sp>
      <p:pic>
        <p:nvPicPr>
          <p:cNvPr id="10" name="Picture 9" descr="Intersection_(i=1)^n (A union B_i)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076825"/>
            <a:ext cx="1573881" cy="7331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114800"/>
            <a:ext cx="3276600" cy="457200"/>
          </a:xfrm>
        </p:spPr>
        <p:txBody>
          <a:bodyPr/>
          <a:lstStyle/>
          <a:p>
            <a:pPr marL="0" indent="0"/>
            <a:r>
              <a:rPr lang="en-IN" dirty="0"/>
              <a:t>By definition of union,</a:t>
            </a:r>
            <a:endParaRPr lang="en-US" altLang="en-US" dirty="0"/>
          </a:p>
        </p:txBody>
      </p:sp>
      <p:pic>
        <p:nvPicPr>
          <p:cNvPr id="4" name="Picture 3" descr="x element of A or x element of intersection_(i=1)^n (B_i)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4046349"/>
            <a:ext cx="2424365" cy="7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1752600"/>
          </a:xfrm>
        </p:spPr>
        <p:txBody>
          <a:bodyPr/>
          <a:lstStyle/>
          <a:p>
            <a:pPr marL="0" indent="0"/>
            <a:r>
              <a:rPr lang="en-IN" b="1" i="1" dirty="0"/>
              <a:t>Case 1, x </a:t>
            </a:r>
            <a:r>
              <a:rPr lang="en-IN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i="1" dirty="0"/>
              <a:t>A: </a:t>
            </a:r>
            <a:r>
              <a:rPr lang="en-IN" dirty="0"/>
              <a:t>In this case, it is true by definition of </a:t>
            </a:r>
            <a:r>
              <a:rPr lang="en-IN" dirty="0" smtClean="0"/>
              <a:t>union that </a:t>
            </a:r>
            <a:r>
              <a:rPr lang="en-IN" dirty="0"/>
              <a:t>for every integer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dirty="0" smtClean="0"/>
              <a:t> 1, </a:t>
            </a:r>
            <a:r>
              <a:rPr lang="pt-BR" dirty="0" smtClean="0"/>
              <a:t>2</a:t>
            </a:r>
            <a:r>
              <a:rPr lang="pt-BR" dirty="0"/>
              <a:t>, . . . , </a:t>
            </a:r>
            <a:r>
              <a:rPr lang="pt-BR" i="1" dirty="0"/>
              <a:t>n</a:t>
            </a:r>
            <a:r>
              <a:rPr lang="pt-BR" dirty="0"/>
              <a:t>, </a:t>
            </a:r>
            <a:r>
              <a:rPr lang="pt-BR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pt-BR" dirty="0" smtClean="0"/>
              <a:t> </a:t>
            </a:r>
            <a:r>
              <a:rPr lang="pt-BR" i="1" dirty="0"/>
              <a:t>A </a:t>
            </a:r>
            <a:r>
              <a:rPr lang="en-IN" dirty="0"/>
              <a:t>∪</a:t>
            </a:r>
            <a:r>
              <a:rPr lang="pt-BR" dirty="0" smtClean="0"/>
              <a:t> </a:t>
            </a:r>
            <a:r>
              <a:rPr lang="pt-BR" i="1" dirty="0" smtClean="0"/>
              <a:t>B</a:t>
            </a:r>
            <a:r>
              <a:rPr lang="pt-BR" sz="200" i="1" dirty="0" smtClean="0"/>
              <a:t> </a:t>
            </a:r>
            <a:r>
              <a:rPr lang="pt-BR" i="1" baseline="-25000" dirty="0" smtClean="0"/>
              <a:t>i</a:t>
            </a:r>
            <a:r>
              <a:rPr lang="pt-BR" dirty="0" smtClean="0"/>
              <a:t>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 smtClean="0"/>
              <a:t>Hence</a:t>
            </a:r>
            <a:endParaRPr lang="en-US" altLang="en-US" dirty="0"/>
          </a:p>
        </p:txBody>
      </p:sp>
      <p:pic>
        <p:nvPicPr>
          <p:cNvPr id="5" name="Picture 4" descr="x element of intersection_(i=1)^n (A union B_i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16674"/>
            <a:ext cx="2062665" cy="74295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810000"/>
            <a:ext cx="1295399" cy="457200"/>
          </a:xfrm>
        </p:spPr>
        <p:txBody>
          <a:bodyPr/>
          <a:lstStyle/>
          <a:p>
            <a:pPr marL="0" indent="0"/>
            <a:r>
              <a:rPr lang="en-IN" b="1" i="1" dirty="0"/>
              <a:t>Case 2,</a:t>
            </a:r>
            <a:endParaRPr lang="en-US" altLang="en-US" b="1" i="1" dirty="0"/>
          </a:p>
        </p:txBody>
      </p:sp>
      <p:pic>
        <p:nvPicPr>
          <p:cNvPr id="13" name="Picture 12" descr="x element of intersection_(i=1)^n (B_i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725797"/>
            <a:ext cx="1383256" cy="69895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8382000" cy="1600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In </a:t>
            </a:r>
            <a:r>
              <a:rPr lang="en-IN" dirty="0"/>
              <a:t>this case, by definition of the </a:t>
            </a:r>
            <a:r>
              <a:rPr lang="en-IN" dirty="0" smtClean="0"/>
              <a:t>general</a:t>
            </a:r>
          </a:p>
          <a:p>
            <a:pPr marL="0" indent="0"/>
            <a:endParaRPr lang="en-IN" sz="1050" dirty="0"/>
          </a:p>
          <a:p>
            <a:pPr marL="0" indent="0"/>
            <a:r>
              <a:rPr lang="en-IN" dirty="0" smtClean="0"/>
              <a:t>intersection</a:t>
            </a:r>
            <a:r>
              <a:rPr lang="en-IN" dirty="0"/>
              <a:t>, </a:t>
            </a:r>
            <a:r>
              <a:rPr lang="en-IN" dirty="0" smtClean="0"/>
              <a:t>we have </a:t>
            </a:r>
            <a:r>
              <a:rPr lang="en-IN" dirty="0"/>
              <a:t>that </a:t>
            </a:r>
            <a:r>
              <a:rPr lang="en-IN" dirty="0" smtClean="0"/>
              <a:t>for every integer</a:t>
            </a:r>
          </a:p>
          <a:p>
            <a:pPr marL="0" indent="0"/>
            <a:r>
              <a:rPr lang="en-IN" i="1" dirty="0" err="1" smtClean="0"/>
              <a:t>i</a:t>
            </a:r>
            <a:r>
              <a:rPr lang="en-IN" i="1" dirty="0" smtClean="0"/>
              <a:t>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1, 2, . . . , </a:t>
            </a:r>
            <a:r>
              <a:rPr lang="en-IN" i="1" dirty="0"/>
              <a:t>n</a:t>
            </a:r>
            <a:r>
              <a:rPr lang="en-IN" dirty="0"/>
              <a:t>,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 smtClean="0"/>
              <a:t>B</a:t>
            </a:r>
            <a:r>
              <a:rPr lang="en-IN" sz="2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80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838200"/>
          </a:xfrm>
        </p:spPr>
        <p:txBody>
          <a:bodyPr/>
          <a:lstStyle/>
          <a:p>
            <a:pPr marL="0" indent="0"/>
            <a:r>
              <a:rPr lang="en-IN" dirty="0"/>
              <a:t>Hence, by definition of union, for every integer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dirty="0" smtClean="0"/>
              <a:t> 1, 2</a:t>
            </a:r>
            <a:r>
              <a:rPr lang="en-IN" dirty="0"/>
              <a:t>, . . . </a:t>
            </a:r>
            <a:r>
              <a:rPr lang="en-IN" dirty="0" smtClean="0"/>
              <a:t>, </a:t>
            </a:r>
            <a:r>
              <a:rPr lang="en-IN" i="1" dirty="0" smtClean="0"/>
              <a:t>n</a:t>
            </a:r>
            <a:r>
              <a:rPr lang="en-IN" dirty="0"/>
              <a:t>,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⋃</a:t>
            </a:r>
            <a:r>
              <a:rPr lang="en-IN" dirty="0" smtClean="0"/>
              <a:t> </a:t>
            </a:r>
            <a:r>
              <a:rPr lang="en-IN" i="1" dirty="0" smtClean="0"/>
              <a:t>B</a:t>
            </a:r>
            <a:r>
              <a:rPr lang="en-IN" sz="2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dirty="0" smtClean="0"/>
              <a:t>, </a:t>
            </a:r>
            <a:r>
              <a:rPr lang="en-IN" dirty="0"/>
              <a:t>and so, by definition of general intersection,</a:t>
            </a:r>
            <a:endParaRPr lang="en-US" altLang="en-US" dirty="0"/>
          </a:p>
        </p:txBody>
      </p:sp>
      <p:pic>
        <p:nvPicPr>
          <p:cNvPr id="4" name="Picture 3" descr="x element of intersection_(i=1)^n (A union B_i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21832"/>
            <a:ext cx="1696602" cy="60188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048000"/>
            <a:ext cx="2971799" cy="457200"/>
          </a:xfrm>
        </p:spPr>
        <p:txBody>
          <a:bodyPr/>
          <a:lstStyle/>
          <a:p>
            <a:pPr marL="0" indent="0"/>
            <a:r>
              <a:rPr lang="en-IN" dirty="0"/>
              <a:t>Thus, in either case,</a:t>
            </a:r>
            <a:endParaRPr lang="en-US" altLang="en-US" dirty="0"/>
          </a:p>
        </p:txBody>
      </p:sp>
      <p:pic>
        <p:nvPicPr>
          <p:cNvPr id="6" name="Picture 5" descr="x element of intersection_(i=1)^n (A union B_i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768" y="3048000"/>
            <a:ext cx="1505643" cy="5435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880295" y="3048000"/>
            <a:ext cx="3249041" cy="457200"/>
          </a:xfrm>
        </p:spPr>
        <p:txBody>
          <a:bodyPr/>
          <a:lstStyle/>
          <a:p>
            <a:pPr marL="0" indent="0"/>
            <a:r>
              <a:rPr lang="en-IN" i="1" dirty="0"/>
              <a:t>[as was to be shown]</a:t>
            </a:r>
            <a:r>
              <a:rPr lang="en-IN" dirty="0"/>
              <a:t>.</a:t>
            </a:r>
            <a:endParaRPr lang="en-US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810000"/>
            <a:ext cx="2743200" cy="464024"/>
          </a:xfrm>
        </p:spPr>
        <p:txBody>
          <a:bodyPr/>
          <a:lstStyle/>
          <a:p>
            <a:pPr marL="0" indent="0"/>
            <a:r>
              <a:rPr lang="en-IN" b="1" i="1" dirty="0"/>
              <a:t>Part 2</a:t>
            </a:r>
            <a:r>
              <a:rPr lang="en-IN" b="1" dirty="0"/>
              <a:t>, </a:t>
            </a:r>
            <a:r>
              <a:rPr lang="en-IN" b="1" i="1" dirty="0"/>
              <a:t>Proof that</a:t>
            </a:r>
            <a:endParaRPr lang="en-US" altLang="en-US" dirty="0"/>
          </a:p>
        </p:txBody>
      </p:sp>
      <p:pic>
        <p:nvPicPr>
          <p:cNvPr id="8" name="Picture 7" descr="intersection_(i=1)^n (A union B_i) subset of or equal to A union (intersection_(i=1)^n (B_i)),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749" y="3733800"/>
            <a:ext cx="2684451" cy="609601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0"/>
            <a:ext cx="4038600" cy="457200"/>
          </a:xfrm>
        </p:spPr>
        <p:txBody>
          <a:bodyPr/>
          <a:lstStyle/>
          <a:p>
            <a:pPr marL="0" indent="0"/>
            <a:r>
              <a:rPr lang="en-IN" dirty="0"/>
              <a:t>Suppose </a:t>
            </a:r>
            <a:r>
              <a:rPr lang="en-IN" i="1" dirty="0"/>
              <a:t>x </a:t>
            </a:r>
            <a:r>
              <a:rPr lang="en-IN" dirty="0"/>
              <a:t>is any element in</a:t>
            </a:r>
            <a:endParaRPr lang="en-US" altLang="en-US" dirty="0"/>
          </a:p>
        </p:txBody>
      </p:sp>
      <p:pic>
        <p:nvPicPr>
          <p:cNvPr id="10" name="Picture 9" descr="intersection_(i=1)^n (A union B_i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664" y="4572000"/>
            <a:ext cx="1090674" cy="532484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572000"/>
            <a:ext cx="8382000" cy="838200"/>
          </a:xfrm>
        </p:spPr>
        <p:txBody>
          <a:bodyPr/>
          <a:lstStyle/>
          <a:p>
            <a:pPr marL="0" indent="0"/>
            <a:r>
              <a:rPr lang="en-IN" i="1" dirty="0" smtClean="0"/>
              <a:t>                                                             [</a:t>
            </a:r>
            <a:r>
              <a:rPr lang="en-IN" i="1" dirty="0"/>
              <a:t>We must show that x is in</a:t>
            </a:r>
            <a:endParaRPr lang="en-US" altLang="en-US" dirty="0"/>
          </a:p>
        </p:txBody>
      </p:sp>
      <p:pic>
        <p:nvPicPr>
          <p:cNvPr id="16" name="Picture 15" descr="A union (intersection_(i=1)^n (B_i)).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940514"/>
            <a:ext cx="1257505" cy="6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382000" cy="1676400"/>
          </a:xfrm>
        </p:spPr>
        <p:txBody>
          <a:bodyPr/>
          <a:lstStyle/>
          <a:p>
            <a:pPr marL="0" indent="0"/>
            <a:r>
              <a:rPr lang="en-IN" dirty="0"/>
              <a:t>By definition of intersection, </a:t>
            </a:r>
            <a:r>
              <a:rPr lang="en-IN" i="1" dirty="0"/>
              <a:t>x </a:t>
            </a:r>
            <a:r>
              <a:rPr lang="en-IN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 smtClean="0"/>
              <a:t>B</a:t>
            </a:r>
            <a:r>
              <a:rPr lang="en-IN" sz="2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i="1" dirty="0" smtClean="0"/>
              <a:t> </a:t>
            </a:r>
            <a:r>
              <a:rPr lang="en-IN" dirty="0"/>
              <a:t>for every integer </a:t>
            </a:r>
            <a:r>
              <a:rPr lang="en-IN" i="1" dirty="0"/>
              <a:t>i </a:t>
            </a:r>
            <a:r>
              <a:rPr lang="en-IN" i="1" dirty="0" smtClean="0"/>
              <a:t>=</a:t>
            </a:r>
            <a:r>
              <a:rPr lang="en-IN" dirty="0" smtClean="0"/>
              <a:t> 1, 2</a:t>
            </a:r>
            <a:r>
              <a:rPr lang="en-IN" dirty="0"/>
              <a:t>, . . . , </a:t>
            </a:r>
            <a:r>
              <a:rPr lang="en-IN" i="1" dirty="0"/>
              <a:t>n</a:t>
            </a:r>
            <a:r>
              <a:rPr lang="en-IN" dirty="0"/>
              <a:t>. Either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 smtClean="0"/>
              <a:t>or </a:t>
            </a:r>
            <a:r>
              <a:rPr lang="en-IN" i="1" dirty="0" smtClean="0"/>
              <a:t>x </a:t>
            </a:r>
            <a:r>
              <a:rPr lang="en-IN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∉</a:t>
            </a:r>
            <a:r>
              <a:rPr lang="en-IN" dirty="0" smtClean="0"/>
              <a:t> </a:t>
            </a:r>
            <a:r>
              <a:rPr lang="en-IN" i="1" dirty="0"/>
              <a:t>A</a:t>
            </a:r>
            <a:r>
              <a:rPr lang="en-IN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b="1" i="1" dirty="0"/>
              <a:t>Case 1, x </a:t>
            </a:r>
            <a:r>
              <a:rPr lang="en-IN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b="1" i="1" dirty="0"/>
              <a:t>A: </a:t>
            </a:r>
            <a:r>
              <a:rPr lang="en-IN" dirty="0"/>
              <a:t>In this case,</a:t>
            </a:r>
            <a:endParaRPr lang="en-US" altLang="en-US" dirty="0"/>
          </a:p>
        </p:txBody>
      </p:sp>
      <p:pic>
        <p:nvPicPr>
          <p:cNvPr id="5" name="Picture 4" descr="x element of A union (intersection_(i=1)^n (B_i)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84" y="2626758"/>
            <a:ext cx="1575416" cy="62061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5894959" y="2691064"/>
            <a:ext cx="3096641" cy="457200"/>
          </a:xfrm>
        </p:spPr>
        <p:txBody>
          <a:bodyPr/>
          <a:lstStyle/>
          <a:p>
            <a:pPr marL="0" indent="0"/>
            <a:r>
              <a:rPr lang="en-IN" dirty="0"/>
              <a:t>by definition of union.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3429000"/>
            <a:ext cx="8381999" cy="2209800"/>
          </a:xfrm>
        </p:spPr>
        <p:txBody>
          <a:bodyPr/>
          <a:lstStyle/>
          <a:p>
            <a:pPr marL="0" indent="0"/>
            <a:r>
              <a:rPr lang="en-IN" b="1" i="1" dirty="0"/>
              <a:t>Case 2, x </a:t>
            </a:r>
            <a:r>
              <a:rPr lang="en-IN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∉</a:t>
            </a:r>
            <a:r>
              <a:rPr lang="en-IN" dirty="0" smtClean="0"/>
              <a:t> </a:t>
            </a:r>
            <a:r>
              <a:rPr lang="en-IN" b="1" i="1" dirty="0"/>
              <a:t>A: </a:t>
            </a:r>
            <a:r>
              <a:rPr lang="en-IN" dirty="0"/>
              <a:t>By definition of intersection,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/>
              <a:t>∪ </a:t>
            </a:r>
            <a:r>
              <a:rPr lang="en-IN" i="1" dirty="0" smtClean="0"/>
              <a:t>B</a:t>
            </a:r>
            <a:r>
              <a:rPr lang="en-IN" sz="200" i="1" dirty="0" smtClean="0"/>
              <a:t> </a:t>
            </a:r>
            <a:r>
              <a:rPr lang="en-IN" i="1" baseline="-25000" dirty="0" smtClean="0"/>
              <a:t>i</a:t>
            </a:r>
            <a:r>
              <a:rPr lang="en-IN" i="1" dirty="0" smtClean="0"/>
              <a:t> </a:t>
            </a:r>
            <a:r>
              <a:rPr lang="en-IN" dirty="0"/>
              <a:t>for every integer </a:t>
            </a:r>
            <a:r>
              <a:rPr lang="en-IN" i="1" dirty="0"/>
              <a:t>i </a:t>
            </a:r>
            <a:r>
              <a:rPr lang="en-IN" dirty="0"/>
              <a:t>=</a:t>
            </a:r>
            <a:r>
              <a:rPr lang="en-IN" dirty="0" smtClean="0"/>
              <a:t> </a:t>
            </a:r>
            <a:r>
              <a:rPr lang="en-IN" dirty="0"/>
              <a:t>1, 2, . . . , </a:t>
            </a:r>
            <a:r>
              <a:rPr lang="en-IN" i="1" dirty="0" smtClean="0"/>
              <a:t>n</a:t>
            </a:r>
            <a:r>
              <a:rPr lang="en-IN" dirty="0" smtClean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 smtClean="0"/>
              <a:t>Since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∉</a:t>
            </a:r>
            <a:r>
              <a:rPr lang="en-IN" dirty="0" smtClean="0"/>
              <a:t>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x </a:t>
            </a:r>
            <a:r>
              <a:rPr lang="en-IN" dirty="0"/>
              <a:t>must be in each </a:t>
            </a:r>
            <a:r>
              <a:rPr lang="en-IN" i="1" dirty="0"/>
              <a:t>B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for every integer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i="1" dirty="0" smtClean="0"/>
              <a:t>=</a:t>
            </a:r>
            <a:r>
              <a:rPr lang="en-IN" dirty="0" smtClean="0"/>
              <a:t> </a:t>
            </a:r>
            <a:r>
              <a:rPr lang="en-IN" dirty="0"/>
              <a:t>1, 2, . . . , </a:t>
            </a:r>
            <a:r>
              <a:rPr lang="en-IN" i="1" dirty="0"/>
              <a:t>n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69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Example </a:t>
            </a:r>
            <a:r>
              <a:rPr lang="en-IN" altLang="en-US" dirty="0" smtClean="0"/>
              <a:t>6.2.6 </a:t>
            </a:r>
            <a:r>
              <a:rPr lang="en-US" altLang="en-US" dirty="0"/>
              <a:t>– </a:t>
            </a:r>
            <a:r>
              <a:rPr lang="en-US" altLang="en-US" i="1" dirty="0"/>
              <a:t>Solution</a:t>
            </a:r>
            <a:endParaRPr lang="en-IN" alt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7734295" y="823912"/>
            <a:ext cx="1181105" cy="428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4953000" cy="457200"/>
          </a:xfrm>
        </p:spPr>
        <p:txBody>
          <a:bodyPr/>
          <a:lstStyle/>
          <a:p>
            <a:r>
              <a:rPr lang="en-IN" dirty="0"/>
              <a:t>Hence, by definition </a:t>
            </a:r>
            <a:r>
              <a:rPr lang="en-IN" dirty="0" smtClean="0"/>
              <a:t>of intersection</a:t>
            </a:r>
            <a:r>
              <a:rPr lang="en-IN" dirty="0"/>
              <a:t>,</a:t>
            </a:r>
            <a:endParaRPr lang="en-US" altLang="en-US" dirty="0"/>
          </a:p>
        </p:txBody>
      </p:sp>
      <p:pic>
        <p:nvPicPr>
          <p:cNvPr id="4" name="Picture 3" descr="x element of intersection_(i=1)^n (B_i)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44" y="1392912"/>
            <a:ext cx="1177524" cy="6443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57201" y="1447800"/>
            <a:ext cx="8381999" cy="1219200"/>
          </a:xfrm>
        </p:spPr>
        <p:txBody>
          <a:bodyPr/>
          <a:lstStyle/>
          <a:p>
            <a:pPr marL="0" indent="0"/>
            <a:r>
              <a:rPr lang="en-IN" dirty="0" smtClean="0"/>
              <a:t>                                                                         and </a:t>
            </a:r>
            <a:r>
              <a:rPr lang="en-IN" dirty="0"/>
              <a:t>so, </a:t>
            </a:r>
            <a:r>
              <a:rPr lang="en-IN" dirty="0" smtClean="0"/>
              <a:t>by</a:t>
            </a:r>
          </a:p>
          <a:p>
            <a:pPr marL="0" indent="0"/>
            <a:endParaRPr lang="en-IN" sz="1600" dirty="0" smtClean="0"/>
          </a:p>
          <a:p>
            <a:pPr marL="0" indent="0"/>
            <a:r>
              <a:rPr lang="en-IN" dirty="0" smtClean="0"/>
              <a:t>definition </a:t>
            </a:r>
            <a:r>
              <a:rPr lang="en-IN" dirty="0"/>
              <a:t>of union,</a:t>
            </a:r>
            <a:endParaRPr lang="en-US" altLang="en-US" dirty="0"/>
          </a:p>
        </p:txBody>
      </p:sp>
      <p:pic>
        <p:nvPicPr>
          <p:cNvPr id="6" name="Picture 5" descr="x element of A union (intersection_(i=1)^n (B_i))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250" y="2069432"/>
            <a:ext cx="1793550" cy="6665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0"/>
            <a:ext cx="8382000" cy="838976"/>
          </a:xfrm>
        </p:spPr>
        <p:txBody>
          <a:bodyPr/>
          <a:lstStyle/>
          <a:p>
            <a:pPr marL="0" indent="0"/>
            <a:r>
              <a:rPr lang="en-IN" b="1" i="1" dirty="0"/>
              <a:t>Conclusion: </a:t>
            </a:r>
            <a:r>
              <a:rPr lang="en-IN" dirty="0"/>
              <a:t>Since both set containments have </a:t>
            </a:r>
            <a:r>
              <a:rPr lang="en-IN" dirty="0" smtClean="0"/>
              <a:t>been proved</a:t>
            </a:r>
            <a:r>
              <a:rPr lang="en-IN" dirty="0"/>
              <a:t>, it follows by definition of </a:t>
            </a:r>
            <a:r>
              <a:rPr lang="en-IN" dirty="0" smtClean="0"/>
              <a:t>set equality </a:t>
            </a:r>
            <a:r>
              <a:rPr lang="en-IN" dirty="0"/>
              <a:t>that</a:t>
            </a:r>
            <a:endParaRPr lang="en-US" altLang="en-US" dirty="0"/>
          </a:p>
        </p:txBody>
      </p:sp>
      <p:pic>
        <p:nvPicPr>
          <p:cNvPr id="8" name="Picture 7" descr="A union (intersection_(i=1)^n (B_i)) = Intersection_(i=1)^n (A union B_i)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23" y="3917694"/>
            <a:ext cx="2614677" cy="6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Properties </a:t>
            </a:r>
            <a:r>
              <a:rPr lang="en-IN" altLang="en-US" dirty="0"/>
              <a:t>of </a:t>
            </a:r>
            <a:r>
              <a:rPr lang="en-IN" altLang="en-US" dirty="0" smtClean="0"/>
              <a:t>Sets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pPr marL="0" indent="0"/>
            <a:r>
              <a:rPr lang="en-IN" altLang="en-US" dirty="0"/>
              <a:t>Procedural versions of the definitions of the other </a:t>
            </a:r>
            <a:r>
              <a:rPr lang="en-IN" altLang="en-US" dirty="0" smtClean="0"/>
              <a:t>set operations </a:t>
            </a:r>
            <a:r>
              <a:rPr lang="en-IN" altLang="en-US" dirty="0"/>
              <a:t>are derived similarly </a:t>
            </a:r>
            <a:r>
              <a:rPr lang="en-IN" altLang="en-US" dirty="0" smtClean="0"/>
              <a:t>and are summarized below</a:t>
            </a:r>
            <a:r>
              <a:rPr lang="en-IN" altLang="en-US" dirty="0"/>
              <a:t>.</a:t>
            </a:r>
            <a:endParaRPr lang="en-US" altLang="en-US" dirty="0"/>
          </a:p>
        </p:txBody>
      </p:sp>
      <p:pic>
        <p:nvPicPr>
          <p:cNvPr id="5" name="Picture 4" descr="The textbox has the heading “Procedural Versions of Set Definitions.” The text reads “Let X and Y be subsets of a universal set U and suppose x and y are elements of universal set U. &#10;1. x element of X union Y if, and only if x element of X or x element of Y. &#10;2. x element of X intersection Y if, and only if x element of X and x element of Y. &#10;3. x element of X minus Y if, and only if x element of X and x not element of Y. &#10;4. x element of X complement if, and only if x not element of X. &#10;5. (x, y) element of X by Y if, and only if x element of X and y element of Y.”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819400"/>
            <a:ext cx="6870023" cy="22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975" y="2438400"/>
            <a:ext cx="8226425" cy="1143000"/>
          </a:xfrm>
        </p:spPr>
        <p:txBody>
          <a:bodyPr/>
          <a:lstStyle/>
          <a:p>
            <a:pPr algn="ctr" eaLnBrk="1" hangingPunct="1"/>
            <a:r>
              <a:rPr lang="en-IN" altLang="en-US" dirty="0"/>
              <a:t>Proving a Subset Relation</a:t>
            </a:r>
          </a:p>
        </p:txBody>
      </p:sp>
    </p:spTree>
    <p:extLst>
      <p:ext uri="{BB962C8B-B14F-4D97-AF65-F5344CB8AC3E}">
        <p14:creationId xmlns:p14="http://schemas.microsoft.com/office/powerpoint/2010/main" val="13367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Proving </a:t>
            </a:r>
            <a:r>
              <a:rPr lang="en-IN" altLang="en-US" dirty="0"/>
              <a:t>a Subset </a:t>
            </a:r>
            <a:r>
              <a:rPr lang="en-IN" altLang="en-US" dirty="0" smtClean="0"/>
              <a:t>Relation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5105400"/>
          </a:xfrm>
        </p:spPr>
        <p:txBody>
          <a:bodyPr/>
          <a:lstStyle/>
          <a:p>
            <a:pPr marL="0" indent="0"/>
            <a:r>
              <a:rPr lang="en-IN" altLang="en-US" dirty="0"/>
              <a:t>Consider trying to prove Theorem 6.2.1(a): For all sets </a:t>
            </a:r>
            <a:r>
              <a:rPr lang="en-IN" altLang="en-US" i="1" dirty="0" smtClean="0"/>
              <a:t>A</a:t>
            </a:r>
            <a:r>
              <a:rPr lang="en-IN" altLang="en-US" dirty="0" smtClean="0"/>
              <a:t> and </a:t>
            </a:r>
            <a:r>
              <a:rPr lang="en-IN" altLang="en-US" i="1" dirty="0"/>
              <a:t>B</a:t>
            </a:r>
            <a:r>
              <a:rPr lang="en-IN" altLang="en-US" dirty="0"/>
              <a:t>, </a:t>
            </a:r>
            <a:r>
              <a:rPr lang="en-IN" altLang="en-US" i="1" dirty="0"/>
              <a:t>A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altLang="en-US" dirty="0" smtClean="0"/>
              <a:t> </a:t>
            </a:r>
            <a:r>
              <a:rPr lang="en-IN" altLang="en-US" i="1" dirty="0"/>
              <a:t>B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altLang="en-US" dirty="0" smtClean="0"/>
              <a:t> </a:t>
            </a:r>
            <a:r>
              <a:rPr lang="en-IN" altLang="en-US" i="1" dirty="0"/>
              <a:t>A</a:t>
            </a:r>
            <a:r>
              <a:rPr lang="en-IN" altLang="en-US" dirty="0"/>
              <a:t>. First </a:t>
            </a:r>
            <a:r>
              <a:rPr lang="en-IN" altLang="en-US" dirty="0" smtClean="0"/>
              <a:t>notice that </a:t>
            </a:r>
            <a:r>
              <a:rPr lang="en-IN" altLang="en-US" dirty="0"/>
              <a:t>the statement </a:t>
            </a:r>
            <a:r>
              <a:rPr lang="en-IN" altLang="en-US" dirty="0" smtClean="0"/>
              <a:t>is universal</a:t>
            </a:r>
            <a:r>
              <a:rPr lang="en-IN" altLang="en-US" dirty="0"/>
              <a:t>. It makes a claim about </a:t>
            </a:r>
            <a:r>
              <a:rPr lang="en-IN" altLang="en-US" i="1" dirty="0"/>
              <a:t>all</a:t>
            </a:r>
            <a:r>
              <a:rPr lang="en-IN" altLang="en-US" dirty="0"/>
              <a:t> sets </a:t>
            </a:r>
            <a:r>
              <a:rPr lang="en-IN" altLang="en-US" i="1" dirty="0"/>
              <a:t>A</a:t>
            </a:r>
            <a:r>
              <a:rPr lang="en-IN" altLang="en-US" dirty="0"/>
              <a:t> and </a:t>
            </a:r>
            <a:r>
              <a:rPr lang="en-IN" altLang="en-US" i="1" dirty="0"/>
              <a:t>B</a:t>
            </a:r>
            <a:r>
              <a:rPr lang="en-IN" altLang="en-US" dirty="0"/>
              <a:t>. So </a:t>
            </a:r>
            <a:r>
              <a:rPr lang="en-IN" altLang="en-US" dirty="0" smtClean="0"/>
              <a:t>the proof has the </a:t>
            </a:r>
            <a:r>
              <a:rPr lang="en-IN" altLang="en-US" dirty="0"/>
              <a:t>following outline</a:t>
            </a:r>
            <a:r>
              <a:rPr lang="en-IN" altLang="en-US" dirty="0" smtClean="0"/>
              <a:t>: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altLang="en-US" b="1" i="1" dirty="0"/>
              <a:t>Starting Point:</a:t>
            </a:r>
            <a:r>
              <a:rPr lang="en-IN" altLang="en-US" dirty="0"/>
              <a:t> Suppose </a:t>
            </a:r>
            <a:r>
              <a:rPr lang="en-IN" altLang="en-US" i="1" dirty="0"/>
              <a:t>A</a:t>
            </a:r>
            <a:r>
              <a:rPr lang="en-IN" altLang="en-US" dirty="0"/>
              <a:t> and </a:t>
            </a:r>
            <a:r>
              <a:rPr lang="en-IN" altLang="en-US" i="1" dirty="0"/>
              <a:t>B</a:t>
            </a:r>
            <a:r>
              <a:rPr lang="en-IN" altLang="en-US" dirty="0"/>
              <a:t> are any </a:t>
            </a:r>
            <a:r>
              <a:rPr lang="en-IN" altLang="en-US" i="1" dirty="0"/>
              <a:t>[particular but arbitrarily chosen]</a:t>
            </a:r>
            <a:r>
              <a:rPr lang="en-IN" altLang="en-US" dirty="0"/>
              <a:t> sets</a:t>
            </a:r>
            <a:r>
              <a:rPr lang="en-IN" altLang="en-US" dirty="0" smtClean="0"/>
              <a:t>.</a:t>
            </a:r>
          </a:p>
          <a:p>
            <a:pPr marL="0" indent="0"/>
            <a:endParaRPr lang="en-IN" altLang="en-US" dirty="0"/>
          </a:p>
          <a:p>
            <a:pPr marL="0" indent="0"/>
            <a:r>
              <a:rPr lang="en-IN" b="1" i="1" dirty="0"/>
              <a:t>To Show: 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B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dirty="0" smtClean="0"/>
              <a:t> </a:t>
            </a:r>
            <a:r>
              <a:rPr lang="en-IN" i="1" dirty="0"/>
              <a:t>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61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Proving </a:t>
            </a:r>
            <a:r>
              <a:rPr lang="en-IN" altLang="en-US" dirty="0"/>
              <a:t>a Subset </a:t>
            </a:r>
            <a:r>
              <a:rPr lang="en-IN" altLang="en-US" dirty="0" smtClean="0"/>
              <a:t>Relation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19600"/>
          </a:xfrm>
        </p:spPr>
        <p:txBody>
          <a:bodyPr/>
          <a:lstStyle/>
          <a:p>
            <a:pPr marL="0" indent="0"/>
            <a:r>
              <a:rPr lang="en-IN" altLang="en-US" dirty="0"/>
              <a:t>Now to prove </a:t>
            </a:r>
            <a:r>
              <a:rPr lang="en-IN" altLang="en-US" i="1" dirty="0"/>
              <a:t>A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altLang="en-US" dirty="0" smtClean="0"/>
              <a:t> </a:t>
            </a:r>
            <a:r>
              <a:rPr lang="en-IN" altLang="en-US" i="1" dirty="0"/>
              <a:t>B</a:t>
            </a:r>
            <a:r>
              <a:rPr lang="en-IN" altLang="en-US" dirty="0"/>
              <a:t> </a:t>
            </a:r>
            <a:r>
              <a:rPr lang="en-IN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⊆</a:t>
            </a:r>
            <a:r>
              <a:rPr lang="en-IN" altLang="en-US" dirty="0" smtClean="0"/>
              <a:t> </a:t>
            </a:r>
            <a:r>
              <a:rPr lang="en-IN" altLang="en-US" i="1" dirty="0"/>
              <a:t>A</a:t>
            </a:r>
            <a:r>
              <a:rPr lang="en-IN" altLang="en-US" dirty="0"/>
              <a:t> you must use the definition </a:t>
            </a:r>
            <a:r>
              <a:rPr lang="en-IN" altLang="en-US" dirty="0" smtClean="0"/>
              <a:t>of subset</a:t>
            </a:r>
            <a:r>
              <a:rPr lang="en-IN" altLang="en-US" dirty="0"/>
              <a:t>. In other words, you </a:t>
            </a:r>
            <a:r>
              <a:rPr lang="en-IN" altLang="en-US" dirty="0" smtClean="0"/>
              <a:t>must show that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dirty="0" smtClean="0"/>
              <a:t>			</a:t>
            </a:r>
            <a:r>
              <a:rPr lang="en-IN" dirty="0" smtClean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IN" i="1" dirty="0" smtClean="0"/>
              <a:t>x</a:t>
            </a:r>
            <a:r>
              <a:rPr lang="en-IN" dirty="0"/>
              <a:t>, if </a:t>
            </a:r>
            <a:r>
              <a:rPr lang="en-IN" i="1" dirty="0"/>
              <a:t>x </a:t>
            </a:r>
            <a:r>
              <a:rPr lang="en-IN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/>
              <a:t>B</a:t>
            </a:r>
            <a:r>
              <a:rPr lang="en-IN" dirty="0"/>
              <a:t>, then </a:t>
            </a:r>
            <a:r>
              <a:rPr lang="en-IN" i="1" dirty="0"/>
              <a:t>x </a:t>
            </a:r>
            <a:r>
              <a:rPr lang="en-IN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IN" dirty="0" smtClean="0"/>
              <a:t> </a:t>
            </a:r>
            <a:r>
              <a:rPr lang="en-IN" i="1" dirty="0"/>
              <a:t>A</a:t>
            </a:r>
            <a:r>
              <a:rPr lang="en-IN" dirty="0" smtClean="0"/>
              <a:t>.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dirty="0"/>
              <a:t>This statement is also universal, and to prove it you use an element argument</a:t>
            </a:r>
            <a:r>
              <a:rPr lang="en-IN" dirty="0" smtClean="0"/>
              <a:t>:</a:t>
            </a:r>
          </a:p>
          <a:p>
            <a:pPr marL="0" indent="0"/>
            <a:endParaRPr lang="en-IN" altLang="en-US" sz="800" dirty="0"/>
          </a:p>
          <a:p>
            <a:pPr marL="0" indent="0"/>
            <a:r>
              <a:rPr lang="en-IN" altLang="en-US" dirty="0" smtClean="0"/>
              <a:t>	</a:t>
            </a:r>
            <a:r>
              <a:rPr lang="en-IN" b="1" dirty="0"/>
              <a:t> suppose </a:t>
            </a:r>
            <a:r>
              <a:rPr lang="en-IN" i="1" dirty="0"/>
              <a:t>x </a:t>
            </a:r>
            <a:r>
              <a:rPr lang="en-IN" dirty="0"/>
              <a:t>is any element in </a:t>
            </a:r>
            <a:r>
              <a:rPr lang="en-IN" i="1" dirty="0"/>
              <a:t>A </a:t>
            </a:r>
            <a:r>
              <a: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∩</a:t>
            </a:r>
            <a:r>
              <a:rPr lang="en-IN" dirty="0" smtClean="0"/>
              <a:t> </a:t>
            </a:r>
            <a:r>
              <a:rPr lang="en-IN" i="1" dirty="0" smtClean="0"/>
              <a:t>B</a:t>
            </a:r>
          </a:p>
          <a:p>
            <a:pPr marL="0" indent="0"/>
            <a:endParaRPr lang="en-IN" altLang="en-US" sz="800" i="1" dirty="0"/>
          </a:p>
          <a:p>
            <a:pPr marL="0" indent="0"/>
            <a:r>
              <a:rPr lang="en-IN" dirty="0" smtClean="0"/>
              <a:t>and</a:t>
            </a:r>
          </a:p>
          <a:p>
            <a:pPr marL="0" indent="0"/>
            <a:r>
              <a:rPr lang="en-IN" b="1" dirty="0" smtClean="0"/>
              <a:t>			show </a:t>
            </a:r>
            <a:r>
              <a:rPr lang="en-IN" dirty="0"/>
              <a:t>that </a:t>
            </a:r>
            <a:r>
              <a:rPr lang="en-IN" i="1" dirty="0"/>
              <a:t>x </a:t>
            </a:r>
            <a:r>
              <a:rPr lang="en-IN" dirty="0"/>
              <a:t>is in </a:t>
            </a:r>
            <a:r>
              <a:rPr lang="en-IN" i="1" dirty="0"/>
              <a:t>A</a:t>
            </a:r>
            <a:r>
              <a:rPr lang="en-IN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40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Proving </a:t>
            </a:r>
            <a:r>
              <a:rPr lang="en-IN" altLang="en-US" dirty="0"/>
              <a:t>a Subset </a:t>
            </a:r>
            <a:r>
              <a:rPr lang="en-IN" altLang="en-US" dirty="0" smtClean="0"/>
              <a:t>Relation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6425" cy="4419600"/>
          </a:xfrm>
        </p:spPr>
        <p:txBody>
          <a:bodyPr/>
          <a:lstStyle/>
          <a:p>
            <a:pPr marL="0" indent="0"/>
            <a:r>
              <a:rPr lang="en-IN" altLang="en-US" dirty="0"/>
              <a:t>You can fill in the gap between “suppose” and the “</a:t>
            </a:r>
            <a:r>
              <a:rPr lang="en-IN" altLang="en-US" dirty="0" smtClean="0"/>
              <a:t>show” by </a:t>
            </a:r>
            <a:r>
              <a:rPr lang="en-IN" altLang="en-US" dirty="0"/>
              <a:t>using the procedural </a:t>
            </a:r>
            <a:r>
              <a:rPr lang="en-IN" altLang="en-US" dirty="0" smtClean="0"/>
              <a:t>version of </a:t>
            </a:r>
            <a:r>
              <a:rPr lang="en-IN" altLang="en-US" dirty="0"/>
              <a:t>the definition </a:t>
            </a:r>
            <a:r>
              <a:rPr lang="en-IN" altLang="en-US" dirty="0" smtClean="0"/>
              <a:t>of intersection </a:t>
            </a:r>
            <a:r>
              <a:rPr lang="en-IN" altLang="en-US" dirty="0"/>
              <a:t>along with your knowledge of logic and </a:t>
            </a:r>
            <a:r>
              <a:rPr lang="en-IN" altLang="en-US" dirty="0" smtClean="0"/>
              <a:t>the definition of subset</a:t>
            </a:r>
            <a:r>
              <a:rPr lang="en-IN" alt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11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7440</TotalTime>
  <Words>1852</Words>
  <Application>Microsoft Office PowerPoint</Application>
  <PresentationFormat>On-screen Show (4:3)</PresentationFormat>
  <Paragraphs>259</Paragraphs>
  <Slides>46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 Unicode MS</vt:lpstr>
      <vt:lpstr>Arial</vt:lpstr>
      <vt:lpstr>Wingdings</vt:lpstr>
      <vt:lpstr>sample</vt:lpstr>
      <vt:lpstr>CHAPTER 6</vt:lpstr>
      <vt:lpstr>6.2</vt:lpstr>
      <vt:lpstr>Properties of Sets</vt:lpstr>
      <vt:lpstr>Properties of Sets</vt:lpstr>
      <vt:lpstr>Properties of Sets</vt:lpstr>
      <vt:lpstr>Proving a Subset Relation</vt:lpstr>
      <vt:lpstr>Proving a Subset Relation</vt:lpstr>
      <vt:lpstr>Proving a Subset Relation</vt:lpstr>
      <vt:lpstr>Proving a Subset Relation</vt:lpstr>
      <vt:lpstr>Example 6.2.1 – Fill in the Blanks for Proofs of Subset Relations</vt:lpstr>
      <vt:lpstr>Example 6.2.1 – Fill in the Blanks for Proofs of Subset Relations</vt:lpstr>
      <vt:lpstr>Example 6.2.1 – Solution</vt:lpstr>
      <vt:lpstr>Set Identities</vt:lpstr>
      <vt:lpstr>Set Identities</vt:lpstr>
      <vt:lpstr>Set Identities</vt:lpstr>
      <vt:lpstr>Set Identities</vt:lpstr>
      <vt:lpstr>Set Identities</vt:lpstr>
      <vt:lpstr>Example 6.2.2 – Proof of a Distributive Law</vt:lpstr>
      <vt:lpstr>Example 6.2.2 – Solution</vt:lpstr>
      <vt:lpstr>Example 6.2.2 – Solution</vt:lpstr>
      <vt:lpstr>Example 6.2.2 – Solution</vt:lpstr>
      <vt:lpstr>Example 6.2.2 – Solution</vt:lpstr>
      <vt:lpstr>Example 6.2.2 – Solution</vt:lpstr>
      <vt:lpstr>Example 6.2.2 – Solution</vt:lpstr>
      <vt:lpstr>Set Identities</vt:lpstr>
      <vt:lpstr>Set Identities</vt:lpstr>
      <vt:lpstr>Example 6.2.3 – Proof of a De Morgan’s Law for Sets</vt:lpstr>
      <vt:lpstr>Example 6.2.3 – Solution</vt:lpstr>
      <vt:lpstr>Example 6.2.3 – Solution</vt:lpstr>
      <vt:lpstr>Example 6.2.3 – Solution</vt:lpstr>
      <vt:lpstr>Example 6.2.3 – Solution</vt:lpstr>
      <vt:lpstr>The Empty Set</vt:lpstr>
      <vt:lpstr>The Empty Set</vt:lpstr>
      <vt:lpstr>Example 6.2.4 – Proving That a Set Is Empty</vt:lpstr>
      <vt:lpstr>Example 6.2.4 – Solution</vt:lpstr>
      <vt:lpstr>Example 6.2.4 – Solution</vt:lpstr>
      <vt:lpstr>Example 6.2.5 – A Proof for a Conditional Statement</vt:lpstr>
      <vt:lpstr>Example 6.2.5 – Solution</vt:lpstr>
      <vt:lpstr>Example 6.2.5 – Solution</vt:lpstr>
      <vt:lpstr>Example 6.2.6 – A Generalized Distributive Law</vt:lpstr>
      <vt:lpstr>Example 6.2.6 – Solution</vt:lpstr>
      <vt:lpstr>Example 6.2.6 – Solution</vt:lpstr>
      <vt:lpstr>Example 6.2.6 – Solution</vt:lpstr>
      <vt:lpstr>Example 6.2.6 – Solution</vt:lpstr>
      <vt:lpstr>Example 6.2.6 – Solution</vt:lpstr>
      <vt:lpstr>Example 6.2.6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Anil Varekar</cp:lastModifiedBy>
  <cp:revision>2519</cp:revision>
  <dcterms:created xsi:type="dcterms:W3CDTF">2008-12-01T05:36:35Z</dcterms:created>
  <dcterms:modified xsi:type="dcterms:W3CDTF">2019-02-14T06:16:48Z</dcterms:modified>
</cp:coreProperties>
</file>