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630" r:id="rId2"/>
    <p:sldId id="601" r:id="rId3"/>
    <p:sldId id="631" r:id="rId4"/>
    <p:sldId id="596" r:id="rId5"/>
    <p:sldId id="599" r:id="rId6"/>
    <p:sldId id="602" r:id="rId7"/>
    <p:sldId id="606" r:id="rId8"/>
    <p:sldId id="607" r:id="rId9"/>
    <p:sldId id="608" r:id="rId10"/>
    <p:sldId id="609" r:id="rId11"/>
    <p:sldId id="610" r:id="rId12"/>
    <p:sldId id="632" r:id="rId13"/>
    <p:sldId id="626" r:id="rId14"/>
    <p:sldId id="627" r:id="rId15"/>
    <p:sldId id="633" r:id="rId16"/>
    <p:sldId id="612" r:id="rId17"/>
    <p:sldId id="613" r:id="rId18"/>
    <p:sldId id="614" r:id="rId19"/>
    <p:sldId id="615" r:id="rId20"/>
    <p:sldId id="634" r:id="rId21"/>
    <p:sldId id="603" r:id="rId22"/>
    <p:sldId id="629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B3EA"/>
    <a:srgbClr val="3FCDFF"/>
    <a:srgbClr val="008EC0"/>
    <a:srgbClr val="A62B4D"/>
    <a:srgbClr val="00707E"/>
    <a:srgbClr val="93278F"/>
    <a:srgbClr val="20409A"/>
    <a:srgbClr val="0084B6"/>
    <a:srgbClr val="174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434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6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6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82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60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0835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8800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4228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28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84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130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708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7269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7569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681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50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057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63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962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74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499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/>
              <a:t>SET THEORY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066800"/>
          </a:xfrm>
        </p:spPr>
        <p:txBody>
          <a:bodyPr/>
          <a:lstStyle/>
          <a:p>
            <a:pPr marL="0" indent="0"/>
            <a:r>
              <a:rPr lang="en-IN" dirty="0" smtClean="0"/>
              <a:t>(</a:t>
            </a:r>
            <a:r>
              <a:rPr lang="en-IN" dirty="0"/>
              <a:t>See Figure 6.3.3.) </a:t>
            </a:r>
            <a:r>
              <a:rPr lang="en-IN" dirty="0" smtClean="0"/>
              <a:t>Then define </a:t>
            </a:r>
            <a:r>
              <a:rPr lang="en-IN" dirty="0"/>
              <a:t>discrete sets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to consist of </a:t>
            </a:r>
            <a:r>
              <a:rPr lang="en-IN" dirty="0" smtClean="0"/>
              <a:t>all the </a:t>
            </a:r>
            <a:r>
              <a:rPr lang="en-IN" dirty="0"/>
              <a:t>numbers in their respective </a:t>
            </a:r>
            <a:r>
              <a:rPr lang="en-IN" dirty="0" err="1"/>
              <a:t>subregions</a:t>
            </a:r>
            <a:r>
              <a:rPr lang="en-IN" dirty="0"/>
              <a:t>.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606640" y="5443931"/>
            <a:ext cx="1371601" cy="252972"/>
          </a:xfrm>
        </p:spPr>
        <p:txBody>
          <a:bodyPr/>
          <a:lstStyle/>
          <a:p>
            <a:pPr marL="0" indent="0" algn="ctr"/>
            <a:r>
              <a:rPr lang="en-IN" sz="1200" b="1" dirty="0"/>
              <a:t>Figure </a:t>
            </a:r>
            <a:r>
              <a:rPr lang="en-IN" sz="1200" b="1" dirty="0" smtClean="0"/>
              <a:t>6.3.3</a:t>
            </a:r>
            <a:endParaRPr lang="en-US" altLang="en-US" sz="1200" dirty="0"/>
          </a:p>
        </p:txBody>
      </p:sp>
      <p:pic>
        <p:nvPicPr>
          <p:cNvPr id="8" name="Picture 7" descr="A venn diagram shows three intersecting circles inside a square, U. The three circles are labeled as A, B, and C. The region of A excluding any common region with B and C is labeled as 1. The region common to A and B is labeled as 2. The region of B excluding any common region with A and C is labeled as 3. The region common to A and C is labeled as 4. The region common to A, B, and C is labeled as 5. The region common to B and C is labeled as 6. The region of C excluding any common region with A and B is labeled as 7. The region of U is labeled as 8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65" y="2608729"/>
            <a:ext cx="2876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Disproving an Alleged Set Property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he text box has the heading ”Counterexample 1.” The text reads: “Let A = {1, 2, 4, 5}, B = {2, 3, 5, 6}, and C = {4, 5, 6, 7}. &#10;Then &#10;A minus B = {1, 4}, B minus C = {2, 3}, and A minus C = {1, 2}. &#10;Hence &#10;(A minus B) union (B minus C) = {1, 4} union {2, 3} = {1, 2, 3, 4}, whereas A minus C = {1, 2}. &#10;Since {1, 2, 3, 4} is not equal to {1, 2}, we have that (A minus B) union (B minus C) is not equal to A minus C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9" y="1828800"/>
            <a:ext cx="8199692" cy="26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Problem-Solving Strategy</a:t>
            </a:r>
          </a:p>
        </p:txBody>
      </p:sp>
    </p:spTree>
    <p:extLst>
      <p:ext uri="{BB962C8B-B14F-4D97-AF65-F5344CB8AC3E}">
        <p14:creationId xmlns:p14="http://schemas.microsoft.com/office/powerpoint/2010/main" val="613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Problem-Solving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How can you discover whether a given universal statement about sets is true or false? </a:t>
            </a:r>
            <a:r>
              <a:rPr lang="en-IN" dirty="0" smtClean="0"/>
              <a:t>There are </a:t>
            </a:r>
            <a:r>
              <a:rPr lang="en-IN" dirty="0"/>
              <a:t>two basic </a:t>
            </a:r>
            <a:r>
              <a:rPr lang="en-IN" dirty="0" smtClean="0"/>
              <a:t>approaches.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Either </a:t>
            </a:r>
            <a:r>
              <a:rPr lang="en-IN" dirty="0"/>
              <a:t>you plunge in and start trying to prove the statement, </a:t>
            </a:r>
            <a:r>
              <a:rPr lang="en-IN" dirty="0" smtClean="0"/>
              <a:t>asking yourself</a:t>
            </a:r>
            <a:r>
              <a:rPr lang="en-IN" dirty="0"/>
              <a:t>, “What do I need to show?” and “How do I show it?” or you try to find a </a:t>
            </a:r>
            <a:r>
              <a:rPr lang="en-IN" dirty="0" smtClean="0"/>
              <a:t>set of </a:t>
            </a:r>
            <a:r>
              <a:rPr lang="en-IN" dirty="0"/>
              <a:t>conditions that must be fulfilled to construct a </a:t>
            </a:r>
            <a:r>
              <a:rPr lang="en-IN" dirty="0" smtClean="0"/>
              <a:t> counterexample.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11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Problem-Solving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 smtClean="0"/>
              <a:t>With </a:t>
            </a:r>
            <a:r>
              <a:rPr lang="en-IN" dirty="0"/>
              <a:t>either </a:t>
            </a:r>
            <a:r>
              <a:rPr lang="en-IN" dirty="0" smtClean="0"/>
              <a:t>approach you </a:t>
            </a:r>
            <a:r>
              <a:rPr lang="en-IN" dirty="0"/>
              <a:t>may </a:t>
            </a:r>
            <a:r>
              <a:rPr lang="en-IN" dirty="0" smtClean="0"/>
              <a:t>have immediate </a:t>
            </a:r>
            <a:r>
              <a:rPr lang="en-IN" dirty="0"/>
              <a:t>success or you may run into difficulty. </a:t>
            </a:r>
            <a:r>
              <a:rPr lang="en-IN" dirty="0" smtClean="0"/>
              <a:t>The trick </a:t>
            </a:r>
            <a:r>
              <a:rPr lang="en-IN" dirty="0"/>
              <a:t>is to be </a:t>
            </a:r>
            <a:r>
              <a:rPr lang="en-IN" dirty="0" smtClean="0"/>
              <a:t>ready to </a:t>
            </a:r>
            <a:r>
              <a:rPr lang="en-IN" dirty="0"/>
              <a:t>switch to the other approach if the one you are working on does not look </a:t>
            </a:r>
            <a:r>
              <a:rPr lang="en-IN" dirty="0" smtClean="0"/>
              <a:t>promising.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For </a:t>
            </a:r>
            <a:r>
              <a:rPr lang="en-IN" dirty="0"/>
              <a:t>more difficult questions, you may alternate several </a:t>
            </a:r>
            <a:r>
              <a:rPr lang="en-IN" dirty="0" smtClean="0"/>
              <a:t>times between </a:t>
            </a:r>
            <a:r>
              <a:rPr lang="en-IN" dirty="0"/>
              <a:t>the two </a:t>
            </a:r>
            <a:r>
              <a:rPr lang="en-IN" dirty="0" smtClean="0"/>
              <a:t>approaches before </a:t>
            </a:r>
            <a:r>
              <a:rPr lang="en-IN" dirty="0"/>
              <a:t>arriving at the correct answer.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4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The Number of Subsets of a Set</a:t>
            </a:r>
          </a:p>
        </p:txBody>
      </p:sp>
    </p:spTree>
    <p:extLst>
      <p:ext uri="{BB962C8B-B14F-4D97-AF65-F5344CB8AC3E}">
        <p14:creationId xmlns:p14="http://schemas.microsoft.com/office/powerpoint/2010/main" val="15828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The Number of Subsets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The following theorem states the important fact that if a set has </a:t>
            </a:r>
            <a:r>
              <a:rPr lang="en-IN" i="1" dirty="0"/>
              <a:t>n </a:t>
            </a:r>
            <a:r>
              <a:rPr lang="en-IN" dirty="0"/>
              <a:t>elements then its </a:t>
            </a:r>
            <a:r>
              <a:rPr lang="en-IN" dirty="0" smtClean="0"/>
              <a:t>power set has </a:t>
            </a:r>
            <a:endParaRPr lang="en-US" altLang="en-US" dirty="0"/>
          </a:p>
        </p:txBody>
      </p:sp>
      <p:pic>
        <p:nvPicPr>
          <p:cNvPr id="4" name="Picture 3" descr="2^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05000"/>
            <a:ext cx="304800" cy="2762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3962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elements</a:t>
            </a:r>
            <a:r>
              <a:rPr lang="en-IN" dirty="0"/>
              <a:t>. The proof uses mathematical induction and is based on the </a:t>
            </a:r>
            <a:r>
              <a:rPr lang="en-IN" dirty="0" smtClean="0"/>
              <a:t>following observations</a:t>
            </a:r>
            <a:r>
              <a:rPr lang="en-IN" dirty="0"/>
              <a:t>. Suppose </a:t>
            </a:r>
            <a:r>
              <a:rPr lang="en-IN" i="1" dirty="0"/>
              <a:t>X </a:t>
            </a:r>
            <a:r>
              <a:rPr lang="en-IN" dirty="0"/>
              <a:t>is a set and </a:t>
            </a:r>
            <a:r>
              <a:rPr lang="en-IN" i="1" dirty="0"/>
              <a:t>z </a:t>
            </a:r>
            <a:r>
              <a:rPr lang="en-IN" dirty="0"/>
              <a:t>is an element of </a:t>
            </a:r>
            <a:r>
              <a:rPr lang="en-IN" i="1" dirty="0"/>
              <a:t>X</a:t>
            </a:r>
            <a:r>
              <a:rPr lang="en-IN" dirty="0" smtClean="0"/>
              <a:t>.</a:t>
            </a:r>
          </a:p>
          <a:p>
            <a:pPr marL="0" indent="0"/>
            <a:endParaRPr lang="en-IN" sz="1200" dirty="0"/>
          </a:p>
          <a:p>
            <a:r>
              <a:rPr lang="en-IN" dirty="0" smtClean="0"/>
              <a:t>1. The </a:t>
            </a:r>
            <a:r>
              <a:rPr lang="en-IN" dirty="0"/>
              <a:t>subsets of </a:t>
            </a:r>
            <a:r>
              <a:rPr lang="en-IN" i="1" dirty="0"/>
              <a:t>X </a:t>
            </a:r>
            <a:r>
              <a:rPr lang="en-IN" dirty="0"/>
              <a:t>can be split into two groups: those that do not contain </a:t>
            </a:r>
            <a:r>
              <a:rPr lang="en-IN" i="1" dirty="0"/>
              <a:t>z </a:t>
            </a:r>
            <a:r>
              <a:rPr lang="en-IN" dirty="0"/>
              <a:t>and those </a:t>
            </a:r>
            <a:r>
              <a:rPr lang="en-IN" dirty="0" smtClean="0"/>
              <a:t>that do </a:t>
            </a:r>
            <a:r>
              <a:rPr lang="en-IN" dirty="0"/>
              <a:t>contain </a:t>
            </a:r>
            <a:r>
              <a:rPr lang="en-IN" i="1" dirty="0"/>
              <a:t>z</a:t>
            </a:r>
            <a:r>
              <a:rPr lang="en-IN" dirty="0" smtClean="0"/>
              <a:t>.</a:t>
            </a:r>
          </a:p>
          <a:p>
            <a:endParaRPr lang="en-IN" sz="1200" dirty="0"/>
          </a:p>
          <a:p>
            <a:r>
              <a:rPr lang="en-IN" dirty="0"/>
              <a:t>2. The subsets of </a:t>
            </a:r>
            <a:r>
              <a:rPr lang="en-IN" i="1" dirty="0"/>
              <a:t>X </a:t>
            </a:r>
            <a:r>
              <a:rPr lang="en-IN" dirty="0"/>
              <a:t>that do not contain </a:t>
            </a:r>
            <a:r>
              <a:rPr lang="en-IN" i="1" dirty="0"/>
              <a:t>z </a:t>
            </a:r>
            <a:r>
              <a:rPr lang="en-IN" dirty="0"/>
              <a:t>are the same as the subsets of </a:t>
            </a:r>
            <a:r>
              <a:rPr lang="en-IN" i="1" dirty="0" smtClean="0"/>
              <a:t>X </a:t>
            </a:r>
            <a:r>
              <a:rPr lang="en-IN" dirty="0" smtClean="0"/>
              <a:t>− {</a:t>
            </a:r>
            <a:r>
              <a:rPr lang="en-IN" i="1" dirty="0"/>
              <a:t>z</a:t>
            </a:r>
            <a:r>
              <a:rPr lang="en-IN" dirty="0"/>
              <a:t>}.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4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The Number of Subsets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667000"/>
          </a:xfrm>
        </p:spPr>
        <p:txBody>
          <a:bodyPr/>
          <a:lstStyle/>
          <a:p>
            <a:r>
              <a:rPr lang="en-IN" dirty="0"/>
              <a:t>3. The subsets of </a:t>
            </a:r>
            <a:r>
              <a:rPr lang="en-IN" i="1" dirty="0"/>
              <a:t>X </a:t>
            </a:r>
            <a:r>
              <a:rPr lang="en-IN" dirty="0"/>
              <a:t>that do not contain </a:t>
            </a:r>
            <a:r>
              <a:rPr lang="en-IN" i="1" dirty="0"/>
              <a:t>z </a:t>
            </a:r>
            <a:r>
              <a:rPr lang="en-IN" dirty="0"/>
              <a:t>can be matched up one for one with the subsets of </a:t>
            </a:r>
            <a:r>
              <a:rPr lang="en-IN" i="1" dirty="0" smtClean="0"/>
              <a:t>X </a:t>
            </a:r>
            <a:r>
              <a:rPr lang="en-IN" dirty="0" smtClean="0"/>
              <a:t>that </a:t>
            </a:r>
            <a:r>
              <a:rPr lang="en-IN" dirty="0"/>
              <a:t>do contain </a:t>
            </a:r>
            <a:r>
              <a:rPr lang="en-IN" i="1" dirty="0"/>
              <a:t>z </a:t>
            </a:r>
            <a:r>
              <a:rPr lang="en-IN" dirty="0"/>
              <a:t>by matching each subset </a:t>
            </a:r>
            <a:r>
              <a:rPr lang="en-IN" i="1" dirty="0"/>
              <a:t>A </a:t>
            </a:r>
            <a:r>
              <a:rPr lang="en-IN" dirty="0"/>
              <a:t>that does not contain </a:t>
            </a:r>
            <a:r>
              <a:rPr lang="en-IN" i="1" dirty="0"/>
              <a:t>z </a:t>
            </a:r>
            <a:r>
              <a:rPr lang="en-IN" dirty="0"/>
              <a:t>to </a:t>
            </a:r>
            <a:r>
              <a:rPr lang="en-IN" dirty="0" smtClean="0"/>
              <a:t>the subset </a:t>
            </a:r>
            <a:r>
              <a:rPr lang="en-IN" i="1" dirty="0"/>
              <a:t>A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en-IN" dirty="0" smtClean="0"/>
              <a:t> </a:t>
            </a:r>
            <a:r>
              <a:rPr lang="en-IN" dirty="0"/>
              <a:t>{</a:t>
            </a:r>
            <a:r>
              <a:rPr lang="en-IN" i="1" dirty="0"/>
              <a:t>z</a:t>
            </a:r>
            <a:r>
              <a:rPr lang="en-IN" dirty="0" smtClean="0"/>
              <a:t>} that </a:t>
            </a:r>
            <a:r>
              <a:rPr lang="en-IN" dirty="0"/>
              <a:t>contains </a:t>
            </a:r>
            <a:r>
              <a:rPr lang="en-IN" i="1" dirty="0"/>
              <a:t>z</a:t>
            </a:r>
            <a:r>
              <a:rPr lang="en-IN" dirty="0"/>
              <a:t>. Thus there are as many subsets of </a:t>
            </a:r>
            <a:r>
              <a:rPr lang="en-IN" i="1" dirty="0"/>
              <a:t>X </a:t>
            </a:r>
            <a:r>
              <a:rPr lang="en-IN" dirty="0"/>
              <a:t>that contain </a:t>
            </a:r>
            <a:r>
              <a:rPr lang="en-IN" i="1" dirty="0"/>
              <a:t>z </a:t>
            </a:r>
            <a:r>
              <a:rPr lang="en-IN" dirty="0"/>
              <a:t>as there are subsets </a:t>
            </a:r>
            <a:r>
              <a:rPr lang="en-IN" dirty="0" smtClean="0"/>
              <a:t>of </a:t>
            </a:r>
            <a:r>
              <a:rPr lang="en-IN" i="1" dirty="0" smtClean="0"/>
              <a:t>X </a:t>
            </a:r>
            <a:r>
              <a:rPr lang="en-IN" dirty="0"/>
              <a:t>that do not contain </a:t>
            </a:r>
            <a:r>
              <a:rPr lang="en-IN" i="1" dirty="0"/>
              <a:t>z</a:t>
            </a:r>
            <a:r>
              <a:rPr lang="en-IN" dirty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8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The Number of Subsets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371600"/>
          </a:xfrm>
        </p:spPr>
        <p:txBody>
          <a:bodyPr/>
          <a:lstStyle/>
          <a:p>
            <a:pPr indent="-3175"/>
            <a:r>
              <a:rPr lang="en-IN" dirty="0" smtClean="0"/>
              <a:t>For </a:t>
            </a:r>
            <a:r>
              <a:rPr lang="en-IN" dirty="0"/>
              <a:t>instance, if </a:t>
            </a:r>
            <a:r>
              <a:rPr lang="en-IN" i="1" dirty="0"/>
              <a:t>X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i="1" dirty="0"/>
              <a:t>z</a:t>
            </a:r>
            <a:r>
              <a:rPr lang="en-IN" dirty="0"/>
              <a:t>}, the </a:t>
            </a:r>
            <a:r>
              <a:rPr lang="en-IN" dirty="0" smtClean="0"/>
              <a:t>following </a:t>
            </a:r>
            <a:r>
              <a:rPr lang="en-IN" dirty="0"/>
              <a:t>table shows the </a:t>
            </a:r>
            <a:r>
              <a:rPr lang="en-IN" dirty="0" smtClean="0"/>
              <a:t>correspondence between </a:t>
            </a:r>
            <a:r>
              <a:rPr lang="en-IN" dirty="0"/>
              <a:t>subsets of </a:t>
            </a:r>
            <a:r>
              <a:rPr lang="en-IN" i="1" dirty="0"/>
              <a:t>X </a:t>
            </a:r>
            <a:r>
              <a:rPr lang="en-IN" dirty="0"/>
              <a:t>that do not contain </a:t>
            </a:r>
            <a:r>
              <a:rPr lang="en-IN" i="1" dirty="0"/>
              <a:t>z </a:t>
            </a:r>
            <a:r>
              <a:rPr lang="en-IN" dirty="0"/>
              <a:t>and subsets of </a:t>
            </a:r>
            <a:r>
              <a:rPr lang="en-IN" i="1" dirty="0"/>
              <a:t>X </a:t>
            </a:r>
            <a:r>
              <a:rPr lang="en-IN" dirty="0"/>
              <a:t>that contain </a:t>
            </a:r>
            <a:r>
              <a:rPr lang="en-IN" i="1" dirty="0"/>
              <a:t>z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5" name="Picture 4" descr="The table has two columns with the headings: ”Subsets of X That Do Not Contain z” and “Subsets of X That Contain z.” The entries in the rows are as follows:&#10;Row 1, empty set, empty set union {z} = {z},&#10;Row 2, {x}, {x} union {z} = {x, z},&#10;Row 3, {y}, {y} union {z} = {y, z},&#10;Row 4, {x, y}, {x, y} union {z} = {x, y, z}.”&#10;There is a two sided arrow displayed between both the columns for each row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0" y="2886635"/>
            <a:ext cx="6315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The Number of Subsets of a Set</a:t>
            </a:r>
          </a:p>
        </p:txBody>
      </p:sp>
      <p:pic>
        <p:nvPicPr>
          <p:cNvPr id="5" name="Picture 4" descr="The textbox has the heading “Theorem 6.3.1.” The text reads  “For every integer n greater than equals 0, if a set X has n elements, then script P(X) has 2^n elements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1600200"/>
            <a:ext cx="8229029" cy="11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4400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48552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6.3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348552"/>
            <a:ext cx="802957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3500" dirty="0" err="1"/>
              <a:t>Disproofs</a:t>
            </a:r>
            <a:r>
              <a:rPr lang="en-IN" altLang="en-US" sz="3500" dirty="0"/>
              <a:t> and Algebraic Proofs</a:t>
            </a:r>
            <a:endParaRPr lang="en-US" altLang="en-US" sz="35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“Algebraic” Proofs of Set Identities</a:t>
            </a:r>
          </a:p>
        </p:txBody>
      </p:sp>
    </p:spTree>
    <p:extLst>
      <p:ext uri="{BB962C8B-B14F-4D97-AF65-F5344CB8AC3E}">
        <p14:creationId xmlns:p14="http://schemas.microsoft.com/office/powerpoint/2010/main" val="33036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“Algebraic” Proofs of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U </a:t>
            </a:r>
            <a:r>
              <a:rPr lang="en-IN" dirty="0"/>
              <a:t>be a universal set and consider the power set of </a:t>
            </a:r>
            <a:r>
              <a:rPr lang="en-IN" i="1" dirty="0"/>
              <a:t>U</a:t>
            </a:r>
            <a:r>
              <a:rPr lang="en-IN" dirty="0"/>
              <a:t>,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℘</a:t>
            </a:r>
            <a:r>
              <a:rPr lang="en-IN" dirty="0" smtClean="0"/>
              <a:t>(</a:t>
            </a:r>
            <a:r>
              <a:rPr lang="en-IN" i="1" dirty="0" smtClean="0"/>
              <a:t>U</a:t>
            </a:r>
            <a:r>
              <a:rPr lang="en-IN" dirty="0"/>
              <a:t>). The set identities </a:t>
            </a:r>
            <a:r>
              <a:rPr lang="en-IN" dirty="0" smtClean="0"/>
              <a:t>given in </a:t>
            </a:r>
            <a:r>
              <a:rPr lang="en-IN" dirty="0"/>
              <a:t>Theorem 6.2.2 hold for all elements of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℘</a:t>
            </a:r>
            <a:r>
              <a:rPr lang="en-IN" dirty="0" smtClean="0"/>
              <a:t>(</a:t>
            </a:r>
            <a:r>
              <a:rPr lang="en-IN" i="1" dirty="0"/>
              <a:t>U</a:t>
            </a:r>
            <a:r>
              <a:rPr lang="en-IN" dirty="0"/>
              <a:t>).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Once </a:t>
            </a:r>
            <a:r>
              <a:rPr lang="en-IN" dirty="0"/>
              <a:t>a certain number of identities </a:t>
            </a:r>
            <a:r>
              <a:rPr lang="en-IN" dirty="0" smtClean="0"/>
              <a:t>and other </a:t>
            </a:r>
            <a:r>
              <a:rPr lang="en-IN" dirty="0"/>
              <a:t>properties have been established, new properties can be </a:t>
            </a:r>
            <a:r>
              <a:rPr lang="en-IN" dirty="0" smtClean="0"/>
              <a:t>derived </a:t>
            </a:r>
            <a:r>
              <a:rPr lang="en-IN" dirty="0"/>
              <a:t>from them </a:t>
            </a:r>
            <a:r>
              <a:rPr lang="en-IN" dirty="0" smtClean="0"/>
              <a:t>algebraically without </a:t>
            </a:r>
            <a:r>
              <a:rPr lang="en-IN" dirty="0"/>
              <a:t>having to use element method arguments.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109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“Algebraic” Proofs of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0" indent="0"/>
            <a:r>
              <a:rPr lang="en-IN" dirty="0" smtClean="0"/>
              <a:t>It </a:t>
            </a:r>
            <a:r>
              <a:rPr lang="en-IN" dirty="0"/>
              <a:t>turns out that only </a:t>
            </a:r>
            <a:r>
              <a:rPr lang="en-IN" dirty="0" smtClean="0"/>
              <a:t>identities (</a:t>
            </a:r>
            <a:r>
              <a:rPr lang="en-IN" dirty="0"/>
              <a:t>1–5) of Theorem 6.2.2 are needed to prove any other identity involving only unions</a:t>
            </a:r>
            <a:r>
              <a:rPr lang="en-IN" dirty="0" smtClean="0"/>
              <a:t>, intersections</a:t>
            </a:r>
            <a:r>
              <a:rPr lang="en-IN" dirty="0"/>
              <a:t>, and complements.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With </a:t>
            </a:r>
            <a:r>
              <a:rPr lang="en-IN" dirty="0"/>
              <a:t>the addition of identity (12), the set difference law</a:t>
            </a:r>
            <a:r>
              <a:rPr lang="en-IN" dirty="0" smtClean="0"/>
              <a:t>, </a:t>
            </a:r>
            <a:r>
              <a:rPr lang="en-IN" dirty="0"/>
              <a:t>any set identity involving unions, intersections, complements, and set differences can </a:t>
            </a:r>
            <a:r>
              <a:rPr lang="en-IN" dirty="0" smtClean="0"/>
              <a:t>be established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87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“Algebraic” Proofs of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029200"/>
          </a:xfrm>
        </p:spPr>
        <p:txBody>
          <a:bodyPr/>
          <a:lstStyle/>
          <a:p>
            <a:pPr marL="0" indent="0"/>
            <a:r>
              <a:rPr lang="en-IN" dirty="0"/>
              <a:t>To use known properties to derive new ones, you need </a:t>
            </a:r>
            <a:r>
              <a:rPr lang="en-IN" dirty="0" smtClean="0"/>
              <a:t>to use </a:t>
            </a:r>
            <a:r>
              <a:rPr lang="en-IN" dirty="0"/>
              <a:t>the fact that such </a:t>
            </a:r>
            <a:r>
              <a:rPr lang="en-IN" dirty="0" smtClean="0"/>
              <a:t>properties are </a:t>
            </a:r>
            <a:r>
              <a:rPr lang="en-IN" dirty="0"/>
              <a:t>universal statements. Like the laws of algebra for real </a:t>
            </a:r>
            <a:r>
              <a:rPr lang="en-IN" dirty="0" smtClean="0"/>
              <a:t>numbers,  they </a:t>
            </a:r>
            <a:r>
              <a:rPr lang="en-IN" dirty="0"/>
              <a:t>apply to </a:t>
            </a:r>
            <a:r>
              <a:rPr lang="en-IN" dirty="0" smtClean="0"/>
              <a:t>a wide </a:t>
            </a:r>
            <a:r>
              <a:rPr lang="en-IN" dirty="0"/>
              <a:t>variety of different situations. Assume that all sets are subsets of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℘</a:t>
            </a:r>
            <a:r>
              <a:rPr lang="en-IN" dirty="0" smtClean="0"/>
              <a:t>(</a:t>
            </a:r>
            <a:r>
              <a:rPr lang="en-IN" i="1" dirty="0"/>
              <a:t>U</a:t>
            </a:r>
            <a:r>
              <a:rPr lang="en-IN" dirty="0"/>
              <a:t>), then, </a:t>
            </a:r>
            <a:r>
              <a:rPr lang="en-IN" dirty="0" smtClean="0"/>
              <a:t>for instance</a:t>
            </a:r>
            <a:r>
              <a:rPr lang="en-IN" dirty="0"/>
              <a:t>, one of the distributive laws states that</a:t>
            </a:r>
          </a:p>
          <a:p>
            <a:r>
              <a:rPr lang="en-IN" dirty="0" smtClean="0"/>
              <a:t>     for </a:t>
            </a:r>
            <a:r>
              <a:rPr lang="en-IN" dirty="0"/>
              <a:t>all sets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/>
              <a:t>, </a:t>
            </a:r>
            <a:r>
              <a:rPr lang="en-IN" i="1" dirty="0"/>
              <a:t>A </a:t>
            </a:r>
            <a:r>
              <a:rPr lang="en-IN" dirty="0"/>
              <a:t>∩ (</a:t>
            </a:r>
            <a:r>
              <a:rPr lang="en-IN" i="1" dirty="0"/>
              <a:t>B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∩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∩ </a:t>
            </a:r>
            <a:r>
              <a:rPr lang="en-IN" i="1" dirty="0"/>
              <a:t>C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pPr marL="0" indent="0"/>
            <a:r>
              <a:rPr lang="en-IN" dirty="0"/>
              <a:t>This law can be viewed as a general template into which </a:t>
            </a:r>
            <a:r>
              <a:rPr lang="en-IN" i="1" dirty="0"/>
              <a:t>any </a:t>
            </a:r>
            <a:r>
              <a:rPr lang="en-IN" dirty="0"/>
              <a:t>three particular sets can </a:t>
            </a:r>
            <a:r>
              <a:rPr lang="en-IN" dirty="0" smtClean="0"/>
              <a:t>be placed.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87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“Algebraic” Proofs of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Thus</a:t>
            </a:r>
            <a:r>
              <a:rPr lang="en-IN" dirty="0"/>
              <a:t>, for example, if 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dirty="0"/>
              <a:t>, and </a:t>
            </a:r>
            <a:r>
              <a:rPr lang="en-IN" i="1" dirty="0"/>
              <a:t>A</a:t>
            </a:r>
            <a:r>
              <a:rPr lang="en-IN" baseline="-25000" dirty="0"/>
              <a:t>3</a:t>
            </a:r>
            <a:r>
              <a:rPr lang="en-IN" dirty="0"/>
              <a:t> represent particular sets, then</a:t>
            </a:r>
            <a:endParaRPr lang="en-US" altLang="en-US" dirty="0"/>
          </a:p>
        </p:txBody>
      </p:sp>
      <p:pic>
        <p:nvPicPr>
          <p:cNvPr id="4" name="Picture 3" descr="“A_1 intersection (A_2 union A_3) = (A_1 intersection A_2) union (A_1 intersection A_3),” &#10;The sets A_1, A_2, A_3 are renamed as A, B, and C, respectively. On next line, the equation is rewritten as “A intersection (B union C) = (A intersection B) union (A intersection C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43200"/>
            <a:ext cx="5257800" cy="8096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386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where 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dirty="0" smtClean="0"/>
              <a:t> </a:t>
            </a:r>
            <a:r>
              <a:rPr lang="en-IN" dirty="0"/>
              <a:t>takes the place of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dirty="0" smtClean="0"/>
              <a:t> </a:t>
            </a:r>
            <a:r>
              <a:rPr lang="en-IN" dirty="0"/>
              <a:t>takes the place of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A</a:t>
            </a:r>
            <a:r>
              <a:rPr lang="en-IN" baseline="-25000" dirty="0"/>
              <a:t>3</a:t>
            </a:r>
            <a:r>
              <a:rPr lang="en-IN" dirty="0" smtClean="0"/>
              <a:t> </a:t>
            </a:r>
            <a:r>
              <a:rPr lang="en-IN" dirty="0"/>
              <a:t>takes the place of </a:t>
            </a:r>
            <a:r>
              <a:rPr lang="en-IN" i="1" dirty="0"/>
              <a:t>C</a:t>
            </a:r>
            <a:r>
              <a:rPr lang="en-IN" dirty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9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“Algebraic” Proofs of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Similarly, if </a:t>
            </a:r>
            <a:r>
              <a:rPr lang="en-IN" i="1" dirty="0"/>
              <a:t>W</a:t>
            </a:r>
            <a:r>
              <a:rPr lang="en-IN" dirty="0"/>
              <a:t>, 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and </a:t>
            </a:r>
            <a:r>
              <a:rPr lang="en-IN" i="1" dirty="0"/>
              <a:t>Z </a:t>
            </a:r>
            <a:r>
              <a:rPr lang="en-IN" dirty="0"/>
              <a:t>are any particular sets, then, by the distributive law,</a:t>
            </a:r>
            <a:endParaRPr lang="en-US" altLang="en-US" dirty="0"/>
          </a:p>
        </p:txBody>
      </p:sp>
      <p:pic>
        <p:nvPicPr>
          <p:cNvPr id="6" name="Picture 5" descr="“(W intersection X) intersection (Y union Z) = ((W intersection X) intersection Y) union ((W intersection X) intersection Z),” The sets (W intersection X), Y and Z are renamed as A, B, and C, respectively. So, on the next line, the equation is rewritten as “A intersection (B union C) = (A intersection B) union (A intersection C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5" y="2438400"/>
            <a:ext cx="7058025" cy="11239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1910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where </a:t>
            </a:r>
            <a:r>
              <a:rPr lang="en-IN" i="1" dirty="0"/>
              <a:t>W </a:t>
            </a:r>
            <a:r>
              <a:rPr lang="en-IN" dirty="0"/>
              <a:t>∩ </a:t>
            </a:r>
            <a:r>
              <a:rPr lang="en-IN" i="1" dirty="0"/>
              <a:t>X </a:t>
            </a:r>
            <a:r>
              <a:rPr lang="en-IN" dirty="0"/>
              <a:t>takes the place of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Y </a:t>
            </a:r>
            <a:r>
              <a:rPr lang="en-IN" dirty="0"/>
              <a:t>takes the place of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Z </a:t>
            </a:r>
            <a:r>
              <a:rPr lang="en-IN" dirty="0"/>
              <a:t>takes the place of </a:t>
            </a:r>
            <a:r>
              <a:rPr lang="en-IN" i="1" dirty="0"/>
              <a:t>C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0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/>
              <a:t>Example </a:t>
            </a:r>
            <a:r>
              <a:rPr lang="en-IN" altLang="en-US" sz="2600" dirty="0" smtClean="0"/>
              <a:t>6.3.2 </a:t>
            </a:r>
            <a:r>
              <a:rPr lang="en-US" altLang="en-US" sz="2600" dirty="0"/>
              <a:t>– </a:t>
            </a:r>
            <a:r>
              <a:rPr lang="en-IN" altLang="en-US" sz="2600" i="1" dirty="0"/>
              <a:t>Deriving a Set Difference Property</a:t>
            </a:r>
            <a:endParaRPr lang="en-IN" alt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r>
              <a:rPr lang="en-IN" dirty="0"/>
              <a:t>Construct an algebraic proof that for all sets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/>
              <a:t>,</a:t>
            </a:r>
          </a:p>
          <a:p>
            <a:r>
              <a:rPr lang="pt-BR" dirty="0"/>
              <a:t>(</a:t>
            </a:r>
            <a:r>
              <a:rPr lang="pt-BR" i="1" dirty="0"/>
              <a:t>A </a:t>
            </a:r>
            <a:r>
              <a:rPr lang="pt-B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B</a:t>
            </a:r>
            <a:r>
              <a:rPr lang="pt-BR" dirty="0"/>
              <a:t>) </a:t>
            </a:r>
            <a:r>
              <a:rPr lang="pt-BR" dirty="0" smtClean="0"/>
              <a:t>− </a:t>
            </a:r>
            <a:r>
              <a:rPr lang="pt-BR" i="1" dirty="0" smtClean="0"/>
              <a:t>C </a:t>
            </a:r>
            <a:r>
              <a:rPr lang="pt-BR" dirty="0" smtClean="0"/>
              <a:t>= </a:t>
            </a:r>
            <a:r>
              <a:rPr lang="pt-BR" dirty="0"/>
              <a:t>(</a:t>
            </a:r>
            <a:r>
              <a:rPr lang="pt-BR" i="1" dirty="0" smtClean="0"/>
              <a:t>A </a:t>
            </a:r>
            <a:r>
              <a:rPr lang="pt-BR" dirty="0" smtClean="0"/>
              <a:t>− </a:t>
            </a:r>
            <a:r>
              <a:rPr lang="pt-BR" i="1" dirty="0" smtClean="0"/>
              <a:t>C</a:t>
            </a:r>
            <a:r>
              <a:rPr lang="pt-BR" dirty="0"/>
              <a:t>) </a:t>
            </a:r>
            <a:r>
              <a:rPr lang="pt-B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i="1" dirty="0" smtClean="0"/>
              <a:t>B </a:t>
            </a:r>
            <a:r>
              <a:rPr lang="pt-BR" dirty="0" smtClean="0"/>
              <a:t>− </a:t>
            </a:r>
            <a:r>
              <a:rPr lang="pt-BR" i="1" dirty="0" smtClean="0"/>
              <a:t>C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pPr marL="0" indent="0"/>
            <a:r>
              <a:rPr lang="en-IN" dirty="0"/>
              <a:t>Cite a property from Theorem 6.2.2 for each step of the proof.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5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9112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be any sets. Then</a:t>
            </a:r>
            <a:endParaRPr lang="en-US" altLang="en-US" dirty="0"/>
          </a:p>
        </p:txBody>
      </p:sp>
      <p:pic>
        <p:nvPicPr>
          <p:cNvPr id="4" name="Picture 3" descr="(A union B) minus C = (A union B) intersection C comple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95488"/>
            <a:ext cx="3562350" cy="3524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34000" y="1981200"/>
            <a:ext cx="282114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set difference law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7" name="Picture 6" descr="= C complement intersection (A union B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203" y="2600325"/>
            <a:ext cx="2028825" cy="3714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5334000" y="2590800"/>
            <a:ext cx="341671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commutative law for ∩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9" name="Picture 8" descr="= (C complement intersection A) union (C complement intersection B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203" y="3200400"/>
            <a:ext cx="2943225" cy="419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334000" y="3233737"/>
            <a:ext cx="282114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distributive law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0" name="Picture 9" descr="= (A intersection C complement) union (B intersection C complement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147" y="3733800"/>
            <a:ext cx="2962275" cy="48577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5374944" y="3838575"/>
            <a:ext cx="334989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commutative law for ∩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1" name="Picture 10" descr="= (A minus C) union (B minus C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594" y="4343400"/>
            <a:ext cx="2619375" cy="40005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5374944" y="4414837"/>
            <a:ext cx="282114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set difference </a:t>
            </a:r>
            <a:r>
              <a:rPr lang="en-IN" sz="1800" dirty="0" smtClean="0">
                <a:solidFill>
                  <a:srgbClr val="00AEEF"/>
                </a:solidFill>
              </a:rPr>
              <a:t>law.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dirty="0"/>
              <a:t>Example </a:t>
            </a:r>
            <a:r>
              <a:rPr lang="en-IN" altLang="en-US" sz="2000" dirty="0" smtClean="0"/>
              <a:t>6.3.3 </a:t>
            </a:r>
            <a:r>
              <a:rPr lang="en-US" altLang="en-US" sz="2000" dirty="0"/>
              <a:t>– </a:t>
            </a:r>
            <a:r>
              <a:rPr lang="en-IN" altLang="en-US" sz="2000" i="1" dirty="0"/>
              <a:t>Deriving a Set Identity Using Properties of </a:t>
            </a:r>
            <a:endParaRPr lang="en-IN" altLang="en-US" sz="2000" b="1" dirty="0"/>
          </a:p>
        </p:txBody>
      </p:sp>
      <p:pic>
        <p:nvPicPr>
          <p:cNvPr id="4" name="Picture 3" descr="empty 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1528"/>
            <a:ext cx="314286" cy="2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r>
              <a:rPr lang="en-IN" dirty="0"/>
              <a:t>Construct an algebraic proof that for all sets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,</a:t>
            </a:r>
          </a:p>
          <a:p>
            <a:r>
              <a:rPr lang="pt-BR" i="1" dirty="0" smtClean="0"/>
              <a:t>A</a:t>
            </a:r>
            <a:r>
              <a:rPr lang="pt-BR" dirty="0"/>
              <a:t> </a:t>
            </a:r>
            <a:r>
              <a:rPr lang="pt-BR" dirty="0" smtClean="0"/>
              <a:t>− (</a:t>
            </a:r>
            <a:r>
              <a:rPr lang="pt-BR" i="1" dirty="0"/>
              <a:t>A </a:t>
            </a:r>
            <a:r>
              <a:rPr lang="pt-BR" dirty="0"/>
              <a:t>∩ </a:t>
            </a:r>
            <a:r>
              <a:rPr lang="pt-BR" i="1" dirty="0"/>
              <a:t>B</a:t>
            </a:r>
            <a:r>
              <a:rPr lang="pt-BR" dirty="0"/>
              <a:t>) </a:t>
            </a:r>
            <a:r>
              <a:rPr lang="pt-BR" dirty="0" smtClean="0"/>
              <a:t>= </a:t>
            </a:r>
            <a:r>
              <a:rPr lang="pt-BR" i="1" dirty="0" smtClean="0"/>
              <a:t>A</a:t>
            </a:r>
            <a:r>
              <a:rPr lang="pt-BR" dirty="0"/>
              <a:t> − </a:t>
            </a:r>
            <a:r>
              <a:rPr lang="pt-BR" i="1" dirty="0" smtClean="0"/>
              <a:t>B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/>
            <a:r>
              <a:rPr lang="en-IN" dirty="0"/>
              <a:t>Cite a property from Theorem 6.2.2 for every step of the proof.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96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9112"/>
          </a:xfrm>
        </p:spPr>
        <p:txBody>
          <a:bodyPr/>
          <a:lstStyle/>
          <a:p>
            <a:pPr marL="0" indent="0"/>
            <a:r>
              <a:rPr lang="en-IN" dirty="0"/>
              <a:t>Suppose </a:t>
            </a:r>
            <a:r>
              <a:rPr lang="en-IN" i="1" dirty="0" smtClean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be any sets. Then</a:t>
            </a:r>
            <a:endParaRPr lang="en-US" altLang="en-US" dirty="0"/>
          </a:p>
        </p:txBody>
      </p:sp>
      <p:pic>
        <p:nvPicPr>
          <p:cNvPr id="5" name="Picture 4" descr="A minus (A intersection B) = A intersection (A intersection B) comple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98726"/>
            <a:ext cx="3581400" cy="4286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104800" y="2147887"/>
            <a:ext cx="282114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set difference law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5" name="Picture 14" descr="= A intersection (A complement union B complement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787" y="2590800"/>
            <a:ext cx="2162175" cy="4381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5104800" y="2667768"/>
            <a:ext cx="341671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De Morgan’s law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6" name="Picture 15" descr="= (A intersection A complement) union (A intersection B complement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501" y="3083256"/>
            <a:ext cx="2828925" cy="43815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04800" y="3111831"/>
            <a:ext cx="2821141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distributive law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7" name="Picture 16" descr="= empty set union (A intersection B complement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143" y="3589360"/>
            <a:ext cx="2047875" cy="40957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5104800" y="3603647"/>
            <a:ext cx="3349890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complement law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8" name="Picture 17" descr="= (A intersection B complement) union empty se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970" y="4054520"/>
            <a:ext cx="2114550" cy="40957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5104800" y="4111055"/>
            <a:ext cx="3443748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commutative law for ∪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9" name="Picture 18" descr="= A intersection B complemen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745" y="4495800"/>
            <a:ext cx="1257300" cy="314325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sz="quarter" idx="13"/>
          </p:nvPr>
        </p:nvSpPr>
        <p:spPr>
          <a:xfrm>
            <a:off x="5104800" y="4530341"/>
            <a:ext cx="3443748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identity law </a:t>
            </a:r>
            <a:r>
              <a:rPr lang="en-IN" sz="1800" dirty="0" smtClean="0">
                <a:solidFill>
                  <a:srgbClr val="00AEEF"/>
                </a:solidFill>
              </a:rPr>
              <a:t>for ∪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3"/>
          </p:nvPr>
        </p:nvSpPr>
        <p:spPr>
          <a:xfrm>
            <a:off x="2040240" y="4884760"/>
            <a:ext cx="1307835" cy="519112"/>
          </a:xfrm>
        </p:spPr>
        <p:txBody>
          <a:bodyPr/>
          <a:lstStyle/>
          <a:p>
            <a:pPr marL="0" indent="0"/>
            <a:r>
              <a:rPr lang="en-IN" dirty="0" smtClean="0"/>
              <a:t>= 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B</a:t>
            </a:r>
            <a:endParaRPr lang="en-US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quarter" idx="13"/>
          </p:nvPr>
        </p:nvSpPr>
        <p:spPr>
          <a:xfrm>
            <a:off x="5104800" y="4953000"/>
            <a:ext cx="3443748" cy="381000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set difference law.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Disproving an Alleged Set Property</a:t>
            </a:r>
          </a:p>
        </p:txBody>
      </p:sp>
    </p:spTree>
    <p:extLst>
      <p:ext uri="{BB962C8B-B14F-4D97-AF65-F5344CB8AC3E}">
        <p14:creationId xmlns:p14="http://schemas.microsoft.com/office/powerpoint/2010/main" val="9494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500" dirty="0"/>
              <a:t>Example </a:t>
            </a:r>
            <a:r>
              <a:rPr lang="en-IN" altLang="en-US" sz="2500" dirty="0" smtClean="0"/>
              <a:t>6.3.4 </a:t>
            </a:r>
            <a:r>
              <a:rPr lang="en-US" altLang="en-US" sz="2500" dirty="0"/>
              <a:t>– </a:t>
            </a:r>
            <a:r>
              <a:rPr lang="en-IN" altLang="en-US" sz="2500" i="1" dirty="0"/>
              <a:t>Deriving a Generalized Associative Law</a:t>
            </a:r>
            <a:endParaRPr lang="en-IN" alt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r>
              <a:rPr lang="en-IN" dirty="0"/>
              <a:t>Prove that for any sets 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r>
              <a:rPr lang="en-IN" i="1" dirty="0"/>
              <a:t>A</a:t>
            </a:r>
            <a:r>
              <a:rPr lang="en-IN" baseline="-25000" dirty="0"/>
              <a:t>4</a:t>
            </a:r>
            <a:r>
              <a:rPr lang="en-IN" dirty="0"/>
              <a:t>,</a:t>
            </a:r>
          </a:p>
          <a:p>
            <a:r>
              <a:rPr lang="pt-BR" dirty="0"/>
              <a:t>((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)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)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4</a:t>
            </a:r>
            <a:r>
              <a:rPr lang="pt-BR" dirty="0"/>
              <a:t> </a:t>
            </a:r>
            <a:r>
              <a:rPr lang="pt-BR" dirty="0" smtClean="0"/>
              <a:t>= 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dirty="0"/>
              <a:t>((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)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4</a:t>
            </a:r>
            <a:r>
              <a:rPr lang="pt-BR" dirty="0"/>
              <a:t>).</a:t>
            </a:r>
          </a:p>
          <a:p>
            <a:endParaRPr lang="en-IN" dirty="0" smtClean="0"/>
          </a:p>
          <a:p>
            <a:pPr marL="0" indent="0"/>
            <a:r>
              <a:rPr lang="en-IN" dirty="0" smtClean="0"/>
              <a:t>Cite </a:t>
            </a:r>
            <a:r>
              <a:rPr lang="en-IN" dirty="0"/>
              <a:t>a property from Theorem 6.2.2 for every step of the proof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0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6.3.4 </a:t>
            </a:r>
            <a:r>
              <a:rPr lang="en-US" altLang="en-US" dirty="0"/>
              <a:t>– </a:t>
            </a:r>
            <a:r>
              <a:rPr lang="en-IN" altLang="en-US" i="1" dirty="0" smtClean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81200"/>
          </a:xfrm>
        </p:spPr>
        <p:txBody>
          <a:bodyPr/>
          <a:lstStyle/>
          <a:p>
            <a:r>
              <a:rPr lang="en-IN" dirty="0" smtClean="0"/>
              <a:t>Let </a:t>
            </a:r>
            <a:r>
              <a:rPr lang="en-IN" i="1" dirty="0" smtClean="0"/>
              <a:t>A</a:t>
            </a:r>
            <a:r>
              <a:rPr lang="en-IN" baseline="-25000" dirty="0" smtClean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r>
              <a:rPr lang="en-IN" i="1" dirty="0" smtClean="0"/>
              <a:t>A</a:t>
            </a:r>
            <a:r>
              <a:rPr lang="en-IN" baseline="-25000" dirty="0" smtClean="0"/>
              <a:t>4</a:t>
            </a:r>
            <a:r>
              <a:rPr lang="en-IN" dirty="0"/>
              <a:t> be any sets. </a:t>
            </a:r>
            <a:r>
              <a:rPr lang="en-IN" dirty="0" smtClean="0"/>
              <a:t>Then</a:t>
            </a:r>
          </a:p>
          <a:p>
            <a:endParaRPr lang="en-IN" dirty="0"/>
          </a:p>
          <a:p>
            <a:r>
              <a:rPr lang="pt-BR" dirty="0"/>
              <a:t>((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)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)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4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= (</a:t>
            </a:r>
            <a:r>
              <a:rPr lang="pt-BR" i="1" dirty="0" smtClean="0"/>
              <a:t>A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(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 smtClean="0"/>
              <a:t>))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 smtClean="0"/>
              <a:t>A</a:t>
            </a:r>
            <a:r>
              <a:rPr lang="pt-BR" baseline="-25000" dirty="0" smtClean="0"/>
              <a:t>4</a:t>
            </a:r>
            <a:endParaRPr lang="pt-BR" dirty="0"/>
          </a:p>
          <a:p>
            <a:endParaRPr lang="en-IN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410638" y="2401528"/>
            <a:ext cx="4276162" cy="1027472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associative law for ∪ with </a:t>
            </a:r>
            <a:r>
              <a:rPr lang="en-IN" sz="1800" i="1" dirty="0" smtClean="0">
                <a:solidFill>
                  <a:srgbClr val="00AEEF"/>
                </a:solidFill>
              </a:rPr>
              <a:t>A</a:t>
            </a:r>
            <a:r>
              <a:rPr lang="en-IN" sz="1800" baseline="-25000" dirty="0" smtClean="0">
                <a:solidFill>
                  <a:srgbClr val="00AEEF"/>
                </a:solidFill>
              </a:rPr>
              <a:t>1</a:t>
            </a:r>
            <a:r>
              <a:rPr lang="en-IN" sz="1800" dirty="0" smtClean="0">
                <a:solidFill>
                  <a:srgbClr val="00AEEF"/>
                </a:solidFill>
              </a:rPr>
              <a:t> taking </a:t>
            </a:r>
            <a:r>
              <a:rPr lang="en-IN" sz="1800" dirty="0">
                <a:solidFill>
                  <a:srgbClr val="00AEEF"/>
                </a:solidFill>
              </a:rPr>
              <a:t>the place of </a:t>
            </a:r>
            <a:r>
              <a:rPr lang="en-IN" sz="1800" i="1" dirty="0">
                <a:solidFill>
                  <a:srgbClr val="00AEEF"/>
                </a:solidFill>
              </a:rPr>
              <a:t>A</a:t>
            </a:r>
            <a:r>
              <a:rPr lang="en-IN" sz="1800" dirty="0">
                <a:solidFill>
                  <a:srgbClr val="00AEEF"/>
                </a:solidFill>
              </a:rPr>
              <a:t>, </a:t>
            </a:r>
            <a:r>
              <a:rPr lang="en-IN" sz="1800" i="1" dirty="0">
                <a:solidFill>
                  <a:srgbClr val="00AEEF"/>
                </a:solidFill>
              </a:rPr>
              <a:t>A</a:t>
            </a:r>
            <a:r>
              <a:rPr lang="en-IN" sz="1800" baseline="-25000" dirty="0">
                <a:solidFill>
                  <a:srgbClr val="00AEEF"/>
                </a:solidFill>
              </a:rPr>
              <a:t>2</a:t>
            </a:r>
            <a:r>
              <a:rPr lang="en-IN" sz="1800" dirty="0">
                <a:solidFill>
                  <a:srgbClr val="00AEEF"/>
                </a:solidFill>
              </a:rPr>
              <a:t> taking the </a:t>
            </a:r>
            <a:r>
              <a:rPr lang="en-IN" sz="1800" dirty="0" smtClean="0">
                <a:solidFill>
                  <a:srgbClr val="00AEEF"/>
                </a:solidFill>
              </a:rPr>
              <a:t> place of </a:t>
            </a:r>
            <a:r>
              <a:rPr lang="en-IN" sz="1800" i="1" dirty="0">
                <a:solidFill>
                  <a:srgbClr val="00AEEF"/>
                </a:solidFill>
              </a:rPr>
              <a:t>B</a:t>
            </a:r>
            <a:r>
              <a:rPr lang="en-IN" sz="1800" dirty="0">
                <a:solidFill>
                  <a:srgbClr val="00AEEF"/>
                </a:solidFill>
              </a:rPr>
              <a:t>, and </a:t>
            </a:r>
            <a:r>
              <a:rPr lang="en-IN" sz="1800" i="1" dirty="0">
                <a:solidFill>
                  <a:srgbClr val="00AEEF"/>
                </a:solidFill>
              </a:rPr>
              <a:t>A</a:t>
            </a:r>
            <a:r>
              <a:rPr lang="en-IN" sz="1800" baseline="-25000" dirty="0">
                <a:solidFill>
                  <a:srgbClr val="00AEEF"/>
                </a:solidFill>
              </a:rPr>
              <a:t>3</a:t>
            </a:r>
            <a:r>
              <a:rPr lang="en-IN" sz="1800" dirty="0">
                <a:solidFill>
                  <a:srgbClr val="00AEEF"/>
                </a:solidFill>
              </a:rPr>
              <a:t> taking the place of </a:t>
            </a:r>
            <a:r>
              <a:rPr lang="en-IN" sz="1800" i="1" dirty="0">
                <a:solidFill>
                  <a:srgbClr val="00AEEF"/>
                </a:solidFill>
              </a:rPr>
              <a:t>C</a:t>
            </a:r>
            <a:endParaRPr lang="en-US" altLang="en-US" sz="1800" i="1" dirty="0">
              <a:solidFill>
                <a:srgbClr val="00AEE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886200"/>
            <a:ext cx="3962400" cy="533400"/>
          </a:xfrm>
        </p:spPr>
        <p:txBody>
          <a:bodyPr/>
          <a:lstStyle/>
          <a:p>
            <a:r>
              <a:rPr lang="pt-BR" dirty="0" smtClean="0"/>
              <a:t>= 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dirty="0"/>
              <a:t>((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) 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pt-BR" dirty="0" smtClean="0"/>
              <a:t> </a:t>
            </a:r>
            <a:r>
              <a:rPr lang="pt-BR" i="1" dirty="0"/>
              <a:t>A</a:t>
            </a:r>
            <a:r>
              <a:rPr lang="pt-BR" baseline="-25000" dirty="0"/>
              <a:t>4</a:t>
            </a:r>
            <a:r>
              <a:rPr lang="pt-BR" dirty="0" smtClean="0"/>
              <a:t>)</a:t>
            </a:r>
            <a:endParaRPr lang="pt-BR" dirty="0"/>
          </a:p>
          <a:p>
            <a:endParaRPr lang="en-IN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410638" y="3773128"/>
            <a:ext cx="4276162" cy="1027472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by the associative law for ∪ with </a:t>
            </a:r>
            <a:r>
              <a:rPr lang="en-IN" sz="1800" i="1" dirty="0" smtClean="0">
                <a:solidFill>
                  <a:srgbClr val="00AEEF"/>
                </a:solidFill>
              </a:rPr>
              <a:t>A</a:t>
            </a:r>
            <a:r>
              <a:rPr lang="en-IN" sz="1800" baseline="-25000" dirty="0" smtClean="0">
                <a:solidFill>
                  <a:srgbClr val="00AEEF"/>
                </a:solidFill>
              </a:rPr>
              <a:t>1</a:t>
            </a:r>
            <a:r>
              <a:rPr lang="en-IN" sz="1800" dirty="0" smtClean="0">
                <a:solidFill>
                  <a:srgbClr val="00AEEF"/>
                </a:solidFill>
              </a:rPr>
              <a:t> taking </a:t>
            </a:r>
            <a:r>
              <a:rPr lang="en-IN" sz="1800" dirty="0">
                <a:solidFill>
                  <a:srgbClr val="00AEEF"/>
                </a:solidFill>
              </a:rPr>
              <a:t>the place of </a:t>
            </a:r>
            <a:r>
              <a:rPr lang="en-IN" sz="1800" i="1" dirty="0">
                <a:solidFill>
                  <a:srgbClr val="00AEEF"/>
                </a:solidFill>
              </a:rPr>
              <a:t>A</a:t>
            </a:r>
            <a:r>
              <a:rPr lang="en-IN" sz="1800" dirty="0">
                <a:solidFill>
                  <a:srgbClr val="00AEEF"/>
                </a:solidFill>
              </a:rPr>
              <a:t>, </a:t>
            </a:r>
            <a:r>
              <a:rPr lang="en-IN" sz="1800" i="1" dirty="0">
                <a:solidFill>
                  <a:srgbClr val="00AEEF"/>
                </a:solidFill>
              </a:rPr>
              <a:t>A</a:t>
            </a:r>
            <a:r>
              <a:rPr lang="en-IN" sz="1800" baseline="-25000" dirty="0">
                <a:solidFill>
                  <a:srgbClr val="00AEEF"/>
                </a:solidFill>
              </a:rPr>
              <a:t>2</a:t>
            </a:r>
            <a:r>
              <a:rPr lang="en-IN" sz="1800" dirty="0">
                <a:solidFill>
                  <a:srgbClr val="00AEEF"/>
                </a:solidFill>
              </a:rPr>
              <a:t> </a:t>
            </a:r>
            <a:r>
              <a:rPr lang="en-IN" sz="1800" dirty="0" smtClean="0">
                <a:solidFill>
                  <a:srgbClr val="00AEE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en-IN" sz="1800" dirty="0" smtClean="0">
                <a:solidFill>
                  <a:srgbClr val="00AEEF"/>
                </a:solidFill>
              </a:rPr>
              <a:t> </a:t>
            </a:r>
            <a:r>
              <a:rPr lang="en-IN" sz="1800" i="1" dirty="0">
                <a:solidFill>
                  <a:srgbClr val="00AEEF"/>
                </a:solidFill>
              </a:rPr>
              <a:t>A</a:t>
            </a:r>
            <a:r>
              <a:rPr lang="en-IN" sz="1800" baseline="-25000" dirty="0">
                <a:solidFill>
                  <a:srgbClr val="00AEEF"/>
                </a:solidFill>
              </a:rPr>
              <a:t>3</a:t>
            </a:r>
            <a:r>
              <a:rPr lang="en-IN" sz="1800" dirty="0">
                <a:solidFill>
                  <a:srgbClr val="00AEEF"/>
                </a:solidFill>
              </a:rPr>
              <a:t> taking the place of </a:t>
            </a:r>
            <a:r>
              <a:rPr lang="en-IN" sz="1800" i="1" dirty="0" smtClean="0">
                <a:solidFill>
                  <a:srgbClr val="00AEEF"/>
                </a:solidFill>
              </a:rPr>
              <a:t>B,</a:t>
            </a:r>
            <a:r>
              <a:rPr lang="en-IN" sz="1800" dirty="0" smtClean="0">
                <a:solidFill>
                  <a:srgbClr val="00AEEF"/>
                </a:solidFill>
              </a:rPr>
              <a:t> </a:t>
            </a:r>
            <a:r>
              <a:rPr lang="en-IN" sz="1800" dirty="0">
                <a:solidFill>
                  <a:srgbClr val="00AEEF"/>
                </a:solidFill>
              </a:rPr>
              <a:t>and </a:t>
            </a:r>
            <a:r>
              <a:rPr lang="en-IN" sz="1800" i="1" dirty="0" smtClean="0">
                <a:solidFill>
                  <a:srgbClr val="00AEEF"/>
                </a:solidFill>
              </a:rPr>
              <a:t>A</a:t>
            </a:r>
            <a:r>
              <a:rPr lang="en-IN" sz="1800" baseline="-25000" dirty="0" smtClean="0">
                <a:solidFill>
                  <a:srgbClr val="00AEEF"/>
                </a:solidFill>
              </a:rPr>
              <a:t>4</a:t>
            </a:r>
            <a:r>
              <a:rPr lang="en-IN" sz="1800" dirty="0" smtClean="0">
                <a:solidFill>
                  <a:srgbClr val="00AEEF"/>
                </a:solidFill>
              </a:rPr>
              <a:t> </a:t>
            </a:r>
            <a:r>
              <a:rPr lang="en-IN" sz="1800" dirty="0">
                <a:solidFill>
                  <a:srgbClr val="00AEEF"/>
                </a:solidFill>
              </a:rPr>
              <a:t>taking the place of </a:t>
            </a:r>
            <a:r>
              <a:rPr lang="en-IN" sz="1800" i="1" dirty="0" smtClean="0">
                <a:solidFill>
                  <a:srgbClr val="00AEEF"/>
                </a:solidFill>
              </a:rPr>
              <a:t>C.</a:t>
            </a:r>
            <a:endParaRPr lang="en-US" altLang="en-US" sz="1800" i="1" dirty="0">
              <a:solidFill>
                <a:srgbClr val="00AEEF"/>
              </a:solidFill>
            </a:endParaRPr>
          </a:p>
          <a:p>
            <a:pPr marL="0" indent="0"/>
            <a:endParaRPr lang="en-US" altLang="en-US" sz="1800" i="1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Disproving an Alleged Set Property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 smtClean="0"/>
              <a:t>We know </a:t>
            </a:r>
            <a:r>
              <a:rPr lang="en-IN" dirty="0"/>
              <a:t>that to show a universal statement is false, it suffices to find one example (called </a:t>
            </a:r>
            <a:r>
              <a:rPr lang="en-IN" dirty="0" smtClean="0"/>
              <a:t>a counterexample</a:t>
            </a:r>
            <a:r>
              <a:rPr lang="en-IN" dirty="0"/>
              <a:t>) for which it is false.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300" dirty="0"/>
              <a:t>Example </a:t>
            </a:r>
            <a:r>
              <a:rPr lang="en-IN" altLang="en-US" sz="2300" dirty="0" smtClean="0"/>
              <a:t>6.3.1 </a:t>
            </a:r>
            <a:r>
              <a:rPr lang="en-US" altLang="en-US" sz="2300" dirty="0"/>
              <a:t>– </a:t>
            </a:r>
            <a:r>
              <a:rPr lang="en-IN" altLang="en-US" sz="2300" i="1" dirty="0"/>
              <a:t>Finding a Counterexample for a Set Identity</a:t>
            </a:r>
            <a:endParaRPr lang="en-IN" alt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r>
              <a:rPr lang="en-IN" dirty="0"/>
              <a:t>Is the following set property true?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For </a:t>
            </a:r>
            <a:r>
              <a:rPr lang="en-IN" dirty="0"/>
              <a:t>all sets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/>
              <a:t>, (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B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 smtClean="0"/>
              <a:t>B</a:t>
            </a:r>
            <a:r>
              <a:rPr lang="en-IN" dirty="0"/>
              <a:t> − </a:t>
            </a:r>
            <a:r>
              <a:rPr lang="en-IN" i="1" dirty="0" smtClean="0"/>
              <a:t>C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 smtClean="0"/>
              <a:t>A</a:t>
            </a:r>
            <a:r>
              <a:rPr lang="en-IN" dirty="0"/>
              <a:t> − </a:t>
            </a:r>
            <a:r>
              <a:rPr lang="en-IN" i="1" dirty="0" smtClean="0"/>
              <a:t>C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42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799"/>
            <a:ext cx="8226425" cy="3767531"/>
          </a:xfrm>
        </p:spPr>
        <p:txBody>
          <a:bodyPr/>
          <a:lstStyle/>
          <a:p>
            <a:pPr marL="0" indent="0"/>
            <a:r>
              <a:rPr lang="en-IN" dirty="0"/>
              <a:t>Observe that the property is true if, and only if</a:t>
            </a:r>
            <a:r>
              <a:rPr lang="en-IN" dirty="0" smtClean="0"/>
              <a:t>, the given equality holds for </a:t>
            </a:r>
            <a:r>
              <a:rPr lang="en-IN" i="1" dirty="0" smtClean="0"/>
              <a:t>all </a:t>
            </a:r>
            <a:r>
              <a:rPr lang="en-IN" dirty="0" smtClean="0"/>
              <a:t>sets </a:t>
            </a:r>
            <a:r>
              <a:rPr lang="en-IN" i="1" dirty="0" smtClean="0"/>
              <a:t>A</a:t>
            </a:r>
            <a:r>
              <a:rPr lang="en-IN" dirty="0" smtClean="0"/>
              <a:t>, </a:t>
            </a:r>
            <a:r>
              <a:rPr lang="en-IN" i="1" dirty="0" smtClean="0"/>
              <a:t>B</a:t>
            </a:r>
            <a:r>
              <a:rPr lang="en-IN" dirty="0" smtClean="0"/>
              <a:t>, and </a:t>
            </a:r>
            <a:r>
              <a:rPr lang="en-IN" i="1" dirty="0" smtClean="0"/>
              <a:t>C</a:t>
            </a:r>
            <a:r>
              <a:rPr lang="en-IN" dirty="0" smtClean="0"/>
              <a:t>.</a:t>
            </a:r>
          </a:p>
          <a:p>
            <a:endParaRPr lang="en-IN" sz="1000" dirty="0" smtClean="0"/>
          </a:p>
          <a:p>
            <a:pPr marL="0" indent="0">
              <a:tabLst>
                <a:tab pos="0" algn="l"/>
              </a:tabLst>
            </a:pPr>
            <a:r>
              <a:rPr lang="en-IN" dirty="0" smtClean="0"/>
              <a:t>So </a:t>
            </a:r>
            <a:r>
              <a:rPr lang="en-IN" dirty="0"/>
              <a:t>it is false if, and only if</a:t>
            </a:r>
            <a:r>
              <a:rPr lang="en-IN" dirty="0" smtClean="0"/>
              <a:t>, there are sets </a:t>
            </a:r>
            <a:r>
              <a:rPr lang="en-IN" i="1" dirty="0" smtClean="0"/>
              <a:t>A</a:t>
            </a:r>
            <a:r>
              <a:rPr lang="en-IN" dirty="0" smtClean="0"/>
              <a:t>, </a:t>
            </a:r>
            <a:r>
              <a:rPr lang="en-IN" i="1" dirty="0" smtClean="0"/>
              <a:t>B</a:t>
            </a:r>
            <a:r>
              <a:rPr lang="en-IN" dirty="0" smtClean="0"/>
              <a:t>, and </a:t>
            </a:r>
            <a:r>
              <a:rPr lang="en-IN" i="1" dirty="0" smtClean="0"/>
              <a:t>C </a:t>
            </a:r>
            <a:r>
              <a:rPr lang="en-IN" dirty="0" smtClean="0"/>
              <a:t>for which the equality does </a:t>
            </a:r>
            <a:r>
              <a:rPr lang="en-IN" i="1" dirty="0" smtClean="0"/>
              <a:t>not </a:t>
            </a:r>
            <a:r>
              <a:rPr lang="en-IN" dirty="0" smtClean="0"/>
              <a:t>hold.</a:t>
            </a:r>
          </a:p>
          <a:p>
            <a:pPr marL="0" indent="0">
              <a:tabLst>
                <a:tab pos="0" algn="l"/>
              </a:tabLst>
            </a:pPr>
            <a:endParaRPr lang="en-IN" sz="1000" dirty="0" smtClean="0"/>
          </a:p>
          <a:p>
            <a:pPr marL="0" indent="0"/>
            <a:r>
              <a:rPr lang="en-IN" dirty="0" smtClean="0"/>
              <a:t>One </a:t>
            </a:r>
            <a:r>
              <a:rPr lang="en-IN" dirty="0"/>
              <a:t>way to solve this problem is </a:t>
            </a:r>
            <a:endParaRPr lang="en-IN" dirty="0" smtClean="0"/>
          </a:p>
          <a:p>
            <a:pPr marL="0" indent="0"/>
            <a:r>
              <a:rPr lang="en-IN" dirty="0" smtClean="0"/>
              <a:t>to </a:t>
            </a:r>
            <a:r>
              <a:rPr lang="en-IN" dirty="0"/>
              <a:t>picture sets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by drawing </a:t>
            </a:r>
            <a:endParaRPr lang="en-IN" dirty="0" smtClean="0"/>
          </a:p>
          <a:p>
            <a:pPr marL="0" indent="0"/>
            <a:r>
              <a:rPr lang="en-IN" dirty="0" smtClean="0"/>
              <a:t>a </a:t>
            </a:r>
            <a:r>
              <a:rPr lang="en-IN" dirty="0"/>
              <a:t>Venn </a:t>
            </a:r>
            <a:r>
              <a:rPr lang="en-IN" dirty="0" smtClean="0"/>
              <a:t>diagram such </a:t>
            </a:r>
            <a:r>
              <a:rPr lang="en-IN" dirty="0"/>
              <a:t>as that shown </a:t>
            </a:r>
            <a:endParaRPr lang="en-IN" dirty="0" smtClean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Figure </a:t>
            </a:r>
            <a:r>
              <a:rPr lang="en-IN" dirty="0" smtClean="0"/>
              <a:t>6.3.1. 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604157" y="5468303"/>
            <a:ext cx="1371601" cy="252972"/>
          </a:xfrm>
        </p:spPr>
        <p:txBody>
          <a:bodyPr/>
          <a:lstStyle/>
          <a:p>
            <a:pPr marL="0" indent="0" algn="ctr"/>
            <a:r>
              <a:rPr lang="en-IN" sz="1200" b="1" dirty="0"/>
              <a:t>Figure 6.3.1</a:t>
            </a:r>
            <a:endParaRPr lang="en-US" altLang="en-US" sz="1200" dirty="0"/>
          </a:p>
        </p:txBody>
      </p:sp>
      <p:pic>
        <p:nvPicPr>
          <p:cNvPr id="4" name="Picture 3" descr="A venn diagram shows three intersecting circles inside a square, U. The three circles are labeled as A, B, and C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17" y="3505200"/>
            <a:ext cx="2031683" cy="19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610600" cy="4343400"/>
          </a:xfrm>
        </p:spPr>
        <p:txBody>
          <a:bodyPr/>
          <a:lstStyle/>
          <a:p>
            <a:pPr marL="0" indent="0"/>
            <a:r>
              <a:rPr lang="en-IN" dirty="0"/>
              <a:t>If you assume that any of the </a:t>
            </a:r>
            <a:r>
              <a:rPr lang="en-IN" dirty="0" smtClean="0"/>
              <a:t>eight regions </a:t>
            </a:r>
            <a:r>
              <a:rPr lang="en-IN" dirty="0"/>
              <a:t>of the diagram may be empty of points, then the diagram is quite general.</a:t>
            </a:r>
          </a:p>
          <a:p>
            <a:pPr marL="0" indent="0"/>
            <a:endParaRPr lang="en-IN" sz="1200" dirty="0" smtClean="0"/>
          </a:p>
          <a:p>
            <a:pPr marL="0" indent="0"/>
            <a:r>
              <a:rPr lang="en-IN" dirty="0" smtClean="0"/>
              <a:t>Find </a:t>
            </a:r>
            <a:r>
              <a:rPr lang="en-IN" dirty="0"/>
              <a:t>and shade the </a:t>
            </a:r>
            <a:r>
              <a:rPr lang="en-IN" dirty="0" smtClean="0"/>
              <a:t>region corresponding to </a:t>
            </a:r>
            <a:r>
              <a:rPr lang="en-IN" dirty="0"/>
              <a:t>(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B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 smtClean="0"/>
              <a:t>B </a:t>
            </a:r>
            <a:r>
              <a:rPr lang="en-IN" dirty="0" smtClean="0"/>
              <a:t>− </a:t>
            </a:r>
            <a:r>
              <a:rPr lang="en-IN" i="1" dirty="0" smtClean="0"/>
              <a:t>C</a:t>
            </a:r>
            <a:r>
              <a:rPr lang="en-IN" dirty="0"/>
              <a:t>)</a:t>
            </a:r>
            <a:r>
              <a:rPr lang="en-IN" dirty="0" smtClean="0"/>
              <a:t>. </a:t>
            </a:r>
          </a:p>
          <a:p>
            <a:pPr marL="0" indent="0"/>
            <a:endParaRPr lang="en-IN" sz="1200" dirty="0" smtClean="0"/>
          </a:p>
          <a:p>
            <a:pPr marL="0" indent="0"/>
            <a:r>
              <a:rPr lang="en-IN" dirty="0" smtClean="0"/>
              <a:t>Then </a:t>
            </a:r>
            <a:r>
              <a:rPr lang="en-IN" dirty="0"/>
              <a:t>shade the </a:t>
            </a:r>
            <a:r>
              <a:rPr lang="en-IN" dirty="0" smtClean="0"/>
              <a:t>region </a:t>
            </a:r>
          </a:p>
          <a:p>
            <a:pPr marL="0" indent="0"/>
            <a:r>
              <a:rPr lang="en-IN" dirty="0" smtClean="0"/>
              <a:t>Corresponding to 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C</a:t>
            </a:r>
            <a:r>
              <a:rPr lang="en-IN" dirty="0"/>
              <a:t>. </a:t>
            </a:r>
            <a:endParaRPr lang="en-IN" dirty="0" smtClean="0"/>
          </a:p>
          <a:p>
            <a:pPr marL="0" indent="0"/>
            <a:r>
              <a:rPr lang="en-IN" dirty="0" smtClean="0"/>
              <a:t>These </a:t>
            </a:r>
            <a:r>
              <a:rPr lang="en-IN" dirty="0"/>
              <a:t>are shown in </a:t>
            </a:r>
            <a:endParaRPr lang="en-IN" dirty="0" smtClean="0"/>
          </a:p>
          <a:p>
            <a:pPr marL="0" indent="0"/>
            <a:r>
              <a:rPr lang="en-IN" dirty="0" smtClean="0"/>
              <a:t>Figure 6.3.2.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714999" y="5113360"/>
            <a:ext cx="1371601" cy="252972"/>
          </a:xfrm>
        </p:spPr>
        <p:txBody>
          <a:bodyPr/>
          <a:lstStyle/>
          <a:p>
            <a:pPr marL="0" indent="0" algn="ctr"/>
            <a:r>
              <a:rPr lang="en-IN" sz="1200" b="1" dirty="0"/>
              <a:t>Figure </a:t>
            </a:r>
            <a:r>
              <a:rPr lang="en-IN" sz="1200" b="1" dirty="0" smtClean="0"/>
              <a:t>6.3.2</a:t>
            </a:r>
            <a:endParaRPr lang="en-US" altLang="en-US" sz="1200" dirty="0"/>
          </a:p>
        </p:txBody>
      </p:sp>
      <p:pic>
        <p:nvPicPr>
          <p:cNvPr id="7" name="Picture 6" descr="Two venn diagrams show three intersecting circles inside a square, U. The three circles are labeled as A, B, and C in each diagram. In the left diagram, the region including A and B but excluding the region common to C with both A and B is shaded. In the right diagram, the region of A excluding the region common to B and common to C is shaded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64652"/>
            <a:ext cx="3853183" cy="17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953000"/>
          </a:xfrm>
        </p:spPr>
        <p:txBody>
          <a:bodyPr/>
          <a:lstStyle/>
          <a:p>
            <a:pPr marL="0" indent="0"/>
            <a:r>
              <a:rPr lang="en-IN" dirty="0" smtClean="0"/>
              <a:t>Comparing the shaded regions seems to indicate that the property is false. For instance, if there is an element in </a:t>
            </a:r>
            <a:r>
              <a:rPr lang="en-IN" i="1" dirty="0" smtClean="0"/>
              <a:t>B </a:t>
            </a:r>
            <a:r>
              <a:rPr lang="en-IN" dirty="0" smtClean="0"/>
              <a:t>that is not in either </a:t>
            </a:r>
            <a:r>
              <a:rPr lang="en-IN" i="1" dirty="0" smtClean="0"/>
              <a:t>A </a:t>
            </a:r>
            <a:r>
              <a:rPr lang="en-IN" dirty="0" smtClean="0"/>
              <a:t>or </a:t>
            </a:r>
            <a:r>
              <a:rPr lang="en-IN" i="1" dirty="0" smtClean="0"/>
              <a:t>C </a:t>
            </a:r>
            <a:r>
              <a:rPr lang="en-IN" dirty="0" smtClean="0"/>
              <a:t>then this element would be in (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B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∪</a:t>
            </a:r>
            <a:r>
              <a:rPr lang="en-IN" dirty="0" smtClean="0"/>
              <a:t> (</a:t>
            </a:r>
            <a:r>
              <a:rPr lang="en-IN" i="1" dirty="0" smtClean="0"/>
              <a:t>B </a:t>
            </a:r>
            <a:r>
              <a:rPr lang="en-IN" dirty="0" smtClean="0"/>
              <a:t>− </a:t>
            </a:r>
            <a:r>
              <a:rPr lang="en-IN" i="1" dirty="0" smtClean="0"/>
              <a:t>C</a:t>
            </a:r>
            <a:r>
              <a:rPr lang="en-IN" dirty="0" smtClean="0"/>
              <a:t>) (because of being in </a:t>
            </a:r>
            <a:r>
              <a:rPr lang="en-IN" i="1" dirty="0" smtClean="0"/>
              <a:t>B </a:t>
            </a:r>
            <a:r>
              <a:rPr lang="en-IN" dirty="0" smtClean="0"/>
              <a:t>and not </a:t>
            </a:r>
            <a:r>
              <a:rPr lang="en-IN" i="1" dirty="0" smtClean="0"/>
              <a:t>C</a:t>
            </a:r>
            <a:r>
              <a:rPr lang="en-IN" dirty="0" smtClean="0"/>
              <a:t>), but it would not be in    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C </a:t>
            </a:r>
            <a:r>
              <a:rPr lang="en-IN" dirty="0" smtClean="0"/>
              <a:t>since 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C </a:t>
            </a:r>
            <a:r>
              <a:rPr lang="en-IN" dirty="0" smtClean="0"/>
              <a:t>contains nothing outside </a:t>
            </a:r>
            <a:r>
              <a:rPr lang="en-IN" i="1" dirty="0" smtClean="0"/>
              <a:t>A</a:t>
            </a:r>
            <a:r>
              <a:rPr lang="en-IN" dirty="0" smtClean="0"/>
              <a:t>. </a:t>
            </a:r>
          </a:p>
          <a:p>
            <a:pPr marL="0" indent="0"/>
            <a:endParaRPr lang="en-IN" sz="1200" dirty="0"/>
          </a:p>
          <a:p>
            <a:pPr marL="0" indent="0"/>
            <a:r>
              <a:rPr lang="en-IN" dirty="0" smtClean="0"/>
              <a:t>Similarly, an element that is in both </a:t>
            </a:r>
            <a:r>
              <a:rPr lang="en-IN" i="1" dirty="0" smtClean="0"/>
              <a:t>A </a:t>
            </a:r>
            <a:r>
              <a:rPr lang="en-IN" dirty="0" smtClean="0"/>
              <a:t>and </a:t>
            </a:r>
            <a:r>
              <a:rPr lang="en-IN" i="1" dirty="0" smtClean="0"/>
              <a:t>C </a:t>
            </a:r>
            <a:r>
              <a:rPr lang="en-IN" dirty="0" smtClean="0"/>
              <a:t>but not </a:t>
            </a:r>
            <a:r>
              <a:rPr lang="en-IN" i="1" dirty="0" smtClean="0"/>
              <a:t>B </a:t>
            </a:r>
            <a:r>
              <a:rPr lang="en-IN" dirty="0" smtClean="0"/>
              <a:t>would </a:t>
            </a:r>
            <a:r>
              <a:rPr lang="en-IN" dirty="0"/>
              <a:t>be </a:t>
            </a:r>
            <a:r>
              <a:rPr lang="en-IN" dirty="0" smtClean="0"/>
              <a:t>in </a:t>
            </a:r>
            <a:r>
              <a:rPr lang="en-IN" dirty="0"/>
              <a:t>(</a:t>
            </a:r>
            <a:r>
              <a:rPr lang="en-IN" i="1" dirty="0" smtClean="0"/>
              <a:t>A </a:t>
            </a:r>
            <a:r>
              <a:rPr lang="en-IN" dirty="0" smtClean="0"/>
              <a:t>− </a:t>
            </a:r>
            <a:r>
              <a:rPr lang="en-IN" i="1" dirty="0" smtClean="0"/>
              <a:t>B</a:t>
            </a:r>
            <a:r>
              <a:rPr lang="en-IN" dirty="0"/>
              <a:t>) ∪ (</a:t>
            </a:r>
            <a:r>
              <a:rPr lang="en-IN" i="1" dirty="0" smtClean="0"/>
              <a:t>B </a:t>
            </a:r>
            <a:r>
              <a:rPr lang="en-IN" dirty="0" smtClean="0"/>
              <a:t>− </a:t>
            </a:r>
            <a:r>
              <a:rPr lang="en-IN" i="1" dirty="0" smtClean="0"/>
              <a:t>C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(because of being in </a:t>
            </a:r>
            <a:r>
              <a:rPr lang="en-IN" i="1" dirty="0"/>
              <a:t>A </a:t>
            </a:r>
            <a:r>
              <a:rPr lang="en-IN" dirty="0"/>
              <a:t>and not </a:t>
            </a:r>
            <a:r>
              <a:rPr lang="en-IN" i="1" dirty="0" smtClean="0"/>
              <a:t>B</a:t>
            </a:r>
            <a:r>
              <a:rPr lang="en-IN" dirty="0" smtClean="0"/>
              <a:t>), </a:t>
            </a:r>
            <a:r>
              <a:rPr lang="en-IN" dirty="0"/>
              <a:t>but it would not be </a:t>
            </a:r>
            <a:r>
              <a:rPr lang="en-IN" dirty="0" smtClean="0"/>
              <a:t>in </a:t>
            </a:r>
            <a:r>
              <a:rPr lang="en-IN" i="1" dirty="0" smtClean="0"/>
              <a:t>A</a:t>
            </a:r>
            <a:r>
              <a:rPr lang="en-IN" dirty="0" smtClean="0"/>
              <a:t>−</a:t>
            </a:r>
            <a:r>
              <a:rPr lang="en-IN" i="1" dirty="0" smtClean="0"/>
              <a:t>C </a:t>
            </a:r>
            <a:r>
              <a:rPr lang="en-IN" dirty="0"/>
              <a:t>(because of being in </a:t>
            </a:r>
            <a:r>
              <a:rPr lang="en-IN" dirty="0" smtClean="0"/>
              <a:t>both </a:t>
            </a:r>
            <a:r>
              <a:rPr lang="en-IN" i="1" dirty="0" smtClean="0"/>
              <a:t>A </a:t>
            </a:r>
            <a:r>
              <a:rPr lang="en-IN" dirty="0"/>
              <a:t>and </a:t>
            </a:r>
            <a:r>
              <a:rPr lang="en-IN" i="1" dirty="0" smtClean="0"/>
              <a:t>C</a:t>
            </a:r>
            <a:r>
              <a:rPr lang="en-IN" dirty="0" smtClean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4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953000"/>
          </a:xfrm>
        </p:spPr>
        <p:txBody>
          <a:bodyPr/>
          <a:lstStyle/>
          <a:p>
            <a:pPr marL="0" indent="0"/>
            <a:r>
              <a:rPr lang="en-IN" dirty="0" smtClean="0"/>
              <a:t>One </a:t>
            </a:r>
            <a:r>
              <a:rPr lang="en-IN" dirty="0"/>
              <a:t>way </a:t>
            </a:r>
            <a:r>
              <a:rPr lang="en-IN" dirty="0" smtClean="0"/>
              <a:t>is to </a:t>
            </a:r>
            <a:r>
              <a:rPr lang="en-IN" dirty="0"/>
              <a:t>put one of the integers from 1 through </a:t>
            </a:r>
            <a:r>
              <a:rPr lang="en-IN" dirty="0" smtClean="0"/>
              <a:t>7 into </a:t>
            </a:r>
            <a:r>
              <a:rPr lang="en-IN" dirty="0"/>
              <a:t>each of the seven </a:t>
            </a:r>
            <a:r>
              <a:rPr lang="en-IN" dirty="0" err="1"/>
              <a:t>subregions</a:t>
            </a:r>
            <a:r>
              <a:rPr lang="en-IN" dirty="0"/>
              <a:t> enclosed </a:t>
            </a:r>
            <a:r>
              <a:rPr lang="en-IN" dirty="0" smtClean="0"/>
              <a:t>by the </a:t>
            </a:r>
            <a:r>
              <a:rPr lang="en-IN" dirty="0"/>
              <a:t>circles representing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/>
              <a:t>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If the proposed set property had involved set complements, it would also be helpful to label the region outside the circles, and so we place the number 8 there.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79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6851</TotalTime>
  <Words>1641</Words>
  <Application>Microsoft Office PowerPoint</Application>
  <PresentationFormat>On-screen Show (4:3)</PresentationFormat>
  <Paragraphs>157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 Unicode MS</vt:lpstr>
      <vt:lpstr>Arial</vt:lpstr>
      <vt:lpstr>Wingdings</vt:lpstr>
      <vt:lpstr>sample</vt:lpstr>
      <vt:lpstr>CHAPTER 6</vt:lpstr>
      <vt:lpstr>6.3</vt:lpstr>
      <vt:lpstr>Disproving an Alleged Set Property</vt:lpstr>
      <vt:lpstr>Disproving an Alleged Set Property</vt:lpstr>
      <vt:lpstr>Example 6.3.1 – Finding a Counterexample for a Set Identity</vt:lpstr>
      <vt:lpstr>Example 6.3.1 – Solution</vt:lpstr>
      <vt:lpstr>Example 6.3.1 – Solution</vt:lpstr>
      <vt:lpstr>Example 6.3.1 – Solution</vt:lpstr>
      <vt:lpstr>Example 6.3.1 – Solution</vt:lpstr>
      <vt:lpstr>Example 6.3.1 – Solution</vt:lpstr>
      <vt:lpstr>Disproving an Alleged Set Property</vt:lpstr>
      <vt:lpstr>Problem-Solving Strategy</vt:lpstr>
      <vt:lpstr>Problem-Solving Strategy</vt:lpstr>
      <vt:lpstr>Problem-Solving Strategy</vt:lpstr>
      <vt:lpstr>The Number of Subsets of a Set</vt:lpstr>
      <vt:lpstr>The Number of Subsets of a Set</vt:lpstr>
      <vt:lpstr>The Number of Subsets of a Set</vt:lpstr>
      <vt:lpstr>The Number of Subsets of a Set</vt:lpstr>
      <vt:lpstr>The Number of Subsets of a Set</vt:lpstr>
      <vt:lpstr>“Algebraic” Proofs of Set Identities</vt:lpstr>
      <vt:lpstr>“Algebraic” Proofs of Set Identities</vt:lpstr>
      <vt:lpstr>“Algebraic” Proofs of Set Identities</vt:lpstr>
      <vt:lpstr>“Algebraic” Proofs of Set Identities</vt:lpstr>
      <vt:lpstr>“Algebraic” Proofs of Set Identities</vt:lpstr>
      <vt:lpstr>“Algebraic” Proofs of Set Identities</vt:lpstr>
      <vt:lpstr>Example 6.3.2 – Deriving a Set Difference Property</vt:lpstr>
      <vt:lpstr>Example 6.3.2 – Solution</vt:lpstr>
      <vt:lpstr>Example 6.3.3 – Deriving a Set Identity Using Properties of </vt:lpstr>
      <vt:lpstr>Example 6.3.3 – Solution</vt:lpstr>
      <vt:lpstr>Example 6.3.4 – Deriving a Generalized Associative Law</vt:lpstr>
      <vt:lpstr>Example 6.3.4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2187</cp:revision>
  <dcterms:created xsi:type="dcterms:W3CDTF">2008-12-01T05:36:35Z</dcterms:created>
  <dcterms:modified xsi:type="dcterms:W3CDTF">2019-02-14T06:16:51Z</dcterms:modified>
</cp:coreProperties>
</file>