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8"/>
  </p:notesMasterIdLst>
  <p:handoutMasterIdLst>
    <p:handoutMasterId r:id="rId69"/>
  </p:handoutMasterIdLst>
  <p:sldIdLst>
    <p:sldId id="866" r:id="rId2"/>
    <p:sldId id="854" r:id="rId3"/>
    <p:sldId id="733" r:id="rId4"/>
    <p:sldId id="799" r:id="rId5"/>
    <p:sldId id="800" r:id="rId6"/>
    <p:sldId id="801" r:id="rId7"/>
    <p:sldId id="867" r:id="rId8"/>
    <p:sldId id="802" r:id="rId9"/>
    <p:sldId id="803" r:id="rId10"/>
    <p:sldId id="739" r:id="rId11"/>
    <p:sldId id="740" r:id="rId12"/>
    <p:sldId id="804" r:id="rId13"/>
    <p:sldId id="856" r:id="rId14"/>
    <p:sldId id="805" r:id="rId15"/>
    <p:sldId id="806" r:id="rId16"/>
    <p:sldId id="807" r:id="rId17"/>
    <p:sldId id="808" r:id="rId18"/>
    <p:sldId id="857" r:id="rId19"/>
    <p:sldId id="809" r:id="rId20"/>
    <p:sldId id="810" r:id="rId21"/>
    <p:sldId id="868" r:id="rId22"/>
    <p:sldId id="812" r:id="rId23"/>
    <p:sldId id="813" r:id="rId24"/>
    <p:sldId id="814" r:id="rId25"/>
    <p:sldId id="815" r:id="rId26"/>
    <p:sldId id="816" r:id="rId27"/>
    <p:sldId id="817" r:id="rId28"/>
    <p:sldId id="818" r:id="rId29"/>
    <p:sldId id="819" r:id="rId30"/>
    <p:sldId id="820" r:id="rId31"/>
    <p:sldId id="821" r:id="rId32"/>
    <p:sldId id="822" r:id="rId33"/>
    <p:sldId id="823" r:id="rId34"/>
    <p:sldId id="824" r:id="rId35"/>
    <p:sldId id="825" r:id="rId36"/>
    <p:sldId id="826" r:id="rId37"/>
    <p:sldId id="827" r:id="rId38"/>
    <p:sldId id="862" r:id="rId39"/>
    <p:sldId id="828" r:id="rId40"/>
    <p:sldId id="829" r:id="rId41"/>
    <p:sldId id="830" r:id="rId42"/>
    <p:sldId id="863" r:id="rId43"/>
    <p:sldId id="831" r:id="rId44"/>
    <p:sldId id="864" r:id="rId45"/>
    <p:sldId id="832" r:id="rId46"/>
    <p:sldId id="833" r:id="rId47"/>
    <p:sldId id="869" r:id="rId48"/>
    <p:sldId id="835" r:id="rId49"/>
    <p:sldId id="836" r:id="rId50"/>
    <p:sldId id="837" r:id="rId51"/>
    <p:sldId id="838" r:id="rId52"/>
    <p:sldId id="839" r:id="rId53"/>
    <p:sldId id="870" r:id="rId54"/>
    <p:sldId id="841" r:id="rId55"/>
    <p:sldId id="842" r:id="rId56"/>
    <p:sldId id="843" r:id="rId57"/>
    <p:sldId id="844" r:id="rId58"/>
    <p:sldId id="845" r:id="rId59"/>
    <p:sldId id="871" r:id="rId60"/>
    <p:sldId id="847" r:id="rId61"/>
    <p:sldId id="848" r:id="rId62"/>
    <p:sldId id="849" r:id="rId63"/>
    <p:sldId id="850" r:id="rId64"/>
    <p:sldId id="851" r:id="rId65"/>
    <p:sldId id="852" r:id="rId66"/>
    <p:sldId id="865" r:id="rId67"/>
  </p:sldIdLst>
  <p:sldSz cx="9144000" cy="6858000" type="screen4x3"/>
  <p:notesSz cx="6858000" cy="9144000"/>
  <p:custDataLst>
    <p:tags r:id="rId70"/>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912">
          <p15:clr>
            <a:srgbClr val="A4A3A4"/>
          </p15:clr>
        </p15:guide>
        <p15:guide id="2" pos="76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EF"/>
    <a:srgbClr val="3FCDFF"/>
    <a:srgbClr val="008EC0"/>
    <a:srgbClr val="A62B4D"/>
    <a:srgbClr val="00707E"/>
    <a:srgbClr val="93278F"/>
    <a:srgbClr val="20409A"/>
    <a:srgbClr val="0084B6"/>
    <a:srgbClr val="174788"/>
    <a:srgbClr val="2269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21" autoAdjust="0"/>
    <p:restoredTop sz="94434" autoAdjust="0"/>
  </p:normalViewPr>
  <p:slideViewPr>
    <p:cSldViewPr>
      <p:cViewPr varScale="1">
        <p:scale>
          <a:sx n="71" d="100"/>
          <a:sy n="71" d="100"/>
        </p:scale>
        <p:origin x="516" y="60"/>
      </p:cViewPr>
      <p:guideLst>
        <p:guide orient="horz" pos="912"/>
        <p:guide pos="768"/>
      </p:guideLst>
    </p:cSldViewPr>
  </p:slideViewPr>
  <p:outlineViewPr>
    <p:cViewPr>
      <p:scale>
        <a:sx n="33" d="100"/>
        <a:sy n="33" d="100"/>
      </p:scale>
      <p:origin x="0" y="-3414"/>
    </p:cViewPr>
  </p:outlineViewPr>
  <p:notesTextViewPr>
    <p:cViewPr>
      <p:scale>
        <a:sx n="100" d="100"/>
        <a:sy n="100" d="100"/>
      </p:scale>
      <p:origin x="0" y="0"/>
    </p:cViewPr>
  </p:notesTextViewPr>
  <p:notesViewPr>
    <p:cSldViewPr>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5169D7-30F9-42E6-9952-4309237F31D9}" type="datetimeFigureOut">
              <a:rPr lang="en-IN" smtClean="0"/>
              <a:t>14-02-2019</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7703B0-1DEE-4BA8-8AFE-52552D0DD6B2}" type="slidenum">
              <a:rPr lang="en-IN" smtClean="0"/>
              <a:t>‹#›</a:t>
            </a:fld>
            <a:endParaRPr lang="en-IN"/>
          </a:p>
        </p:txBody>
      </p:sp>
    </p:spTree>
    <p:extLst>
      <p:ext uri="{BB962C8B-B14F-4D97-AF65-F5344CB8AC3E}">
        <p14:creationId xmlns:p14="http://schemas.microsoft.com/office/powerpoint/2010/main" val="14569241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399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99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399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0DB145F-E5FC-4D0D-91C6-32716D25EAF7}" type="slidenum">
              <a:rPr lang="en-US" altLang="en-US"/>
              <a:pPr/>
              <a:t>‹#›</a:t>
            </a:fld>
            <a:endParaRPr lang="en-US" altLang="en-US"/>
          </a:p>
        </p:txBody>
      </p:sp>
    </p:spTree>
    <p:extLst>
      <p:ext uri="{BB962C8B-B14F-4D97-AF65-F5344CB8AC3E}">
        <p14:creationId xmlns:p14="http://schemas.microsoft.com/office/powerpoint/2010/main" val="20470599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a:t>
            </a:fld>
            <a:endParaRPr lang="en-US" altLang="en-US" dirty="0"/>
          </a:p>
        </p:txBody>
      </p:sp>
    </p:spTree>
    <p:extLst>
      <p:ext uri="{BB962C8B-B14F-4D97-AF65-F5344CB8AC3E}">
        <p14:creationId xmlns:p14="http://schemas.microsoft.com/office/powerpoint/2010/main" val="2030780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12</a:t>
            </a:fld>
            <a:endParaRPr lang="en-US" altLang="en-US" dirty="0"/>
          </a:p>
        </p:txBody>
      </p:sp>
    </p:spTree>
    <p:extLst>
      <p:ext uri="{BB962C8B-B14F-4D97-AF65-F5344CB8AC3E}">
        <p14:creationId xmlns:p14="http://schemas.microsoft.com/office/powerpoint/2010/main" val="3208260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13</a:t>
            </a:fld>
            <a:endParaRPr lang="en-US" altLang="en-US" dirty="0"/>
          </a:p>
        </p:txBody>
      </p:sp>
    </p:spTree>
    <p:extLst>
      <p:ext uri="{BB962C8B-B14F-4D97-AF65-F5344CB8AC3E}">
        <p14:creationId xmlns:p14="http://schemas.microsoft.com/office/powerpoint/2010/main" val="3296510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14</a:t>
            </a:fld>
            <a:endParaRPr lang="en-US" altLang="en-US" dirty="0"/>
          </a:p>
        </p:txBody>
      </p:sp>
    </p:spTree>
    <p:extLst>
      <p:ext uri="{BB962C8B-B14F-4D97-AF65-F5344CB8AC3E}">
        <p14:creationId xmlns:p14="http://schemas.microsoft.com/office/powerpoint/2010/main" val="2132222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15</a:t>
            </a:fld>
            <a:endParaRPr lang="en-US" altLang="en-US" dirty="0"/>
          </a:p>
        </p:txBody>
      </p:sp>
    </p:spTree>
    <p:extLst>
      <p:ext uri="{BB962C8B-B14F-4D97-AF65-F5344CB8AC3E}">
        <p14:creationId xmlns:p14="http://schemas.microsoft.com/office/powerpoint/2010/main" val="2383767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16</a:t>
            </a:fld>
            <a:endParaRPr lang="en-US" altLang="en-US" dirty="0"/>
          </a:p>
        </p:txBody>
      </p:sp>
    </p:spTree>
    <p:extLst>
      <p:ext uri="{BB962C8B-B14F-4D97-AF65-F5344CB8AC3E}">
        <p14:creationId xmlns:p14="http://schemas.microsoft.com/office/powerpoint/2010/main" val="2732965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17</a:t>
            </a:fld>
            <a:endParaRPr lang="en-US" altLang="en-US" dirty="0"/>
          </a:p>
        </p:txBody>
      </p:sp>
    </p:spTree>
    <p:extLst>
      <p:ext uri="{BB962C8B-B14F-4D97-AF65-F5344CB8AC3E}">
        <p14:creationId xmlns:p14="http://schemas.microsoft.com/office/powerpoint/2010/main" val="6865541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18</a:t>
            </a:fld>
            <a:endParaRPr lang="en-US" altLang="en-US" dirty="0"/>
          </a:p>
        </p:txBody>
      </p:sp>
    </p:spTree>
    <p:extLst>
      <p:ext uri="{BB962C8B-B14F-4D97-AF65-F5344CB8AC3E}">
        <p14:creationId xmlns:p14="http://schemas.microsoft.com/office/powerpoint/2010/main" val="742744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19</a:t>
            </a:fld>
            <a:endParaRPr lang="en-US" altLang="en-US" dirty="0"/>
          </a:p>
        </p:txBody>
      </p:sp>
    </p:spTree>
    <p:extLst>
      <p:ext uri="{BB962C8B-B14F-4D97-AF65-F5344CB8AC3E}">
        <p14:creationId xmlns:p14="http://schemas.microsoft.com/office/powerpoint/2010/main" val="31586649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20</a:t>
            </a:fld>
            <a:endParaRPr lang="en-US" altLang="en-US" dirty="0"/>
          </a:p>
        </p:txBody>
      </p:sp>
    </p:spTree>
    <p:extLst>
      <p:ext uri="{BB962C8B-B14F-4D97-AF65-F5344CB8AC3E}">
        <p14:creationId xmlns:p14="http://schemas.microsoft.com/office/powerpoint/2010/main" val="145471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22</a:t>
            </a:fld>
            <a:endParaRPr lang="en-US" altLang="en-US" dirty="0"/>
          </a:p>
        </p:txBody>
      </p:sp>
    </p:spTree>
    <p:extLst>
      <p:ext uri="{BB962C8B-B14F-4D97-AF65-F5344CB8AC3E}">
        <p14:creationId xmlns:p14="http://schemas.microsoft.com/office/powerpoint/2010/main" val="2017514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a:t>
            </a:fld>
            <a:endParaRPr lang="en-US" altLang="en-US" dirty="0"/>
          </a:p>
        </p:txBody>
      </p:sp>
    </p:spTree>
    <p:extLst>
      <p:ext uri="{BB962C8B-B14F-4D97-AF65-F5344CB8AC3E}">
        <p14:creationId xmlns:p14="http://schemas.microsoft.com/office/powerpoint/2010/main" val="38227794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23</a:t>
            </a:fld>
            <a:endParaRPr lang="en-US" altLang="en-US" dirty="0"/>
          </a:p>
        </p:txBody>
      </p:sp>
    </p:spTree>
    <p:extLst>
      <p:ext uri="{BB962C8B-B14F-4D97-AF65-F5344CB8AC3E}">
        <p14:creationId xmlns:p14="http://schemas.microsoft.com/office/powerpoint/2010/main" val="40167068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24</a:t>
            </a:fld>
            <a:endParaRPr lang="en-US" altLang="en-US" dirty="0"/>
          </a:p>
        </p:txBody>
      </p:sp>
    </p:spTree>
    <p:extLst>
      <p:ext uri="{BB962C8B-B14F-4D97-AF65-F5344CB8AC3E}">
        <p14:creationId xmlns:p14="http://schemas.microsoft.com/office/powerpoint/2010/main" val="1007638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25</a:t>
            </a:fld>
            <a:endParaRPr lang="en-US" altLang="en-US" dirty="0"/>
          </a:p>
        </p:txBody>
      </p:sp>
    </p:spTree>
    <p:extLst>
      <p:ext uri="{BB962C8B-B14F-4D97-AF65-F5344CB8AC3E}">
        <p14:creationId xmlns:p14="http://schemas.microsoft.com/office/powerpoint/2010/main" val="7784792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26</a:t>
            </a:fld>
            <a:endParaRPr lang="en-US" altLang="en-US" dirty="0"/>
          </a:p>
        </p:txBody>
      </p:sp>
    </p:spTree>
    <p:extLst>
      <p:ext uri="{BB962C8B-B14F-4D97-AF65-F5344CB8AC3E}">
        <p14:creationId xmlns:p14="http://schemas.microsoft.com/office/powerpoint/2010/main" val="37255997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27</a:t>
            </a:fld>
            <a:endParaRPr lang="en-US" altLang="en-US" dirty="0"/>
          </a:p>
        </p:txBody>
      </p:sp>
    </p:spTree>
    <p:extLst>
      <p:ext uri="{BB962C8B-B14F-4D97-AF65-F5344CB8AC3E}">
        <p14:creationId xmlns:p14="http://schemas.microsoft.com/office/powerpoint/2010/main" val="31450794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28</a:t>
            </a:fld>
            <a:endParaRPr lang="en-US" altLang="en-US" dirty="0"/>
          </a:p>
        </p:txBody>
      </p:sp>
    </p:spTree>
    <p:extLst>
      <p:ext uri="{BB962C8B-B14F-4D97-AF65-F5344CB8AC3E}">
        <p14:creationId xmlns:p14="http://schemas.microsoft.com/office/powerpoint/2010/main" val="33268947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29</a:t>
            </a:fld>
            <a:endParaRPr lang="en-US" altLang="en-US" dirty="0"/>
          </a:p>
        </p:txBody>
      </p:sp>
    </p:spTree>
    <p:extLst>
      <p:ext uri="{BB962C8B-B14F-4D97-AF65-F5344CB8AC3E}">
        <p14:creationId xmlns:p14="http://schemas.microsoft.com/office/powerpoint/2010/main" val="26800332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30</a:t>
            </a:fld>
            <a:endParaRPr lang="en-US" altLang="en-US" dirty="0"/>
          </a:p>
        </p:txBody>
      </p:sp>
    </p:spTree>
    <p:extLst>
      <p:ext uri="{BB962C8B-B14F-4D97-AF65-F5344CB8AC3E}">
        <p14:creationId xmlns:p14="http://schemas.microsoft.com/office/powerpoint/2010/main" val="25608293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31</a:t>
            </a:fld>
            <a:endParaRPr lang="en-US" altLang="en-US" dirty="0"/>
          </a:p>
        </p:txBody>
      </p:sp>
    </p:spTree>
    <p:extLst>
      <p:ext uri="{BB962C8B-B14F-4D97-AF65-F5344CB8AC3E}">
        <p14:creationId xmlns:p14="http://schemas.microsoft.com/office/powerpoint/2010/main" val="8169111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32</a:t>
            </a:fld>
            <a:endParaRPr lang="en-US" altLang="en-US" dirty="0"/>
          </a:p>
        </p:txBody>
      </p:sp>
    </p:spTree>
    <p:extLst>
      <p:ext uri="{BB962C8B-B14F-4D97-AF65-F5344CB8AC3E}">
        <p14:creationId xmlns:p14="http://schemas.microsoft.com/office/powerpoint/2010/main" val="182712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a:t>
            </a:fld>
            <a:endParaRPr lang="en-US" altLang="en-US" dirty="0"/>
          </a:p>
        </p:txBody>
      </p:sp>
    </p:spTree>
    <p:extLst>
      <p:ext uri="{BB962C8B-B14F-4D97-AF65-F5344CB8AC3E}">
        <p14:creationId xmlns:p14="http://schemas.microsoft.com/office/powerpoint/2010/main" val="28415217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33</a:t>
            </a:fld>
            <a:endParaRPr lang="en-US" altLang="en-US" dirty="0"/>
          </a:p>
        </p:txBody>
      </p:sp>
    </p:spTree>
    <p:extLst>
      <p:ext uri="{BB962C8B-B14F-4D97-AF65-F5344CB8AC3E}">
        <p14:creationId xmlns:p14="http://schemas.microsoft.com/office/powerpoint/2010/main" val="13205763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34</a:t>
            </a:fld>
            <a:endParaRPr lang="en-US" altLang="en-US" dirty="0"/>
          </a:p>
        </p:txBody>
      </p:sp>
    </p:spTree>
    <p:extLst>
      <p:ext uri="{BB962C8B-B14F-4D97-AF65-F5344CB8AC3E}">
        <p14:creationId xmlns:p14="http://schemas.microsoft.com/office/powerpoint/2010/main" val="40417084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35</a:t>
            </a:fld>
            <a:endParaRPr lang="en-US" altLang="en-US" dirty="0"/>
          </a:p>
        </p:txBody>
      </p:sp>
    </p:spTree>
    <p:extLst>
      <p:ext uri="{BB962C8B-B14F-4D97-AF65-F5344CB8AC3E}">
        <p14:creationId xmlns:p14="http://schemas.microsoft.com/office/powerpoint/2010/main" val="29808118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36</a:t>
            </a:fld>
            <a:endParaRPr lang="en-US" altLang="en-US" dirty="0"/>
          </a:p>
        </p:txBody>
      </p:sp>
    </p:spTree>
    <p:extLst>
      <p:ext uri="{BB962C8B-B14F-4D97-AF65-F5344CB8AC3E}">
        <p14:creationId xmlns:p14="http://schemas.microsoft.com/office/powerpoint/2010/main" val="42428878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37</a:t>
            </a:fld>
            <a:endParaRPr lang="en-US" altLang="en-US" dirty="0"/>
          </a:p>
        </p:txBody>
      </p:sp>
    </p:spTree>
    <p:extLst>
      <p:ext uri="{BB962C8B-B14F-4D97-AF65-F5344CB8AC3E}">
        <p14:creationId xmlns:p14="http://schemas.microsoft.com/office/powerpoint/2010/main" val="16939676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38</a:t>
            </a:fld>
            <a:endParaRPr lang="en-US" altLang="en-US" dirty="0"/>
          </a:p>
        </p:txBody>
      </p:sp>
    </p:spTree>
    <p:extLst>
      <p:ext uri="{BB962C8B-B14F-4D97-AF65-F5344CB8AC3E}">
        <p14:creationId xmlns:p14="http://schemas.microsoft.com/office/powerpoint/2010/main" val="12632303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39</a:t>
            </a:fld>
            <a:endParaRPr lang="en-US" altLang="en-US" dirty="0"/>
          </a:p>
        </p:txBody>
      </p:sp>
    </p:spTree>
    <p:extLst>
      <p:ext uri="{BB962C8B-B14F-4D97-AF65-F5344CB8AC3E}">
        <p14:creationId xmlns:p14="http://schemas.microsoft.com/office/powerpoint/2010/main" val="29480407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40</a:t>
            </a:fld>
            <a:endParaRPr lang="en-US" altLang="en-US" dirty="0"/>
          </a:p>
        </p:txBody>
      </p:sp>
    </p:spTree>
    <p:extLst>
      <p:ext uri="{BB962C8B-B14F-4D97-AF65-F5344CB8AC3E}">
        <p14:creationId xmlns:p14="http://schemas.microsoft.com/office/powerpoint/2010/main" val="42275930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41</a:t>
            </a:fld>
            <a:endParaRPr lang="en-US" altLang="en-US" dirty="0"/>
          </a:p>
        </p:txBody>
      </p:sp>
    </p:spTree>
    <p:extLst>
      <p:ext uri="{BB962C8B-B14F-4D97-AF65-F5344CB8AC3E}">
        <p14:creationId xmlns:p14="http://schemas.microsoft.com/office/powerpoint/2010/main" val="24289637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42</a:t>
            </a:fld>
            <a:endParaRPr lang="en-US" altLang="en-US" dirty="0"/>
          </a:p>
        </p:txBody>
      </p:sp>
    </p:spTree>
    <p:extLst>
      <p:ext uri="{BB962C8B-B14F-4D97-AF65-F5344CB8AC3E}">
        <p14:creationId xmlns:p14="http://schemas.microsoft.com/office/powerpoint/2010/main" val="2415396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a:t>
            </a:fld>
            <a:endParaRPr lang="en-US" altLang="en-US" dirty="0"/>
          </a:p>
        </p:txBody>
      </p:sp>
    </p:spTree>
    <p:extLst>
      <p:ext uri="{BB962C8B-B14F-4D97-AF65-F5344CB8AC3E}">
        <p14:creationId xmlns:p14="http://schemas.microsoft.com/office/powerpoint/2010/main" val="19394233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43</a:t>
            </a:fld>
            <a:endParaRPr lang="en-US" altLang="en-US" dirty="0"/>
          </a:p>
        </p:txBody>
      </p:sp>
    </p:spTree>
    <p:extLst>
      <p:ext uri="{BB962C8B-B14F-4D97-AF65-F5344CB8AC3E}">
        <p14:creationId xmlns:p14="http://schemas.microsoft.com/office/powerpoint/2010/main" val="34171988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44</a:t>
            </a:fld>
            <a:endParaRPr lang="en-US" altLang="en-US" dirty="0"/>
          </a:p>
        </p:txBody>
      </p:sp>
    </p:spTree>
    <p:extLst>
      <p:ext uri="{BB962C8B-B14F-4D97-AF65-F5344CB8AC3E}">
        <p14:creationId xmlns:p14="http://schemas.microsoft.com/office/powerpoint/2010/main" val="18740287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45</a:t>
            </a:fld>
            <a:endParaRPr lang="en-US" altLang="en-US" dirty="0"/>
          </a:p>
        </p:txBody>
      </p:sp>
    </p:spTree>
    <p:extLst>
      <p:ext uri="{BB962C8B-B14F-4D97-AF65-F5344CB8AC3E}">
        <p14:creationId xmlns:p14="http://schemas.microsoft.com/office/powerpoint/2010/main" val="34826118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46</a:t>
            </a:fld>
            <a:endParaRPr lang="en-US" altLang="en-US" dirty="0"/>
          </a:p>
        </p:txBody>
      </p:sp>
    </p:spTree>
    <p:extLst>
      <p:ext uri="{BB962C8B-B14F-4D97-AF65-F5344CB8AC3E}">
        <p14:creationId xmlns:p14="http://schemas.microsoft.com/office/powerpoint/2010/main" val="1745198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48</a:t>
            </a:fld>
            <a:endParaRPr lang="en-US" altLang="en-US" dirty="0"/>
          </a:p>
        </p:txBody>
      </p:sp>
    </p:spTree>
    <p:extLst>
      <p:ext uri="{BB962C8B-B14F-4D97-AF65-F5344CB8AC3E}">
        <p14:creationId xmlns:p14="http://schemas.microsoft.com/office/powerpoint/2010/main" val="4477419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49</a:t>
            </a:fld>
            <a:endParaRPr lang="en-US" altLang="en-US" dirty="0"/>
          </a:p>
        </p:txBody>
      </p:sp>
    </p:spTree>
    <p:extLst>
      <p:ext uri="{BB962C8B-B14F-4D97-AF65-F5344CB8AC3E}">
        <p14:creationId xmlns:p14="http://schemas.microsoft.com/office/powerpoint/2010/main" val="26140475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50</a:t>
            </a:fld>
            <a:endParaRPr lang="en-US" altLang="en-US" dirty="0"/>
          </a:p>
        </p:txBody>
      </p:sp>
    </p:spTree>
    <p:extLst>
      <p:ext uri="{BB962C8B-B14F-4D97-AF65-F5344CB8AC3E}">
        <p14:creationId xmlns:p14="http://schemas.microsoft.com/office/powerpoint/2010/main" val="24602346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51</a:t>
            </a:fld>
            <a:endParaRPr lang="en-US" altLang="en-US" dirty="0"/>
          </a:p>
        </p:txBody>
      </p:sp>
    </p:spTree>
    <p:extLst>
      <p:ext uri="{BB962C8B-B14F-4D97-AF65-F5344CB8AC3E}">
        <p14:creationId xmlns:p14="http://schemas.microsoft.com/office/powerpoint/2010/main" val="1203017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52</a:t>
            </a:fld>
            <a:endParaRPr lang="en-US" altLang="en-US" dirty="0"/>
          </a:p>
        </p:txBody>
      </p:sp>
    </p:spTree>
    <p:extLst>
      <p:ext uri="{BB962C8B-B14F-4D97-AF65-F5344CB8AC3E}">
        <p14:creationId xmlns:p14="http://schemas.microsoft.com/office/powerpoint/2010/main" val="36413145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54</a:t>
            </a:fld>
            <a:endParaRPr lang="en-US" altLang="en-US" dirty="0"/>
          </a:p>
        </p:txBody>
      </p:sp>
    </p:spTree>
    <p:extLst>
      <p:ext uri="{BB962C8B-B14F-4D97-AF65-F5344CB8AC3E}">
        <p14:creationId xmlns:p14="http://schemas.microsoft.com/office/powerpoint/2010/main" val="3288333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a:t>
            </a:fld>
            <a:endParaRPr lang="en-US" altLang="en-US" dirty="0"/>
          </a:p>
        </p:txBody>
      </p:sp>
    </p:spTree>
    <p:extLst>
      <p:ext uri="{BB962C8B-B14F-4D97-AF65-F5344CB8AC3E}">
        <p14:creationId xmlns:p14="http://schemas.microsoft.com/office/powerpoint/2010/main" val="16849720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55</a:t>
            </a:fld>
            <a:endParaRPr lang="en-US" altLang="en-US" dirty="0"/>
          </a:p>
        </p:txBody>
      </p:sp>
    </p:spTree>
    <p:extLst>
      <p:ext uri="{BB962C8B-B14F-4D97-AF65-F5344CB8AC3E}">
        <p14:creationId xmlns:p14="http://schemas.microsoft.com/office/powerpoint/2010/main" val="19863670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56</a:t>
            </a:fld>
            <a:endParaRPr lang="en-US" altLang="en-US" dirty="0"/>
          </a:p>
        </p:txBody>
      </p:sp>
    </p:spTree>
    <p:extLst>
      <p:ext uri="{BB962C8B-B14F-4D97-AF65-F5344CB8AC3E}">
        <p14:creationId xmlns:p14="http://schemas.microsoft.com/office/powerpoint/2010/main" val="31550270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57</a:t>
            </a:fld>
            <a:endParaRPr lang="en-US" altLang="en-US" dirty="0"/>
          </a:p>
        </p:txBody>
      </p:sp>
    </p:spTree>
    <p:extLst>
      <p:ext uri="{BB962C8B-B14F-4D97-AF65-F5344CB8AC3E}">
        <p14:creationId xmlns:p14="http://schemas.microsoft.com/office/powerpoint/2010/main" val="13264693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58</a:t>
            </a:fld>
            <a:endParaRPr lang="en-US" altLang="en-US" dirty="0"/>
          </a:p>
        </p:txBody>
      </p:sp>
    </p:spTree>
    <p:extLst>
      <p:ext uri="{BB962C8B-B14F-4D97-AF65-F5344CB8AC3E}">
        <p14:creationId xmlns:p14="http://schemas.microsoft.com/office/powerpoint/2010/main" val="8178269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60</a:t>
            </a:fld>
            <a:endParaRPr lang="en-US" altLang="en-US" dirty="0"/>
          </a:p>
        </p:txBody>
      </p:sp>
    </p:spTree>
    <p:extLst>
      <p:ext uri="{BB962C8B-B14F-4D97-AF65-F5344CB8AC3E}">
        <p14:creationId xmlns:p14="http://schemas.microsoft.com/office/powerpoint/2010/main" val="40372463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61</a:t>
            </a:fld>
            <a:endParaRPr lang="en-US" altLang="en-US" dirty="0"/>
          </a:p>
        </p:txBody>
      </p:sp>
    </p:spTree>
    <p:extLst>
      <p:ext uri="{BB962C8B-B14F-4D97-AF65-F5344CB8AC3E}">
        <p14:creationId xmlns:p14="http://schemas.microsoft.com/office/powerpoint/2010/main" val="31612073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62</a:t>
            </a:fld>
            <a:endParaRPr lang="en-US" altLang="en-US" dirty="0"/>
          </a:p>
        </p:txBody>
      </p:sp>
    </p:spTree>
    <p:extLst>
      <p:ext uri="{BB962C8B-B14F-4D97-AF65-F5344CB8AC3E}">
        <p14:creationId xmlns:p14="http://schemas.microsoft.com/office/powerpoint/2010/main" val="8641633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63</a:t>
            </a:fld>
            <a:endParaRPr lang="en-US" altLang="en-US" dirty="0"/>
          </a:p>
        </p:txBody>
      </p:sp>
    </p:spTree>
    <p:extLst>
      <p:ext uri="{BB962C8B-B14F-4D97-AF65-F5344CB8AC3E}">
        <p14:creationId xmlns:p14="http://schemas.microsoft.com/office/powerpoint/2010/main" val="398600295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64</a:t>
            </a:fld>
            <a:endParaRPr lang="en-US" altLang="en-US" dirty="0"/>
          </a:p>
        </p:txBody>
      </p:sp>
    </p:spTree>
    <p:extLst>
      <p:ext uri="{BB962C8B-B14F-4D97-AF65-F5344CB8AC3E}">
        <p14:creationId xmlns:p14="http://schemas.microsoft.com/office/powerpoint/2010/main" val="239944733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65</a:t>
            </a:fld>
            <a:endParaRPr lang="en-US" altLang="en-US" dirty="0"/>
          </a:p>
        </p:txBody>
      </p:sp>
    </p:spTree>
    <p:extLst>
      <p:ext uri="{BB962C8B-B14F-4D97-AF65-F5344CB8AC3E}">
        <p14:creationId xmlns:p14="http://schemas.microsoft.com/office/powerpoint/2010/main" val="2443741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8</a:t>
            </a:fld>
            <a:endParaRPr lang="en-US" altLang="en-US" dirty="0"/>
          </a:p>
        </p:txBody>
      </p:sp>
    </p:spTree>
    <p:extLst>
      <p:ext uri="{BB962C8B-B14F-4D97-AF65-F5344CB8AC3E}">
        <p14:creationId xmlns:p14="http://schemas.microsoft.com/office/powerpoint/2010/main" val="411622085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66</a:t>
            </a:fld>
            <a:endParaRPr lang="en-US" altLang="en-US" dirty="0"/>
          </a:p>
        </p:txBody>
      </p:sp>
    </p:spTree>
    <p:extLst>
      <p:ext uri="{BB962C8B-B14F-4D97-AF65-F5344CB8AC3E}">
        <p14:creationId xmlns:p14="http://schemas.microsoft.com/office/powerpoint/2010/main" val="266122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9</a:t>
            </a:fld>
            <a:endParaRPr lang="en-US" altLang="en-US" dirty="0"/>
          </a:p>
        </p:txBody>
      </p:sp>
    </p:spTree>
    <p:extLst>
      <p:ext uri="{BB962C8B-B14F-4D97-AF65-F5344CB8AC3E}">
        <p14:creationId xmlns:p14="http://schemas.microsoft.com/office/powerpoint/2010/main" val="1156888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10</a:t>
            </a:fld>
            <a:endParaRPr lang="en-US" altLang="en-US" dirty="0"/>
          </a:p>
        </p:txBody>
      </p:sp>
    </p:spTree>
    <p:extLst>
      <p:ext uri="{BB962C8B-B14F-4D97-AF65-F5344CB8AC3E}">
        <p14:creationId xmlns:p14="http://schemas.microsoft.com/office/powerpoint/2010/main" val="1622199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11</a:t>
            </a:fld>
            <a:endParaRPr lang="en-US" altLang="en-US" dirty="0"/>
          </a:p>
        </p:txBody>
      </p:sp>
    </p:spTree>
    <p:extLst>
      <p:ext uri="{BB962C8B-B14F-4D97-AF65-F5344CB8AC3E}">
        <p14:creationId xmlns:p14="http://schemas.microsoft.com/office/powerpoint/2010/main" val="3336496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2A17A8-E0C0-4ADB-8B7E-ED53CF178B7A}" type="slidenum">
              <a:rPr lang="en-US" altLang="en-US"/>
              <a:pPr/>
              <a:t>‹#›</a:t>
            </a:fld>
            <a:endParaRPr lang="en-US" altLang="en-US"/>
          </a:p>
        </p:txBody>
      </p:sp>
    </p:spTree>
    <p:extLst>
      <p:ext uri="{BB962C8B-B14F-4D97-AF65-F5344CB8AC3E}">
        <p14:creationId xmlns:p14="http://schemas.microsoft.com/office/powerpoint/2010/main" val="91789188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endParaRPr lang="en-US"/>
          </a:p>
        </p:txBody>
      </p:sp>
      <p:sp>
        <p:nvSpPr>
          <p:cNvPr id="3" name="Rectangle 4"/>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2D5BDD4A-4EFC-4781-8C0D-F8A840611287}" type="slidenum">
              <a:rPr lang="en-US" altLang="en-US"/>
              <a:pPr/>
              <a:t>‹#›</a:t>
            </a:fld>
            <a:endParaRPr lang="en-US" altLang="en-US"/>
          </a:p>
        </p:txBody>
      </p:sp>
    </p:spTree>
    <p:extLst>
      <p:ext uri="{BB962C8B-B14F-4D97-AF65-F5344CB8AC3E}">
        <p14:creationId xmlns:p14="http://schemas.microsoft.com/office/powerpoint/2010/main" val="2416355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D57D291-A0CF-4AA7-B750-3CA2B1EDDB72}" type="slidenum">
              <a:rPr lang="en-US" altLang="en-US"/>
              <a:pPr/>
              <a:t>‹#›</a:t>
            </a:fld>
            <a:endParaRPr lang="en-US" altLang="en-US"/>
          </a:p>
        </p:txBody>
      </p:sp>
    </p:spTree>
    <p:extLst>
      <p:ext uri="{BB962C8B-B14F-4D97-AF65-F5344CB8AC3E}">
        <p14:creationId xmlns:p14="http://schemas.microsoft.com/office/powerpoint/2010/main" val="189992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7CE24FC-BE95-49D2-9D02-06ACC705CA84}" type="slidenum">
              <a:rPr lang="en-US" altLang="en-US"/>
              <a:pPr/>
              <a:t>‹#›</a:t>
            </a:fld>
            <a:endParaRPr lang="en-US" altLang="en-US"/>
          </a:p>
        </p:txBody>
      </p:sp>
    </p:spTree>
    <p:extLst>
      <p:ext uri="{BB962C8B-B14F-4D97-AF65-F5344CB8AC3E}">
        <p14:creationId xmlns:p14="http://schemas.microsoft.com/office/powerpoint/2010/main" val="4136814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D976936-66BF-481E-AA0F-1CF0A1199EAF}" type="slidenum">
              <a:rPr lang="en-US" altLang="en-US"/>
              <a:pPr/>
              <a:t>‹#›</a:t>
            </a:fld>
            <a:endParaRPr lang="en-US" altLang="en-US"/>
          </a:p>
        </p:txBody>
      </p:sp>
    </p:spTree>
    <p:extLst>
      <p:ext uri="{BB962C8B-B14F-4D97-AF65-F5344CB8AC3E}">
        <p14:creationId xmlns:p14="http://schemas.microsoft.com/office/powerpoint/2010/main" val="664880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4775"/>
            <a:ext cx="2057400" cy="6521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04775"/>
            <a:ext cx="6021387" cy="652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F17A1A7-1A87-4750-A547-A06BA5B38095}" type="slidenum">
              <a:rPr lang="en-US" altLang="en-US"/>
              <a:pPr/>
              <a:t>‹#›</a:t>
            </a:fld>
            <a:endParaRPr lang="en-US" altLang="en-US"/>
          </a:p>
        </p:txBody>
      </p:sp>
    </p:spTree>
    <p:extLst>
      <p:ext uri="{BB962C8B-B14F-4D97-AF65-F5344CB8AC3E}">
        <p14:creationId xmlns:p14="http://schemas.microsoft.com/office/powerpoint/2010/main" val="1632334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5613" y="104775"/>
            <a:ext cx="8231187" cy="6521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3"/>
          <p:cNvSpPr>
            <a:spLocks noGrp="1" noChangeArrowheads="1"/>
          </p:cNvSpPr>
          <p:nvPr>
            <p:ph type="dt" sz="half" idx="10"/>
          </p:nvPr>
        </p:nvSpPr>
        <p:spPr>
          <a:ln/>
        </p:spPr>
        <p:txBody>
          <a:bodyPr/>
          <a:lstStyle>
            <a:lvl1pPr>
              <a:defRPr/>
            </a:lvl1pPr>
          </a:lstStyle>
          <a:p>
            <a:pPr>
              <a:defRPr/>
            </a:pPr>
            <a:endParaRPr lang="en-US"/>
          </a:p>
        </p:txBody>
      </p:sp>
      <p:sp>
        <p:nvSpPr>
          <p:cNvPr id="4" name="Rectangle 4"/>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A6D90C38-DB98-4955-A86E-25645FD903CD}" type="slidenum">
              <a:rPr lang="en-US" altLang="en-US"/>
              <a:pPr/>
              <a:t>‹#›</a:t>
            </a:fld>
            <a:endParaRPr lang="en-US" altLang="en-US"/>
          </a:p>
        </p:txBody>
      </p:sp>
    </p:spTree>
    <p:extLst>
      <p:ext uri="{BB962C8B-B14F-4D97-AF65-F5344CB8AC3E}">
        <p14:creationId xmlns:p14="http://schemas.microsoft.com/office/powerpoint/2010/main" val="1169763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_Accessible_Content">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26425" cy="1143000"/>
          </a:xfrm>
        </p:spPr>
        <p:txBody>
          <a:bodyPr/>
          <a:lstStyle>
            <a:lvl1pPr>
              <a:defRPr>
                <a:solidFill>
                  <a:schemeClr val="tx1"/>
                </a:solidFill>
              </a:defRPr>
            </a:lvl1pPr>
          </a:lstStyle>
          <a:p>
            <a:r>
              <a:rPr lang="en-US" dirty="0" smtClean="0"/>
              <a:t>Click to edit Master title style</a:t>
            </a:r>
            <a:endParaRPr lang="en-IN"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46304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6"/>
          <p:cNvSpPr>
            <a:spLocks noGrp="1"/>
          </p:cNvSpPr>
          <p:nvPr>
            <p:ph sz="quarter" idx="14"/>
          </p:nvPr>
        </p:nvSpPr>
        <p:spPr>
          <a:xfrm>
            <a:off x="457200" y="2514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6"/>
          <p:cNvSpPr>
            <a:spLocks noGrp="1"/>
          </p:cNvSpPr>
          <p:nvPr>
            <p:ph sz="quarter" idx="15"/>
          </p:nvPr>
        </p:nvSpPr>
        <p:spPr>
          <a:xfrm>
            <a:off x="457200" y="3657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0" name="Content Placeholder 6"/>
          <p:cNvSpPr>
            <a:spLocks noGrp="1"/>
          </p:cNvSpPr>
          <p:nvPr>
            <p:ph sz="quarter" idx="16"/>
          </p:nvPr>
        </p:nvSpPr>
        <p:spPr>
          <a:xfrm>
            <a:off x="457200" y="4800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6"/>
          <p:cNvSpPr>
            <a:spLocks noGrp="1"/>
          </p:cNvSpPr>
          <p:nvPr>
            <p:ph sz="quarter" idx="17"/>
          </p:nvPr>
        </p:nvSpPr>
        <p:spPr>
          <a:xfrm>
            <a:off x="3810000" y="582771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2" name="Content Placeholder 6"/>
          <p:cNvSpPr>
            <a:spLocks noGrp="1"/>
          </p:cNvSpPr>
          <p:nvPr>
            <p:ph sz="quarter" idx="18"/>
          </p:nvPr>
        </p:nvSpPr>
        <p:spPr>
          <a:xfrm>
            <a:off x="4313583" y="5831094"/>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3" name="Content Placeholder 6"/>
          <p:cNvSpPr>
            <a:spLocks noGrp="1"/>
          </p:cNvSpPr>
          <p:nvPr>
            <p:ph sz="quarter" idx="19"/>
          </p:nvPr>
        </p:nvSpPr>
        <p:spPr>
          <a:xfrm>
            <a:off x="4800600" y="586740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4" name="Content Placeholder 6"/>
          <p:cNvSpPr>
            <a:spLocks noGrp="1"/>
          </p:cNvSpPr>
          <p:nvPr>
            <p:ph sz="quarter" idx="20"/>
          </p:nvPr>
        </p:nvSpPr>
        <p:spPr>
          <a:xfrm>
            <a:off x="5304183" y="587078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5" name="Content Placeholder 6"/>
          <p:cNvSpPr>
            <a:spLocks noGrp="1"/>
          </p:cNvSpPr>
          <p:nvPr>
            <p:ph sz="quarter" idx="21"/>
          </p:nvPr>
        </p:nvSpPr>
        <p:spPr>
          <a:xfrm>
            <a:off x="5287616" y="582433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6" name="Content Placeholder 6"/>
          <p:cNvSpPr>
            <a:spLocks noGrp="1"/>
          </p:cNvSpPr>
          <p:nvPr>
            <p:ph sz="quarter" idx="22"/>
          </p:nvPr>
        </p:nvSpPr>
        <p:spPr>
          <a:xfrm>
            <a:off x="5791199" y="582771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7" name="Content Placeholder 6"/>
          <p:cNvSpPr>
            <a:spLocks noGrp="1"/>
          </p:cNvSpPr>
          <p:nvPr>
            <p:ph sz="quarter" idx="23"/>
          </p:nvPr>
        </p:nvSpPr>
        <p:spPr>
          <a:xfrm>
            <a:off x="6278216" y="5864018"/>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8" name="Content Placeholder 6"/>
          <p:cNvSpPr>
            <a:spLocks noGrp="1"/>
          </p:cNvSpPr>
          <p:nvPr>
            <p:ph sz="quarter" idx="24"/>
          </p:nvPr>
        </p:nvSpPr>
        <p:spPr>
          <a:xfrm>
            <a:off x="6781799" y="586740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7806999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ccessible_Section_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463040"/>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8" name="Content Placeholder 6"/>
          <p:cNvSpPr>
            <a:spLocks noGrp="1"/>
          </p:cNvSpPr>
          <p:nvPr>
            <p:ph sz="quarter" idx="14"/>
          </p:nvPr>
        </p:nvSpPr>
        <p:spPr>
          <a:xfrm>
            <a:off x="371061" y="2389187"/>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9" name="Content Placeholder 6"/>
          <p:cNvSpPr>
            <a:spLocks noGrp="1"/>
          </p:cNvSpPr>
          <p:nvPr>
            <p:ph sz="quarter" idx="15"/>
          </p:nvPr>
        </p:nvSpPr>
        <p:spPr>
          <a:xfrm>
            <a:off x="228600" y="3399010"/>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 name="Content Placeholder 6"/>
          <p:cNvSpPr>
            <a:spLocks noGrp="1"/>
          </p:cNvSpPr>
          <p:nvPr>
            <p:ph sz="quarter" idx="16"/>
          </p:nvPr>
        </p:nvSpPr>
        <p:spPr>
          <a:xfrm>
            <a:off x="371061" y="4488829"/>
            <a:ext cx="8226425" cy="838200"/>
          </a:xfrm>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8324045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ccessible_Title_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524000"/>
            <a:ext cx="3048000" cy="685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4"/>
          </p:nvPr>
        </p:nvSpPr>
        <p:spPr>
          <a:xfrm>
            <a:off x="3962400" y="1524000"/>
            <a:ext cx="45720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1" name="Content Placeholder 10"/>
          <p:cNvSpPr>
            <a:spLocks noGrp="1"/>
          </p:cNvSpPr>
          <p:nvPr>
            <p:ph sz="quarter" idx="15"/>
          </p:nvPr>
        </p:nvSpPr>
        <p:spPr>
          <a:xfrm>
            <a:off x="2286000" y="5562600"/>
            <a:ext cx="5257800" cy="45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0490636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26425"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AC5F048-990D-4618-9432-82758FF4BBA2}" type="slidenum">
              <a:rPr lang="en-US" altLang="en-US"/>
              <a:pPr/>
              <a:t>‹#›</a:t>
            </a:fld>
            <a:endParaRPr lang="en-US" altLang="en-US"/>
          </a:p>
        </p:txBody>
      </p:sp>
    </p:spTree>
    <p:extLst>
      <p:ext uri="{BB962C8B-B14F-4D97-AF65-F5344CB8AC3E}">
        <p14:creationId xmlns:p14="http://schemas.microsoft.com/office/powerpoint/2010/main" val="7112728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732B7A3-5784-49B5-AFBA-13208B39DA62}" type="slidenum">
              <a:rPr lang="en-US" altLang="en-US"/>
              <a:pPr/>
              <a:t>‹#›</a:t>
            </a:fld>
            <a:endParaRPr lang="en-US" altLang="en-US"/>
          </a:p>
        </p:txBody>
      </p:sp>
    </p:spTree>
    <p:extLst>
      <p:ext uri="{BB962C8B-B14F-4D97-AF65-F5344CB8AC3E}">
        <p14:creationId xmlns:p14="http://schemas.microsoft.com/office/powerpoint/2010/main" val="4101192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0013"/>
            <a:ext cx="4038600"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0013"/>
            <a:ext cx="4038600"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C14418E-7AAC-42C5-84FD-636C701C7FD4}" type="slidenum">
              <a:rPr lang="en-US" altLang="en-US"/>
              <a:pPr/>
              <a:t>‹#›</a:t>
            </a:fld>
            <a:endParaRPr lang="en-US" altLang="en-US"/>
          </a:p>
        </p:txBody>
      </p:sp>
    </p:spTree>
    <p:extLst>
      <p:ext uri="{BB962C8B-B14F-4D97-AF65-F5344CB8AC3E}">
        <p14:creationId xmlns:p14="http://schemas.microsoft.com/office/powerpoint/2010/main" val="2116340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sz="half" idx="10"/>
          </p:nvPr>
        </p:nvSpPr>
        <p:spPr>
          <a:ln/>
        </p:spPr>
        <p:txBody>
          <a:bodyPr/>
          <a:lstStyle>
            <a:lvl1pPr>
              <a:defRPr/>
            </a:lvl1pPr>
          </a:lstStyle>
          <a:p>
            <a:pPr>
              <a:defRPr/>
            </a:pPr>
            <a:endParaRPr lang="en-US"/>
          </a:p>
        </p:txBody>
      </p:sp>
      <p:sp>
        <p:nvSpPr>
          <p:cNvPr id="8" name="Rectangle 4"/>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E6CAED62-D7B6-4AD6-9B5A-E5F90172481A}" type="slidenum">
              <a:rPr lang="en-US" altLang="en-US"/>
              <a:pPr/>
              <a:t>‹#›</a:t>
            </a:fld>
            <a:endParaRPr lang="en-US" altLang="en-US"/>
          </a:p>
        </p:txBody>
      </p:sp>
    </p:spTree>
    <p:extLst>
      <p:ext uri="{BB962C8B-B14F-4D97-AF65-F5344CB8AC3E}">
        <p14:creationId xmlns:p14="http://schemas.microsoft.com/office/powerpoint/2010/main" val="189454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sz="half" idx="10"/>
          </p:nvPr>
        </p:nvSpPr>
        <p:spPr>
          <a:ln/>
        </p:spPr>
        <p:txBody>
          <a:bodyPr/>
          <a:lstStyle>
            <a:lvl1pPr>
              <a:defRPr/>
            </a:lvl1pPr>
          </a:lstStyle>
          <a:p>
            <a:pPr>
              <a:defRPr/>
            </a:pPr>
            <a:endParaRPr lang="en-US"/>
          </a:p>
        </p:txBody>
      </p:sp>
      <p:sp>
        <p:nvSpPr>
          <p:cNvPr id="4" name="Rectangle 4"/>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A67E2165-ACBC-420A-973E-CFBE1C523734}" type="slidenum">
              <a:rPr lang="en-US" altLang="en-US"/>
              <a:pPr/>
              <a:t>‹#›</a:t>
            </a:fld>
            <a:endParaRPr lang="en-US" altLang="en-US"/>
          </a:p>
        </p:txBody>
      </p:sp>
    </p:spTree>
    <p:extLst>
      <p:ext uri="{BB962C8B-B14F-4D97-AF65-F5344CB8AC3E}">
        <p14:creationId xmlns:p14="http://schemas.microsoft.com/office/powerpoint/2010/main" val="28731654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457200" y="1463040"/>
            <a:ext cx="8229600"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p:txBody>
      </p:sp>
      <p:sp>
        <p:nvSpPr>
          <p:cNvPr id="108547" name="Rectangle 3"/>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a:defRPr/>
            </a:pPr>
            <a:endParaRPr lang="en-US"/>
          </a:p>
        </p:txBody>
      </p:sp>
      <p:sp>
        <p:nvSpPr>
          <p:cNvPr id="108548" name="Rectangle 4"/>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a:defRPr/>
            </a:pPr>
            <a:endParaRPr lang="en-US"/>
          </a:p>
        </p:txBody>
      </p:sp>
      <p:sp>
        <p:nvSpPr>
          <p:cNvPr id="1085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44DB9EF2-1910-4E3A-A13D-D94C13F19596}" type="slidenum">
              <a:rPr lang="en-US" altLang="en-US"/>
              <a:pPr/>
              <a:t>‹#›</a:t>
            </a:fld>
            <a:endParaRPr lang="en-US" altLang="en-US"/>
          </a:p>
        </p:txBody>
      </p:sp>
      <p:sp>
        <p:nvSpPr>
          <p:cNvPr id="1030" name="Text Box 7"/>
          <p:cNvSpPr txBox="1">
            <a:spLocks noChangeArrowheads="1"/>
          </p:cNvSpPr>
          <p:nvPr/>
        </p:nvSpPr>
        <p:spPr bwMode="auto">
          <a:xfrm>
            <a:off x="849630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pPr eaLnBrk="1" hangingPunct="1">
                <a:spcBef>
                  <a:spcPct val="50000"/>
                </a:spcBef>
              </a:pPr>
              <a:t>‹#›</a:t>
            </a:fld>
            <a:endParaRPr lang="en-US" altLang="en-US"/>
          </a:p>
        </p:txBody>
      </p:sp>
      <p:sp>
        <p:nvSpPr>
          <p:cNvPr id="1031" name="Rectangle 5"/>
          <p:cNvSpPr>
            <a:spLocks noGrp="1" noChangeArrowheads="1"/>
          </p:cNvSpPr>
          <p:nvPr>
            <p:ph type="title"/>
          </p:nvPr>
        </p:nvSpPr>
        <p:spPr bwMode="auto">
          <a:xfrm>
            <a:off x="381000" y="104775"/>
            <a:ext cx="82264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pic>
        <p:nvPicPr>
          <p:cNvPr id="3074" name="Picture 2" descr="D:\New folder\PPT\Images\Template\Epp Discrete Math 5e\3_3.jpg"/>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228600" y="457200"/>
            <a:ext cx="8686800" cy="6858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64" r:id="rId2"/>
    <p:sldLayoutId id="2147483663" r:id="rId3"/>
    <p:sldLayoutId id="2147483662"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iming>
    <p:tnLst>
      <p:par>
        <p:cTn id="1" dur="indefinite" restart="never" nodeType="tmRoot"/>
      </p:par>
    </p:tnLst>
  </p:timing>
  <p:txStyles>
    <p:titleStyle>
      <a:lvl1pPr algn="l" rtl="0" eaLnBrk="0" fontAlgn="base" hangingPunct="0">
        <a:spcBef>
          <a:spcPct val="0"/>
        </a:spcBef>
        <a:spcAft>
          <a:spcPct val="0"/>
        </a:spcAft>
        <a:defRPr sz="4000">
          <a:solidFill>
            <a:schemeClr val="bg1"/>
          </a:solidFill>
          <a:latin typeface="+mj-lt"/>
          <a:ea typeface="+mj-ea"/>
          <a:cs typeface="+mj-cs"/>
        </a:defRPr>
      </a:lvl1pPr>
      <a:lvl2pPr algn="l" rtl="0" eaLnBrk="0" fontAlgn="base" hangingPunct="0">
        <a:spcBef>
          <a:spcPct val="0"/>
        </a:spcBef>
        <a:spcAft>
          <a:spcPct val="0"/>
        </a:spcAft>
        <a:defRPr sz="4000">
          <a:solidFill>
            <a:schemeClr val="bg1"/>
          </a:solidFill>
          <a:latin typeface="Arial" pitchFamily="34" charset="0"/>
        </a:defRPr>
      </a:lvl2pPr>
      <a:lvl3pPr algn="l" rtl="0" eaLnBrk="0" fontAlgn="base" hangingPunct="0">
        <a:spcBef>
          <a:spcPct val="0"/>
        </a:spcBef>
        <a:spcAft>
          <a:spcPct val="0"/>
        </a:spcAft>
        <a:defRPr sz="4000">
          <a:solidFill>
            <a:schemeClr val="bg1"/>
          </a:solidFill>
          <a:latin typeface="Arial" pitchFamily="34" charset="0"/>
        </a:defRPr>
      </a:lvl3pPr>
      <a:lvl4pPr algn="l" rtl="0" eaLnBrk="0" fontAlgn="base" hangingPunct="0">
        <a:spcBef>
          <a:spcPct val="0"/>
        </a:spcBef>
        <a:spcAft>
          <a:spcPct val="0"/>
        </a:spcAft>
        <a:defRPr sz="4000">
          <a:solidFill>
            <a:schemeClr val="bg1"/>
          </a:solidFill>
          <a:latin typeface="Arial" pitchFamily="34" charset="0"/>
        </a:defRPr>
      </a:lvl4pPr>
      <a:lvl5pPr algn="l" rtl="0" eaLnBrk="0" fontAlgn="base" hangingPunct="0">
        <a:spcBef>
          <a:spcPct val="0"/>
        </a:spcBef>
        <a:spcAft>
          <a:spcPct val="0"/>
        </a:spcAft>
        <a:defRPr sz="4000">
          <a:solidFill>
            <a:schemeClr val="bg1"/>
          </a:solidFill>
          <a:latin typeface="Arial" pitchFamily="34" charset="0"/>
        </a:defRPr>
      </a:lvl5pPr>
      <a:lvl6pPr marL="457200" algn="l" rtl="0" fontAlgn="base">
        <a:spcBef>
          <a:spcPct val="0"/>
        </a:spcBef>
        <a:spcAft>
          <a:spcPct val="0"/>
        </a:spcAft>
        <a:defRPr sz="4000">
          <a:solidFill>
            <a:schemeClr val="bg1"/>
          </a:solidFill>
          <a:latin typeface="Arial" pitchFamily="34" charset="0"/>
        </a:defRPr>
      </a:lvl6pPr>
      <a:lvl7pPr marL="914400" algn="l" rtl="0" fontAlgn="base">
        <a:spcBef>
          <a:spcPct val="0"/>
        </a:spcBef>
        <a:spcAft>
          <a:spcPct val="0"/>
        </a:spcAft>
        <a:defRPr sz="4000">
          <a:solidFill>
            <a:schemeClr val="bg1"/>
          </a:solidFill>
          <a:latin typeface="Arial" pitchFamily="34" charset="0"/>
        </a:defRPr>
      </a:lvl7pPr>
      <a:lvl8pPr marL="1371600" algn="l" rtl="0" fontAlgn="base">
        <a:spcBef>
          <a:spcPct val="0"/>
        </a:spcBef>
        <a:spcAft>
          <a:spcPct val="0"/>
        </a:spcAft>
        <a:defRPr sz="4000">
          <a:solidFill>
            <a:schemeClr val="bg1"/>
          </a:solidFill>
          <a:latin typeface="Arial" pitchFamily="34" charset="0"/>
        </a:defRPr>
      </a:lvl8pPr>
      <a:lvl9pPr marL="1828800" algn="l" rtl="0" fontAlgn="base">
        <a:spcBef>
          <a:spcPct val="0"/>
        </a:spcBef>
        <a:spcAft>
          <a:spcPct val="0"/>
        </a:spcAft>
        <a:defRPr sz="4000">
          <a:solidFill>
            <a:schemeClr val="bg1"/>
          </a:solidFill>
          <a:latin typeface="Arial" pitchFamily="34" charset="0"/>
        </a:defRPr>
      </a:lvl9pPr>
    </p:titleStyle>
    <p:body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5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5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5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6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17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228600" y="1344168"/>
            <a:ext cx="7772400" cy="914400"/>
          </a:xfrm>
        </p:spPr>
        <p:txBody>
          <a:bodyPr/>
          <a:lstStyle/>
          <a:p>
            <a:r>
              <a:rPr lang="en-US" sz="3200" dirty="0">
                <a:solidFill>
                  <a:schemeClr val="tx1"/>
                </a:solidFill>
                <a:latin typeface="Arial" panose="020B0604020202020204" pitchFamily="34" charset="0"/>
              </a:rPr>
              <a:t>CHAPTER </a:t>
            </a:r>
            <a:r>
              <a:rPr lang="en-US" dirty="0" smtClean="0">
                <a:solidFill>
                  <a:schemeClr val="tx1"/>
                </a:solidFill>
                <a:latin typeface="Arial" panose="020B0604020202020204" pitchFamily="34" charset="0"/>
              </a:rPr>
              <a:t>7</a:t>
            </a:r>
            <a:endParaRPr lang="en-IN" dirty="0"/>
          </a:p>
        </p:txBody>
      </p:sp>
      <p:sp>
        <p:nvSpPr>
          <p:cNvPr id="6" name="Content Placeholder 3"/>
          <p:cNvSpPr txBox="1">
            <a:spLocks/>
          </p:cNvSpPr>
          <p:nvPr/>
        </p:nvSpPr>
        <p:spPr>
          <a:xfrm>
            <a:off x="304800" y="2770496"/>
            <a:ext cx="8610600" cy="1484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eaLnBrk="1" hangingPunct="1">
              <a:spcBef>
                <a:spcPct val="50000"/>
              </a:spcBef>
            </a:pPr>
            <a:r>
              <a:rPr lang="en-IN" altLang="en-US" sz="4500" b="1" dirty="0"/>
              <a:t>PROPERTIES OF FUNCTIONS</a:t>
            </a:r>
          </a:p>
        </p:txBody>
      </p:sp>
      <p:sp>
        <p:nvSpPr>
          <p:cNvPr id="8" name="Content Placeholder 4"/>
          <p:cNvSpPr txBox="1">
            <a:spLocks/>
          </p:cNvSpPr>
          <p:nvPr/>
        </p:nvSpPr>
        <p:spPr>
          <a:xfrm>
            <a:off x="1905000" y="6300216"/>
            <a:ext cx="5943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a:spcBef>
                <a:spcPct val="50000"/>
              </a:spcBef>
            </a:pPr>
            <a:r>
              <a:rPr lang="en-US" altLang="en-US" sz="1400" kern="1200" dirty="0" smtClean="0">
                <a:latin typeface="Arial" panose="020B0604020202020204" pitchFamily="34" charset="0"/>
              </a:rPr>
              <a:t>Copyright © Cengage Learning. All rights reserved. </a:t>
            </a:r>
            <a:endParaRPr lang="en-US" altLang="en-US" sz="1400" kern="1200" dirty="0">
              <a:latin typeface="Arial" panose="020B0604020202020204" pitchFamily="34" charset="0"/>
            </a:endParaRPr>
          </a:p>
        </p:txBody>
      </p:sp>
    </p:spTree>
    <p:extLst>
      <p:ext uri="{BB962C8B-B14F-4D97-AF65-F5344CB8AC3E}">
        <p14:creationId xmlns:p14="http://schemas.microsoft.com/office/powerpoint/2010/main" val="21277718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100" dirty="0"/>
              <a:t>Example </a:t>
            </a:r>
            <a:r>
              <a:rPr lang="en-IN" altLang="en-US" sz="3100" dirty="0" smtClean="0"/>
              <a:t>7.1.1 </a:t>
            </a:r>
            <a:r>
              <a:rPr lang="en-US" altLang="en-US" sz="3100" dirty="0"/>
              <a:t>– </a:t>
            </a:r>
            <a:r>
              <a:rPr lang="en-IN" sz="3100" i="1" dirty="0"/>
              <a:t>Functions and </a:t>
            </a:r>
            <a:r>
              <a:rPr lang="en-IN" sz="3100" i="1" dirty="0" err="1"/>
              <a:t>Nonfunctions</a:t>
            </a:r>
            <a:endParaRPr lang="en-IN" altLang="en-US" sz="3100" i="1" dirty="0"/>
          </a:p>
        </p:txBody>
      </p:sp>
      <p:sp>
        <p:nvSpPr>
          <p:cNvPr id="3" name="Content Placeholder 2"/>
          <p:cNvSpPr>
            <a:spLocks noGrp="1"/>
          </p:cNvSpPr>
          <p:nvPr>
            <p:ph sz="quarter" idx="13"/>
          </p:nvPr>
        </p:nvSpPr>
        <p:spPr>
          <a:xfrm>
            <a:off x="457200" y="1447800"/>
            <a:ext cx="8534400" cy="914400"/>
          </a:xfrm>
        </p:spPr>
        <p:txBody>
          <a:bodyPr/>
          <a:lstStyle/>
          <a:p>
            <a:pPr marL="0" indent="0"/>
            <a:r>
              <a:rPr lang="en-IN" dirty="0"/>
              <a:t>Which of the arrow diagrams in Figure 7.1.2 define functions from </a:t>
            </a:r>
            <a:r>
              <a:rPr lang="en-IN" i="1" dirty="0"/>
              <a:t>X </a:t>
            </a:r>
            <a:r>
              <a:rPr lang="en-IN" dirty="0" smtClean="0"/>
              <a:t>= </a:t>
            </a:r>
            <a:r>
              <a:rPr lang="en-IN" dirty="0"/>
              <a:t>{</a:t>
            </a:r>
            <a:r>
              <a:rPr lang="en-IN" i="1" dirty="0"/>
              <a:t>a</a:t>
            </a:r>
            <a:r>
              <a:rPr lang="en-IN" dirty="0"/>
              <a:t>, </a:t>
            </a:r>
            <a:r>
              <a:rPr lang="en-IN" i="1" dirty="0"/>
              <a:t>b</a:t>
            </a:r>
            <a:r>
              <a:rPr lang="en-IN" dirty="0"/>
              <a:t>, </a:t>
            </a:r>
            <a:r>
              <a:rPr lang="en-IN" i="1" dirty="0"/>
              <a:t>c</a:t>
            </a:r>
            <a:r>
              <a:rPr lang="en-IN" dirty="0"/>
              <a:t>} </a:t>
            </a:r>
            <a:r>
              <a:rPr lang="en-IN" dirty="0" smtClean="0"/>
              <a:t>to </a:t>
            </a:r>
            <a:r>
              <a:rPr lang="es-ES" i="1" dirty="0" smtClean="0"/>
              <a:t>Y </a:t>
            </a:r>
            <a:r>
              <a:rPr lang="es-ES" dirty="0" smtClean="0"/>
              <a:t>= </a:t>
            </a:r>
            <a:r>
              <a:rPr lang="es-ES" dirty="0"/>
              <a:t>{1, 2, 3, 4}?</a:t>
            </a:r>
            <a:endParaRPr lang="en-US" altLang="en-US" dirty="0"/>
          </a:p>
        </p:txBody>
      </p:sp>
      <p:sp>
        <p:nvSpPr>
          <p:cNvPr id="5" name="Content Placeholder 2"/>
          <p:cNvSpPr>
            <a:spLocks noGrp="1"/>
          </p:cNvSpPr>
          <p:nvPr>
            <p:ph sz="quarter" idx="13"/>
          </p:nvPr>
        </p:nvSpPr>
        <p:spPr>
          <a:xfrm>
            <a:off x="3962400" y="4707007"/>
            <a:ext cx="1162878" cy="270014"/>
          </a:xfrm>
        </p:spPr>
        <p:txBody>
          <a:bodyPr/>
          <a:lstStyle/>
          <a:p>
            <a:pPr marL="0" indent="0"/>
            <a:r>
              <a:rPr lang="en-IN" sz="1200" b="1" dirty="0"/>
              <a:t>Figure 7.1.2</a:t>
            </a:r>
            <a:endParaRPr lang="en-US" altLang="en-US" sz="1200" dirty="0"/>
          </a:p>
        </p:txBody>
      </p:sp>
      <p:pic>
        <p:nvPicPr>
          <p:cNvPr id="4" name="Picture 3" descr="There are 3 arrow diagrams (a), (b), and (c). In (a), the first set has 3 elements labeled a, b, and c. The second set has 4 elements labeled 1, 2, 3, and 4.  An arrow from a points to 1. An arrow from c points to 3. &#10;In (b), the first set has 3 elements labeled a, b, and c. The second set has 4 elements labeled 1, 2, 3, and 4.  An arrow points from a to 1. An arrow from b points to 2. An arrow from c points to 2, and another arrow from c points to 3.&#10;In (c), the first set has 3 elements labeled a, b, and c. The second set has 4 elements labeled 1, 2, 3, and 4.  An arrow from a points to 3. An arrow from b points to 1. An arrow from c points to 3."/>
          <p:cNvPicPr>
            <a:picLocks noChangeAspect="1"/>
          </p:cNvPicPr>
          <p:nvPr/>
        </p:nvPicPr>
        <p:blipFill>
          <a:blip r:embed="rId3"/>
          <a:stretch>
            <a:fillRect/>
          </a:stretch>
        </p:blipFill>
        <p:spPr>
          <a:xfrm>
            <a:off x="1066800" y="2821057"/>
            <a:ext cx="7068226" cy="1562100"/>
          </a:xfrm>
          <a:prstGeom prst="rect">
            <a:avLst/>
          </a:prstGeom>
        </p:spPr>
      </p:pic>
    </p:spTree>
    <p:extLst>
      <p:ext uri="{BB962C8B-B14F-4D97-AF65-F5344CB8AC3E}">
        <p14:creationId xmlns:p14="http://schemas.microsoft.com/office/powerpoint/2010/main" val="3748779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7.1.1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534400" cy="3810000"/>
          </a:xfrm>
        </p:spPr>
        <p:txBody>
          <a:bodyPr/>
          <a:lstStyle/>
          <a:p>
            <a:pPr marL="0" indent="0"/>
            <a:r>
              <a:rPr lang="en-IN" dirty="0"/>
              <a:t>Only (c) defines a function. </a:t>
            </a:r>
            <a:endParaRPr lang="en-IN" dirty="0" smtClean="0"/>
          </a:p>
          <a:p>
            <a:pPr marL="0" indent="0"/>
            <a:endParaRPr lang="en-IN" dirty="0"/>
          </a:p>
          <a:p>
            <a:pPr marL="0" indent="0"/>
            <a:r>
              <a:rPr lang="en-IN" dirty="0" smtClean="0"/>
              <a:t>In </a:t>
            </a:r>
            <a:r>
              <a:rPr lang="en-IN" dirty="0"/>
              <a:t>(a) the element </a:t>
            </a:r>
            <a:r>
              <a:rPr lang="en-IN" i="1" dirty="0"/>
              <a:t>b </a:t>
            </a:r>
            <a:r>
              <a:rPr lang="en-IN" dirty="0"/>
              <a:t>in </a:t>
            </a:r>
            <a:r>
              <a:rPr lang="en-IN" i="1" dirty="0"/>
              <a:t>X </a:t>
            </a:r>
            <a:r>
              <a:rPr lang="en-IN" dirty="0"/>
              <a:t>is not related to any </a:t>
            </a:r>
            <a:r>
              <a:rPr lang="en-IN" dirty="0" smtClean="0"/>
              <a:t>element of </a:t>
            </a:r>
            <a:r>
              <a:rPr lang="en-IN" i="1" dirty="0"/>
              <a:t>Y </a:t>
            </a:r>
            <a:r>
              <a:rPr lang="en-IN" dirty="0"/>
              <a:t>because there is no arrow that points from </a:t>
            </a:r>
            <a:r>
              <a:rPr lang="en-IN" i="1" dirty="0"/>
              <a:t>b </a:t>
            </a:r>
            <a:r>
              <a:rPr lang="en-IN" dirty="0"/>
              <a:t>to an element in </a:t>
            </a:r>
            <a:r>
              <a:rPr lang="en-IN" i="1" dirty="0"/>
              <a:t>Y</a:t>
            </a:r>
            <a:r>
              <a:rPr lang="en-IN" dirty="0"/>
              <a:t>. </a:t>
            </a:r>
            <a:endParaRPr lang="en-IN" dirty="0" smtClean="0"/>
          </a:p>
          <a:p>
            <a:pPr marL="0" indent="0"/>
            <a:endParaRPr lang="en-IN" dirty="0"/>
          </a:p>
          <a:p>
            <a:pPr marL="0" indent="0"/>
            <a:r>
              <a:rPr lang="en-IN" dirty="0" smtClean="0"/>
              <a:t>And </a:t>
            </a:r>
            <a:r>
              <a:rPr lang="en-IN" dirty="0"/>
              <a:t>in (b) </a:t>
            </a:r>
            <a:r>
              <a:rPr lang="en-IN" dirty="0" smtClean="0"/>
              <a:t>the element </a:t>
            </a:r>
            <a:r>
              <a:rPr lang="en-IN" i="1" dirty="0"/>
              <a:t>c </a:t>
            </a:r>
            <a:r>
              <a:rPr lang="en-IN" dirty="0"/>
              <a:t>is not related to a </a:t>
            </a:r>
            <a:r>
              <a:rPr lang="en-IN" i="1" dirty="0"/>
              <a:t>unique </a:t>
            </a:r>
            <a:r>
              <a:rPr lang="en-IN" dirty="0"/>
              <a:t>element of </a:t>
            </a:r>
            <a:r>
              <a:rPr lang="en-IN" i="1" dirty="0"/>
              <a:t>Y </a:t>
            </a:r>
            <a:r>
              <a:rPr lang="en-IN" dirty="0"/>
              <a:t>because from </a:t>
            </a:r>
            <a:r>
              <a:rPr lang="en-IN" i="1" dirty="0"/>
              <a:t>c </a:t>
            </a:r>
            <a:r>
              <a:rPr lang="en-IN" dirty="0"/>
              <a:t>there are two arrows </a:t>
            </a:r>
            <a:r>
              <a:rPr lang="en-IN" dirty="0" smtClean="0"/>
              <a:t>that point </a:t>
            </a:r>
            <a:r>
              <a:rPr lang="en-IN" dirty="0"/>
              <a:t>to two different elements of </a:t>
            </a:r>
            <a:r>
              <a:rPr lang="en-IN" i="1" dirty="0"/>
              <a:t>Y</a:t>
            </a:r>
            <a:r>
              <a:rPr lang="en-IN" dirty="0"/>
              <a:t>—one toward 2 and the other toward 3.</a:t>
            </a:r>
            <a:endParaRPr lang="en-US" altLang="en-US" dirty="0"/>
          </a:p>
        </p:txBody>
      </p:sp>
    </p:spTree>
    <p:extLst>
      <p:ext uri="{BB962C8B-B14F-4D97-AF65-F5344CB8AC3E}">
        <p14:creationId xmlns:p14="http://schemas.microsoft.com/office/powerpoint/2010/main" val="14574348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400" dirty="0"/>
              <a:t>Example </a:t>
            </a:r>
            <a:r>
              <a:rPr lang="en-IN" altLang="en-US" sz="2400" dirty="0" smtClean="0"/>
              <a:t>7.1.2 </a:t>
            </a:r>
            <a:r>
              <a:rPr lang="en-US" altLang="en-US" sz="2400" dirty="0"/>
              <a:t>– </a:t>
            </a:r>
            <a:r>
              <a:rPr lang="en-US" altLang="en-US" sz="2400" i="1" dirty="0" smtClean="0"/>
              <a:t>A</a:t>
            </a:r>
            <a:r>
              <a:rPr lang="en-US" altLang="en-US" sz="2400" dirty="0" smtClean="0"/>
              <a:t> </a:t>
            </a:r>
            <a:r>
              <a:rPr lang="en-IN" sz="2400" i="1" dirty="0" smtClean="0"/>
              <a:t>Function </a:t>
            </a:r>
            <a:r>
              <a:rPr lang="en-IN" sz="2400" i="1" dirty="0"/>
              <a:t>Defined by an Arrow Diagram</a:t>
            </a:r>
            <a:endParaRPr lang="en-IN" altLang="en-US" sz="2400" i="1" dirty="0"/>
          </a:p>
        </p:txBody>
      </p:sp>
      <p:sp>
        <p:nvSpPr>
          <p:cNvPr id="3" name="Content Placeholder 2"/>
          <p:cNvSpPr>
            <a:spLocks noGrp="1"/>
          </p:cNvSpPr>
          <p:nvPr>
            <p:ph sz="quarter" idx="13"/>
          </p:nvPr>
        </p:nvSpPr>
        <p:spPr>
          <a:xfrm>
            <a:off x="457200" y="1447800"/>
            <a:ext cx="8534400" cy="914400"/>
          </a:xfrm>
        </p:spPr>
        <p:txBody>
          <a:bodyPr/>
          <a:lstStyle/>
          <a:p>
            <a:pPr marL="0" indent="0"/>
            <a:r>
              <a:rPr lang="en-IN" dirty="0"/>
              <a:t>Let </a:t>
            </a:r>
            <a:r>
              <a:rPr lang="en-IN" i="1" dirty="0"/>
              <a:t>X </a:t>
            </a:r>
            <a:r>
              <a:rPr lang="en-IN" dirty="0" smtClean="0"/>
              <a:t>= </a:t>
            </a:r>
            <a:r>
              <a:rPr lang="en-IN" dirty="0"/>
              <a:t>{</a:t>
            </a:r>
            <a:r>
              <a:rPr lang="en-IN" i="1" dirty="0"/>
              <a:t>a</a:t>
            </a:r>
            <a:r>
              <a:rPr lang="en-IN" dirty="0"/>
              <a:t>, </a:t>
            </a:r>
            <a:r>
              <a:rPr lang="en-IN" i="1" dirty="0"/>
              <a:t>b</a:t>
            </a:r>
            <a:r>
              <a:rPr lang="en-IN" dirty="0"/>
              <a:t>, </a:t>
            </a:r>
            <a:r>
              <a:rPr lang="en-IN" i="1" dirty="0"/>
              <a:t>c</a:t>
            </a:r>
            <a:r>
              <a:rPr lang="en-IN" dirty="0"/>
              <a:t>} and </a:t>
            </a:r>
            <a:r>
              <a:rPr lang="en-IN" i="1" dirty="0"/>
              <a:t>Y </a:t>
            </a:r>
            <a:r>
              <a:rPr lang="en-IN" dirty="0" smtClean="0"/>
              <a:t>= </a:t>
            </a:r>
            <a:r>
              <a:rPr lang="en-IN" dirty="0"/>
              <a:t>{1, 2, 3, 4}. Define a function </a:t>
            </a:r>
            <a:r>
              <a:rPr lang="en-IN" i="1" dirty="0"/>
              <a:t>f </a:t>
            </a:r>
            <a:r>
              <a:rPr lang="en-IN" dirty="0"/>
              <a:t>from </a:t>
            </a:r>
            <a:r>
              <a:rPr lang="en-IN" i="1" dirty="0"/>
              <a:t>X </a:t>
            </a:r>
            <a:r>
              <a:rPr lang="en-IN" dirty="0"/>
              <a:t>to </a:t>
            </a:r>
            <a:r>
              <a:rPr lang="en-IN" i="1" dirty="0"/>
              <a:t>Y </a:t>
            </a:r>
            <a:r>
              <a:rPr lang="en-IN" dirty="0"/>
              <a:t>by the arrow </a:t>
            </a:r>
            <a:r>
              <a:rPr lang="en-IN" dirty="0" smtClean="0"/>
              <a:t>diagram in </a:t>
            </a:r>
            <a:r>
              <a:rPr lang="en-IN" dirty="0"/>
              <a:t>Figure 7.1.3.</a:t>
            </a:r>
            <a:endParaRPr lang="en-US" altLang="en-US" dirty="0"/>
          </a:p>
        </p:txBody>
      </p:sp>
      <p:sp>
        <p:nvSpPr>
          <p:cNvPr id="5" name="Content Placeholder 2"/>
          <p:cNvSpPr>
            <a:spLocks noGrp="1"/>
          </p:cNvSpPr>
          <p:nvPr>
            <p:ph sz="quarter" idx="13"/>
          </p:nvPr>
        </p:nvSpPr>
        <p:spPr>
          <a:xfrm>
            <a:off x="3888389" y="4856095"/>
            <a:ext cx="1162878" cy="270014"/>
          </a:xfrm>
        </p:spPr>
        <p:txBody>
          <a:bodyPr/>
          <a:lstStyle/>
          <a:p>
            <a:pPr marL="0" indent="0"/>
            <a:r>
              <a:rPr lang="en-IN" sz="1200" b="1" dirty="0"/>
              <a:t>Figure </a:t>
            </a:r>
            <a:r>
              <a:rPr lang="en-IN" sz="1200" b="1" dirty="0" smtClean="0"/>
              <a:t>7.1.3</a:t>
            </a:r>
            <a:endParaRPr lang="en-US" altLang="en-US" sz="1200" dirty="0"/>
          </a:p>
        </p:txBody>
      </p:sp>
      <p:pic>
        <p:nvPicPr>
          <p:cNvPr id="6" name="Picture 5" descr="The first set, X, of the arrow diagram has 3 elements labeled a, b, and c. The second set, Y, has 4 elements labeled 1, 2, 3, and 4.  An arrow from a points to 2. An arrow from b points to 4. An arrow from c points to 2. A curved arrow from the set X points to the set Y and is labeled as f. "/>
          <p:cNvPicPr>
            <a:picLocks noChangeAspect="1"/>
          </p:cNvPicPr>
          <p:nvPr/>
        </p:nvPicPr>
        <p:blipFill>
          <a:blip r:embed="rId3"/>
          <a:stretch>
            <a:fillRect/>
          </a:stretch>
        </p:blipFill>
        <p:spPr>
          <a:xfrm>
            <a:off x="3136328" y="2524538"/>
            <a:ext cx="2667000" cy="1982033"/>
          </a:xfrm>
          <a:prstGeom prst="rect">
            <a:avLst/>
          </a:prstGeom>
        </p:spPr>
      </p:pic>
    </p:spTree>
    <p:extLst>
      <p:ext uri="{BB962C8B-B14F-4D97-AF65-F5344CB8AC3E}">
        <p14:creationId xmlns:p14="http://schemas.microsoft.com/office/powerpoint/2010/main" val="12119219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300" dirty="0"/>
              <a:t>Example </a:t>
            </a:r>
            <a:r>
              <a:rPr lang="en-IN" altLang="en-US" sz="2300" dirty="0" smtClean="0"/>
              <a:t>7.1.2 </a:t>
            </a:r>
            <a:r>
              <a:rPr lang="en-US" altLang="en-US" sz="2300" dirty="0"/>
              <a:t>– </a:t>
            </a:r>
            <a:r>
              <a:rPr lang="en-US" altLang="en-US" sz="2300" i="1" dirty="0" smtClean="0"/>
              <a:t>A</a:t>
            </a:r>
            <a:r>
              <a:rPr lang="en-US" altLang="en-US" sz="2300" dirty="0" smtClean="0"/>
              <a:t> </a:t>
            </a:r>
            <a:r>
              <a:rPr lang="en-IN" sz="2300" i="1" dirty="0" smtClean="0"/>
              <a:t>Function </a:t>
            </a:r>
            <a:r>
              <a:rPr lang="en-IN" sz="2300" i="1" dirty="0"/>
              <a:t>Defined by an Arrow Diagram</a:t>
            </a:r>
            <a:endParaRPr lang="en-IN" altLang="en-US" sz="2300" i="1" dirty="0"/>
          </a:p>
        </p:txBody>
      </p:sp>
      <p:sp>
        <p:nvSpPr>
          <p:cNvPr id="7" name="Content Placeholder 2"/>
          <p:cNvSpPr>
            <a:spLocks noGrp="1"/>
          </p:cNvSpPr>
          <p:nvPr>
            <p:ph sz="quarter" idx="13"/>
          </p:nvPr>
        </p:nvSpPr>
        <p:spPr>
          <a:xfrm>
            <a:off x="477078" y="1447800"/>
            <a:ext cx="8285922" cy="3962400"/>
          </a:xfrm>
        </p:spPr>
        <p:txBody>
          <a:bodyPr/>
          <a:lstStyle/>
          <a:p>
            <a:pPr marL="0" indent="0"/>
            <a:r>
              <a:rPr lang="en-IN" dirty="0" smtClean="0"/>
              <a:t>a. Write </a:t>
            </a:r>
            <a:r>
              <a:rPr lang="en-IN" dirty="0"/>
              <a:t>the domain and co-domain of </a:t>
            </a:r>
            <a:r>
              <a:rPr lang="en-IN" i="1" dirty="0"/>
              <a:t>f</a:t>
            </a:r>
            <a:r>
              <a:rPr lang="en-IN" dirty="0" smtClean="0"/>
              <a:t>.</a:t>
            </a:r>
          </a:p>
          <a:p>
            <a:pPr marL="0" indent="0"/>
            <a:endParaRPr lang="en-IN" sz="800" dirty="0"/>
          </a:p>
          <a:p>
            <a:pPr marL="0" indent="0"/>
            <a:r>
              <a:rPr lang="en-IN" dirty="0"/>
              <a:t>b. Find </a:t>
            </a:r>
            <a:r>
              <a:rPr lang="en-IN" i="1" dirty="0"/>
              <a:t>f</a:t>
            </a:r>
            <a:r>
              <a:rPr lang="en-IN" sz="400" i="1" dirty="0"/>
              <a:t> </a:t>
            </a:r>
            <a:r>
              <a:rPr lang="en-IN" dirty="0"/>
              <a:t>(</a:t>
            </a:r>
            <a:r>
              <a:rPr lang="en-IN" i="1" dirty="0"/>
              <a:t>a</a:t>
            </a:r>
            <a:r>
              <a:rPr lang="en-IN" dirty="0"/>
              <a:t>), </a:t>
            </a:r>
            <a:r>
              <a:rPr lang="en-IN" i="1" dirty="0"/>
              <a:t>f</a:t>
            </a:r>
            <a:r>
              <a:rPr lang="en-IN" sz="400" i="1" dirty="0"/>
              <a:t> </a:t>
            </a:r>
            <a:r>
              <a:rPr lang="en-IN" dirty="0"/>
              <a:t>(</a:t>
            </a:r>
            <a:r>
              <a:rPr lang="en-IN" i="1" dirty="0"/>
              <a:t>b</a:t>
            </a:r>
            <a:r>
              <a:rPr lang="en-IN" dirty="0"/>
              <a:t>), and </a:t>
            </a:r>
            <a:r>
              <a:rPr lang="en-IN" i="1" dirty="0"/>
              <a:t>f</a:t>
            </a:r>
            <a:r>
              <a:rPr lang="en-IN" sz="400" i="1" dirty="0"/>
              <a:t> </a:t>
            </a:r>
            <a:r>
              <a:rPr lang="en-IN" dirty="0"/>
              <a:t>(</a:t>
            </a:r>
            <a:r>
              <a:rPr lang="en-IN" i="1" dirty="0"/>
              <a:t>c</a:t>
            </a:r>
            <a:r>
              <a:rPr lang="en-IN" dirty="0" smtClean="0"/>
              <a:t>).</a:t>
            </a:r>
          </a:p>
          <a:p>
            <a:pPr marL="0" indent="0"/>
            <a:endParaRPr lang="en-IN" sz="800" dirty="0"/>
          </a:p>
          <a:p>
            <a:pPr marL="0" indent="0"/>
            <a:r>
              <a:rPr lang="en-IN" dirty="0"/>
              <a:t>c. What is the range of </a:t>
            </a:r>
            <a:r>
              <a:rPr lang="en-IN" i="1" dirty="0"/>
              <a:t>f</a:t>
            </a:r>
            <a:r>
              <a:rPr lang="en-IN" dirty="0" smtClean="0"/>
              <a:t>?</a:t>
            </a:r>
          </a:p>
          <a:p>
            <a:pPr marL="0" indent="0"/>
            <a:endParaRPr lang="en-IN" sz="800" dirty="0"/>
          </a:p>
          <a:p>
            <a:pPr marL="344488" indent="-344488"/>
            <a:r>
              <a:rPr lang="en-IN" dirty="0"/>
              <a:t>d. Is </a:t>
            </a:r>
            <a:r>
              <a:rPr lang="en-IN" i="1" dirty="0"/>
              <a:t>c </a:t>
            </a:r>
            <a:r>
              <a:rPr lang="en-IN" dirty="0"/>
              <a:t>an inverse image of 2? Is </a:t>
            </a:r>
            <a:r>
              <a:rPr lang="en-IN" i="1" dirty="0"/>
              <a:t>b </a:t>
            </a:r>
            <a:r>
              <a:rPr lang="en-IN" dirty="0"/>
              <a:t>an inverse image of 3</a:t>
            </a:r>
            <a:r>
              <a:rPr lang="en-IN" dirty="0" smtClean="0"/>
              <a:t>?</a:t>
            </a:r>
          </a:p>
          <a:p>
            <a:pPr marL="0" indent="0"/>
            <a:endParaRPr lang="en-IN" sz="800" dirty="0"/>
          </a:p>
          <a:p>
            <a:pPr marL="0" indent="0"/>
            <a:r>
              <a:rPr lang="en-IN" dirty="0"/>
              <a:t>e. Find the inverse images of 2, 4, and 1</a:t>
            </a:r>
            <a:r>
              <a:rPr lang="en-IN" dirty="0" smtClean="0"/>
              <a:t>.</a:t>
            </a:r>
          </a:p>
          <a:p>
            <a:pPr marL="0" indent="0"/>
            <a:endParaRPr lang="en-IN" sz="800" dirty="0"/>
          </a:p>
          <a:p>
            <a:pPr marL="0" indent="0"/>
            <a:r>
              <a:rPr lang="en-IN" dirty="0"/>
              <a:t>f. Represent </a:t>
            </a:r>
            <a:r>
              <a:rPr lang="en-IN" i="1" dirty="0"/>
              <a:t>f </a:t>
            </a:r>
            <a:r>
              <a:rPr lang="en-IN" dirty="0"/>
              <a:t>as a set of ordered pairs.</a:t>
            </a:r>
            <a:endParaRPr lang="en-US" altLang="en-US"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Tree>
    <p:extLst>
      <p:ext uri="{BB962C8B-B14F-4D97-AF65-F5344CB8AC3E}">
        <p14:creationId xmlns:p14="http://schemas.microsoft.com/office/powerpoint/2010/main" val="24136071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7.1.2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305800" cy="3352800"/>
          </a:xfrm>
        </p:spPr>
        <p:txBody>
          <a:bodyPr/>
          <a:lstStyle/>
          <a:p>
            <a:pPr marL="0" indent="0"/>
            <a:r>
              <a:rPr lang="en-IN" dirty="0" smtClean="0"/>
              <a:t>a. domain </a:t>
            </a:r>
            <a:r>
              <a:rPr lang="en-IN" dirty="0"/>
              <a:t>of </a:t>
            </a:r>
            <a:r>
              <a:rPr lang="en-IN" i="1" dirty="0"/>
              <a:t>f </a:t>
            </a:r>
            <a:r>
              <a:rPr lang="en-IN" dirty="0" smtClean="0"/>
              <a:t>= </a:t>
            </a:r>
            <a:r>
              <a:rPr lang="en-IN" dirty="0"/>
              <a:t>{</a:t>
            </a:r>
            <a:r>
              <a:rPr lang="en-IN" i="1" dirty="0"/>
              <a:t>a</a:t>
            </a:r>
            <a:r>
              <a:rPr lang="en-IN" dirty="0"/>
              <a:t>, </a:t>
            </a:r>
            <a:r>
              <a:rPr lang="en-IN" i="1" dirty="0"/>
              <a:t>b</a:t>
            </a:r>
            <a:r>
              <a:rPr lang="en-IN" dirty="0"/>
              <a:t>, </a:t>
            </a:r>
            <a:r>
              <a:rPr lang="en-IN" i="1" dirty="0"/>
              <a:t>c</a:t>
            </a:r>
            <a:r>
              <a:rPr lang="en-IN" dirty="0"/>
              <a:t>}, co-domain of </a:t>
            </a:r>
            <a:r>
              <a:rPr lang="en-IN" i="1" dirty="0"/>
              <a:t>f </a:t>
            </a:r>
            <a:r>
              <a:rPr lang="en-IN" dirty="0" smtClean="0"/>
              <a:t>= </a:t>
            </a:r>
            <a:r>
              <a:rPr lang="en-IN" dirty="0"/>
              <a:t>{1, 2, 3, 4</a:t>
            </a:r>
            <a:r>
              <a:rPr lang="en-IN" dirty="0" smtClean="0"/>
              <a:t>}</a:t>
            </a:r>
          </a:p>
          <a:p>
            <a:pPr marL="0" indent="0"/>
            <a:endParaRPr lang="en-IN" dirty="0"/>
          </a:p>
          <a:p>
            <a:pPr marL="0" indent="0"/>
            <a:r>
              <a:rPr lang="en-IN" dirty="0"/>
              <a:t>b. </a:t>
            </a:r>
            <a:r>
              <a:rPr lang="en-IN" i="1" dirty="0"/>
              <a:t>f</a:t>
            </a:r>
            <a:r>
              <a:rPr lang="en-IN" dirty="0"/>
              <a:t>(</a:t>
            </a:r>
            <a:r>
              <a:rPr lang="en-IN" i="1" dirty="0"/>
              <a:t>a</a:t>
            </a:r>
            <a:r>
              <a:rPr lang="en-IN" dirty="0"/>
              <a:t>) </a:t>
            </a:r>
            <a:r>
              <a:rPr lang="en-IN" dirty="0" smtClean="0"/>
              <a:t>= </a:t>
            </a:r>
            <a:r>
              <a:rPr lang="en-IN" dirty="0"/>
              <a:t>2, </a:t>
            </a:r>
            <a:r>
              <a:rPr lang="en-IN" i="1" dirty="0" smtClean="0"/>
              <a:t>f</a:t>
            </a:r>
            <a:r>
              <a:rPr lang="en-IN" dirty="0" smtClean="0"/>
              <a:t>(</a:t>
            </a:r>
            <a:r>
              <a:rPr lang="en-IN" i="1" dirty="0" smtClean="0"/>
              <a:t>b</a:t>
            </a:r>
            <a:r>
              <a:rPr lang="en-IN" dirty="0"/>
              <a:t>) </a:t>
            </a:r>
            <a:r>
              <a:rPr lang="en-IN" dirty="0" smtClean="0"/>
              <a:t>= </a:t>
            </a:r>
            <a:r>
              <a:rPr lang="en-IN" dirty="0"/>
              <a:t>4, </a:t>
            </a:r>
            <a:r>
              <a:rPr lang="en-IN" i="1" dirty="0" smtClean="0"/>
              <a:t>f</a:t>
            </a:r>
            <a:r>
              <a:rPr lang="en-IN" dirty="0" smtClean="0"/>
              <a:t>(</a:t>
            </a:r>
            <a:r>
              <a:rPr lang="en-IN" i="1" dirty="0" smtClean="0"/>
              <a:t>c</a:t>
            </a:r>
            <a:r>
              <a:rPr lang="en-IN" dirty="0"/>
              <a:t>) </a:t>
            </a:r>
            <a:r>
              <a:rPr lang="en-IN" dirty="0" smtClean="0"/>
              <a:t>= 2</a:t>
            </a:r>
          </a:p>
          <a:p>
            <a:pPr marL="0" indent="0"/>
            <a:endParaRPr lang="en-IN" dirty="0"/>
          </a:p>
          <a:p>
            <a:pPr marL="0" indent="0"/>
            <a:r>
              <a:rPr lang="en-IN" dirty="0"/>
              <a:t>c. range of </a:t>
            </a:r>
            <a:r>
              <a:rPr lang="en-IN" i="1" dirty="0"/>
              <a:t>f </a:t>
            </a:r>
            <a:r>
              <a:rPr lang="en-IN" dirty="0" smtClean="0"/>
              <a:t>= </a:t>
            </a:r>
            <a:r>
              <a:rPr lang="en-IN" dirty="0"/>
              <a:t>{2, 4</a:t>
            </a:r>
            <a:r>
              <a:rPr lang="en-IN" dirty="0" smtClean="0"/>
              <a:t>}</a:t>
            </a:r>
          </a:p>
          <a:p>
            <a:pPr marL="0" indent="0"/>
            <a:endParaRPr lang="en-IN" dirty="0"/>
          </a:p>
          <a:p>
            <a:pPr marL="0" indent="0"/>
            <a:r>
              <a:rPr lang="en-IN" dirty="0"/>
              <a:t>d. yes, </a:t>
            </a:r>
            <a:r>
              <a:rPr lang="en-IN" dirty="0" smtClean="0"/>
              <a:t>no</a:t>
            </a:r>
          </a:p>
        </p:txBody>
      </p:sp>
    </p:spTree>
    <p:extLst>
      <p:ext uri="{BB962C8B-B14F-4D97-AF65-F5344CB8AC3E}">
        <p14:creationId xmlns:p14="http://schemas.microsoft.com/office/powerpoint/2010/main" val="32916874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7.1.2 </a:t>
            </a:r>
            <a:r>
              <a:rPr lang="en-US" altLang="en-US" dirty="0"/>
              <a:t>– </a:t>
            </a:r>
            <a:r>
              <a:rPr lang="en-US" altLang="en-US" i="1" dirty="0"/>
              <a:t>Solution</a:t>
            </a:r>
            <a:endParaRPr lang="en-IN" altLang="en-US"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305800" cy="1447800"/>
          </a:xfrm>
        </p:spPr>
        <p:txBody>
          <a:bodyPr/>
          <a:lstStyle/>
          <a:p>
            <a:pPr marL="0" indent="0"/>
            <a:r>
              <a:rPr lang="en-IN" dirty="0"/>
              <a:t>e. inverse image of 2 </a:t>
            </a:r>
            <a:r>
              <a:rPr lang="en-IN" dirty="0" smtClean="0"/>
              <a:t>= </a:t>
            </a:r>
            <a:r>
              <a:rPr lang="en-IN" dirty="0"/>
              <a:t>{</a:t>
            </a:r>
            <a:r>
              <a:rPr lang="en-IN" i="1" dirty="0"/>
              <a:t>a</a:t>
            </a:r>
            <a:r>
              <a:rPr lang="en-IN" dirty="0"/>
              <a:t>, </a:t>
            </a:r>
            <a:r>
              <a:rPr lang="en-IN" i="1" dirty="0"/>
              <a:t>c</a:t>
            </a:r>
            <a:r>
              <a:rPr lang="en-IN" dirty="0"/>
              <a:t>}</a:t>
            </a:r>
          </a:p>
          <a:p>
            <a:pPr marL="344488" indent="-344488"/>
            <a:r>
              <a:rPr lang="en-IN" dirty="0" smtClean="0"/>
              <a:t>    inverse </a:t>
            </a:r>
            <a:r>
              <a:rPr lang="en-IN" dirty="0"/>
              <a:t>image of 4 </a:t>
            </a:r>
            <a:r>
              <a:rPr lang="en-IN" dirty="0" smtClean="0"/>
              <a:t>= </a:t>
            </a:r>
            <a:r>
              <a:rPr lang="en-IN" dirty="0"/>
              <a:t>{</a:t>
            </a:r>
            <a:r>
              <a:rPr lang="en-IN" i="1" dirty="0"/>
              <a:t>b</a:t>
            </a:r>
            <a:r>
              <a:rPr lang="en-IN" dirty="0"/>
              <a:t>}</a:t>
            </a:r>
          </a:p>
          <a:p>
            <a:pPr marL="344488" indent="-344488"/>
            <a:r>
              <a:rPr lang="en-IN" dirty="0" smtClean="0"/>
              <a:t>    inverse </a:t>
            </a:r>
            <a:r>
              <a:rPr lang="en-IN" dirty="0"/>
              <a:t>image of 1 </a:t>
            </a:r>
            <a:r>
              <a:rPr lang="en-IN" dirty="0" smtClean="0"/>
              <a:t>=</a:t>
            </a:r>
          </a:p>
        </p:txBody>
      </p:sp>
      <p:pic>
        <p:nvPicPr>
          <p:cNvPr id="5" name="Picture 4" descr="empty set"/>
          <p:cNvPicPr>
            <a:picLocks noChangeAspect="1"/>
          </p:cNvPicPr>
          <p:nvPr/>
        </p:nvPicPr>
        <p:blipFill>
          <a:blip r:embed="rId3"/>
          <a:stretch>
            <a:fillRect/>
          </a:stretch>
        </p:blipFill>
        <p:spPr>
          <a:xfrm>
            <a:off x="3707296" y="2428460"/>
            <a:ext cx="320040" cy="293370"/>
          </a:xfrm>
          <a:prstGeom prst="rect">
            <a:avLst/>
          </a:prstGeom>
        </p:spPr>
      </p:pic>
      <p:sp>
        <p:nvSpPr>
          <p:cNvPr id="6" name="Content Placeholder 2"/>
          <p:cNvSpPr>
            <a:spLocks noGrp="1"/>
          </p:cNvSpPr>
          <p:nvPr>
            <p:ph sz="quarter" idx="13"/>
          </p:nvPr>
        </p:nvSpPr>
        <p:spPr>
          <a:xfrm>
            <a:off x="457200" y="2309192"/>
            <a:ext cx="8305800" cy="1447800"/>
          </a:xfrm>
        </p:spPr>
        <p:txBody>
          <a:bodyPr/>
          <a:lstStyle/>
          <a:p>
            <a:r>
              <a:rPr lang="en-IN" i="1" dirty="0" smtClean="0"/>
              <a:t>                                          (since </a:t>
            </a:r>
            <a:r>
              <a:rPr lang="en-IN" i="1" dirty="0"/>
              <a:t>no arrows point to </a:t>
            </a:r>
            <a:r>
              <a:rPr lang="en-IN" dirty="0"/>
              <a:t>1</a:t>
            </a:r>
            <a:r>
              <a:rPr lang="en-IN" dirty="0" smtClean="0"/>
              <a:t>)</a:t>
            </a:r>
          </a:p>
          <a:p>
            <a:endParaRPr lang="en-IN" dirty="0"/>
          </a:p>
          <a:p>
            <a:r>
              <a:rPr lang="pt-BR" dirty="0"/>
              <a:t>f. {(</a:t>
            </a:r>
            <a:r>
              <a:rPr lang="pt-BR" i="1" dirty="0"/>
              <a:t>a</a:t>
            </a:r>
            <a:r>
              <a:rPr lang="pt-BR" dirty="0"/>
              <a:t>, 2), (</a:t>
            </a:r>
            <a:r>
              <a:rPr lang="pt-BR" i="1" dirty="0"/>
              <a:t>b</a:t>
            </a:r>
            <a:r>
              <a:rPr lang="pt-BR" dirty="0"/>
              <a:t>, 4), (</a:t>
            </a:r>
            <a:r>
              <a:rPr lang="pt-BR" i="1" dirty="0"/>
              <a:t>c</a:t>
            </a:r>
            <a:r>
              <a:rPr lang="pt-BR" dirty="0"/>
              <a:t>, 2)}</a:t>
            </a:r>
            <a:endParaRPr lang="en-IN" dirty="0" smtClean="0"/>
          </a:p>
        </p:txBody>
      </p:sp>
    </p:spTree>
    <p:extLst>
      <p:ext uri="{BB962C8B-B14F-4D97-AF65-F5344CB8AC3E}">
        <p14:creationId xmlns:p14="http://schemas.microsoft.com/office/powerpoint/2010/main" val="22285519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IN" dirty="0"/>
              <a:t>Arrow Diagrams</a:t>
            </a:r>
            <a:endParaRPr lang="en-IN" altLang="en-US" dirty="0"/>
          </a:p>
        </p:txBody>
      </p:sp>
      <p:pic>
        <p:nvPicPr>
          <p:cNvPr id="5" name="Picture 4" descr="The text box has heading Theorem 7.1.1 A test for function equality. The text reads, if F: X right arrow Y and G: X right arrow Y are functions, then F = G if, and only if F(x) = G(x) for every x is in X."/>
          <p:cNvPicPr>
            <a:picLocks noChangeAspect="1"/>
          </p:cNvPicPr>
          <p:nvPr/>
        </p:nvPicPr>
        <p:blipFill>
          <a:blip r:embed="rId3"/>
          <a:stretch>
            <a:fillRect/>
          </a:stretch>
        </p:blipFill>
        <p:spPr>
          <a:xfrm>
            <a:off x="320173" y="1752600"/>
            <a:ext cx="8436737" cy="1428987"/>
          </a:xfrm>
          <a:prstGeom prst="rect">
            <a:avLst/>
          </a:prstGeom>
        </p:spPr>
      </p:pic>
    </p:spTree>
    <p:extLst>
      <p:ext uri="{BB962C8B-B14F-4D97-AF65-F5344CB8AC3E}">
        <p14:creationId xmlns:p14="http://schemas.microsoft.com/office/powerpoint/2010/main" val="24399335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400" dirty="0"/>
              <a:t>Example </a:t>
            </a:r>
            <a:r>
              <a:rPr lang="en-IN" altLang="en-US" sz="3400" dirty="0" smtClean="0"/>
              <a:t>7.1.3 </a:t>
            </a:r>
            <a:r>
              <a:rPr lang="en-US" altLang="en-US" sz="3400" dirty="0"/>
              <a:t>– </a:t>
            </a:r>
            <a:r>
              <a:rPr lang="en-IN" sz="3400" i="1" dirty="0"/>
              <a:t>Equality of Functions</a:t>
            </a:r>
            <a:endParaRPr lang="en-IN" altLang="en-US" sz="3400" i="1" dirty="0"/>
          </a:p>
        </p:txBody>
      </p:sp>
      <p:sp>
        <p:nvSpPr>
          <p:cNvPr id="3" name="Content Placeholder 2"/>
          <p:cNvSpPr>
            <a:spLocks noGrp="1"/>
          </p:cNvSpPr>
          <p:nvPr>
            <p:ph sz="quarter" idx="13"/>
          </p:nvPr>
        </p:nvSpPr>
        <p:spPr>
          <a:xfrm>
            <a:off x="457200" y="1447799"/>
            <a:ext cx="8534400" cy="1752601"/>
          </a:xfrm>
        </p:spPr>
        <p:txBody>
          <a:bodyPr/>
          <a:lstStyle/>
          <a:p>
            <a:pPr marL="344488" indent="-344488"/>
            <a:r>
              <a:rPr lang="en-IN" dirty="0" smtClean="0"/>
              <a:t>a. Let </a:t>
            </a:r>
            <a:r>
              <a:rPr lang="en-IN" i="1" dirty="0"/>
              <a:t>J</a:t>
            </a:r>
            <a:r>
              <a:rPr lang="en-IN" baseline="-25000" dirty="0"/>
              <a:t>3</a:t>
            </a:r>
            <a:r>
              <a:rPr lang="en-IN" dirty="0"/>
              <a:t> </a:t>
            </a:r>
            <a:r>
              <a:rPr lang="en-IN" dirty="0" smtClean="0"/>
              <a:t>= </a:t>
            </a:r>
            <a:r>
              <a:rPr lang="en-IN" dirty="0"/>
              <a:t>{0, 1, 2}, and define functions </a:t>
            </a:r>
            <a:r>
              <a:rPr lang="en-IN" i="1" dirty="0"/>
              <a:t>f </a:t>
            </a:r>
            <a:r>
              <a:rPr lang="en-IN" dirty="0"/>
              <a:t>and </a:t>
            </a:r>
            <a:r>
              <a:rPr lang="en-IN" i="1" dirty="0"/>
              <a:t>g </a:t>
            </a:r>
            <a:r>
              <a:rPr lang="en-IN" dirty="0"/>
              <a:t>from </a:t>
            </a:r>
            <a:r>
              <a:rPr lang="en-IN" i="1" dirty="0"/>
              <a:t>J</a:t>
            </a:r>
            <a:r>
              <a:rPr lang="en-IN" baseline="-25000" dirty="0"/>
              <a:t>3</a:t>
            </a:r>
            <a:r>
              <a:rPr lang="en-IN" dirty="0"/>
              <a:t> to </a:t>
            </a:r>
            <a:r>
              <a:rPr lang="en-IN" i="1" dirty="0"/>
              <a:t>J</a:t>
            </a:r>
            <a:r>
              <a:rPr lang="en-IN" baseline="-25000" dirty="0"/>
              <a:t>3</a:t>
            </a:r>
            <a:r>
              <a:rPr lang="en-IN" dirty="0"/>
              <a:t> as follows: </a:t>
            </a:r>
            <a:endParaRPr lang="en-IN" dirty="0" smtClean="0"/>
          </a:p>
          <a:p>
            <a:pPr marL="344488" indent="-344488"/>
            <a:endParaRPr lang="en-IN" dirty="0" smtClean="0"/>
          </a:p>
          <a:p>
            <a:pPr marL="344488" indent="-344488"/>
            <a:r>
              <a:rPr lang="en-IN" dirty="0" smtClean="0"/>
              <a:t>	For </a:t>
            </a:r>
            <a:r>
              <a:rPr lang="en-IN" dirty="0"/>
              <a:t>every </a:t>
            </a:r>
            <a:r>
              <a:rPr lang="en-IN" i="1" dirty="0"/>
              <a:t>x </a:t>
            </a:r>
            <a:r>
              <a:rPr lang="en-IN" dirty="0"/>
              <a:t>in </a:t>
            </a:r>
            <a:r>
              <a:rPr lang="en-IN" i="1" dirty="0"/>
              <a:t>J</a:t>
            </a:r>
            <a:r>
              <a:rPr lang="en-IN" baseline="-25000" dirty="0"/>
              <a:t>3</a:t>
            </a:r>
            <a:r>
              <a:rPr lang="en-IN" dirty="0"/>
              <a:t>,</a:t>
            </a:r>
            <a:endParaRPr lang="en-US" altLang="en-US" dirty="0"/>
          </a:p>
        </p:txBody>
      </p:sp>
      <p:pic>
        <p:nvPicPr>
          <p:cNvPr id="4" name="Picture 3" descr="f(x) = x^2 + x+1 mod 3 and g(x) = (x + 2)^2 mod 3."/>
          <p:cNvPicPr>
            <a:picLocks noChangeAspect="1"/>
          </p:cNvPicPr>
          <p:nvPr/>
        </p:nvPicPr>
        <p:blipFill>
          <a:blip r:embed="rId3"/>
          <a:stretch>
            <a:fillRect/>
          </a:stretch>
        </p:blipFill>
        <p:spPr>
          <a:xfrm>
            <a:off x="1342770" y="3373755"/>
            <a:ext cx="6254115" cy="360045"/>
          </a:xfrm>
          <a:prstGeom prst="rect">
            <a:avLst/>
          </a:prstGeom>
        </p:spPr>
      </p:pic>
      <p:sp>
        <p:nvSpPr>
          <p:cNvPr id="7" name="Content Placeholder 2"/>
          <p:cNvSpPr>
            <a:spLocks noGrp="1"/>
          </p:cNvSpPr>
          <p:nvPr>
            <p:ph sz="quarter" idx="13"/>
          </p:nvPr>
        </p:nvSpPr>
        <p:spPr>
          <a:xfrm>
            <a:off x="801756" y="4114800"/>
            <a:ext cx="1828800" cy="457200"/>
          </a:xfrm>
        </p:spPr>
        <p:txBody>
          <a:bodyPr/>
          <a:lstStyle/>
          <a:p>
            <a:pPr marL="0" indent="0"/>
            <a:r>
              <a:rPr lang="en-IN" dirty="0"/>
              <a:t>Does </a:t>
            </a:r>
            <a:r>
              <a:rPr lang="en-IN" i="1" dirty="0"/>
              <a:t>f </a:t>
            </a:r>
            <a:r>
              <a:rPr lang="en-IN" dirty="0" smtClean="0"/>
              <a:t>= </a:t>
            </a:r>
            <a:r>
              <a:rPr lang="en-IN" i="1" dirty="0"/>
              <a:t>g</a:t>
            </a:r>
            <a:r>
              <a:rPr lang="en-IN" dirty="0"/>
              <a:t>?</a:t>
            </a:r>
            <a:endParaRPr lang="en-US" altLang="en-US" dirty="0"/>
          </a:p>
        </p:txBody>
      </p:sp>
    </p:spTree>
    <p:extLst>
      <p:ext uri="{BB962C8B-B14F-4D97-AF65-F5344CB8AC3E}">
        <p14:creationId xmlns:p14="http://schemas.microsoft.com/office/powerpoint/2010/main" val="42326690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400" dirty="0"/>
              <a:t>Example </a:t>
            </a:r>
            <a:r>
              <a:rPr lang="en-IN" altLang="en-US" sz="3400" dirty="0" smtClean="0"/>
              <a:t>7.1.3 </a:t>
            </a:r>
            <a:r>
              <a:rPr lang="en-US" altLang="en-US" sz="3400" dirty="0"/>
              <a:t>– </a:t>
            </a:r>
            <a:r>
              <a:rPr lang="en-IN" sz="3400" i="1" dirty="0"/>
              <a:t>Equality of Functions</a:t>
            </a:r>
            <a:endParaRPr lang="en-IN" altLang="en-US" sz="3400" i="1" dirty="0"/>
          </a:p>
        </p:txBody>
      </p:sp>
      <p:sp>
        <p:nvSpPr>
          <p:cNvPr id="10"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8" name="Content Placeholder 2"/>
          <p:cNvSpPr>
            <a:spLocks noGrp="1"/>
          </p:cNvSpPr>
          <p:nvPr>
            <p:ph sz="quarter" idx="13"/>
          </p:nvPr>
        </p:nvSpPr>
        <p:spPr>
          <a:xfrm>
            <a:off x="457200" y="1447800"/>
            <a:ext cx="8534400" cy="3124200"/>
          </a:xfrm>
        </p:spPr>
        <p:txBody>
          <a:bodyPr/>
          <a:lstStyle/>
          <a:p>
            <a:pPr marL="344488" indent="-344488">
              <a:tabLst>
                <a:tab pos="4803775" algn="l"/>
              </a:tabLst>
            </a:pPr>
            <a:r>
              <a:rPr lang="en-IN" dirty="0"/>
              <a:t>b. Let </a:t>
            </a:r>
            <a:r>
              <a:rPr lang="en-IN" i="1" dirty="0"/>
              <a:t>F </a:t>
            </a:r>
            <a:r>
              <a:rPr lang="en-IN" dirty="0"/>
              <a:t>: </a:t>
            </a:r>
            <a:r>
              <a:rPr lang="en-IN" b="1" dirty="0"/>
              <a:t>R </a:t>
            </a:r>
            <a:r>
              <a:rPr lang="en-IN" b="1" dirty="0" smtClean="0"/>
              <a:t>→</a:t>
            </a:r>
            <a:r>
              <a:rPr lang="en-IN" dirty="0" smtClean="0"/>
              <a:t> </a:t>
            </a:r>
            <a:r>
              <a:rPr lang="en-IN" b="1" dirty="0"/>
              <a:t>R </a:t>
            </a:r>
            <a:r>
              <a:rPr lang="en-IN" dirty="0"/>
              <a:t>and </a:t>
            </a:r>
            <a:r>
              <a:rPr lang="en-IN" i="1" dirty="0"/>
              <a:t>G </a:t>
            </a:r>
            <a:r>
              <a:rPr lang="en-IN" dirty="0"/>
              <a:t>: </a:t>
            </a:r>
            <a:r>
              <a:rPr lang="en-IN" b="1" dirty="0"/>
              <a:t>R →</a:t>
            </a:r>
            <a:r>
              <a:rPr lang="en-IN" dirty="0" smtClean="0"/>
              <a:t> </a:t>
            </a:r>
            <a:r>
              <a:rPr lang="en-IN" b="1" dirty="0"/>
              <a:t>R </a:t>
            </a:r>
            <a:r>
              <a:rPr lang="en-IN" dirty="0"/>
              <a:t>be functions. Define new functions </a:t>
            </a:r>
            <a:r>
              <a:rPr lang="en-IN" i="1" dirty="0" smtClean="0"/>
              <a:t>F </a:t>
            </a:r>
            <a:r>
              <a:rPr lang="en-IN" dirty="0" smtClean="0"/>
              <a:t>+ </a:t>
            </a:r>
            <a:r>
              <a:rPr lang="en-IN" i="1" dirty="0" smtClean="0"/>
              <a:t>G </a:t>
            </a:r>
            <a:r>
              <a:rPr lang="en-IN" dirty="0"/>
              <a:t>: </a:t>
            </a:r>
            <a:r>
              <a:rPr lang="en-IN" b="1" dirty="0"/>
              <a:t>R →</a:t>
            </a:r>
            <a:r>
              <a:rPr lang="en-IN" dirty="0" smtClean="0"/>
              <a:t> </a:t>
            </a:r>
            <a:r>
              <a:rPr lang="en-IN" b="1" dirty="0"/>
              <a:t>R </a:t>
            </a:r>
            <a:r>
              <a:rPr lang="en-IN" dirty="0" smtClean="0"/>
              <a:t>and </a:t>
            </a:r>
            <a:r>
              <a:rPr lang="en-IN" i="1" dirty="0" smtClean="0"/>
              <a:t>G </a:t>
            </a:r>
            <a:r>
              <a:rPr lang="en-IN" dirty="0" smtClean="0"/>
              <a:t>+ </a:t>
            </a:r>
            <a:r>
              <a:rPr lang="en-IN" i="1" dirty="0" smtClean="0"/>
              <a:t>F </a:t>
            </a:r>
            <a:r>
              <a:rPr lang="en-IN" dirty="0"/>
              <a:t>: </a:t>
            </a:r>
            <a:r>
              <a:rPr lang="en-IN" b="1" dirty="0"/>
              <a:t>R →</a:t>
            </a:r>
            <a:r>
              <a:rPr lang="en-IN" dirty="0" smtClean="0"/>
              <a:t> </a:t>
            </a:r>
            <a:r>
              <a:rPr lang="en-IN" b="1" dirty="0"/>
              <a:t>R </a:t>
            </a:r>
            <a:r>
              <a:rPr lang="en-IN" dirty="0"/>
              <a:t>as follows: For every </a:t>
            </a:r>
            <a:r>
              <a:rPr lang="en-IN" i="1" dirty="0"/>
              <a:t>x </a:t>
            </a:r>
            <a:r>
              <a:rPr lang="en-IN" dirty="0"/>
              <a:t>∈ </a:t>
            </a:r>
            <a:r>
              <a:rPr lang="en-IN" i="1" dirty="0"/>
              <a:t>R</a:t>
            </a:r>
            <a:r>
              <a:rPr lang="en-IN" dirty="0" smtClean="0"/>
              <a:t>, </a:t>
            </a:r>
          </a:p>
          <a:p>
            <a:pPr marL="344488" indent="-344488"/>
            <a:endParaRPr lang="en-IN" dirty="0"/>
          </a:p>
          <a:p>
            <a:pPr marL="344488" indent="-344488"/>
            <a:r>
              <a:rPr lang="en-IN" dirty="0" smtClean="0"/>
              <a:t>        (</a:t>
            </a:r>
            <a:r>
              <a:rPr lang="en-IN" i="1" dirty="0" smtClean="0"/>
              <a:t>F </a:t>
            </a:r>
            <a:r>
              <a:rPr lang="en-IN" dirty="0" smtClean="0"/>
              <a:t>+ </a:t>
            </a:r>
            <a:r>
              <a:rPr lang="en-IN" i="1" dirty="0" smtClean="0"/>
              <a:t>G</a:t>
            </a:r>
            <a:r>
              <a:rPr lang="en-IN" dirty="0"/>
              <a:t>)(</a:t>
            </a:r>
            <a:r>
              <a:rPr lang="en-IN" i="1" dirty="0"/>
              <a:t>x</a:t>
            </a:r>
            <a:r>
              <a:rPr lang="en-IN" dirty="0"/>
              <a:t>) </a:t>
            </a:r>
            <a:r>
              <a:rPr lang="en-IN" dirty="0" smtClean="0"/>
              <a:t>= </a:t>
            </a:r>
            <a:r>
              <a:rPr lang="en-IN" i="1" dirty="0"/>
              <a:t>F</a:t>
            </a:r>
            <a:r>
              <a:rPr lang="en-IN" dirty="0"/>
              <a:t>(</a:t>
            </a:r>
            <a:r>
              <a:rPr lang="en-IN" i="1" dirty="0"/>
              <a:t>x</a:t>
            </a:r>
            <a:r>
              <a:rPr lang="en-IN" dirty="0" smtClean="0"/>
              <a:t>) + </a:t>
            </a:r>
            <a:r>
              <a:rPr lang="en-IN" i="1" dirty="0" smtClean="0"/>
              <a:t>G</a:t>
            </a:r>
            <a:r>
              <a:rPr lang="en-IN" dirty="0" smtClean="0"/>
              <a:t>(</a:t>
            </a:r>
            <a:r>
              <a:rPr lang="en-IN" i="1" dirty="0" smtClean="0"/>
              <a:t>x</a:t>
            </a:r>
            <a:r>
              <a:rPr lang="en-IN" dirty="0"/>
              <a:t>) </a:t>
            </a:r>
            <a:r>
              <a:rPr lang="en-IN" dirty="0" smtClean="0"/>
              <a:t>    and    (</a:t>
            </a:r>
            <a:r>
              <a:rPr lang="en-IN" i="1" dirty="0" smtClean="0"/>
              <a:t>G </a:t>
            </a:r>
            <a:r>
              <a:rPr lang="en-IN" dirty="0" smtClean="0"/>
              <a:t>+ </a:t>
            </a:r>
            <a:r>
              <a:rPr lang="en-IN" i="1" dirty="0" smtClean="0"/>
              <a:t>F</a:t>
            </a:r>
            <a:r>
              <a:rPr lang="en-IN" dirty="0"/>
              <a:t>)(</a:t>
            </a:r>
            <a:r>
              <a:rPr lang="en-IN" i="1" dirty="0"/>
              <a:t>x</a:t>
            </a:r>
            <a:r>
              <a:rPr lang="en-IN" dirty="0"/>
              <a:t>) </a:t>
            </a:r>
            <a:r>
              <a:rPr lang="en-IN" dirty="0" smtClean="0"/>
              <a:t>= </a:t>
            </a:r>
            <a:r>
              <a:rPr lang="en-IN" i="1" dirty="0"/>
              <a:t>G</a:t>
            </a:r>
            <a:r>
              <a:rPr lang="en-IN" dirty="0"/>
              <a:t>(</a:t>
            </a:r>
            <a:r>
              <a:rPr lang="en-IN" i="1" dirty="0"/>
              <a:t>x</a:t>
            </a:r>
            <a:r>
              <a:rPr lang="en-IN" dirty="0" smtClean="0"/>
              <a:t>) + </a:t>
            </a:r>
            <a:r>
              <a:rPr lang="en-IN" i="1" dirty="0" smtClean="0"/>
              <a:t>F</a:t>
            </a:r>
            <a:r>
              <a:rPr lang="en-IN" dirty="0" smtClean="0"/>
              <a:t>(</a:t>
            </a:r>
            <a:r>
              <a:rPr lang="en-IN" i="1" dirty="0" smtClean="0"/>
              <a:t>x</a:t>
            </a:r>
            <a:r>
              <a:rPr lang="en-IN" dirty="0"/>
              <a:t>).</a:t>
            </a:r>
          </a:p>
          <a:p>
            <a:pPr marL="344488" indent="0"/>
            <a:endParaRPr lang="en-IN" dirty="0" smtClean="0"/>
          </a:p>
          <a:p>
            <a:pPr marL="344488" indent="0"/>
            <a:r>
              <a:rPr lang="en-IN" dirty="0" smtClean="0"/>
              <a:t> Does </a:t>
            </a:r>
            <a:r>
              <a:rPr lang="en-IN" i="1" dirty="0" smtClean="0"/>
              <a:t>F </a:t>
            </a:r>
            <a:r>
              <a:rPr lang="en-IN" dirty="0" smtClean="0"/>
              <a:t>+ </a:t>
            </a:r>
            <a:r>
              <a:rPr lang="en-IN" i="1" dirty="0" smtClean="0"/>
              <a:t>G </a:t>
            </a:r>
            <a:r>
              <a:rPr lang="en-IN" dirty="0" smtClean="0"/>
              <a:t>= </a:t>
            </a:r>
            <a:r>
              <a:rPr lang="en-IN" i="1" dirty="0" smtClean="0"/>
              <a:t>G </a:t>
            </a:r>
            <a:r>
              <a:rPr lang="en-IN" dirty="0" smtClean="0"/>
              <a:t>+ </a:t>
            </a:r>
            <a:r>
              <a:rPr lang="en-IN" i="1" dirty="0" smtClean="0"/>
              <a:t>F</a:t>
            </a:r>
            <a:r>
              <a:rPr lang="en-IN" dirty="0"/>
              <a:t>?</a:t>
            </a:r>
            <a:endParaRPr lang="en-US" altLang="en-US" b="1" dirty="0"/>
          </a:p>
        </p:txBody>
      </p:sp>
    </p:spTree>
    <p:extLst>
      <p:ext uri="{BB962C8B-B14F-4D97-AF65-F5344CB8AC3E}">
        <p14:creationId xmlns:p14="http://schemas.microsoft.com/office/powerpoint/2010/main" val="30453174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7.1.3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305800" cy="1143000"/>
          </a:xfrm>
        </p:spPr>
        <p:txBody>
          <a:bodyPr/>
          <a:lstStyle/>
          <a:p>
            <a:pPr marL="344488" indent="-344488"/>
            <a:r>
              <a:rPr lang="en-IN" dirty="0" smtClean="0"/>
              <a:t>a. Yes</a:t>
            </a:r>
            <a:r>
              <a:rPr lang="en-IN" dirty="0"/>
              <a:t>, the table of values shows that </a:t>
            </a:r>
            <a:r>
              <a:rPr lang="en-IN" i="1" dirty="0"/>
              <a:t>f </a:t>
            </a:r>
            <a:r>
              <a:rPr lang="en-IN" dirty="0"/>
              <a:t>(</a:t>
            </a:r>
            <a:r>
              <a:rPr lang="en-IN" i="1" dirty="0"/>
              <a:t>x</a:t>
            </a:r>
            <a:r>
              <a:rPr lang="en-IN" dirty="0"/>
              <a:t>) </a:t>
            </a:r>
            <a:r>
              <a:rPr lang="en-IN" dirty="0" smtClean="0"/>
              <a:t>= </a:t>
            </a:r>
            <a:r>
              <a:rPr lang="en-IN" i="1" dirty="0"/>
              <a:t>g</a:t>
            </a:r>
            <a:r>
              <a:rPr lang="en-IN" dirty="0"/>
              <a:t>(</a:t>
            </a:r>
            <a:r>
              <a:rPr lang="en-IN" i="1" dirty="0"/>
              <a:t>x</a:t>
            </a:r>
            <a:r>
              <a:rPr lang="en-IN" dirty="0"/>
              <a:t>) for every </a:t>
            </a:r>
            <a:r>
              <a:rPr lang="en-IN" i="1" dirty="0"/>
              <a:t>x </a:t>
            </a:r>
            <a:r>
              <a:rPr lang="en-IN" i="1" dirty="0" smtClean="0"/>
              <a:t> </a:t>
            </a:r>
            <a:r>
              <a:rPr lang="en-IN" dirty="0" smtClean="0"/>
              <a:t>in </a:t>
            </a:r>
            <a:r>
              <a:rPr lang="en-IN" i="1" dirty="0"/>
              <a:t>J</a:t>
            </a:r>
            <a:r>
              <a:rPr lang="en-IN" baseline="-25000" dirty="0"/>
              <a:t>3</a:t>
            </a:r>
            <a:r>
              <a:rPr lang="en-IN" dirty="0"/>
              <a:t>.</a:t>
            </a:r>
            <a:endParaRPr lang="en-IN" dirty="0" smtClean="0"/>
          </a:p>
        </p:txBody>
      </p:sp>
      <p:pic>
        <p:nvPicPr>
          <p:cNvPr id="4" name="Picture 3" descr="A table has 5 columns with headings x, x^2 + x +1, f(x) =  x^2 + x +1 mod 3, (x+2)^2, and g(x) = (x+2)^2 mod 3. Entries in the row are,&#10;row1, 0, 1, 1 mod 3 = 1, 4, 4 mod 3 = 1,&#10;row2, 1, 3, 3 mod 3 = 0, 9, 9 mod 3 = 0,&#10;row3, 2, 7, 7 mod 3 = 1, 16, 16 mod 3 = 1."/>
          <p:cNvPicPr>
            <a:picLocks noChangeAspect="1"/>
          </p:cNvPicPr>
          <p:nvPr/>
        </p:nvPicPr>
        <p:blipFill>
          <a:blip r:embed="rId3"/>
          <a:stretch>
            <a:fillRect/>
          </a:stretch>
        </p:blipFill>
        <p:spPr>
          <a:xfrm>
            <a:off x="820359" y="2743200"/>
            <a:ext cx="7579481" cy="1438275"/>
          </a:xfrm>
          <a:prstGeom prst="rect">
            <a:avLst/>
          </a:prstGeom>
        </p:spPr>
      </p:pic>
    </p:spTree>
    <p:extLst>
      <p:ext uri="{BB962C8B-B14F-4D97-AF65-F5344CB8AC3E}">
        <p14:creationId xmlns:p14="http://schemas.microsoft.com/office/powerpoint/2010/main" val="42925630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1813504"/>
            <a:ext cx="8896350" cy="16478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23824" y="2332616"/>
            <a:ext cx="1095376"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lgn="ctr">
              <a:spcBef>
                <a:spcPct val="20000"/>
              </a:spcBef>
              <a:buFont typeface="Wingdings" panose="05000000000000000000" pitchFamily="2" charset="2"/>
            </a:pPr>
            <a:r>
              <a:rPr lang="en-US" sz="3600" b="1" dirty="0">
                <a:solidFill>
                  <a:schemeClr val="tx1"/>
                </a:solidFill>
                <a:latin typeface="+mn-lt"/>
                <a:ea typeface="+mn-ea"/>
                <a:cs typeface="+mn-cs"/>
              </a:rPr>
              <a:t>7</a:t>
            </a:r>
            <a:r>
              <a:rPr lang="en-US" sz="3600" b="1" dirty="0" smtClean="0">
                <a:solidFill>
                  <a:schemeClr val="tx1"/>
                </a:solidFill>
                <a:latin typeface="+mn-lt"/>
                <a:ea typeface="+mn-ea"/>
                <a:cs typeface="+mn-cs"/>
              </a:rPr>
              <a:t>.1</a:t>
            </a:r>
            <a:endParaRPr lang="en-IN" sz="3600" b="1" dirty="0">
              <a:solidFill>
                <a:schemeClr val="tx1"/>
              </a:solidFill>
              <a:latin typeface="+mn-lt"/>
              <a:ea typeface="+mn-ea"/>
              <a:cs typeface="+mn-cs"/>
            </a:endParaRPr>
          </a:p>
        </p:txBody>
      </p:sp>
      <p:sp>
        <p:nvSpPr>
          <p:cNvPr id="5" name="Content Placeholder 4"/>
          <p:cNvSpPr>
            <a:spLocks noGrp="1"/>
          </p:cNvSpPr>
          <p:nvPr>
            <p:ph sz="quarter" idx="15"/>
          </p:nvPr>
        </p:nvSpPr>
        <p:spPr>
          <a:xfrm>
            <a:off x="1038225" y="2332616"/>
            <a:ext cx="8029575" cy="762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IN" sz="3500" dirty="0"/>
              <a:t>Functions Defined on General Sets</a:t>
            </a:r>
            <a:endParaRPr lang="en-US" altLang="en-US" sz="3500" dirty="0"/>
          </a:p>
        </p:txBody>
      </p:sp>
      <p:sp>
        <p:nvSpPr>
          <p:cNvPr id="11" name="Content Placeholder 4"/>
          <p:cNvSpPr>
            <a:spLocks noGrp="1"/>
          </p:cNvSpPr>
          <p:nvPr>
            <p:ph sz="quarter" idx="15"/>
          </p:nvPr>
        </p:nvSpPr>
        <p:spPr>
          <a:xfrm>
            <a:off x="1905000" y="6300216"/>
            <a:ext cx="5943600" cy="30777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en-US" altLang="en-US" sz="1400" kern="1200" dirty="0">
                <a:latin typeface="Arial" panose="020B0604020202020204" pitchFamily="34" charset="0"/>
              </a:rPr>
              <a:t>Copyright © Cengage Learning. All rights reserved. </a:t>
            </a:r>
          </a:p>
        </p:txBody>
      </p:sp>
    </p:spTree>
    <p:extLst>
      <p:ext uri="{BB962C8B-B14F-4D97-AF65-F5344CB8AC3E}">
        <p14:creationId xmlns:p14="http://schemas.microsoft.com/office/powerpoint/2010/main" val="24115510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7.1.3 </a:t>
            </a:r>
            <a:r>
              <a:rPr lang="en-US" altLang="en-US" dirty="0"/>
              <a:t>– </a:t>
            </a:r>
            <a:r>
              <a:rPr lang="en-US" altLang="en-US" i="1" dirty="0"/>
              <a:t>Solution</a:t>
            </a:r>
            <a:endParaRPr lang="en-IN" altLang="en-US" dirty="0"/>
          </a:p>
        </p:txBody>
      </p:sp>
      <p:sp>
        <p:nvSpPr>
          <p:cNvPr id="5"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305800" cy="1524000"/>
          </a:xfrm>
        </p:spPr>
        <p:txBody>
          <a:bodyPr/>
          <a:lstStyle/>
          <a:p>
            <a:pPr marL="0" indent="0"/>
            <a:r>
              <a:rPr lang="en-IN" dirty="0"/>
              <a:t>b. Again the answer is yes. For every real number </a:t>
            </a:r>
            <a:r>
              <a:rPr lang="en-IN" i="1" dirty="0"/>
              <a:t>x</a:t>
            </a:r>
            <a:r>
              <a:rPr lang="en-IN" dirty="0" smtClean="0"/>
              <a:t>,</a:t>
            </a:r>
          </a:p>
          <a:p>
            <a:pPr marL="0" indent="0"/>
            <a:endParaRPr lang="en-IN" dirty="0"/>
          </a:p>
          <a:p>
            <a:pPr marL="0" indent="0"/>
            <a:r>
              <a:rPr lang="en-IN" dirty="0" smtClean="0"/>
              <a:t>    (</a:t>
            </a:r>
            <a:r>
              <a:rPr lang="en-IN" i="1" dirty="0" smtClean="0"/>
              <a:t>F </a:t>
            </a:r>
            <a:r>
              <a:rPr lang="en-IN" dirty="0" smtClean="0"/>
              <a:t>+ </a:t>
            </a:r>
            <a:r>
              <a:rPr lang="en-IN" i="1" dirty="0" smtClean="0"/>
              <a:t>G</a:t>
            </a:r>
            <a:r>
              <a:rPr lang="en-IN" dirty="0"/>
              <a:t>)(</a:t>
            </a:r>
            <a:r>
              <a:rPr lang="en-IN" i="1" dirty="0"/>
              <a:t>x</a:t>
            </a:r>
            <a:r>
              <a:rPr lang="en-IN" dirty="0"/>
              <a:t>) </a:t>
            </a:r>
            <a:r>
              <a:rPr lang="en-IN" dirty="0" smtClean="0"/>
              <a:t>= </a:t>
            </a:r>
            <a:r>
              <a:rPr lang="en-IN" i="1" dirty="0"/>
              <a:t>F</a:t>
            </a:r>
            <a:r>
              <a:rPr lang="en-IN" dirty="0"/>
              <a:t>(</a:t>
            </a:r>
            <a:r>
              <a:rPr lang="en-IN" i="1" dirty="0"/>
              <a:t>x</a:t>
            </a:r>
            <a:r>
              <a:rPr lang="en-IN" dirty="0" smtClean="0"/>
              <a:t>) + </a:t>
            </a:r>
            <a:r>
              <a:rPr lang="en-IN" i="1" dirty="0" smtClean="0"/>
              <a:t>G</a:t>
            </a:r>
            <a:r>
              <a:rPr lang="en-IN" dirty="0" smtClean="0"/>
              <a:t>(</a:t>
            </a:r>
            <a:r>
              <a:rPr lang="en-IN" i="1" dirty="0" smtClean="0"/>
              <a:t>x</a:t>
            </a:r>
            <a:r>
              <a:rPr lang="en-IN" dirty="0"/>
              <a:t>)</a:t>
            </a:r>
            <a:endParaRPr lang="en-IN" dirty="0" smtClean="0"/>
          </a:p>
        </p:txBody>
      </p:sp>
      <p:sp>
        <p:nvSpPr>
          <p:cNvPr id="6" name="Content Placeholder 2"/>
          <p:cNvSpPr>
            <a:spLocks noGrp="1"/>
          </p:cNvSpPr>
          <p:nvPr>
            <p:ph sz="quarter" idx="13"/>
          </p:nvPr>
        </p:nvSpPr>
        <p:spPr>
          <a:xfrm>
            <a:off x="4430072" y="2362200"/>
            <a:ext cx="3401441" cy="383858"/>
          </a:xfrm>
        </p:spPr>
        <p:txBody>
          <a:bodyPr/>
          <a:lstStyle/>
          <a:p>
            <a:pPr marL="0" indent="0"/>
            <a:r>
              <a:rPr lang="en-IN" sz="1800" dirty="0">
                <a:solidFill>
                  <a:srgbClr val="00AEEF"/>
                </a:solidFill>
                <a:latin typeface="TimesLTStd-Roman"/>
              </a:rPr>
              <a:t>by definition of </a:t>
            </a:r>
            <a:r>
              <a:rPr lang="en-IN" sz="1800" i="1" dirty="0" smtClean="0">
                <a:solidFill>
                  <a:srgbClr val="00AEEF"/>
                </a:solidFill>
                <a:latin typeface="TimesLTStd-Roman"/>
              </a:rPr>
              <a:t>F </a:t>
            </a:r>
            <a:r>
              <a:rPr lang="en-IN" sz="1800" dirty="0" smtClean="0">
                <a:solidFill>
                  <a:srgbClr val="00AEEF"/>
                </a:solidFill>
                <a:latin typeface="TimesLTStd-Roman"/>
              </a:rPr>
              <a:t>+ </a:t>
            </a:r>
            <a:r>
              <a:rPr lang="en-IN" sz="1800" i="1" dirty="0" smtClean="0">
                <a:solidFill>
                  <a:srgbClr val="00AEEF"/>
                </a:solidFill>
                <a:latin typeface="TimesLTStd-Roman"/>
              </a:rPr>
              <a:t>G</a:t>
            </a:r>
            <a:endParaRPr lang="en-IN" sz="1800" i="1" dirty="0">
              <a:solidFill>
                <a:srgbClr val="00AEEF"/>
              </a:solidFill>
            </a:endParaRPr>
          </a:p>
        </p:txBody>
      </p:sp>
      <p:sp>
        <p:nvSpPr>
          <p:cNvPr id="7" name="Content Placeholder 2"/>
          <p:cNvSpPr>
            <a:spLocks noGrp="1"/>
          </p:cNvSpPr>
          <p:nvPr>
            <p:ph sz="quarter" idx="13"/>
          </p:nvPr>
        </p:nvSpPr>
        <p:spPr>
          <a:xfrm>
            <a:off x="2209800" y="2964966"/>
            <a:ext cx="2133600" cy="562762"/>
          </a:xfrm>
        </p:spPr>
        <p:txBody>
          <a:bodyPr/>
          <a:lstStyle/>
          <a:p>
            <a:pPr marL="0" indent="0"/>
            <a:r>
              <a:rPr lang="en-IN" dirty="0" smtClean="0"/>
              <a:t>= </a:t>
            </a:r>
            <a:r>
              <a:rPr lang="en-IN" i="1" dirty="0"/>
              <a:t>G</a:t>
            </a:r>
            <a:r>
              <a:rPr lang="en-IN" dirty="0"/>
              <a:t>(</a:t>
            </a:r>
            <a:r>
              <a:rPr lang="en-IN" i="1" dirty="0"/>
              <a:t>x</a:t>
            </a:r>
            <a:r>
              <a:rPr lang="en-IN" dirty="0" smtClean="0"/>
              <a:t>) + </a:t>
            </a:r>
            <a:r>
              <a:rPr lang="en-IN" i="1" dirty="0" smtClean="0"/>
              <a:t>F</a:t>
            </a:r>
            <a:r>
              <a:rPr lang="en-IN" dirty="0" smtClean="0"/>
              <a:t>(</a:t>
            </a:r>
            <a:r>
              <a:rPr lang="en-IN" i="1" dirty="0" smtClean="0"/>
              <a:t>x</a:t>
            </a:r>
            <a:r>
              <a:rPr lang="en-IN" dirty="0"/>
              <a:t>)</a:t>
            </a:r>
            <a:endParaRPr lang="en-IN" dirty="0" smtClean="0"/>
          </a:p>
        </p:txBody>
      </p:sp>
      <p:sp>
        <p:nvSpPr>
          <p:cNvPr id="8" name="Content Placeholder 2"/>
          <p:cNvSpPr>
            <a:spLocks noGrp="1"/>
          </p:cNvSpPr>
          <p:nvPr>
            <p:ph sz="quarter" idx="13"/>
          </p:nvPr>
        </p:nvSpPr>
        <p:spPr>
          <a:xfrm>
            <a:off x="4419600" y="2945296"/>
            <a:ext cx="4495800" cy="636104"/>
          </a:xfrm>
        </p:spPr>
        <p:txBody>
          <a:bodyPr/>
          <a:lstStyle/>
          <a:p>
            <a:pPr marL="0" indent="0"/>
            <a:r>
              <a:rPr lang="en-IN" sz="1800" dirty="0">
                <a:solidFill>
                  <a:srgbClr val="00AEEF"/>
                </a:solidFill>
                <a:latin typeface="TimesLTStd-Roman"/>
              </a:rPr>
              <a:t>by the commutative law for addition of real </a:t>
            </a:r>
            <a:r>
              <a:rPr lang="en-IN" sz="1800" dirty="0" smtClean="0">
                <a:solidFill>
                  <a:srgbClr val="00AEEF"/>
                </a:solidFill>
                <a:latin typeface="TimesLTStd-Roman"/>
              </a:rPr>
              <a:t>numbers</a:t>
            </a:r>
            <a:endParaRPr lang="en-IN" sz="1800" i="1" dirty="0">
              <a:solidFill>
                <a:srgbClr val="00AEEF"/>
              </a:solidFill>
            </a:endParaRPr>
          </a:p>
        </p:txBody>
      </p:sp>
      <p:sp>
        <p:nvSpPr>
          <p:cNvPr id="9" name="Content Placeholder 2"/>
          <p:cNvSpPr>
            <a:spLocks noGrp="1"/>
          </p:cNvSpPr>
          <p:nvPr>
            <p:ph sz="quarter" idx="13"/>
          </p:nvPr>
        </p:nvSpPr>
        <p:spPr>
          <a:xfrm>
            <a:off x="2236304" y="3733800"/>
            <a:ext cx="2133600" cy="562762"/>
          </a:xfrm>
        </p:spPr>
        <p:txBody>
          <a:bodyPr/>
          <a:lstStyle/>
          <a:p>
            <a:pPr marL="0" indent="0"/>
            <a:r>
              <a:rPr lang="en-IN" dirty="0" smtClean="0"/>
              <a:t>= </a:t>
            </a:r>
            <a:r>
              <a:rPr lang="en-IN" dirty="0"/>
              <a:t>(</a:t>
            </a:r>
            <a:r>
              <a:rPr lang="en-IN" i="1" dirty="0" smtClean="0"/>
              <a:t>G </a:t>
            </a:r>
            <a:r>
              <a:rPr lang="en-IN" dirty="0" smtClean="0"/>
              <a:t>+ </a:t>
            </a:r>
            <a:r>
              <a:rPr lang="en-IN" i="1" dirty="0" smtClean="0"/>
              <a:t>F</a:t>
            </a:r>
            <a:r>
              <a:rPr lang="en-IN" dirty="0"/>
              <a:t>)(</a:t>
            </a:r>
            <a:r>
              <a:rPr lang="en-IN" i="1" dirty="0"/>
              <a:t>x</a:t>
            </a:r>
            <a:r>
              <a:rPr lang="en-IN" dirty="0"/>
              <a:t>)</a:t>
            </a:r>
            <a:endParaRPr lang="en-IN" dirty="0" smtClean="0"/>
          </a:p>
        </p:txBody>
      </p:sp>
      <p:sp>
        <p:nvSpPr>
          <p:cNvPr id="10" name="Content Placeholder 2"/>
          <p:cNvSpPr>
            <a:spLocks noGrp="1"/>
          </p:cNvSpPr>
          <p:nvPr>
            <p:ph sz="quarter" idx="13"/>
          </p:nvPr>
        </p:nvSpPr>
        <p:spPr>
          <a:xfrm>
            <a:off x="4419600" y="3766474"/>
            <a:ext cx="2438400" cy="381000"/>
          </a:xfrm>
        </p:spPr>
        <p:txBody>
          <a:bodyPr/>
          <a:lstStyle/>
          <a:p>
            <a:pPr marL="0" indent="0"/>
            <a:r>
              <a:rPr lang="en-IN" sz="1800" dirty="0">
                <a:solidFill>
                  <a:srgbClr val="00AEEF"/>
                </a:solidFill>
                <a:latin typeface="TimesLTStd-Roman"/>
              </a:rPr>
              <a:t>by definition of </a:t>
            </a:r>
            <a:r>
              <a:rPr lang="en-IN" sz="1800" i="1" dirty="0" smtClean="0">
                <a:solidFill>
                  <a:srgbClr val="00AEEF"/>
                </a:solidFill>
                <a:latin typeface="TimesLTStd-Roman"/>
              </a:rPr>
              <a:t>G</a:t>
            </a:r>
            <a:r>
              <a:rPr lang="en-IN" sz="1800" dirty="0" smtClean="0">
                <a:solidFill>
                  <a:srgbClr val="00AEEF"/>
                </a:solidFill>
                <a:latin typeface="TimesLTStd-Roman"/>
              </a:rPr>
              <a:t> + </a:t>
            </a:r>
            <a:r>
              <a:rPr lang="en-IN" sz="1800" i="1" dirty="0" smtClean="0">
                <a:solidFill>
                  <a:srgbClr val="00AEEF"/>
                </a:solidFill>
                <a:latin typeface="TimesLTStd-Roman"/>
              </a:rPr>
              <a:t>F</a:t>
            </a:r>
            <a:r>
              <a:rPr lang="en-IN" sz="1800" dirty="0" smtClean="0">
                <a:solidFill>
                  <a:srgbClr val="00AEEF"/>
                </a:solidFill>
                <a:latin typeface="TimesLTStd-Roman"/>
              </a:rPr>
              <a:t>.</a:t>
            </a:r>
            <a:endParaRPr lang="en-IN" sz="1800" i="1" dirty="0">
              <a:solidFill>
                <a:srgbClr val="00AEEF"/>
              </a:solidFill>
            </a:endParaRPr>
          </a:p>
        </p:txBody>
      </p:sp>
      <p:sp>
        <p:nvSpPr>
          <p:cNvPr id="11" name="Content Placeholder 2"/>
          <p:cNvSpPr>
            <a:spLocks noGrp="1"/>
          </p:cNvSpPr>
          <p:nvPr>
            <p:ph sz="quarter" idx="13"/>
          </p:nvPr>
        </p:nvSpPr>
        <p:spPr>
          <a:xfrm>
            <a:off x="838200" y="4495800"/>
            <a:ext cx="3276600" cy="609600"/>
          </a:xfrm>
        </p:spPr>
        <p:txBody>
          <a:bodyPr/>
          <a:lstStyle/>
          <a:p>
            <a:pPr marL="0" indent="0"/>
            <a:r>
              <a:rPr lang="en-IN" dirty="0"/>
              <a:t>Hence </a:t>
            </a:r>
            <a:r>
              <a:rPr lang="en-IN" i="1" dirty="0" smtClean="0"/>
              <a:t>F </a:t>
            </a:r>
            <a:r>
              <a:rPr lang="en-IN" dirty="0" smtClean="0"/>
              <a:t>+ </a:t>
            </a:r>
            <a:r>
              <a:rPr lang="en-IN" i="1" dirty="0" smtClean="0"/>
              <a:t>G </a:t>
            </a:r>
            <a:r>
              <a:rPr lang="en-IN" dirty="0" smtClean="0"/>
              <a:t>= </a:t>
            </a:r>
            <a:r>
              <a:rPr lang="en-IN" i="1" dirty="0" smtClean="0"/>
              <a:t>G </a:t>
            </a:r>
            <a:r>
              <a:rPr lang="en-IN" dirty="0" smtClean="0"/>
              <a:t>+ </a:t>
            </a:r>
            <a:r>
              <a:rPr lang="en-IN" i="1" dirty="0" smtClean="0"/>
              <a:t>F</a:t>
            </a:r>
            <a:r>
              <a:rPr lang="en-IN" dirty="0"/>
              <a:t>.</a:t>
            </a:r>
            <a:endParaRPr lang="en-IN" dirty="0" smtClean="0"/>
          </a:p>
        </p:txBody>
      </p:sp>
    </p:spTree>
    <p:extLst>
      <p:ext uri="{BB962C8B-B14F-4D97-AF65-F5344CB8AC3E}">
        <p14:creationId xmlns:p14="http://schemas.microsoft.com/office/powerpoint/2010/main" val="29637131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dirty="0"/>
              <a:t>Examples of Functions</a:t>
            </a:r>
            <a:endParaRPr lang="en-IN" altLang="en-US" dirty="0"/>
          </a:p>
        </p:txBody>
      </p:sp>
    </p:spTree>
    <p:extLst>
      <p:ext uri="{BB962C8B-B14F-4D97-AF65-F5344CB8AC3E}">
        <p14:creationId xmlns:p14="http://schemas.microsoft.com/office/powerpoint/2010/main" val="17200844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IN" dirty="0"/>
              <a:t>Examples of Functions</a:t>
            </a:r>
            <a:endParaRPr lang="en-IN" altLang="en-US" dirty="0"/>
          </a:p>
        </p:txBody>
      </p:sp>
      <p:sp>
        <p:nvSpPr>
          <p:cNvPr id="3" name="Content Placeholder 2"/>
          <p:cNvSpPr>
            <a:spLocks noGrp="1"/>
          </p:cNvSpPr>
          <p:nvPr>
            <p:ph sz="quarter" idx="13"/>
          </p:nvPr>
        </p:nvSpPr>
        <p:spPr>
          <a:xfrm>
            <a:off x="457200" y="1447800"/>
            <a:ext cx="8305800" cy="5029200"/>
          </a:xfrm>
        </p:spPr>
        <p:txBody>
          <a:bodyPr/>
          <a:lstStyle/>
          <a:p>
            <a:pPr marL="0" indent="0"/>
            <a:r>
              <a:rPr lang="en-IN" dirty="0"/>
              <a:t>The </a:t>
            </a:r>
            <a:r>
              <a:rPr lang="en-IN" dirty="0" smtClean="0"/>
              <a:t>next </a:t>
            </a:r>
            <a:r>
              <a:rPr lang="en-IN" dirty="0"/>
              <a:t>examples illustrate some of the wide variety of different types of functions.</a:t>
            </a:r>
            <a:endParaRPr lang="en-US" altLang="en-US" dirty="0"/>
          </a:p>
        </p:txBody>
      </p:sp>
    </p:spTree>
    <p:extLst>
      <p:ext uri="{BB962C8B-B14F-4D97-AF65-F5344CB8AC3E}">
        <p14:creationId xmlns:p14="http://schemas.microsoft.com/office/powerpoint/2010/main" val="4366902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000" dirty="0"/>
              <a:t>Example </a:t>
            </a:r>
            <a:r>
              <a:rPr lang="en-IN" altLang="en-US" sz="3000" dirty="0" smtClean="0"/>
              <a:t>7.1.4 </a:t>
            </a:r>
            <a:r>
              <a:rPr lang="en-US" altLang="en-US" sz="3000" dirty="0"/>
              <a:t>– </a:t>
            </a:r>
            <a:r>
              <a:rPr lang="en-IN" sz="3000" i="1" dirty="0"/>
              <a:t>The Identity Function on a Set</a:t>
            </a:r>
            <a:endParaRPr lang="en-IN" altLang="en-US" sz="3000" i="1" dirty="0"/>
          </a:p>
        </p:txBody>
      </p:sp>
      <p:sp>
        <p:nvSpPr>
          <p:cNvPr id="3" name="Content Placeholder 2"/>
          <p:cNvSpPr>
            <a:spLocks noGrp="1"/>
          </p:cNvSpPr>
          <p:nvPr>
            <p:ph sz="quarter" idx="13"/>
          </p:nvPr>
        </p:nvSpPr>
        <p:spPr>
          <a:xfrm>
            <a:off x="457200" y="1447800"/>
            <a:ext cx="8534400" cy="1107964"/>
          </a:xfrm>
        </p:spPr>
        <p:txBody>
          <a:bodyPr/>
          <a:lstStyle/>
          <a:p>
            <a:pPr marL="0" indent="0"/>
            <a:r>
              <a:rPr lang="en-IN" dirty="0"/>
              <a:t>Given a set </a:t>
            </a:r>
            <a:r>
              <a:rPr lang="en-IN" i="1" dirty="0"/>
              <a:t>X</a:t>
            </a:r>
            <a:r>
              <a:rPr lang="en-IN" dirty="0"/>
              <a:t>, define a function </a:t>
            </a:r>
            <a:r>
              <a:rPr lang="en-IN" i="1" dirty="0"/>
              <a:t>I</a:t>
            </a:r>
            <a:r>
              <a:rPr lang="en-IN" i="1" baseline="-25000" dirty="0"/>
              <a:t>X</a:t>
            </a:r>
            <a:r>
              <a:rPr lang="en-IN" i="1" dirty="0"/>
              <a:t> </a:t>
            </a:r>
            <a:r>
              <a:rPr lang="en-IN" dirty="0"/>
              <a:t>from </a:t>
            </a:r>
            <a:r>
              <a:rPr lang="en-IN" i="1" dirty="0"/>
              <a:t>X </a:t>
            </a:r>
            <a:r>
              <a:rPr lang="en-IN" dirty="0"/>
              <a:t>to </a:t>
            </a:r>
            <a:r>
              <a:rPr lang="en-IN" i="1" dirty="0"/>
              <a:t>X </a:t>
            </a:r>
            <a:r>
              <a:rPr lang="en-IN" dirty="0" smtClean="0"/>
              <a:t>by</a:t>
            </a:r>
          </a:p>
          <a:p>
            <a:pPr marL="0" indent="0"/>
            <a:endParaRPr lang="en-US" altLang="en-US" sz="800" dirty="0"/>
          </a:p>
          <a:p>
            <a:pPr marL="0" indent="0"/>
            <a:r>
              <a:rPr lang="en-IN" i="1" dirty="0" smtClean="0"/>
              <a:t>		I</a:t>
            </a:r>
            <a:r>
              <a:rPr lang="en-IN" i="1" baseline="-25000" dirty="0" smtClean="0"/>
              <a:t>X</a:t>
            </a:r>
            <a:r>
              <a:rPr lang="en-IN" i="1" dirty="0" smtClean="0"/>
              <a:t> </a:t>
            </a:r>
            <a:r>
              <a:rPr lang="en-IN" dirty="0"/>
              <a:t>(</a:t>
            </a:r>
            <a:r>
              <a:rPr lang="en-IN" i="1" dirty="0"/>
              <a:t>x</a:t>
            </a:r>
            <a:r>
              <a:rPr lang="en-IN" dirty="0"/>
              <a:t>) </a:t>
            </a:r>
            <a:r>
              <a:rPr lang="en-IN" dirty="0" smtClean="0"/>
              <a:t>= </a:t>
            </a:r>
            <a:r>
              <a:rPr lang="en-IN" i="1" dirty="0"/>
              <a:t>x </a:t>
            </a:r>
            <a:r>
              <a:rPr lang="en-IN" i="1" dirty="0" smtClean="0"/>
              <a:t>    </a:t>
            </a:r>
            <a:r>
              <a:rPr lang="en-IN" dirty="0" smtClean="0"/>
              <a:t>for </a:t>
            </a:r>
            <a:r>
              <a:rPr lang="en-IN" dirty="0"/>
              <a:t>each </a:t>
            </a:r>
            <a:r>
              <a:rPr lang="en-IN" i="1" dirty="0"/>
              <a:t>x </a:t>
            </a:r>
            <a:r>
              <a:rPr lang="en-IN" dirty="0"/>
              <a:t>in </a:t>
            </a:r>
            <a:r>
              <a:rPr lang="en-IN" i="1" dirty="0"/>
              <a:t>X</a:t>
            </a:r>
            <a:r>
              <a:rPr lang="en-IN" dirty="0"/>
              <a:t>.</a:t>
            </a:r>
            <a:endParaRPr lang="en-US" altLang="en-US" dirty="0"/>
          </a:p>
        </p:txBody>
      </p:sp>
      <p:sp>
        <p:nvSpPr>
          <p:cNvPr id="7" name="Content Placeholder 2"/>
          <p:cNvSpPr>
            <a:spLocks noGrp="1"/>
          </p:cNvSpPr>
          <p:nvPr>
            <p:ph sz="quarter" idx="13"/>
          </p:nvPr>
        </p:nvSpPr>
        <p:spPr>
          <a:xfrm>
            <a:off x="477078" y="2689363"/>
            <a:ext cx="8514522" cy="2035037"/>
          </a:xfrm>
        </p:spPr>
        <p:txBody>
          <a:bodyPr/>
          <a:lstStyle/>
          <a:p>
            <a:pPr marL="0" indent="0"/>
            <a:r>
              <a:rPr lang="en-IN" dirty="0"/>
              <a:t>The function </a:t>
            </a:r>
            <a:r>
              <a:rPr lang="en-IN" i="1" dirty="0"/>
              <a:t>I</a:t>
            </a:r>
            <a:r>
              <a:rPr lang="en-IN" i="1" baseline="-25000" dirty="0"/>
              <a:t>X</a:t>
            </a:r>
            <a:r>
              <a:rPr lang="en-IN" i="1" dirty="0"/>
              <a:t> </a:t>
            </a:r>
            <a:r>
              <a:rPr lang="en-IN" dirty="0"/>
              <a:t>is called the </a:t>
            </a:r>
            <a:r>
              <a:rPr lang="en-IN" b="1" dirty="0"/>
              <a:t>identity function on </a:t>
            </a:r>
            <a:r>
              <a:rPr lang="en-IN" b="1" i="1" dirty="0"/>
              <a:t>X </a:t>
            </a:r>
            <a:r>
              <a:rPr lang="en-IN" dirty="0"/>
              <a:t>because it sends each element of </a:t>
            </a:r>
            <a:r>
              <a:rPr lang="en-IN" i="1" dirty="0"/>
              <a:t>X </a:t>
            </a:r>
            <a:r>
              <a:rPr lang="en-IN" dirty="0" smtClean="0"/>
              <a:t>to the </a:t>
            </a:r>
            <a:r>
              <a:rPr lang="en-IN" dirty="0"/>
              <a:t>element that is identical to it. Thus the identity function can be pictured as a </a:t>
            </a:r>
            <a:r>
              <a:rPr lang="en-IN" dirty="0" smtClean="0"/>
              <a:t>machine that </a:t>
            </a:r>
            <a:r>
              <a:rPr lang="en-IN" dirty="0"/>
              <a:t>sends each piece of input directly to the output chute without changing it in any way.</a:t>
            </a:r>
            <a:endParaRPr lang="en-US" altLang="en-US" dirty="0"/>
          </a:p>
        </p:txBody>
      </p:sp>
      <p:sp>
        <p:nvSpPr>
          <p:cNvPr id="8" name="Content Placeholder 2"/>
          <p:cNvSpPr>
            <a:spLocks noGrp="1"/>
          </p:cNvSpPr>
          <p:nvPr>
            <p:ph sz="quarter" idx="13"/>
          </p:nvPr>
        </p:nvSpPr>
        <p:spPr>
          <a:xfrm>
            <a:off x="477078" y="4822963"/>
            <a:ext cx="5163710" cy="434837"/>
          </a:xfrm>
        </p:spPr>
        <p:txBody>
          <a:bodyPr/>
          <a:lstStyle/>
          <a:p>
            <a:pPr marL="0" indent="0"/>
            <a:r>
              <a:rPr lang="en-IN" dirty="0"/>
              <a:t>Let </a:t>
            </a:r>
            <a:r>
              <a:rPr lang="en-IN" i="1" dirty="0"/>
              <a:t>X </a:t>
            </a:r>
            <a:r>
              <a:rPr lang="en-IN" dirty="0"/>
              <a:t>be any set, and suppose that</a:t>
            </a:r>
            <a:endParaRPr lang="en-US" altLang="en-US" dirty="0"/>
          </a:p>
        </p:txBody>
      </p:sp>
      <p:pic>
        <p:nvPicPr>
          <p:cNvPr id="9" name="Picture 8" descr="a_(ij)^(k)"/>
          <p:cNvPicPr>
            <a:picLocks noChangeAspect="1"/>
          </p:cNvPicPr>
          <p:nvPr/>
        </p:nvPicPr>
        <p:blipFill>
          <a:blip r:embed="rId3"/>
          <a:stretch>
            <a:fillRect/>
          </a:stretch>
        </p:blipFill>
        <p:spPr>
          <a:xfrm>
            <a:off x="5320748" y="4843917"/>
            <a:ext cx="320040" cy="413385"/>
          </a:xfrm>
          <a:prstGeom prst="rect">
            <a:avLst/>
          </a:prstGeom>
        </p:spPr>
      </p:pic>
      <p:sp>
        <p:nvSpPr>
          <p:cNvPr id="10" name="Content Placeholder 2"/>
          <p:cNvSpPr>
            <a:spLocks noGrp="1"/>
          </p:cNvSpPr>
          <p:nvPr>
            <p:ph sz="quarter" idx="13"/>
          </p:nvPr>
        </p:nvSpPr>
        <p:spPr>
          <a:xfrm>
            <a:off x="5606994" y="4800020"/>
            <a:ext cx="744110" cy="434837"/>
          </a:xfrm>
        </p:spPr>
        <p:txBody>
          <a:bodyPr/>
          <a:lstStyle/>
          <a:p>
            <a:pPr marL="0" indent="0"/>
            <a:r>
              <a:rPr lang="en-IN" dirty="0" smtClean="0"/>
              <a:t>and</a:t>
            </a:r>
            <a:endParaRPr lang="en-US" altLang="en-US" dirty="0"/>
          </a:p>
        </p:txBody>
      </p:sp>
      <p:pic>
        <p:nvPicPr>
          <p:cNvPr id="11" name="Picture 10" descr="phi(z)"/>
          <p:cNvPicPr>
            <a:picLocks noChangeAspect="1"/>
          </p:cNvPicPr>
          <p:nvPr/>
        </p:nvPicPr>
        <p:blipFill>
          <a:blip r:embed="rId4"/>
          <a:stretch>
            <a:fillRect/>
          </a:stretch>
        </p:blipFill>
        <p:spPr>
          <a:xfrm>
            <a:off x="6261653" y="4844166"/>
            <a:ext cx="520065" cy="320040"/>
          </a:xfrm>
          <a:prstGeom prst="rect">
            <a:avLst/>
          </a:prstGeom>
        </p:spPr>
      </p:pic>
      <p:sp>
        <p:nvSpPr>
          <p:cNvPr id="12" name="Content Placeholder 2"/>
          <p:cNvSpPr>
            <a:spLocks noGrp="1"/>
          </p:cNvSpPr>
          <p:nvPr>
            <p:ph sz="quarter" idx="13"/>
          </p:nvPr>
        </p:nvSpPr>
        <p:spPr>
          <a:xfrm>
            <a:off x="475090" y="4777657"/>
            <a:ext cx="8516510" cy="824948"/>
          </a:xfrm>
        </p:spPr>
        <p:txBody>
          <a:bodyPr/>
          <a:lstStyle/>
          <a:p>
            <a:pPr marL="0" indent="0"/>
            <a:r>
              <a:rPr lang="en-IN" dirty="0" smtClean="0"/>
              <a:t>                                                                          </a:t>
            </a:r>
            <a:r>
              <a:rPr lang="en-IN" dirty="0"/>
              <a:t>are elements </a:t>
            </a:r>
            <a:r>
              <a:rPr lang="en-IN" dirty="0" smtClean="0"/>
              <a:t>of</a:t>
            </a:r>
          </a:p>
          <a:p>
            <a:pPr marL="0" indent="0"/>
            <a:r>
              <a:rPr lang="en-IN" i="1" dirty="0" smtClean="0"/>
              <a:t>X</a:t>
            </a:r>
            <a:r>
              <a:rPr lang="en-IN" dirty="0" smtClean="0"/>
              <a:t>. </a:t>
            </a:r>
            <a:r>
              <a:rPr lang="en-IN" dirty="0"/>
              <a:t>Find</a:t>
            </a:r>
            <a:endParaRPr lang="en-US" altLang="en-US" dirty="0"/>
          </a:p>
        </p:txBody>
      </p:sp>
      <p:pic>
        <p:nvPicPr>
          <p:cNvPr id="13" name="Picture 12" descr="I_X(a_(ij)^(k)) and I_X(phi(z))"/>
          <p:cNvPicPr>
            <a:picLocks noChangeAspect="1"/>
          </p:cNvPicPr>
          <p:nvPr/>
        </p:nvPicPr>
        <p:blipFill rotWithShape="1">
          <a:blip r:embed="rId5"/>
          <a:srcRect t="7336" b="1"/>
          <a:stretch/>
        </p:blipFill>
        <p:spPr>
          <a:xfrm>
            <a:off x="1537252" y="5247860"/>
            <a:ext cx="2146935" cy="457200"/>
          </a:xfrm>
          <a:prstGeom prst="rect">
            <a:avLst/>
          </a:prstGeom>
        </p:spPr>
      </p:pic>
    </p:spTree>
    <p:extLst>
      <p:ext uri="{BB962C8B-B14F-4D97-AF65-F5344CB8AC3E}">
        <p14:creationId xmlns:p14="http://schemas.microsoft.com/office/powerpoint/2010/main" val="26431265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7.1.4 </a:t>
            </a:r>
            <a:r>
              <a:rPr lang="en-US" altLang="en-US" dirty="0"/>
              <a:t>– </a:t>
            </a:r>
            <a:r>
              <a:rPr lang="en-IN" i="1" dirty="0" smtClean="0"/>
              <a:t>Solution</a:t>
            </a:r>
            <a:endParaRPr lang="en-IN" altLang="en-US" i="1" dirty="0"/>
          </a:p>
        </p:txBody>
      </p:sp>
      <p:sp>
        <p:nvSpPr>
          <p:cNvPr id="3" name="Content Placeholder 2"/>
          <p:cNvSpPr>
            <a:spLocks noGrp="1"/>
          </p:cNvSpPr>
          <p:nvPr>
            <p:ph sz="quarter" idx="13"/>
          </p:nvPr>
        </p:nvSpPr>
        <p:spPr>
          <a:xfrm>
            <a:off x="457200" y="1447800"/>
            <a:ext cx="8534400" cy="1466850"/>
          </a:xfrm>
        </p:spPr>
        <p:txBody>
          <a:bodyPr/>
          <a:lstStyle/>
          <a:p>
            <a:pPr marL="0" indent="0"/>
            <a:r>
              <a:rPr lang="en-IN" dirty="0"/>
              <a:t>Whatever is input to the identity function comes out unchanged, so</a:t>
            </a:r>
            <a:endParaRPr lang="en-US" altLang="en-US" dirty="0"/>
          </a:p>
        </p:txBody>
      </p:sp>
      <p:pic>
        <p:nvPicPr>
          <p:cNvPr id="15" name="Picture 14" descr="I_X=(a_(ij)^(k)) = a_(ij)^(k)  and I_X(phi(z)) = phi(z)."/>
          <p:cNvPicPr>
            <a:picLocks noChangeAspect="1"/>
          </p:cNvPicPr>
          <p:nvPr/>
        </p:nvPicPr>
        <p:blipFill>
          <a:blip r:embed="rId3"/>
          <a:stretch>
            <a:fillRect/>
          </a:stretch>
        </p:blipFill>
        <p:spPr>
          <a:xfrm>
            <a:off x="2627244" y="1842052"/>
            <a:ext cx="3827145" cy="400050"/>
          </a:xfrm>
          <a:prstGeom prst="rect">
            <a:avLst/>
          </a:prstGeom>
        </p:spPr>
      </p:pic>
    </p:spTree>
    <p:extLst>
      <p:ext uri="{BB962C8B-B14F-4D97-AF65-F5344CB8AC3E}">
        <p14:creationId xmlns:p14="http://schemas.microsoft.com/office/powerpoint/2010/main" val="29200021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7.1.5 </a:t>
            </a:r>
            <a:r>
              <a:rPr lang="en-US" altLang="en-US" dirty="0"/>
              <a:t>– </a:t>
            </a:r>
            <a:r>
              <a:rPr lang="en-IN" i="1" dirty="0"/>
              <a:t>Sequences</a:t>
            </a:r>
            <a:endParaRPr lang="en-IN" altLang="en-US" i="1" dirty="0"/>
          </a:p>
        </p:txBody>
      </p:sp>
      <p:sp>
        <p:nvSpPr>
          <p:cNvPr id="3" name="Content Placeholder 2"/>
          <p:cNvSpPr>
            <a:spLocks noGrp="1"/>
          </p:cNvSpPr>
          <p:nvPr>
            <p:ph sz="quarter" idx="13"/>
          </p:nvPr>
        </p:nvSpPr>
        <p:spPr>
          <a:xfrm>
            <a:off x="457200" y="1447800"/>
            <a:ext cx="8534400" cy="1752600"/>
          </a:xfrm>
        </p:spPr>
        <p:txBody>
          <a:bodyPr/>
          <a:lstStyle/>
          <a:p>
            <a:pPr marL="0" indent="0"/>
            <a:r>
              <a:rPr lang="en-IN" dirty="0"/>
              <a:t>The formal definition of sequences specifies that an infinite sequence is a function </a:t>
            </a:r>
            <a:r>
              <a:rPr lang="en-IN" dirty="0" smtClean="0"/>
              <a:t>defined on </a:t>
            </a:r>
            <a:r>
              <a:rPr lang="en-IN" dirty="0"/>
              <a:t>the set of integers that are greater than or equal to a particular integer. For example, </a:t>
            </a:r>
            <a:r>
              <a:rPr lang="en-IN" dirty="0" smtClean="0"/>
              <a:t>the sequence </a:t>
            </a:r>
            <a:r>
              <a:rPr lang="en-IN" dirty="0"/>
              <a:t>denoted</a:t>
            </a:r>
            <a:endParaRPr lang="en-US" altLang="en-US" dirty="0"/>
          </a:p>
        </p:txBody>
      </p:sp>
      <p:pic>
        <p:nvPicPr>
          <p:cNvPr id="5" name="Picture 4" descr="1, negative 1∕2, 1∕3, negative 1∕4, 1∕5, … , ((negative 1)^n)∕(n+1),…"/>
          <p:cNvPicPr>
            <a:picLocks noChangeAspect="1"/>
          </p:cNvPicPr>
          <p:nvPr/>
        </p:nvPicPr>
        <p:blipFill>
          <a:blip r:embed="rId3"/>
          <a:stretch>
            <a:fillRect/>
          </a:stretch>
        </p:blipFill>
        <p:spPr>
          <a:xfrm>
            <a:off x="2647162" y="3048000"/>
            <a:ext cx="3600450" cy="746760"/>
          </a:xfrm>
          <a:prstGeom prst="rect">
            <a:avLst/>
          </a:prstGeom>
        </p:spPr>
      </p:pic>
      <p:sp>
        <p:nvSpPr>
          <p:cNvPr id="8" name="Content Placeholder 2"/>
          <p:cNvSpPr>
            <a:spLocks noGrp="1"/>
          </p:cNvSpPr>
          <p:nvPr>
            <p:ph sz="quarter" idx="13"/>
          </p:nvPr>
        </p:nvSpPr>
        <p:spPr>
          <a:xfrm>
            <a:off x="477078" y="3886200"/>
            <a:ext cx="8514522" cy="990600"/>
          </a:xfrm>
        </p:spPr>
        <p:txBody>
          <a:bodyPr/>
          <a:lstStyle/>
          <a:p>
            <a:pPr marL="0" indent="0"/>
            <a:r>
              <a:rPr lang="en-IN" dirty="0"/>
              <a:t>can be thought of as the function </a:t>
            </a:r>
            <a:r>
              <a:rPr lang="en-IN" i="1" dirty="0"/>
              <a:t>f </a:t>
            </a:r>
            <a:r>
              <a:rPr lang="en-IN" dirty="0"/>
              <a:t>from the nonnegative integers to the real numbers </a:t>
            </a:r>
            <a:r>
              <a:rPr lang="en-IN" dirty="0" smtClean="0"/>
              <a:t>that associates</a:t>
            </a:r>
            <a:endParaRPr lang="en-US" altLang="en-US" dirty="0"/>
          </a:p>
        </p:txBody>
      </p:sp>
      <p:pic>
        <p:nvPicPr>
          <p:cNvPr id="15" name="Picture 14" descr="0 right arrow 1, 1 right arrow negative 1∕2,"/>
          <p:cNvPicPr>
            <a:picLocks noChangeAspect="1"/>
          </p:cNvPicPr>
          <p:nvPr/>
        </p:nvPicPr>
        <p:blipFill rotWithShape="1">
          <a:blip r:embed="rId4"/>
          <a:srcRect t="10306" b="11111"/>
          <a:stretch/>
        </p:blipFill>
        <p:spPr>
          <a:xfrm>
            <a:off x="6477415" y="4303644"/>
            <a:ext cx="1967389" cy="404191"/>
          </a:xfrm>
          <a:prstGeom prst="rect">
            <a:avLst/>
          </a:prstGeom>
        </p:spPr>
      </p:pic>
      <p:pic>
        <p:nvPicPr>
          <p:cNvPr id="16" name="Picture 15" descr="2 right arrow 1∕3, 3 right arrow negative 1∕4, 4 right arrow 1∕5,"/>
          <p:cNvPicPr>
            <a:picLocks noChangeAspect="1"/>
          </p:cNvPicPr>
          <p:nvPr/>
        </p:nvPicPr>
        <p:blipFill>
          <a:blip r:embed="rId5"/>
          <a:stretch>
            <a:fillRect/>
          </a:stretch>
        </p:blipFill>
        <p:spPr>
          <a:xfrm>
            <a:off x="586408" y="4774096"/>
            <a:ext cx="2623185" cy="411480"/>
          </a:xfrm>
          <a:prstGeom prst="rect">
            <a:avLst/>
          </a:prstGeom>
        </p:spPr>
      </p:pic>
      <p:sp>
        <p:nvSpPr>
          <p:cNvPr id="17" name="Content Placeholder 2"/>
          <p:cNvSpPr>
            <a:spLocks noGrp="1"/>
          </p:cNvSpPr>
          <p:nvPr>
            <p:ph sz="quarter" idx="13"/>
          </p:nvPr>
        </p:nvSpPr>
        <p:spPr>
          <a:xfrm>
            <a:off x="483704" y="4684644"/>
            <a:ext cx="8514522" cy="504576"/>
          </a:xfrm>
        </p:spPr>
        <p:txBody>
          <a:bodyPr/>
          <a:lstStyle/>
          <a:p>
            <a:pPr marL="0" indent="0"/>
            <a:r>
              <a:rPr lang="en-IN" dirty="0" smtClean="0"/>
              <a:t>                                and</a:t>
            </a:r>
            <a:r>
              <a:rPr lang="en-IN" dirty="0"/>
              <a:t>, in general,</a:t>
            </a:r>
            <a:endParaRPr lang="en-US" altLang="en-US" dirty="0"/>
          </a:p>
        </p:txBody>
      </p:sp>
      <p:pic>
        <p:nvPicPr>
          <p:cNvPr id="18" name="Picture 17" descr="n, right arrow, ((negative 1)^n)∕(n + 1)."/>
          <p:cNvPicPr>
            <a:picLocks noChangeAspect="1"/>
          </p:cNvPicPr>
          <p:nvPr/>
        </p:nvPicPr>
        <p:blipFill>
          <a:blip r:embed="rId6"/>
          <a:stretch>
            <a:fillRect/>
          </a:stretch>
        </p:blipFill>
        <p:spPr>
          <a:xfrm>
            <a:off x="5410200" y="4661452"/>
            <a:ext cx="1183005" cy="501491"/>
          </a:xfrm>
          <a:prstGeom prst="rect">
            <a:avLst/>
          </a:prstGeom>
        </p:spPr>
      </p:pic>
    </p:spTree>
    <p:extLst>
      <p:ext uri="{BB962C8B-B14F-4D97-AF65-F5344CB8AC3E}">
        <p14:creationId xmlns:p14="http://schemas.microsoft.com/office/powerpoint/2010/main" val="21218691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7.1.5 </a:t>
            </a:r>
            <a:r>
              <a:rPr lang="en-US" altLang="en-US" dirty="0"/>
              <a:t>– </a:t>
            </a:r>
            <a:r>
              <a:rPr lang="en-IN" i="1" dirty="0"/>
              <a:t>Sequences</a:t>
            </a:r>
            <a:endParaRPr lang="en-IN" altLang="en-US" i="1" dirty="0"/>
          </a:p>
        </p:txBody>
      </p:sp>
      <p:sp>
        <p:nvSpPr>
          <p:cNvPr id="10"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2362200" cy="519112"/>
          </a:xfrm>
        </p:spPr>
        <p:txBody>
          <a:bodyPr/>
          <a:lstStyle/>
          <a:p>
            <a:r>
              <a:rPr lang="en-IN" dirty="0"/>
              <a:t>In </a:t>
            </a:r>
            <a:r>
              <a:rPr lang="en-IN" dirty="0" smtClean="0"/>
              <a:t>other words</a:t>
            </a:r>
            <a:r>
              <a:rPr lang="en-IN" dirty="0"/>
              <a:t>,</a:t>
            </a:r>
            <a:endParaRPr lang="en-US" altLang="en-US" dirty="0"/>
          </a:p>
        </p:txBody>
      </p:sp>
      <p:pic>
        <p:nvPicPr>
          <p:cNvPr id="4" name="Picture 3" descr="f: set of integers Z^non neg right arrow set of real numbers R"/>
          <p:cNvPicPr>
            <a:picLocks noChangeAspect="1"/>
          </p:cNvPicPr>
          <p:nvPr/>
        </p:nvPicPr>
        <p:blipFill>
          <a:blip r:embed="rId3"/>
          <a:stretch>
            <a:fillRect/>
          </a:stretch>
        </p:blipFill>
        <p:spPr>
          <a:xfrm>
            <a:off x="2590800" y="1497496"/>
            <a:ext cx="1666875" cy="373380"/>
          </a:xfrm>
          <a:prstGeom prst="rect">
            <a:avLst/>
          </a:prstGeom>
        </p:spPr>
      </p:pic>
      <p:sp>
        <p:nvSpPr>
          <p:cNvPr id="12" name="Content Placeholder 2"/>
          <p:cNvSpPr>
            <a:spLocks noGrp="1"/>
          </p:cNvSpPr>
          <p:nvPr>
            <p:ph sz="quarter" idx="13"/>
          </p:nvPr>
        </p:nvSpPr>
        <p:spPr>
          <a:xfrm>
            <a:off x="457200" y="1447800"/>
            <a:ext cx="8458200" cy="519112"/>
          </a:xfrm>
        </p:spPr>
        <p:txBody>
          <a:bodyPr/>
          <a:lstStyle/>
          <a:p>
            <a:r>
              <a:rPr lang="en-IN" dirty="0" smtClean="0"/>
              <a:t>                                             is </a:t>
            </a:r>
            <a:r>
              <a:rPr lang="en-IN" dirty="0"/>
              <a:t>the function defined as follows:</a:t>
            </a:r>
            <a:endParaRPr lang="en-US" altLang="en-US" dirty="0"/>
          </a:p>
        </p:txBody>
      </p:sp>
      <p:sp>
        <p:nvSpPr>
          <p:cNvPr id="13" name="Content Placeholder 2"/>
          <p:cNvSpPr>
            <a:spLocks noGrp="1"/>
          </p:cNvSpPr>
          <p:nvPr>
            <p:ph sz="quarter" idx="13"/>
          </p:nvPr>
        </p:nvSpPr>
        <p:spPr>
          <a:xfrm>
            <a:off x="1143000" y="2300288"/>
            <a:ext cx="2667000" cy="519112"/>
          </a:xfrm>
        </p:spPr>
        <p:txBody>
          <a:bodyPr/>
          <a:lstStyle/>
          <a:p>
            <a:r>
              <a:rPr lang="en-IN" dirty="0"/>
              <a:t>Send each integer</a:t>
            </a:r>
            <a:endParaRPr lang="en-US" altLang="en-US" dirty="0"/>
          </a:p>
        </p:txBody>
      </p:sp>
      <p:pic>
        <p:nvPicPr>
          <p:cNvPr id="6" name="Picture 5" descr="n is greater than or equal to  0 to f(n) = ((negative 1)^n)∕(n +1)."/>
          <p:cNvPicPr>
            <a:picLocks noChangeAspect="1"/>
          </p:cNvPicPr>
          <p:nvPr/>
        </p:nvPicPr>
        <p:blipFill>
          <a:blip r:embed="rId4"/>
          <a:stretch>
            <a:fillRect/>
          </a:stretch>
        </p:blipFill>
        <p:spPr>
          <a:xfrm>
            <a:off x="3773556" y="2209800"/>
            <a:ext cx="2494598" cy="668655"/>
          </a:xfrm>
          <a:prstGeom prst="rect">
            <a:avLst/>
          </a:prstGeom>
        </p:spPr>
      </p:pic>
      <p:sp>
        <p:nvSpPr>
          <p:cNvPr id="8" name="Content Placeholder 2"/>
          <p:cNvSpPr>
            <a:spLocks noGrp="1"/>
          </p:cNvSpPr>
          <p:nvPr>
            <p:ph sz="quarter" idx="13"/>
          </p:nvPr>
        </p:nvSpPr>
        <p:spPr>
          <a:xfrm>
            <a:off x="477078" y="3124200"/>
            <a:ext cx="8514522" cy="1600200"/>
          </a:xfrm>
        </p:spPr>
        <p:txBody>
          <a:bodyPr/>
          <a:lstStyle/>
          <a:p>
            <a:pPr marL="0" indent="0"/>
            <a:r>
              <a:rPr lang="en-IN" dirty="0"/>
              <a:t>In fact, there are many functions that can be used to define a given sequence. For </a:t>
            </a:r>
            <a:r>
              <a:rPr lang="en-IN" dirty="0" smtClean="0"/>
              <a:t>instance, express </a:t>
            </a:r>
            <a:r>
              <a:rPr lang="en-IN" dirty="0"/>
              <a:t>the sequence above as a function from the set of </a:t>
            </a:r>
            <a:r>
              <a:rPr lang="en-IN" i="1" dirty="0"/>
              <a:t>positive </a:t>
            </a:r>
            <a:r>
              <a:rPr lang="en-IN" dirty="0"/>
              <a:t>integers to the </a:t>
            </a:r>
            <a:r>
              <a:rPr lang="en-IN" dirty="0" smtClean="0"/>
              <a:t>set of </a:t>
            </a:r>
            <a:r>
              <a:rPr lang="en-IN" dirty="0"/>
              <a:t>real numbers.</a:t>
            </a:r>
            <a:endParaRPr lang="en-US" altLang="en-US" dirty="0"/>
          </a:p>
        </p:txBody>
      </p:sp>
    </p:spTree>
    <p:extLst>
      <p:ext uri="{BB962C8B-B14F-4D97-AF65-F5344CB8AC3E}">
        <p14:creationId xmlns:p14="http://schemas.microsoft.com/office/powerpoint/2010/main" val="42349562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7.1.5 </a:t>
            </a:r>
            <a:r>
              <a:rPr lang="en-US" altLang="en-US" dirty="0"/>
              <a:t>– </a:t>
            </a:r>
            <a:r>
              <a:rPr lang="en-IN" i="1" dirty="0" smtClean="0"/>
              <a:t>Solution</a:t>
            </a:r>
            <a:endParaRPr lang="en-IN" altLang="en-US" i="1" dirty="0"/>
          </a:p>
        </p:txBody>
      </p:sp>
      <p:sp>
        <p:nvSpPr>
          <p:cNvPr id="3" name="Content Placeholder 2"/>
          <p:cNvSpPr>
            <a:spLocks noGrp="1"/>
          </p:cNvSpPr>
          <p:nvPr>
            <p:ph sz="quarter" idx="13"/>
          </p:nvPr>
        </p:nvSpPr>
        <p:spPr>
          <a:xfrm>
            <a:off x="457200" y="1447800"/>
            <a:ext cx="1219200" cy="457200"/>
          </a:xfrm>
        </p:spPr>
        <p:txBody>
          <a:bodyPr/>
          <a:lstStyle/>
          <a:p>
            <a:pPr marL="0" indent="0"/>
            <a:r>
              <a:rPr lang="en-IN" dirty="0"/>
              <a:t>Define</a:t>
            </a:r>
            <a:endParaRPr lang="en-US" altLang="en-US" dirty="0"/>
          </a:p>
        </p:txBody>
      </p:sp>
      <p:pic>
        <p:nvPicPr>
          <p:cNvPr id="4" name="Picture 3" descr="g: set of integers Z^+, right arrow, set of real numbers R by g(n) = ((negative 1)^(n + 1))∕n,"/>
          <p:cNvPicPr>
            <a:picLocks noChangeAspect="1"/>
          </p:cNvPicPr>
          <p:nvPr/>
        </p:nvPicPr>
        <p:blipFill>
          <a:blip r:embed="rId3"/>
          <a:stretch>
            <a:fillRect/>
          </a:stretch>
        </p:blipFill>
        <p:spPr>
          <a:xfrm>
            <a:off x="1461052" y="1371600"/>
            <a:ext cx="3187065" cy="480060"/>
          </a:xfrm>
          <a:prstGeom prst="rect">
            <a:avLst/>
          </a:prstGeom>
        </p:spPr>
      </p:pic>
      <p:sp>
        <p:nvSpPr>
          <p:cNvPr id="6" name="Content Placeholder 2"/>
          <p:cNvSpPr>
            <a:spLocks noGrp="1"/>
          </p:cNvSpPr>
          <p:nvPr>
            <p:ph sz="quarter" idx="13"/>
          </p:nvPr>
        </p:nvSpPr>
        <p:spPr>
          <a:xfrm>
            <a:off x="4648200" y="1434548"/>
            <a:ext cx="1371600" cy="457200"/>
          </a:xfrm>
        </p:spPr>
        <p:txBody>
          <a:bodyPr/>
          <a:lstStyle/>
          <a:p>
            <a:pPr marL="0" indent="0"/>
            <a:r>
              <a:rPr lang="en-IN" dirty="0"/>
              <a:t>for each</a:t>
            </a:r>
            <a:endParaRPr lang="en-US" altLang="en-US" dirty="0"/>
          </a:p>
        </p:txBody>
      </p:sp>
      <p:pic>
        <p:nvPicPr>
          <p:cNvPr id="5" name="Picture 4" descr="n is in set of integers Z^+"/>
          <p:cNvPicPr>
            <a:picLocks noChangeAspect="1"/>
          </p:cNvPicPr>
          <p:nvPr/>
        </p:nvPicPr>
        <p:blipFill>
          <a:blip r:embed="rId4"/>
          <a:stretch>
            <a:fillRect/>
          </a:stretch>
        </p:blipFill>
        <p:spPr>
          <a:xfrm>
            <a:off x="5893904" y="1491698"/>
            <a:ext cx="920115" cy="346710"/>
          </a:xfrm>
          <a:prstGeom prst="rect">
            <a:avLst/>
          </a:prstGeom>
        </p:spPr>
      </p:pic>
      <p:sp>
        <p:nvSpPr>
          <p:cNvPr id="8" name="Content Placeholder 2"/>
          <p:cNvSpPr>
            <a:spLocks noGrp="1"/>
          </p:cNvSpPr>
          <p:nvPr>
            <p:ph sz="quarter" idx="13"/>
          </p:nvPr>
        </p:nvSpPr>
        <p:spPr>
          <a:xfrm>
            <a:off x="457200" y="2286000"/>
            <a:ext cx="1003852" cy="457200"/>
          </a:xfrm>
        </p:spPr>
        <p:txBody>
          <a:bodyPr/>
          <a:lstStyle/>
          <a:p>
            <a:pPr marL="0" indent="0"/>
            <a:r>
              <a:rPr lang="en-IN" dirty="0"/>
              <a:t>Then</a:t>
            </a:r>
            <a:endParaRPr lang="en-US" altLang="en-US" dirty="0"/>
          </a:p>
        </p:txBody>
      </p:sp>
      <p:pic>
        <p:nvPicPr>
          <p:cNvPr id="7" name="Picture 6" descr="g(1) = 1, g(2) = negative 1∕2"/>
          <p:cNvPicPr>
            <a:picLocks noChangeAspect="1"/>
          </p:cNvPicPr>
          <p:nvPr/>
        </p:nvPicPr>
        <p:blipFill>
          <a:blip r:embed="rId5"/>
          <a:stretch>
            <a:fillRect/>
          </a:stretch>
        </p:blipFill>
        <p:spPr>
          <a:xfrm>
            <a:off x="1268896" y="2303311"/>
            <a:ext cx="2266950" cy="413385"/>
          </a:xfrm>
          <a:prstGeom prst="rect">
            <a:avLst/>
          </a:prstGeom>
        </p:spPr>
      </p:pic>
      <p:pic>
        <p:nvPicPr>
          <p:cNvPr id="9" name="Picture 8" descr="g(3) = 1∕3,"/>
          <p:cNvPicPr>
            <a:picLocks noChangeAspect="1"/>
          </p:cNvPicPr>
          <p:nvPr/>
        </p:nvPicPr>
        <p:blipFill>
          <a:blip r:embed="rId6"/>
          <a:stretch>
            <a:fillRect/>
          </a:stretch>
        </p:blipFill>
        <p:spPr>
          <a:xfrm>
            <a:off x="3535846" y="2290059"/>
            <a:ext cx="1053465" cy="453390"/>
          </a:xfrm>
          <a:prstGeom prst="rect">
            <a:avLst/>
          </a:prstGeom>
        </p:spPr>
      </p:pic>
      <p:sp>
        <p:nvSpPr>
          <p:cNvPr id="11" name="Content Placeholder 2"/>
          <p:cNvSpPr>
            <a:spLocks noGrp="1"/>
          </p:cNvSpPr>
          <p:nvPr>
            <p:ph sz="quarter" idx="13"/>
          </p:nvPr>
        </p:nvSpPr>
        <p:spPr>
          <a:xfrm>
            <a:off x="4585252" y="2286000"/>
            <a:ext cx="2375452" cy="457200"/>
          </a:xfrm>
        </p:spPr>
        <p:txBody>
          <a:bodyPr/>
          <a:lstStyle/>
          <a:p>
            <a:pPr marL="0" indent="0"/>
            <a:r>
              <a:rPr lang="en-IN" dirty="0"/>
              <a:t>and, in general,</a:t>
            </a:r>
            <a:endParaRPr lang="en-US" altLang="en-US" dirty="0"/>
          </a:p>
        </p:txBody>
      </p:sp>
      <p:pic>
        <p:nvPicPr>
          <p:cNvPr id="10" name="Picture 9" descr="g(n + 1) = ((negative 1)^(n+2))∕(n + 1) = ((negative 1)^n)∕(n + 1) = f(n)."/>
          <p:cNvPicPr>
            <a:picLocks noChangeAspect="1"/>
          </p:cNvPicPr>
          <p:nvPr/>
        </p:nvPicPr>
        <p:blipFill>
          <a:blip r:embed="rId7"/>
          <a:stretch>
            <a:fillRect/>
          </a:stretch>
        </p:blipFill>
        <p:spPr>
          <a:xfrm>
            <a:off x="2153436" y="3277552"/>
            <a:ext cx="4200525" cy="760095"/>
          </a:xfrm>
          <a:prstGeom prst="rect">
            <a:avLst/>
          </a:prstGeom>
        </p:spPr>
      </p:pic>
    </p:spTree>
    <p:extLst>
      <p:ext uri="{BB962C8B-B14F-4D97-AF65-F5344CB8AC3E}">
        <p14:creationId xmlns:p14="http://schemas.microsoft.com/office/powerpoint/2010/main" val="29426753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700" dirty="0"/>
              <a:t>Example </a:t>
            </a:r>
            <a:r>
              <a:rPr lang="en-IN" altLang="en-US" sz="2700" dirty="0" smtClean="0"/>
              <a:t>7.1.6 </a:t>
            </a:r>
            <a:r>
              <a:rPr lang="en-US" altLang="en-US" sz="2700" dirty="0"/>
              <a:t>– </a:t>
            </a:r>
            <a:r>
              <a:rPr lang="en-IN" sz="2700" i="1" dirty="0"/>
              <a:t>A Function Defined on a Power Set</a:t>
            </a:r>
            <a:endParaRPr lang="en-IN" altLang="en-US" sz="2700" i="1" dirty="0"/>
          </a:p>
        </p:txBody>
      </p:sp>
      <p:sp>
        <p:nvSpPr>
          <p:cNvPr id="3" name="Content Placeholder 2"/>
          <p:cNvSpPr>
            <a:spLocks noGrp="1"/>
          </p:cNvSpPr>
          <p:nvPr>
            <p:ph sz="quarter" idx="13"/>
          </p:nvPr>
        </p:nvSpPr>
        <p:spPr>
          <a:xfrm>
            <a:off x="457200" y="1447800"/>
            <a:ext cx="2057400" cy="457200"/>
          </a:xfrm>
        </p:spPr>
        <p:txBody>
          <a:bodyPr/>
          <a:lstStyle/>
          <a:p>
            <a:pPr marL="0" indent="0"/>
            <a:r>
              <a:rPr lang="en-IN" dirty="0" smtClean="0"/>
              <a:t>We know that</a:t>
            </a:r>
            <a:endParaRPr lang="en-US" altLang="en-US" dirty="0"/>
          </a:p>
        </p:txBody>
      </p:sp>
      <p:pic>
        <p:nvPicPr>
          <p:cNvPr id="4" name="Picture 3" descr="script P(A)"/>
          <p:cNvPicPr>
            <a:picLocks noChangeAspect="1"/>
          </p:cNvPicPr>
          <p:nvPr/>
        </p:nvPicPr>
        <p:blipFill>
          <a:blip r:embed="rId3"/>
          <a:stretch>
            <a:fillRect/>
          </a:stretch>
        </p:blipFill>
        <p:spPr>
          <a:xfrm>
            <a:off x="2474844" y="1537252"/>
            <a:ext cx="533400" cy="346710"/>
          </a:xfrm>
          <a:prstGeom prst="rect">
            <a:avLst/>
          </a:prstGeom>
        </p:spPr>
      </p:pic>
      <p:sp>
        <p:nvSpPr>
          <p:cNvPr id="11" name="Content Placeholder 2"/>
          <p:cNvSpPr>
            <a:spLocks noGrp="1"/>
          </p:cNvSpPr>
          <p:nvPr>
            <p:ph sz="quarter" idx="13"/>
          </p:nvPr>
        </p:nvSpPr>
        <p:spPr>
          <a:xfrm>
            <a:off x="457200" y="1447800"/>
            <a:ext cx="8382000" cy="914400"/>
          </a:xfrm>
        </p:spPr>
        <p:txBody>
          <a:bodyPr/>
          <a:lstStyle/>
          <a:p>
            <a:pPr marL="0" indent="0"/>
            <a:r>
              <a:rPr lang="en-IN" dirty="0" smtClean="0"/>
              <a:t>                              denotes </a:t>
            </a:r>
            <a:r>
              <a:rPr lang="en-IN" dirty="0"/>
              <a:t>the set of all subsets of the set </a:t>
            </a:r>
            <a:r>
              <a:rPr lang="en-IN" i="1" dirty="0"/>
              <a:t>A</a:t>
            </a:r>
            <a:r>
              <a:rPr lang="en-IN" dirty="0"/>
              <a:t>. Define a function</a:t>
            </a:r>
            <a:endParaRPr lang="en-US" altLang="en-US" dirty="0"/>
          </a:p>
        </p:txBody>
      </p:sp>
      <p:pic>
        <p:nvPicPr>
          <p:cNvPr id="6" name="Picture 5" descr="F colon script P({a, b, c}) right arrow set of integers Z^non neg"/>
          <p:cNvPicPr>
            <a:picLocks noChangeAspect="1"/>
          </p:cNvPicPr>
          <p:nvPr/>
        </p:nvPicPr>
        <p:blipFill>
          <a:blip r:embed="rId4"/>
          <a:stretch>
            <a:fillRect/>
          </a:stretch>
        </p:blipFill>
        <p:spPr>
          <a:xfrm>
            <a:off x="2895600" y="1918252"/>
            <a:ext cx="2760345" cy="320040"/>
          </a:xfrm>
          <a:prstGeom prst="rect">
            <a:avLst/>
          </a:prstGeom>
        </p:spPr>
      </p:pic>
      <p:sp>
        <p:nvSpPr>
          <p:cNvPr id="13" name="Content Placeholder 2"/>
          <p:cNvSpPr>
            <a:spLocks noGrp="1"/>
          </p:cNvSpPr>
          <p:nvPr>
            <p:ph sz="quarter" idx="13"/>
          </p:nvPr>
        </p:nvSpPr>
        <p:spPr>
          <a:xfrm>
            <a:off x="490330" y="1828800"/>
            <a:ext cx="8514522" cy="460512"/>
          </a:xfrm>
        </p:spPr>
        <p:txBody>
          <a:bodyPr/>
          <a:lstStyle/>
          <a:p>
            <a:pPr marL="0" indent="0"/>
            <a:r>
              <a:rPr lang="en-IN" dirty="0" smtClean="0"/>
              <a:t>                                                             as </a:t>
            </a:r>
            <a:r>
              <a:rPr lang="en-IN" dirty="0"/>
              <a:t>follows: For each</a:t>
            </a:r>
            <a:endParaRPr lang="en-US" altLang="en-US" dirty="0"/>
          </a:p>
        </p:txBody>
      </p:sp>
      <p:pic>
        <p:nvPicPr>
          <p:cNvPr id="7" name="Picture 6" descr="X is in script P ({a, b, c})"/>
          <p:cNvPicPr>
            <a:picLocks noChangeAspect="1"/>
          </p:cNvPicPr>
          <p:nvPr/>
        </p:nvPicPr>
        <p:blipFill>
          <a:blip r:embed="rId5"/>
          <a:stretch>
            <a:fillRect/>
          </a:stretch>
        </p:blipFill>
        <p:spPr>
          <a:xfrm>
            <a:off x="554975" y="2330810"/>
            <a:ext cx="1880235" cy="293370"/>
          </a:xfrm>
          <a:prstGeom prst="rect">
            <a:avLst/>
          </a:prstGeom>
        </p:spPr>
      </p:pic>
      <p:sp>
        <p:nvSpPr>
          <p:cNvPr id="19" name="Content Placeholder 2"/>
          <p:cNvSpPr>
            <a:spLocks noGrp="1"/>
          </p:cNvSpPr>
          <p:nvPr>
            <p:ph sz="quarter" idx="13"/>
          </p:nvPr>
        </p:nvSpPr>
        <p:spPr>
          <a:xfrm>
            <a:off x="533400" y="3200400"/>
            <a:ext cx="7911404" cy="1524000"/>
          </a:xfrm>
        </p:spPr>
        <p:txBody>
          <a:bodyPr/>
          <a:lstStyle/>
          <a:p>
            <a:pPr marL="0" indent="0"/>
            <a:r>
              <a:rPr lang="en-IN" i="1" dirty="0" smtClean="0"/>
              <a:t>                  F</a:t>
            </a:r>
            <a:r>
              <a:rPr lang="en-IN" dirty="0" smtClean="0"/>
              <a:t>(</a:t>
            </a:r>
            <a:r>
              <a:rPr lang="en-IN" i="1" dirty="0" smtClean="0"/>
              <a:t>X</a:t>
            </a:r>
            <a:r>
              <a:rPr lang="en-IN" dirty="0"/>
              <a:t>) </a:t>
            </a:r>
            <a:r>
              <a:rPr lang="en-IN" dirty="0" smtClean="0"/>
              <a:t>= </a:t>
            </a:r>
            <a:r>
              <a:rPr lang="en-IN" dirty="0"/>
              <a:t>the number of elements in </a:t>
            </a:r>
            <a:r>
              <a:rPr lang="en-IN" i="1" dirty="0"/>
              <a:t>X</a:t>
            </a:r>
            <a:r>
              <a:rPr lang="en-IN" dirty="0" smtClean="0"/>
              <a:t>.</a:t>
            </a:r>
          </a:p>
          <a:p>
            <a:pPr marL="0" indent="0"/>
            <a:endParaRPr lang="en-US" altLang="en-US" dirty="0"/>
          </a:p>
          <a:p>
            <a:pPr marL="0" indent="0"/>
            <a:r>
              <a:rPr lang="en-IN" dirty="0"/>
              <a:t>Draw an arrow diagram for </a:t>
            </a:r>
            <a:r>
              <a:rPr lang="en-IN" i="1" dirty="0"/>
              <a:t>F</a:t>
            </a:r>
            <a:r>
              <a:rPr lang="en-IN" dirty="0"/>
              <a:t>.</a:t>
            </a:r>
            <a:endParaRPr lang="en-US" altLang="en-US" dirty="0"/>
          </a:p>
        </p:txBody>
      </p:sp>
    </p:spTree>
    <p:extLst>
      <p:ext uri="{BB962C8B-B14F-4D97-AF65-F5344CB8AC3E}">
        <p14:creationId xmlns:p14="http://schemas.microsoft.com/office/powerpoint/2010/main" val="41473924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7.1.6 </a:t>
            </a:r>
            <a:r>
              <a:rPr lang="en-US" altLang="en-US" dirty="0"/>
              <a:t>– </a:t>
            </a:r>
            <a:r>
              <a:rPr lang="en-IN" i="1" dirty="0" smtClean="0"/>
              <a:t>Solution</a:t>
            </a:r>
            <a:endParaRPr lang="en-IN" altLang="en-US" i="1" dirty="0"/>
          </a:p>
        </p:txBody>
      </p:sp>
      <p:pic>
        <p:nvPicPr>
          <p:cNvPr id="5" name="Picture 4" descr="The first set, script P ({a, b, c}), of the arrow diagram has the elements the empty set, {a}, {b}, {c}, {a, b}, {a, c}, {b, c}, and {a, b, c} . The second set, Z^non neg, has elements 0, 1, 2, 3, 4, 5, ....  An arrow from the empty set points to 0. Arrows from {a}, {b}, and {c} point to point 1. Arrows from {a,b}, {b,c}, and {a,c} point to 2. An arrow from {a, b, c} points to 3."/>
          <p:cNvPicPr>
            <a:picLocks noChangeAspect="1"/>
          </p:cNvPicPr>
          <p:nvPr/>
        </p:nvPicPr>
        <p:blipFill>
          <a:blip r:embed="rId3"/>
          <a:stretch>
            <a:fillRect/>
          </a:stretch>
        </p:blipFill>
        <p:spPr>
          <a:xfrm>
            <a:off x="2069528" y="1590831"/>
            <a:ext cx="4800600" cy="3895569"/>
          </a:xfrm>
          <a:prstGeom prst="rect">
            <a:avLst/>
          </a:prstGeom>
        </p:spPr>
      </p:pic>
    </p:spTree>
    <p:extLst>
      <p:ext uri="{BB962C8B-B14F-4D97-AF65-F5344CB8AC3E}">
        <p14:creationId xmlns:p14="http://schemas.microsoft.com/office/powerpoint/2010/main" val="17369787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Functions Defined on General Sets</a:t>
            </a:r>
            <a:endParaRPr lang="en-US" altLang="en-US" dirty="0"/>
          </a:p>
        </p:txBody>
      </p:sp>
      <p:sp>
        <p:nvSpPr>
          <p:cNvPr id="3" name="Content Placeholder 2"/>
          <p:cNvSpPr>
            <a:spLocks noGrp="1"/>
          </p:cNvSpPr>
          <p:nvPr>
            <p:ph sz="quarter" idx="13"/>
          </p:nvPr>
        </p:nvSpPr>
        <p:spPr>
          <a:xfrm>
            <a:off x="457200" y="1447800"/>
            <a:ext cx="8305800" cy="4876800"/>
          </a:xfrm>
        </p:spPr>
        <p:txBody>
          <a:bodyPr/>
          <a:lstStyle/>
          <a:p>
            <a:pPr marL="0" indent="0"/>
            <a:r>
              <a:rPr lang="en-IN" dirty="0"/>
              <a:t>As used in ordinary language, the word </a:t>
            </a:r>
            <a:r>
              <a:rPr lang="en-IN" i="1" dirty="0"/>
              <a:t>function </a:t>
            </a:r>
            <a:r>
              <a:rPr lang="en-IN" dirty="0"/>
              <a:t>indicates dependence of one </a:t>
            </a:r>
            <a:r>
              <a:rPr lang="en-IN" dirty="0" smtClean="0"/>
              <a:t>varying quantity </a:t>
            </a:r>
            <a:r>
              <a:rPr lang="en-IN" dirty="0"/>
              <a:t>on another. If your teacher tells you that your grade in a course will be a </a:t>
            </a:r>
            <a:r>
              <a:rPr lang="en-IN" dirty="0" smtClean="0"/>
              <a:t>function of </a:t>
            </a:r>
            <a:r>
              <a:rPr lang="en-IN" dirty="0"/>
              <a:t>your performance on the exams, you interpret this to mean that the teacher has </a:t>
            </a:r>
            <a:r>
              <a:rPr lang="en-IN" dirty="0" smtClean="0"/>
              <a:t>some rule </a:t>
            </a:r>
            <a:r>
              <a:rPr lang="en-IN" dirty="0"/>
              <a:t>for translating exam scores into grades. </a:t>
            </a:r>
            <a:endParaRPr lang="en-IN" dirty="0" smtClean="0"/>
          </a:p>
          <a:p>
            <a:pPr marL="0" indent="0"/>
            <a:endParaRPr lang="en-IN" dirty="0"/>
          </a:p>
          <a:p>
            <a:pPr marL="0" indent="0"/>
            <a:r>
              <a:rPr lang="en-IN" dirty="0" smtClean="0"/>
              <a:t>To </a:t>
            </a:r>
            <a:r>
              <a:rPr lang="en-IN" dirty="0"/>
              <a:t>each collection of exam scores there </a:t>
            </a:r>
            <a:r>
              <a:rPr lang="en-IN" dirty="0" smtClean="0"/>
              <a:t>corresponds a </a:t>
            </a:r>
            <a:r>
              <a:rPr lang="en-IN" dirty="0"/>
              <a:t>certain grade.</a:t>
            </a:r>
            <a:endParaRPr lang="en-US" altLang="en-US" dirty="0"/>
          </a:p>
        </p:txBody>
      </p:sp>
    </p:spTree>
    <p:extLst>
      <p:ext uri="{BB962C8B-B14F-4D97-AF65-F5344CB8AC3E}">
        <p14:creationId xmlns:p14="http://schemas.microsoft.com/office/powerpoint/2010/main" val="32092339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200" dirty="0"/>
              <a:t>Example </a:t>
            </a:r>
            <a:r>
              <a:rPr lang="en-IN" altLang="en-US" sz="2200" dirty="0" smtClean="0"/>
              <a:t>7.1.7 </a:t>
            </a:r>
            <a:r>
              <a:rPr lang="en-US" altLang="en-US" sz="2200" dirty="0"/>
              <a:t>– </a:t>
            </a:r>
            <a:r>
              <a:rPr lang="en-IN" sz="2200" i="1" dirty="0"/>
              <a:t>Functions Defined on a Cartesian Product</a:t>
            </a:r>
            <a:endParaRPr lang="en-IN" altLang="en-US" sz="2200" i="1" dirty="0"/>
          </a:p>
        </p:txBody>
      </p:sp>
      <p:sp>
        <p:nvSpPr>
          <p:cNvPr id="3" name="Content Placeholder 2"/>
          <p:cNvSpPr>
            <a:spLocks noGrp="1"/>
          </p:cNvSpPr>
          <p:nvPr>
            <p:ph sz="quarter" idx="13"/>
          </p:nvPr>
        </p:nvSpPr>
        <p:spPr>
          <a:xfrm>
            <a:off x="457200" y="1447800"/>
            <a:ext cx="2438400" cy="457200"/>
          </a:xfrm>
        </p:spPr>
        <p:txBody>
          <a:bodyPr/>
          <a:lstStyle/>
          <a:p>
            <a:pPr marL="0" indent="0"/>
            <a:r>
              <a:rPr lang="en-IN" dirty="0"/>
              <a:t>Define functions</a:t>
            </a:r>
            <a:endParaRPr lang="en-US" altLang="en-US" dirty="0"/>
          </a:p>
        </p:txBody>
      </p:sp>
      <p:pic>
        <p:nvPicPr>
          <p:cNvPr id="8" name="Picture 7" descr="M colon R, cross, R, right arrow, R, and, R colon R cross R right arrow R cross R"/>
          <p:cNvPicPr>
            <a:picLocks noChangeAspect="1"/>
          </p:cNvPicPr>
          <p:nvPr/>
        </p:nvPicPr>
        <p:blipFill>
          <a:blip r:embed="rId3"/>
          <a:stretch>
            <a:fillRect/>
          </a:stretch>
        </p:blipFill>
        <p:spPr>
          <a:xfrm>
            <a:off x="2782956" y="1524000"/>
            <a:ext cx="4733925" cy="360045"/>
          </a:xfrm>
          <a:prstGeom prst="rect">
            <a:avLst/>
          </a:prstGeom>
        </p:spPr>
      </p:pic>
      <p:sp>
        <p:nvSpPr>
          <p:cNvPr id="13" name="Content Placeholder 2"/>
          <p:cNvSpPr>
            <a:spLocks noGrp="1"/>
          </p:cNvSpPr>
          <p:nvPr>
            <p:ph sz="quarter" idx="13"/>
          </p:nvPr>
        </p:nvSpPr>
        <p:spPr>
          <a:xfrm>
            <a:off x="533400" y="1842052"/>
            <a:ext cx="8153400" cy="460512"/>
          </a:xfrm>
        </p:spPr>
        <p:txBody>
          <a:bodyPr/>
          <a:lstStyle/>
          <a:p>
            <a:r>
              <a:rPr lang="en-IN" dirty="0" smtClean="0"/>
              <a:t>as </a:t>
            </a:r>
            <a:r>
              <a:rPr lang="en-IN" dirty="0"/>
              <a:t>follows</a:t>
            </a:r>
            <a:r>
              <a:rPr lang="en-IN" dirty="0" smtClean="0"/>
              <a:t>: </a:t>
            </a:r>
            <a:r>
              <a:rPr lang="en-IN" dirty="0"/>
              <a:t>For each </a:t>
            </a:r>
            <a:r>
              <a:rPr lang="en-IN" dirty="0" smtClean="0"/>
              <a:t>ordered pair </a:t>
            </a:r>
            <a:r>
              <a:rPr lang="en-IN" dirty="0"/>
              <a:t>(</a:t>
            </a:r>
            <a:r>
              <a:rPr lang="en-IN" i="1" dirty="0"/>
              <a:t>a</a:t>
            </a:r>
            <a:r>
              <a:rPr lang="en-IN" dirty="0"/>
              <a:t>, </a:t>
            </a:r>
            <a:r>
              <a:rPr lang="en-IN" i="1" dirty="0"/>
              <a:t>b</a:t>
            </a:r>
            <a:r>
              <a:rPr lang="en-IN" dirty="0"/>
              <a:t>) of integers,</a:t>
            </a:r>
            <a:endParaRPr lang="en-US" altLang="en-US" dirty="0"/>
          </a:p>
        </p:txBody>
      </p:sp>
      <p:sp>
        <p:nvSpPr>
          <p:cNvPr id="19" name="Content Placeholder 2"/>
          <p:cNvSpPr>
            <a:spLocks noGrp="1"/>
          </p:cNvSpPr>
          <p:nvPr>
            <p:ph sz="quarter" idx="13"/>
          </p:nvPr>
        </p:nvSpPr>
        <p:spPr>
          <a:xfrm>
            <a:off x="420757" y="2438400"/>
            <a:ext cx="8305800" cy="3945837"/>
          </a:xfrm>
        </p:spPr>
        <p:txBody>
          <a:bodyPr/>
          <a:lstStyle/>
          <a:p>
            <a:pPr marL="0" indent="0"/>
            <a:r>
              <a:rPr lang="en-IN" i="1" dirty="0" smtClean="0"/>
              <a:t>		M</a:t>
            </a:r>
            <a:r>
              <a:rPr lang="en-IN" dirty="0" smtClean="0"/>
              <a:t>(</a:t>
            </a:r>
            <a:r>
              <a:rPr lang="en-IN" i="1" dirty="0" smtClean="0"/>
              <a:t>a</a:t>
            </a:r>
            <a:r>
              <a:rPr lang="en-IN" dirty="0"/>
              <a:t>, </a:t>
            </a:r>
            <a:r>
              <a:rPr lang="en-IN" i="1" dirty="0"/>
              <a:t>b</a:t>
            </a:r>
            <a:r>
              <a:rPr lang="en-IN" dirty="0"/>
              <a:t>) </a:t>
            </a:r>
            <a:r>
              <a:rPr lang="en-IN" dirty="0" smtClean="0"/>
              <a:t>= </a:t>
            </a:r>
            <a:r>
              <a:rPr lang="en-IN" i="1" dirty="0"/>
              <a:t>ab </a:t>
            </a:r>
            <a:r>
              <a:rPr lang="en-IN" i="1" dirty="0" smtClean="0"/>
              <a:t> </a:t>
            </a:r>
            <a:r>
              <a:rPr lang="en-IN" dirty="0" smtClean="0"/>
              <a:t>and  </a:t>
            </a:r>
            <a:r>
              <a:rPr lang="en-IN" i="1" dirty="0" smtClean="0"/>
              <a:t>R</a:t>
            </a:r>
            <a:r>
              <a:rPr lang="en-IN" dirty="0" smtClean="0"/>
              <a:t>(</a:t>
            </a:r>
            <a:r>
              <a:rPr lang="en-IN" i="1" dirty="0" smtClean="0"/>
              <a:t>a</a:t>
            </a:r>
            <a:r>
              <a:rPr lang="en-IN" dirty="0"/>
              <a:t>, </a:t>
            </a:r>
            <a:r>
              <a:rPr lang="en-IN" i="1" dirty="0"/>
              <a:t>b</a:t>
            </a:r>
            <a:r>
              <a:rPr lang="en-IN" dirty="0"/>
              <a:t>) = (−</a:t>
            </a:r>
            <a:r>
              <a:rPr lang="en-IN" i="1" dirty="0" smtClean="0"/>
              <a:t>a</a:t>
            </a:r>
            <a:r>
              <a:rPr lang="en-IN" dirty="0"/>
              <a:t>, </a:t>
            </a:r>
            <a:r>
              <a:rPr lang="en-IN" i="1" dirty="0"/>
              <a:t>b</a:t>
            </a:r>
            <a:r>
              <a:rPr lang="en-IN" dirty="0" smtClean="0"/>
              <a:t>).</a:t>
            </a:r>
          </a:p>
          <a:p>
            <a:pPr marL="0" indent="0"/>
            <a:endParaRPr lang="en-IN" sz="800" dirty="0"/>
          </a:p>
          <a:p>
            <a:pPr marL="0" indent="0"/>
            <a:r>
              <a:rPr lang="en-IN" dirty="0"/>
              <a:t>Then </a:t>
            </a:r>
            <a:r>
              <a:rPr lang="en-IN" i="1" dirty="0"/>
              <a:t>M </a:t>
            </a:r>
            <a:r>
              <a:rPr lang="en-IN" dirty="0"/>
              <a:t>is the multiplication function that sends each pair of real numbers to the product </a:t>
            </a:r>
            <a:r>
              <a:rPr lang="en-IN" dirty="0" smtClean="0"/>
              <a:t>of the </a:t>
            </a:r>
            <a:r>
              <a:rPr lang="en-IN" dirty="0"/>
              <a:t>two, and </a:t>
            </a:r>
            <a:r>
              <a:rPr lang="en-IN" i="1" dirty="0"/>
              <a:t>R </a:t>
            </a:r>
            <a:r>
              <a:rPr lang="en-IN" dirty="0"/>
              <a:t>is the reflection function that sends each point in the plane that </a:t>
            </a:r>
            <a:r>
              <a:rPr lang="en-IN" dirty="0" smtClean="0"/>
              <a:t>corresponds to </a:t>
            </a:r>
            <a:r>
              <a:rPr lang="en-IN" dirty="0"/>
              <a:t>a pair of real numbers to the mirror image of the point across the vertical axis. </a:t>
            </a:r>
            <a:endParaRPr lang="en-US" altLang="en-US" dirty="0"/>
          </a:p>
        </p:txBody>
      </p:sp>
    </p:spTree>
    <p:extLst>
      <p:ext uri="{BB962C8B-B14F-4D97-AF65-F5344CB8AC3E}">
        <p14:creationId xmlns:p14="http://schemas.microsoft.com/office/powerpoint/2010/main" val="36549696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200" dirty="0"/>
              <a:t>Example </a:t>
            </a:r>
            <a:r>
              <a:rPr lang="en-IN" altLang="en-US" sz="2200" dirty="0" smtClean="0"/>
              <a:t>7.1.7 </a:t>
            </a:r>
            <a:r>
              <a:rPr lang="en-US" altLang="en-US" sz="2200" dirty="0"/>
              <a:t>– </a:t>
            </a:r>
            <a:r>
              <a:rPr lang="en-IN" sz="2200" i="1" dirty="0"/>
              <a:t>Functions Defined on a Cartesian Product</a:t>
            </a:r>
            <a:endParaRPr lang="en-IN" altLang="en-US" sz="2200" i="1" dirty="0"/>
          </a:p>
        </p:txBody>
      </p:sp>
      <p:sp>
        <p:nvSpPr>
          <p:cNvPr id="7"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305800" cy="1371600"/>
          </a:xfrm>
        </p:spPr>
        <p:txBody>
          <a:bodyPr/>
          <a:lstStyle/>
          <a:p>
            <a:pPr marL="0" indent="0"/>
            <a:r>
              <a:rPr lang="en-IN" b="1" dirty="0"/>
              <a:t>Note </a:t>
            </a:r>
            <a:r>
              <a:rPr lang="en-IN" dirty="0"/>
              <a:t>It is customary </a:t>
            </a:r>
            <a:r>
              <a:rPr lang="en-IN" dirty="0" smtClean="0"/>
              <a:t>to omit </a:t>
            </a:r>
            <a:r>
              <a:rPr lang="en-IN" dirty="0"/>
              <a:t>one set of </a:t>
            </a:r>
            <a:r>
              <a:rPr lang="en-IN" dirty="0" smtClean="0"/>
              <a:t>parentheses for </a:t>
            </a:r>
            <a:r>
              <a:rPr lang="en-IN" dirty="0"/>
              <a:t>functions </a:t>
            </a:r>
            <a:r>
              <a:rPr lang="en-IN" dirty="0" smtClean="0"/>
              <a:t>defined on </a:t>
            </a:r>
            <a:r>
              <a:rPr lang="en-IN" dirty="0"/>
              <a:t>Cartesian products. </a:t>
            </a:r>
            <a:r>
              <a:rPr lang="en-IN" dirty="0" smtClean="0"/>
              <a:t>For example</a:t>
            </a:r>
            <a:r>
              <a:rPr lang="en-IN" dirty="0"/>
              <a:t>, we write </a:t>
            </a:r>
            <a:r>
              <a:rPr lang="en-IN" i="1" dirty="0"/>
              <a:t>M</a:t>
            </a:r>
            <a:r>
              <a:rPr lang="en-IN" dirty="0"/>
              <a:t>(</a:t>
            </a:r>
            <a:r>
              <a:rPr lang="en-IN" i="1" dirty="0"/>
              <a:t>a</a:t>
            </a:r>
            <a:r>
              <a:rPr lang="en-IN" dirty="0"/>
              <a:t>, </a:t>
            </a:r>
            <a:r>
              <a:rPr lang="en-IN" i="1" dirty="0" smtClean="0"/>
              <a:t>b</a:t>
            </a:r>
            <a:r>
              <a:rPr lang="en-IN" dirty="0" smtClean="0"/>
              <a:t>) rather </a:t>
            </a:r>
            <a:r>
              <a:rPr lang="en-IN" dirty="0"/>
              <a:t>than </a:t>
            </a:r>
            <a:r>
              <a:rPr lang="en-IN" i="1" dirty="0"/>
              <a:t>M</a:t>
            </a:r>
            <a:r>
              <a:rPr lang="en-IN" dirty="0"/>
              <a:t>((</a:t>
            </a:r>
            <a:r>
              <a:rPr lang="en-IN" i="1" dirty="0"/>
              <a:t>a</a:t>
            </a:r>
            <a:r>
              <a:rPr lang="en-IN" dirty="0"/>
              <a:t>, </a:t>
            </a:r>
            <a:r>
              <a:rPr lang="en-IN" i="1" dirty="0"/>
              <a:t>b</a:t>
            </a:r>
            <a:r>
              <a:rPr lang="en-IN" dirty="0"/>
              <a:t>)).</a:t>
            </a:r>
            <a:endParaRPr lang="en-US" altLang="en-US" dirty="0"/>
          </a:p>
        </p:txBody>
      </p:sp>
      <p:sp>
        <p:nvSpPr>
          <p:cNvPr id="19" name="Content Placeholder 2"/>
          <p:cNvSpPr>
            <a:spLocks noGrp="1"/>
          </p:cNvSpPr>
          <p:nvPr>
            <p:ph sz="quarter" idx="13"/>
          </p:nvPr>
        </p:nvSpPr>
        <p:spPr>
          <a:xfrm>
            <a:off x="457200" y="2819400"/>
            <a:ext cx="8305800" cy="1377398"/>
          </a:xfrm>
        </p:spPr>
        <p:txBody>
          <a:bodyPr/>
          <a:lstStyle/>
          <a:p>
            <a:r>
              <a:rPr lang="en-IN" dirty="0"/>
              <a:t>Find the following</a:t>
            </a:r>
            <a:r>
              <a:rPr lang="en-IN" dirty="0" smtClean="0"/>
              <a:t>:</a:t>
            </a:r>
          </a:p>
          <a:p>
            <a:endParaRPr lang="en-US" altLang="en-US" dirty="0"/>
          </a:p>
          <a:p>
            <a:r>
              <a:rPr lang="en-IN" dirty="0" smtClean="0"/>
              <a:t>a. </a:t>
            </a:r>
            <a:r>
              <a:rPr lang="en-IN" i="1" dirty="0" smtClean="0"/>
              <a:t>M</a:t>
            </a:r>
            <a:r>
              <a:rPr lang="en-IN" dirty="0"/>
              <a:t>(−1, −1</a:t>
            </a:r>
            <a:r>
              <a:rPr lang="en-IN" dirty="0" smtClean="0"/>
              <a:t>)                   </a:t>
            </a:r>
            <a:r>
              <a:rPr lang="en-US" altLang="en-US" dirty="0" smtClean="0"/>
              <a:t>b. </a:t>
            </a:r>
            <a:endParaRPr lang="en-US" altLang="en-US" dirty="0"/>
          </a:p>
        </p:txBody>
      </p:sp>
      <p:pic>
        <p:nvPicPr>
          <p:cNvPr id="6" name="Picture 5" descr="M(1∕2, 1∕2)"/>
          <p:cNvPicPr>
            <a:picLocks noChangeAspect="1"/>
          </p:cNvPicPr>
          <p:nvPr/>
        </p:nvPicPr>
        <p:blipFill>
          <a:blip r:embed="rId3"/>
          <a:stretch>
            <a:fillRect/>
          </a:stretch>
        </p:blipFill>
        <p:spPr>
          <a:xfrm>
            <a:off x="4038600" y="3636894"/>
            <a:ext cx="866775" cy="533400"/>
          </a:xfrm>
          <a:prstGeom prst="rect">
            <a:avLst/>
          </a:prstGeom>
        </p:spPr>
      </p:pic>
      <p:sp>
        <p:nvSpPr>
          <p:cNvPr id="11" name="Content Placeholder 2"/>
          <p:cNvSpPr>
            <a:spLocks noGrp="1"/>
          </p:cNvSpPr>
          <p:nvPr>
            <p:ph sz="quarter" idx="13"/>
          </p:nvPr>
        </p:nvSpPr>
        <p:spPr>
          <a:xfrm>
            <a:off x="5943600" y="3684104"/>
            <a:ext cx="533400" cy="462998"/>
          </a:xfrm>
        </p:spPr>
        <p:txBody>
          <a:bodyPr/>
          <a:lstStyle/>
          <a:p>
            <a:r>
              <a:rPr lang="en-US" dirty="0" smtClean="0"/>
              <a:t>c. </a:t>
            </a:r>
            <a:endParaRPr lang="en-US" altLang="en-US" dirty="0"/>
          </a:p>
        </p:txBody>
      </p:sp>
      <p:pic>
        <p:nvPicPr>
          <p:cNvPr id="9" name="Picture 8" descr="M(sqrt(2), sqrt(2))"/>
          <p:cNvPicPr>
            <a:picLocks noChangeAspect="1"/>
          </p:cNvPicPr>
          <p:nvPr/>
        </p:nvPicPr>
        <p:blipFill>
          <a:blip r:embed="rId4"/>
          <a:stretch>
            <a:fillRect/>
          </a:stretch>
        </p:blipFill>
        <p:spPr>
          <a:xfrm>
            <a:off x="6358973" y="3707296"/>
            <a:ext cx="1373505" cy="400050"/>
          </a:xfrm>
          <a:prstGeom prst="rect">
            <a:avLst/>
          </a:prstGeom>
        </p:spPr>
      </p:pic>
      <p:sp>
        <p:nvSpPr>
          <p:cNvPr id="14" name="Content Placeholder 2"/>
          <p:cNvSpPr>
            <a:spLocks noGrp="1"/>
          </p:cNvSpPr>
          <p:nvPr>
            <p:ph sz="quarter" idx="13"/>
          </p:nvPr>
        </p:nvSpPr>
        <p:spPr>
          <a:xfrm>
            <a:off x="457200" y="4495800"/>
            <a:ext cx="8305800" cy="539198"/>
          </a:xfrm>
        </p:spPr>
        <p:txBody>
          <a:bodyPr/>
          <a:lstStyle/>
          <a:p>
            <a:r>
              <a:rPr lang="en-US" dirty="0" smtClean="0"/>
              <a:t>d. </a:t>
            </a:r>
            <a:r>
              <a:rPr lang="pt-BR" i="1" dirty="0"/>
              <a:t>R</a:t>
            </a:r>
            <a:r>
              <a:rPr lang="pt-BR" dirty="0"/>
              <a:t>(2, 5) </a:t>
            </a:r>
            <a:r>
              <a:rPr lang="pt-BR" dirty="0" smtClean="0"/>
              <a:t>                      e</a:t>
            </a:r>
            <a:r>
              <a:rPr lang="pt-BR" dirty="0"/>
              <a:t>. </a:t>
            </a:r>
            <a:r>
              <a:rPr lang="pt-BR" i="1" dirty="0"/>
              <a:t>R</a:t>
            </a:r>
            <a:r>
              <a:rPr lang="pt-BR" dirty="0"/>
              <a:t>(−2, 5</a:t>
            </a:r>
            <a:r>
              <a:rPr lang="pt-BR" dirty="0" smtClean="0"/>
              <a:t>)          </a:t>
            </a:r>
            <a:r>
              <a:rPr lang="pt-BR" dirty="0"/>
              <a:t>f. </a:t>
            </a:r>
            <a:r>
              <a:rPr lang="pt-BR" i="1" dirty="0"/>
              <a:t>R</a:t>
            </a:r>
            <a:r>
              <a:rPr lang="pt-BR" dirty="0"/>
              <a:t>(3, −4)</a:t>
            </a:r>
            <a:endParaRPr lang="en-US" altLang="en-US" dirty="0"/>
          </a:p>
        </p:txBody>
      </p:sp>
    </p:spTree>
    <p:extLst>
      <p:ext uri="{BB962C8B-B14F-4D97-AF65-F5344CB8AC3E}">
        <p14:creationId xmlns:p14="http://schemas.microsoft.com/office/powerpoint/2010/main" val="35069450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7.1.7 </a:t>
            </a:r>
            <a:r>
              <a:rPr lang="en-US" altLang="en-US" dirty="0"/>
              <a:t>– </a:t>
            </a:r>
            <a:r>
              <a:rPr lang="en-IN" i="1" dirty="0" smtClean="0"/>
              <a:t>Solution</a:t>
            </a:r>
            <a:endParaRPr lang="en-IN" altLang="en-US" i="1" dirty="0"/>
          </a:p>
        </p:txBody>
      </p:sp>
      <p:sp>
        <p:nvSpPr>
          <p:cNvPr id="3" name="Content Placeholder 2"/>
          <p:cNvSpPr>
            <a:spLocks noGrp="1"/>
          </p:cNvSpPr>
          <p:nvPr>
            <p:ph sz="quarter" idx="13"/>
          </p:nvPr>
        </p:nvSpPr>
        <p:spPr>
          <a:xfrm>
            <a:off x="457200" y="1447800"/>
            <a:ext cx="8534400" cy="1466850"/>
          </a:xfrm>
        </p:spPr>
        <p:txBody>
          <a:bodyPr/>
          <a:lstStyle/>
          <a:p>
            <a:pPr marL="0" indent="0"/>
            <a:r>
              <a:rPr lang="es-ES" dirty="0" smtClean="0"/>
              <a:t>a</a:t>
            </a:r>
            <a:r>
              <a:rPr lang="es-ES" dirty="0"/>
              <a:t>. (−1)(−1) </a:t>
            </a:r>
            <a:r>
              <a:rPr lang="es-ES" dirty="0" smtClean="0"/>
              <a:t>= </a:t>
            </a:r>
            <a:r>
              <a:rPr lang="es-ES" dirty="0"/>
              <a:t>1  </a:t>
            </a:r>
            <a:r>
              <a:rPr lang="es-ES" dirty="0" smtClean="0"/>
              <a:t>                     b</a:t>
            </a:r>
            <a:r>
              <a:rPr lang="es-ES" dirty="0"/>
              <a:t>. (</a:t>
            </a:r>
            <a:r>
              <a:rPr lang="es-ES" dirty="0" smtClean="0"/>
              <a:t>1 ∕ 2</a:t>
            </a:r>
            <a:r>
              <a:rPr lang="es-ES" dirty="0"/>
              <a:t>)(</a:t>
            </a:r>
            <a:r>
              <a:rPr lang="es-ES" dirty="0" smtClean="0"/>
              <a:t>1 ∕ 2</a:t>
            </a:r>
            <a:r>
              <a:rPr lang="es-ES" dirty="0"/>
              <a:t>) = </a:t>
            </a:r>
            <a:r>
              <a:rPr lang="es-ES" dirty="0" smtClean="0"/>
              <a:t>1 ∕ 4</a:t>
            </a:r>
            <a:endParaRPr lang="en-US" altLang="en-US" dirty="0"/>
          </a:p>
        </p:txBody>
      </p:sp>
      <p:sp>
        <p:nvSpPr>
          <p:cNvPr id="5" name="Content Placeholder 2"/>
          <p:cNvSpPr>
            <a:spLocks noGrp="1"/>
          </p:cNvSpPr>
          <p:nvPr>
            <p:ph sz="quarter" idx="13"/>
          </p:nvPr>
        </p:nvSpPr>
        <p:spPr>
          <a:xfrm>
            <a:off x="457200" y="2343150"/>
            <a:ext cx="457200" cy="476250"/>
          </a:xfrm>
        </p:spPr>
        <p:txBody>
          <a:bodyPr/>
          <a:lstStyle/>
          <a:p>
            <a:pPr marL="0" indent="0"/>
            <a:r>
              <a:rPr lang="es-ES" dirty="0" smtClean="0"/>
              <a:t>c.</a:t>
            </a:r>
            <a:endParaRPr lang="en-US" altLang="en-US" dirty="0"/>
          </a:p>
        </p:txBody>
      </p:sp>
      <p:pic>
        <p:nvPicPr>
          <p:cNvPr id="4" name="Picture 3" descr="sqrt(2)*sqrt(2) = 2"/>
          <p:cNvPicPr>
            <a:picLocks noChangeAspect="1"/>
          </p:cNvPicPr>
          <p:nvPr/>
        </p:nvPicPr>
        <p:blipFill>
          <a:blip r:embed="rId3"/>
          <a:stretch>
            <a:fillRect/>
          </a:stretch>
        </p:blipFill>
        <p:spPr>
          <a:xfrm>
            <a:off x="815008" y="2312504"/>
            <a:ext cx="1546860" cy="480060"/>
          </a:xfrm>
          <a:prstGeom prst="rect">
            <a:avLst/>
          </a:prstGeom>
        </p:spPr>
      </p:pic>
      <p:sp>
        <p:nvSpPr>
          <p:cNvPr id="7" name="Content Placeholder 2"/>
          <p:cNvSpPr>
            <a:spLocks noGrp="1"/>
          </p:cNvSpPr>
          <p:nvPr>
            <p:ph sz="quarter" idx="13"/>
          </p:nvPr>
        </p:nvSpPr>
        <p:spPr>
          <a:xfrm>
            <a:off x="457200" y="2362200"/>
            <a:ext cx="8534400" cy="1524000"/>
          </a:xfrm>
        </p:spPr>
        <p:txBody>
          <a:bodyPr/>
          <a:lstStyle/>
          <a:p>
            <a:pPr marL="0" indent="0"/>
            <a:r>
              <a:rPr lang="en-IN" dirty="0" smtClean="0"/>
              <a:t>                                              d</a:t>
            </a:r>
            <a:r>
              <a:rPr lang="en-IN" dirty="0"/>
              <a:t>. (−2, 5) </a:t>
            </a:r>
            <a:endParaRPr lang="en-IN" dirty="0" smtClean="0"/>
          </a:p>
          <a:p>
            <a:pPr marL="0" indent="0"/>
            <a:endParaRPr lang="en-IN" dirty="0"/>
          </a:p>
          <a:p>
            <a:pPr marL="0" indent="0"/>
            <a:r>
              <a:rPr lang="en-IN" dirty="0" smtClean="0"/>
              <a:t>e</a:t>
            </a:r>
            <a:r>
              <a:rPr lang="en-IN" dirty="0"/>
              <a:t>. (−(−2), 5) </a:t>
            </a:r>
            <a:r>
              <a:rPr lang="en-IN" dirty="0" smtClean="0"/>
              <a:t>= </a:t>
            </a:r>
            <a:r>
              <a:rPr lang="en-IN" dirty="0"/>
              <a:t>(2, 5)  </a:t>
            </a:r>
            <a:r>
              <a:rPr lang="en-IN" dirty="0" smtClean="0"/>
              <a:t>             f</a:t>
            </a:r>
            <a:r>
              <a:rPr lang="en-IN" dirty="0"/>
              <a:t>. (−3, −4)</a:t>
            </a:r>
            <a:endParaRPr lang="en-US" altLang="en-US" dirty="0"/>
          </a:p>
        </p:txBody>
      </p:sp>
    </p:spTree>
    <p:extLst>
      <p:ext uri="{BB962C8B-B14F-4D97-AF65-F5344CB8AC3E}">
        <p14:creationId xmlns:p14="http://schemas.microsoft.com/office/powerpoint/2010/main" val="13762164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IN" dirty="0"/>
              <a:t>Examples of Functions</a:t>
            </a:r>
            <a:endParaRPr lang="en-IN" altLang="en-US" dirty="0"/>
          </a:p>
        </p:txBody>
      </p:sp>
      <p:pic>
        <p:nvPicPr>
          <p:cNvPr id="5" name="Picture 4" descr="The text box has the heading, Definition Logarithms and Logarithmic Functions. The text reads as, let b be a positive real number with b is not equal to 1. For each positive real number x, the logarithm with base b of x written log_b x, is the exponent to which b must be raised to obtain x. symbolically, log_b x = y if and only if arrow b^y = x.&#10;The logarithmic function with base b is the function from the set of real numbers R^+ to the set of real numbers R that takes each positive real number x to log_b x."/>
          <p:cNvPicPr>
            <a:picLocks noChangeAspect="1"/>
          </p:cNvPicPr>
          <p:nvPr/>
        </p:nvPicPr>
        <p:blipFill>
          <a:blip r:embed="rId3"/>
          <a:stretch>
            <a:fillRect/>
          </a:stretch>
        </p:blipFill>
        <p:spPr>
          <a:xfrm>
            <a:off x="331304" y="1573696"/>
            <a:ext cx="8435463" cy="2819400"/>
          </a:xfrm>
          <a:prstGeom prst="rect">
            <a:avLst/>
          </a:prstGeom>
        </p:spPr>
      </p:pic>
    </p:spTree>
    <p:extLst>
      <p:ext uri="{BB962C8B-B14F-4D97-AF65-F5344CB8AC3E}">
        <p14:creationId xmlns:p14="http://schemas.microsoft.com/office/powerpoint/2010/main" val="4161846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600" dirty="0"/>
              <a:t>Example </a:t>
            </a:r>
            <a:r>
              <a:rPr lang="en-IN" altLang="en-US" sz="2600" dirty="0" smtClean="0"/>
              <a:t>7.1.8 </a:t>
            </a:r>
            <a:r>
              <a:rPr lang="en-US" altLang="en-US" sz="2600" dirty="0"/>
              <a:t>– </a:t>
            </a:r>
            <a:r>
              <a:rPr lang="en-IN" sz="2600" i="1" dirty="0"/>
              <a:t>The Logarithmic Function with Base b</a:t>
            </a:r>
            <a:endParaRPr lang="en-IN" altLang="en-US" sz="2600" i="1" dirty="0"/>
          </a:p>
        </p:txBody>
      </p:sp>
      <p:sp>
        <p:nvSpPr>
          <p:cNvPr id="3" name="Content Placeholder 2"/>
          <p:cNvSpPr>
            <a:spLocks noGrp="1"/>
          </p:cNvSpPr>
          <p:nvPr>
            <p:ph sz="quarter" idx="13"/>
          </p:nvPr>
        </p:nvSpPr>
        <p:spPr>
          <a:xfrm>
            <a:off x="457200" y="1447800"/>
            <a:ext cx="8229600" cy="1411852"/>
          </a:xfrm>
        </p:spPr>
        <p:txBody>
          <a:bodyPr/>
          <a:lstStyle/>
          <a:p>
            <a:pPr marL="0" indent="0"/>
            <a:r>
              <a:rPr lang="en-IN" dirty="0"/>
              <a:t>Find the following</a:t>
            </a:r>
            <a:r>
              <a:rPr lang="en-IN" dirty="0" smtClean="0"/>
              <a:t>:</a:t>
            </a:r>
          </a:p>
          <a:p>
            <a:pPr marL="0" indent="0"/>
            <a:endParaRPr lang="en-US" altLang="en-US" dirty="0" smtClean="0"/>
          </a:p>
          <a:p>
            <a:pPr marL="0" indent="0"/>
            <a:r>
              <a:rPr lang="en-US" altLang="en-US" dirty="0" smtClean="0"/>
              <a:t>a. </a:t>
            </a:r>
            <a:r>
              <a:rPr lang="en-IN" dirty="0" smtClean="0"/>
              <a:t>log</a:t>
            </a:r>
            <a:r>
              <a:rPr lang="en-IN" baseline="-25000" dirty="0" smtClean="0"/>
              <a:t>3</a:t>
            </a:r>
            <a:r>
              <a:rPr lang="en-IN" dirty="0" smtClean="0"/>
              <a:t> 9                 </a:t>
            </a:r>
            <a:r>
              <a:rPr lang="en-US" altLang="en-US" dirty="0" smtClean="0"/>
              <a:t>b. </a:t>
            </a:r>
            <a:endParaRPr lang="en-US" altLang="en-US" dirty="0"/>
          </a:p>
        </p:txBody>
      </p:sp>
      <p:pic>
        <p:nvPicPr>
          <p:cNvPr id="5" name="Picture 4" descr="log_2(1∕2)"/>
          <p:cNvPicPr>
            <a:picLocks noChangeAspect="1"/>
          </p:cNvPicPr>
          <p:nvPr/>
        </p:nvPicPr>
        <p:blipFill>
          <a:blip r:embed="rId3"/>
          <a:stretch>
            <a:fillRect/>
          </a:stretch>
        </p:blipFill>
        <p:spPr>
          <a:xfrm>
            <a:off x="3429000" y="2326252"/>
            <a:ext cx="773430" cy="533400"/>
          </a:xfrm>
          <a:prstGeom prst="rect">
            <a:avLst/>
          </a:prstGeom>
        </p:spPr>
      </p:pic>
      <p:sp>
        <p:nvSpPr>
          <p:cNvPr id="14" name="Content Placeholder 2"/>
          <p:cNvSpPr>
            <a:spLocks noGrp="1"/>
          </p:cNvSpPr>
          <p:nvPr>
            <p:ph sz="quarter" idx="13"/>
          </p:nvPr>
        </p:nvSpPr>
        <p:spPr>
          <a:xfrm>
            <a:off x="5486400" y="2362200"/>
            <a:ext cx="1752600" cy="537704"/>
          </a:xfrm>
        </p:spPr>
        <p:txBody>
          <a:bodyPr/>
          <a:lstStyle/>
          <a:p>
            <a:r>
              <a:rPr lang="en-IN" dirty="0"/>
              <a:t>c. log</a:t>
            </a:r>
            <a:r>
              <a:rPr lang="en-IN" baseline="-25000" dirty="0"/>
              <a:t>10</a:t>
            </a:r>
            <a:r>
              <a:rPr lang="en-IN" dirty="0"/>
              <a:t> (1</a:t>
            </a:r>
            <a:r>
              <a:rPr lang="en-IN" dirty="0" smtClean="0"/>
              <a:t>)</a:t>
            </a:r>
          </a:p>
        </p:txBody>
      </p:sp>
      <p:sp>
        <p:nvSpPr>
          <p:cNvPr id="13" name="Content Placeholder 2"/>
          <p:cNvSpPr>
            <a:spLocks noGrp="1"/>
          </p:cNvSpPr>
          <p:nvPr>
            <p:ph sz="quarter" idx="13"/>
          </p:nvPr>
        </p:nvSpPr>
        <p:spPr>
          <a:xfrm>
            <a:off x="457200" y="3352800"/>
            <a:ext cx="533400" cy="457200"/>
          </a:xfrm>
        </p:spPr>
        <p:txBody>
          <a:bodyPr/>
          <a:lstStyle/>
          <a:p>
            <a:r>
              <a:rPr lang="en-US" altLang="en-US" dirty="0" smtClean="0"/>
              <a:t>d. </a:t>
            </a:r>
            <a:endParaRPr lang="en-US" altLang="en-US" dirty="0"/>
          </a:p>
        </p:txBody>
      </p:sp>
      <p:pic>
        <p:nvPicPr>
          <p:cNvPr id="6" name="Picture 5" descr="log_2(2^m)"/>
          <p:cNvPicPr>
            <a:picLocks noChangeAspect="1"/>
          </p:cNvPicPr>
          <p:nvPr/>
        </p:nvPicPr>
        <p:blipFill>
          <a:blip r:embed="rId4"/>
          <a:stretch>
            <a:fillRect/>
          </a:stretch>
        </p:blipFill>
        <p:spPr>
          <a:xfrm>
            <a:off x="851452" y="3352800"/>
            <a:ext cx="986790" cy="453390"/>
          </a:xfrm>
          <a:prstGeom prst="rect">
            <a:avLst/>
          </a:prstGeom>
        </p:spPr>
      </p:pic>
      <p:sp>
        <p:nvSpPr>
          <p:cNvPr id="9" name="Content Placeholder 2"/>
          <p:cNvSpPr>
            <a:spLocks noGrp="1"/>
          </p:cNvSpPr>
          <p:nvPr>
            <p:ph sz="quarter" idx="13"/>
          </p:nvPr>
        </p:nvSpPr>
        <p:spPr>
          <a:xfrm>
            <a:off x="1842052" y="3303104"/>
            <a:ext cx="3263348" cy="460512"/>
          </a:xfrm>
        </p:spPr>
        <p:txBody>
          <a:bodyPr/>
          <a:lstStyle/>
          <a:p>
            <a:r>
              <a:rPr lang="en-IN" dirty="0"/>
              <a:t>(</a:t>
            </a:r>
            <a:r>
              <a:rPr lang="en-IN" i="1" dirty="0"/>
              <a:t>m </a:t>
            </a:r>
            <a:r>
              <a:rPr lang="en-IN" dirty="0"/>
              <a:t>is any real number)</a:t>
            </a:r>
            <a:endParaRPr lang="en-US" altLang="en-US" dirty="0"/>
          </a:p>
        </p:txBody>
      </p:sp>
      <p:sp>
        <p:nvSpPr>
          <p:cNvPr id="11" name="Content Placeholder 2"/>
          <p:cNvSpPr>
            <a:spLocks noGrp="1"/>
          </p:cNvSpPr>
          <p:nvPr>
            <p:ph sz="quarter" idx="13"/>
          </p:nvPr>
        </p:nvSpPr>
        <p:spPr>
          <a:xfrm>
            <a:off x="5257800" y="3339548"/>
            <a:ext cx="2286000" cy="460512"/>
          </a:xfrm>
        </p:spPr>
        <p:txBody>
          <a:bodyPr/>
          <a:lstStyle/>
          <a:p>
            <a:r>
              <a:rPr lang="en-IN" dirty="0" smtClean="0"/>
              <a:t>e.</a:t>
            </a:r>
            <a:endParaRPr lang="en-US" altLang="en-US" dirty="0"/>
          </a:p>
        </p:txBody>
      </p:sp>
      <p:pic>
        <p:nvPicPr>
          <p:cNvPr id="7" name="Picture 6" descr="2^(log_2(m)) (m &gt; 0)"/>
          <p:cNvPicPr>
            <a:picLocks noChangeAspect="1"/>
          </p:cNvPicPr>
          <p:nvPr/>
        </p:nvPicPr>
        <p:blipFill>
          <a:blip r:embed="rId5"/>
          <a:stretch>
            <a:fillRect/>
          </a:stretch>
        </p:blipFill>
        <p:spPr>
          <a:xfrm>
            <a:off x="5638800" y="3366052"/>
            <a:ext cx="1693545" cy="413385"/>
          </a:xfrm>
          <a:prstGeom prst="rect">
            <a:avLst/>
          </a:prstGeom>
        </p:spPr>
      </p:pic>
    </p:spTree>
    <p:extLst>
      <p:ext uri="{BB962C8B-B14F-4D97-AF65-F5344CB8AC3E}">
        <p14:creationId xmlns:p14="http://schemas.microsoft.com/office/powerpoint/2010/main" val="36880576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7.1.8 </a:t>
            </a:r>
            <a:r>
              <a:rPr lang="en-US" altLang="en-US" dirty="0"/>
              <a:t>– </a:t>
            </a:r>
            <a:r>
              <a:rPr lang="en-IN" i="1" dirty="0" smtClean="0"/>
              <a:t>Solution</a:t>
            </a:r>
            <a:endParaRPr lang="en-IN" altLang="en-US" i="1" dirty="0"/>
          </a:p>
        </p:txBody>
      </p:sp>
      <p:sp>
        <p:nvSpPr>
          <p:cNvPr id="3" name="Content Placeholder 2"/>
          <p:cNvSpPr>
            <a:spLocks noGrp="1"/>
          </p:cNvSpPr>
          <p:nvPr>
            <p:ph sz="quarter" idx="13"/>
          </p:nvPr>
        </p:nvSpPr>
        <p:spPr>
          <a:xfrm>
            <a:off x="457200" y="1447800"/>
            <a:ext cx="8534400" cy="451153"/>
          </a:xfrm>
        </p:spPr>
        <p:txBody>
          <a:bodyPr/>
          <a:lstStyle/>
          <a:p>
            <a:pPr marL="0" indent="0"/>
            <a:r>
              <a:rPr lang="es-ES" dirty="0" smtClean="0"/>
              <a:t>a. </a:t>
            </a:r>
            <a:r>
              <a:rPr lang="en-IN" dirty="0" smtClean="0"/>
              <a:t>log</a:t>
            </a:r>
            <a:r>
              <a:rPr lang="en-IN" baseline="-25000" dirty="0" smtClean="0"/>
              <a:t>3</a:t>
            </a:r>
            <a:r>
              <a:rPr lang="en-IN" dirty="0" smtClean="0"/>
              <a:t> </a:t>
            </a:r>
            <a:r>
              <a:rPr lang="en-IN" dirty="0"/>
              <a:t>9 </a:t>
            </a:r>
            <a:r>
              <a:rPr lang="en-IN" dirty="0" smtClean="0"/>
              <a:t>= </a:t>
            </a:r>
            <a:r>
              <a:rPr lang="en-IN" dirty="0"/>
              <a:t>2 </a:t>
            </a:r>
            <a:r>
              <a:rPr lang="en-IN" dirty="0" smtClean="0"/>
              <a:t>because</a:t>
            </a:r>
          </a:p>
        </p:txBody>
      </p:sp>
      <p:pic>
        <p:nvPicPr>
          <p:cNvPr id="6" name="Picture 5" descr="3^2 = 9"/>
          <p:cNvPicPr>
            <a:picLocks noChangeAspect="1"/>
          </p:cNvPicPr>
          <p:nvPr/>
        </p:nvPicPr>
        <p:blipFill>
          <a:blip r:embed="rId3"/>
          <a:stretch>
            <a:fillRect/>
          </a:stretch>
        </p:blipFill>
        <p:spPr>
          <a:xfrm>
            <a:off x="3505200" y="1415249"/>
            <a:ext cx="840105" cy="440055"/>
          </a:xfrm>
          <a:prstGeom prst="rect">
            <a:avLst/>
          </a:prstGeom>
        </p:spPr>
      </p:pic>
      <p:sp>
        <p:nvSpPr>
          <p:cNvPr id="8" name="Content Placeholder 2"/>
          <p:cNvSpPr>
            <a:spLocks noGrp="1"/>
          </p:cNvSpPr>
          <p:nvPr>
            <p:ph sz="quarter" idx="13"/>
          </p:nvPr>
        </p:nvSpPr>
        <p:spPr>
          <a:xfrm>
            <a:off x="457200" y="2020213"/>
            <a:ext cx="457200" cy="451153"/>
          </a:xfrm>
        </p:spPr>
        <p:txBody>
          <a:bodyPr/>
          <a:lstStyle/>
          <a:p>
            <a:pPr marL="0" indent="0"/>
            <a:r>
              <a:rPr lang="en-US" dirty="0" smtClean="0"/>
              <a:t>b.</a:t>
            </a:r>
            <a:endParaRPr lang="en-IN" dirty="0" smtClean="0"/>
          </a:p>
        </p:txBody>
      </p:sp>
      <p:pic>
        <p:nvPicPr>
          <p:cNvPr id="9" name="Picture 8" descr="log_2(1∕2) = negative 1 because 2^(negative 1) = 1∕2."/>
          <p:cNvPicPr>
            <a:picLocks noChangeAspect="1"/>
          </p:cNvPicPr>
          <p:nvPr/>
        </p:nvPicPr>
        <p:blipFill>
          <a:blip r:embed="rId4"/>
          <a:stretch>
            <a:fillRect/>
          </a:stretch>
        </p:blipFill>
        <p:spPr>
          <a:xfrm>
            <a:off x="874644" y="1981200"/>
            <a:ext cx="3507105" cy="506730"/>
          </a:xfrm>
          <a:prstGeom prst="rect">
            <a:avLst/>
          </a:prstGeom>
        </p:spPr>
      </p:pic>
      <p:sp>
        <p:nvSpPr>
          <p:cNvPr id="5" name="Content Placeholder 2"/>
          <p:cNvSpPr>
            <a:spLocks noGrp="1"/>
          </p:cNvSpPr>
          <p:nvPr>
            <p:ph sz="quarter" idx="13"/>
          </p:nvPr>
        </p:nvSpPr>
        <p:spPr>
          <a:xfrm>
            <a:off x="457200" y="2590800"/>
            <a:ext cx="5257800" cy="476250"/>
          </a:xfrm>
        </p:spPr>
        <p:txBody>
          <a:bodyPr/>
          <a:lstStyle/>
          <a:p>
            <a:pPr marL="0" indent="0"/>
            <a:r>
              <a:rPr lang="es-ES" dirty="0" smtClean="0"/>
              <a:t>c. </a:t>
            </a:r>
            <a:r>
              <a:rPr lang="en-IN" dirty="0"/>
              <a:t>log</a:t>
            </a:r>
            <a:r>
              <a:rPr lang="en-IN" baseline="-25000" dirty="0"/>
              <a:t>10</a:t>
            </a:r>
            <a:r>
              <a:rPr lang="en-IN" dirty="0"/>
              <a:t> (1) </a:t>
            </a:r>
            <a:r>
              <a:rPr lang="en-IN" dirty="0" smtClean="0"/>
              <a:t>= </a:t>
            </a:r>
            <a:r>
              <a:rPr lang="en-IN" dirty="0"/>
              <a:t>0 because</a:t>
            </a:r>
            <a:endParaRPr lang="en-US" altLang="en-US" dirty="0"/>
          </a:p>
        </p:txBody>
      </p:sp>
      <p:pic>
        <p:nvPicPr>
          <p:cNvPr id="10" name="Picture 9" descr="10^0 = 1"/>
          <p:cNvPicPr>
            <a:picLocks noChangeAspect="1"/>
          </p:cNvPicPr>
          <p:nvPr/>
        </p:nvPicPr>
        <p:blipFill>
          <a:blip r:embed="rId5"/>
          <a:stretch>
            <a:fillRect/>
          </a:stretch>
        </p:blipFill>
        <p:spPr>
          <a:xfrm>
            <a:off x="3747052" y="2590800"/>
            <a:ext cx="960120" cy="453390"/>
          </a:xfrm>
          <a:prstGeom prst="rect">
            <a:avLst/>
          </a:prstGeom>
        </p:spPr>
      </p:pic>
      <p:sp>
        <p:nvSpPr>
          <p:cNvPr id="7" name="Content Placeholder 2"/>
          <p:cNvSpPr>
            <a:spLocks noGrp="1"/>
          </p:cNvSpPr>
          <p:nvPr>
            <p:ph sz="quarter" idx="13"/>
          </p:nvPr>
        </p:nvSpPr>
        <p:spPr>
          <a:xfrm>
            <a:off x="457200" y="3200400"/>
            <a:ext cx="457200" cy="439889"/>
          </a:xfrm>
        </p:spPr>
        <p:txBody>
          <a:bodyPr/>
          <a:lstStyle/>
          <a:p>
            <a:pPr marL="0" indent="0"/>
            <a:r>
              <a:rPr lang="en-IN" dirty="0" smtClean="0"/>
              <a:t>d.</a:t>
            </a:r>
            <a:endParaRPr lang="en-US" altLang="en-US" dirty="0"/>
          </a:p>
        </p:txBody>
      </p:sp>
      <p:pic>
        <p:nvPicPr>
          <p:cNvPr id="11" name="Picture 10" descr="log_2(2^m)"/>
          <p:cNvPicPr>
            <a:picLocks noChangeAspect="1"/>
          </p:cNvPicPr>
          <p:nvPr/>
        </p:nvPicPr>
        <p:blipFill>
          <a:blip r:embed="rId6"/>
          <a:stretch>
            <a:fillRect/>
          </a:stretch>
        </p:blipFill>
        <p:spPr>
          <a:xfrm>
            <a:off x="838200" y="3217711"/>
            <a:ext cx="1026795" cy="413385"/>
          </a:xfrm>
          <a:prstGeom prst="rect">
            <a:avLst/>
          </a:prstGeom>
        </p:spPr>
      </p:pic>
      <p:sp>
        <p:nvSpPr>
          <p:cNvPr id="12" name="Content Placeholder 2"/>
          <p:cNvSpPr>
            <a:spLocks noGrp="1"/>
          </p:cNvSpPr>
          <p:nvPr>
            <p:ph sz="quarter" idx="13"/>
          </p:nvPr>
        </p:nvSpPr>
        <p:spPr>
          <a:xfrm>
            <a:off x="407504" y="3222513"/>
            <a:ext cx="8279296" cy="968487"/>
          </a:xfrm>
        </p:spPr>
        <p:txBody>
          <a:bodyPr/>
          <a:lstStyle/>
          <a:p>
            <a:pPr marL="344488" indent="0"/>
            <a:r>
              <a:rPr lang="en-IN" dirty="0" smtClean="0"/>
              <a:t>            = </a:t>
            </a:r>
            <a:r>
              <a:rPr lang="en-IN" i="1" dirty="0"/>
              <a:t>m </a:t>
            </a:r>
            <a:r>
              <a:rPr lang="en-IN" dirty="0"/>
              <a:t>because the exponent to which 2 must be </a:t>
            </a:r>
            <a:r>
              <a:rPr lang="en-IN" dirty="0" smtClean="0"/>
              <a:t> raised </a:t>
            </a:r>
            <a:r>
              <a:rPr lang="en-IN" dirty="0"/>
              <a:t>to obtain</a:t>
            </a:r>
            <a:endParaRPr lang="en-US" altLang="en-US" dirty="0"/>
          </a:p>
        </p:txBody>
      </p:sp>
      <p:pic>
        <p:nvPicPr>
          <p:cNvPr id="13" name="Picture 12" descr="2^m"/>
          <p:cNvPicPr>
            <a:picLocks noChangeAspect="1"/>
          </p:cNvPicPr>
          <p:nvPr/>
        </p:nvPicPr>
        <p:blipFill>
          <a:blip r:embed="rId7"/>
          <a:stretch>
            <a:fillRect/>
          </a:stretch>
        </p:blipFill>
        <p:spPr>
          <a:xfrm>
            <a:off x="3008244" y="3665592"/>
            <a:ext cx="346710" cy="280035"/>
          </a:xfrm>
          <a:prstGeom prst="rect">
            <a:avLst/>
          </a:prstGeom>
        </p:spPr>
      </p:pic>
      <p:sp>
        <p:nvSpPr>
          <p:cNvPr id="14" name="Content Placeholder 2"/>
          <p:cNvSpPr>
            <a:spLocks noGrp="1"/>
          </p:cNvSpPr>
          <p:nvPr>
            <p:ph sz="quarter" idx="13"/>
          </p:nvPr>
        </p:nvSpPr>
        <p:spPr>
          <a:xfrm>
            <a:off x="609599" y="3604921"/>
            <a:ext cx="3758897" cy="451899"/>
          </a:xfrm>
        </p:spPr>
        <p:txBody>
          <a:bodyPr/>
          <a:lstStyle/>
          <a:p>
            <a:pPr marL="344488" indent="0"/>
            <a:r>
              <a:rPr lang="en-IN" dirty="0" smtClean="0"/>
              <a:t>                            is </a:t>
            </a:r>
            <a:r>
              <a:rPr lang="en-IN" i="1" dirty="0" smtClean="0"/>
              <a:t>m</a:t>
            </a:r>
            <a:r>
              <a:rPr lang="en-IN" dirty="0" smtClean="0"/>
              <a:t>.</a:t>
            </a:r>
            <a:endParaRPr lang="en-US" altLang="en-US" dirty="0"/>
          </a:p>
        </p:txBody>
      </p:sp>
      <p:sp>
        <p:nvSpPr>
          <p:cNvPr id="15" name="Content Placeholder 2"/>
          <p:cNvSpPr>
            <a:spLocks noGrp="1"/>
          </p:cNvSpPr>
          <p:nvPr>
            <p:ph sz="quarter" idx="13"/>
          </p:nvPr>
        </p:nvSpPr>
        <p:spPr>
          <a:xfrm>
            <a:off x="480393" y="4101051"/>
            <a:ext cx="533400" cy="451899"/>
          </a:xfrm>
        </p:spPr>
        <p:txBody>
          <a:bodyPr/>
          <a:lstStyle/>
          <a:p>
            <a:pPr marL="52388" indent="-52388"/>
            <a:r>
              <a:rPr lang="en-IN" dirty="0" smtClean="0"/>
              <a:t>e.</a:t>
            </a:r>
            <a:endParaRPr lang="en-US" altLang="en-US" dirty="0"/>
          </a:p>
        </p:txBody>
      </p:sp>
      <p:pic>
        <p:nvPicPr>
          <p:cNvPr id="16" name="Picture 15" descr="2^log_2(m)"/>
          <p:cNvPicPr>
            <a:picLocks noChangeAspect="1"/>
          </p:cNvPicPr>
          <p:nvPr/>
        </p:nvPicPr>
        <p:blipFill>
          <a:blip r:embed="rId8"/>
          <a:stretch>
            <a:fillRect/>
          </a:stretch>
        </p:blipFill>
        <p:spPr>
          <a:xfrm>
            <a:off x="877956" y="4118942"/>
            <a:ext cx="773430" cy="386715"/>
          </a:xfrm>
          <a:prstGeom prst="rect">
            <a:avLst/>
          </a:prstGeom>
        </p:spPr>
      </p:pic>
      <p:sp>
        <p:nvSpPr>
          <p:cNvPr id="17" name="Content Placeholder 2"/>
          <p:cNvSpPr>
            <a:spLocks noGrp="1"/>
          </p:cNvSpPr>
          <p:nvPr>
            <p:ph sz="quarter" idx="13"/>
          </p:nvPr>
        </p:nvSpPr>
        <p:spPr>
          <a:xfrm>
            <a:off x="483704" y="4109002"/>
            <a:ext cx="8203096" cy="1072598"/>
          </a:xfrm>
        </p:spPr>
        <p:txBody>
          <a:bodyPr/>
          <a:lstStyle/>
          <a:p>
            <a:pPr marL="292100" indent="-292100"/>
            <a:r>
              <a:rPr lang="en-IN" dirty="0" smtClean="0"/>
              <a:t>             = </a:t>
            </a:r>
            <a:r>
              <a:rPr lang="en-IN" i="1" dirty="0"/>
              <a:t>m </a:t>
            </a:r>
            <a:r>
              <a:rPr lang="en-IN" dirty="0"/>
              <a:t>because log</a:t>
            </a:r>
            <a:r>
              <a:rPr lang="en-IN" baseline="-25000" dirty="0"/>
              <a:t>2</a:t>
            </a:r>
            <a:r>
              <a:rPr lang="en-IN" dirty="0"/>
              <a:t> (</a:t>
            </a:r>
            <a:r>
              <a:rPr lang="en-IN" i="1" dirty="0"/>
              <a:t>m</a:t>
            </a:r>
            <a:r>
              <a:rPr lang="en-IN" dirty="0"/>
              <a:t>) is the exponent to which 2 must be raised to obtain </a:t>
            </a:r>
            <a:r>
              <a:rPr lang="en-IN" i="1" dirty="0"/>
              <a:t>m</a:t>
            </a:r>
            <a:r>
              <a:rPr lang="en-IN" dirty="0"/>
              <a:t>.</a:t>
            </a:r>
            <a:endParaRPr lang="en-US" altLang="en-US" dirty="0"/>
          </a:p>
        </p:txBody>
      </p:sp>
    </p:spTree>
    <p:extLst>
      <p:ext uri="{BB962C8B-B14F-4D97-AF65-F5344CB8AC3E}">
        <p14:creationId xmlns:p14="http://schemas.microsoft.com/office/powerpoint/2010/main" val="16085038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IN" dirty="0"/>
              <a:t>Examples of Functions</a:t>
            </a:r>
            <a:endParaRPr lang="en-IN" altLang="en-US" dirty="0"/>
          </a:p>
        </p:txBody>
      </p:sp>
      <p:sp>
        <p:nvSpPr>
          <p:cNvPr id="3" name="Content Placeholder 2"/>
          <p:cNvSpPr>
            <a:spLocks noGrp="1"/>
          </p:cNvSpPr>
          <p:nvPr>
            <p:ph sz="quarter" idx="13"/>
          </p:nvPr>
        </p:nvSpPr>
        <p:spPr>
          <a:xfrm>
            <a:off x="457200" y="1447800"/>
            <a:ext cx="8305800" cy="5029200"/>
          </a:xfrm>
        </p:spPr>
        <p:txBody>
          <a:bodyPr/>
          <a:lstStyle/>
          <a:p>
            <a:pPr marL="0" indent="0"/>
            <a:r>
              <a:rPr lang="en-IN" dirty="0"/>
              <a:t>I</a:t>
            </a:r>
            <a:r>
              <a:rPr lang="en-IN" dirty="0" smtClean="0"/>
              <a:t>f </a:t>
            </a:r>
            <a:r>
              <a:rPr lang="en-IN" i="1" dirty="0"/>
              <a:t>S </a:t>
            </a:r>
            <a:r>
              <a:rPr lang="en-IN" dirty="0"/>
              <a:t>is a nonempty, finite set of characters, then a </a:t>
            </a:r>
            <a:r>
              <a:rPr lang="en-IN" b="1" dirty="0"/>
              <a:t>string over </a:t>
            </a:r>
            <a:r>
              <a:rPr lang="en-IN" b="1" i="1" dirty="0"/>
              <a:t>S </a:t>
            </a:r>
            <a:r>
              <a:rPr lang="en-IN" dirty="0"/>
              <a:t>can be </a:t>
            </a:r>
            <a:r>
              <a:rPr lang="en-IN" dirty="0" smtClean="0"/>
              <a:t>regarded as </a:t>
            </a:r>
            <a:r>
              <a:rPr lang="en-IN" dirty="0"/>
              <a:t>a finite sequence of elements of </a:t>
            </a:r>
            <a:r>
              <a:rPr lang="en-IN" i="1" dirty="0"/>
              <a:t>S</a:t>
            </a:r>
            <a:r>
              <a:rPr lang="en-IN" dirty="0"/>
              <a:t>. The number of characters in a string is called </a:t>
            </a:r>
            <a:r>
              <a:rPr lang="en-IN" dirty="0" smtClean="0"/>
              <a:t>the </a:t>
            </a:r>
            <a:r>
              <a:rPr lang="en-IN" b="1" dirty="0" smtClean="0"/>
              <a:t>length </a:t>
            </a:r>
            <a:r>
              <a:rPr lang="en-IN" dirty="0"/>
              <a:t>of the string. </a:t>
            </a:r>
            <a:endParaRPr lang="en-IN" dirty="0" smtClean="0"/>
          </a:p>
          <a:p>
            <a:pPr marL="0" indent="0"/>
            <a:endParaRPr lang="en-IN" dirty="0"/>
          </a:p>
          <a:p>
            <a:pPr marL="0" indent="0"/>
            <a:r>
              <a:rPr lang="en-IN" dirty="0" smtClean="0"/>
              <a:t>The </a:t>
            </a:r>
            <a:r>
              <a:rPr lang="en-IN" b="1" dirty="0"/>
              <a:t>null string over </a:t>
            </a:r>
            <a:r>
              <a:rPr lang="en-IN" b="1" i="1" dirty="0"/>
              <a:t>S </a:t>
            </a:r>
            <a:r>
              <a:rPr lang="en-IN" dirty="0"/>
              <a:t>is the “string” with no characters. It is </a:t>
            </a:r>
            <a:r>
              <a:rPr lang="en-IN" dirty="0" smtClean="0"/>
              <a:t>usually denoted </a:t>
            </a:r>
            <a:r>
              <a:rPr lang="el-GR" i="1" dirty="0"/>
              <a:t>λ</a:t>
            </a:r>
            <a:r>
              <a:rPr lang="en-IN" i="1" dirty="0" smtClean="0"/>
              <a:t> </a:t>
            </a:r>
            <a:r>
              <a:rPr lang="en-IN" dirty="0"/>
              <a:t>and is said to have length 0.</a:t>
            </a:r>
            <a:endParaRPr lang="en-US" altLang="en-US" dirty="0"/>
          </a:p>
        </p:txBody>
      </p:sp>
    </p:spTree>
    <p:extLst>
      <p:ext uri="{BB962C8B-B14F-4D97-AF65-F5344CB8AC3E}">
        <p14:creationId xmlns:p14="http://schemas.microsoft.com/office/powerpoint/2010/main" val="36092488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500" dirty="0"/>
              <a:t>Example </a:t>
            </a:r>
            <a:r>
              <a:rPr lang="en-IN" altLang="en-US" sz="2500" dirty="0" smtClean="0"/>
              <a:t>7.1.9 </a:t>
            </a:r>
            <a:r>
              <a:rPr lang="en-US" altLang="en-US" sz="2500" dirty="0"/>
              <a:t>– </a:t>
            </a:r>
            <a:r>
              <a:rPr lang="en-IN" sz="2500" i="1" dirty="0"/>
              <a:t>Encoding and Decoding Functions</a:t>
            </a:r>
            <a:endParaRPr lang="en-IN" altLang="en-US" sz="2500" i="1" dirty="0"/>
          </a:p>
        </p:txBody>
      </p:sp>
      <p:sp>
        <p:nvSpPr>
          <p:cNvPr id="3" name="Content Placeholder 2"/>
          <p:cNvSpPr>
            <a:spLocks noGrp="1"/>
          </p:cNvSpPr>
          <p:nvPr>
            <p:ph sz="quarter" idx="13"/>
          </p:nvPr>
        </p:nvSpPr>
        <p:spPr>
          <a:xfrm>
            <a:off x="457200" y="1447800"/>
            <a:ext cx="8534400" cy="5334000"/>
          </a:xfrm>
        </p:spPr>
        <p:txBody>
          <a:bodyPr/>
          <a:lstStyle/>
          <a:p>
            <a:pPr marL="0" indent="0"/>
            <a:r>
              <a:rPr lang="en-IN" dirty="0"/>
              <a:t>Digital messages consist of finite sequences of 0’s and 1’s. When they are </a:t>
            </a:r>
            <a:r>
              <a:rPr lang="en-IN" dirty="0" smtClean="0"/>
              <a:t>communicated across </a:t>
            </a:r>
            <a:r>
              <a:rPr lang="en-IN" dirty="0"/>
              <a:t>a transmission channel, they are frequently coded in special ways to reduce the </a:t>
            </a:r>
            <a:r>
              <a:rPr lang="en-IN" dirty="0" smtClean="0"/>
              <a:t>possibility that </a:t>
            </a:r>
            <a:r>
              <a:rPr lang="en-IN" dirty="0"/>
              <a:t>they will be garbled by interfering noise in the transmission lines. </a:t>
            </a:r>
            <a:endParaRPr lang="en-IN" dirty="0" smtClean="0"/>
          </a:p>
          <a:p>
            <a:pPr marL="0" indent="0"/>
            <a:endParaRPr lang="en-IN" sz="2000" dirty="0"/>
          </a:p>
          <a:p>
            <a:pPr marL="0" indent="0"/>
            <a:r>
              <a:rPr lang="en-IN" dirty="0" smtClean="0"/>
              <a:t>For example, suppose </a:t>
            </a:r>
            <a:r>
              <a:rPr lang="en-IN" dirty="0"/>
              <a:t>a message consists of a sequence of 0’s and 1’s. </a:t>
            </a:r>
            <a:endParaRPr lang="en-US" altLang="en-US" dirty="0"/>
          </a:p>
        </p:txBody>
      </p:sp>
    </p:spTree>
    <p:extLst>
      <p:ext uri="{BB962C8B-B14F-4D97-AF65-F5344CB8AC3E}">
        <p14:creationId xmlns:p14="http://schemas.microsoft.com/office/powerpoint/2010/main" val="24450826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500" dirty="0"/>
              <a:t>Example </a:t>
            </a:r>
            <a:r>
              <a:rPr lang="en-IN" altLang="en-US" sz="2500" dirty="0" smtClean="0"/>
              <a:t>7.1.9 </a:t>
            </a:r>
            <a:r>
              <a:rPr lang="en-US" altLang="en-US" sz="2500" dirty="0"/>
              <a:t>– </a:t>
            </a:r>
            <a:r>
              <a:rPr lang="en-IN" sz="2500" i="1" dirty="0"/>
              <a:t>Encoding and Decoding Functions</a:t>
            </a:r>
            <a:endParaRPr lang="en-IN" altLang="en-US" sz="2500" i="1"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534400" cy="3048000"/>
          </a:xfrm>
        </p:spPr>
        <p:txBody>
          <a:bodyPr/>
          <a:lstStyle/>
          <a:p>
            <a:pPr marL="0" indent="0"/>
            <a:r>
              <a:rPr lang="en-IN" dirty="0" smtClean="0"/>
              <a:t>A </a:t>
            </a:r>
            <a:r>
              <a:rPr lang="en-IN" dirty="0"/>
              <a:t>simple way </a:t>
            </a:r>
            <a:r>
              <a:rPr lang="en-IN" dirty="0" smtClean="0"/>
              <a:t>to encode </a:t>
            </a:r>
            <a:r>
              <a:rPr lang="en-IN" dirty="0"/>
              <a:t>the </a:t>
            </a:r>
            <a:r>
              <a:rPr lang="en-IN" dirty="0" smtClean="0"/>
              <a:t>message is </a:t>
            </a:r>
            <a:r>
              <a:rPr lang="en-IN" dirty="0"/>
              <a:t>to write each bit three times. Thus the </a:t>
            </a:r>
            <a:r>
              <a:rPr lang="en-IN" dirty="0" smtClean="0"/>
              <a:t>message</a:t>
            </a:r>
          </a:p>
          <a:p>
            <a:pPr marL="0" indent="0"/>
            <a:endParaRPr lang="en-US" altLang="en-US" sz="1200" dirty="0"/>
          </a:p>
          <a:p>
            <a:r>
              <a:rPr lang="en-IN" dirty="0" smtClean="0"/>
              <a:t>					00101111</a:t>
            </a:r>
            <a:endParaRPr lang="en-IN" dirty="0"/>
          </a:p>
          <a:p>
            <a:r>
              <a:rPr lang="en-IN" dirty="0" smtClean="0"/>
              <a:t>would </a:t>
            </a:r>
            <a:r>
              <a:rPr lang="en-IN" dirty="0"/>
              <a:t>be encoded </a:t>
            </a:r>
            <a:r>
              <a:rPr lang="en-IN" dirty="0" smtClean="0"/>
              <a:t>as</a:t>
            </a:r>
          </a:p>
          <a:p>
            <a:endParaRPr lang="en-IN" sz="1200" dirty="0"/>
          </a:p>
          <a:p>
            <a:r>
              <a:rPr lang="en-IN" dirty="0" smtClean="0"/>
              <a:t>			000000111000111111111111</a:t>
            </a:r>
            <a:r>
              <a:rPr lang="en-IN" dirty="0"/>
              <a:t>.</a:t>
            </a:r>
            <a:endParaRPr lang="en-US" altLang="en-US" dirty="0"/>
          </a:p>
        </p:txBody>
      </p:sp>
    </p:spTree>
    <p:extLst>
      <p:ext uri="{BB962C8B-B14F-4D97-AF65-F5344CB8AC3E}">
        <p14:creationId xmlns:p14="http://schemas.microsoft.com/office/powerpoint/2010/main" val="26893348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500" dirty="0"/>
              <a:t>Example </a:t>
            </a:r>
            <a:r>
              <a:rPr lang="en-IN" altLang="en-US" sz="2500" dirty="0" smtClean="0"/>
              <a:t>7.1.9 </a:t>
            </a:r>
            <a:r>
              <a:rPr lang="en-US" altLang="en-US" sz="2500" dirty="0"/>
              <a:t>– </a:t>
            </a:r>
            <a:r>
              <a:rPr lang="en-IN" sz="2500" i="1" dirty="0"/>
              <a:t>Encoding and </a:t>
            </a:r>
            <a:r>
              <a:rPr lang="en-IN" sz="2500" i="1" dirty="0" smtClean="0"/>
              <a:t>Decoding </a:t>
            </a:r>
            <a:r>
              <a:rPr lang="en-IN" sz="2500" i="1" dirty="0"/>
              <a:t>Functions</a:t>
            </a:r>
            <a:endParaRPr lang="en-IN" altLang="en-US" sz="2500" i="1"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305800" cy="3810000"/>
          </a:xfrm>
        </p:spPr>
        <p:txBody>
          <a:bodyPr/>
          <a:lstStyle/>
          <a:p>
            <a:pPr marL="0" indent="0"/>
            <a:r>
              <a:rPr lang="en-IN" dirty="0"/>
              <a:t>The receiver of the message decodes it by replacing each section of three identical bits </a:t>
            </a:r>
            <a:r>
              <a:rPr lang="en-IN" dirty="0" smtClean="0"/>
              <a:t>by the </a:t>
            </a:r>
            <a:r>
              <a:rPr lang="en-IN" dirty="0"/>
              <a:t>one bit to which all three are </a:t>
            </a:r>
            <a:r>
              <a:rPr lang="en-IN" dirty="0" smtClean="0"/>
              <a:t>equal. </a:t>
            </a:r>
          </a:p>
          <a:p>
            <a:pPr marL="0" indent="0"/>
            <a:endParaRPr lang="en-IN" dirty="0"/>
          </a:p>
          <a:p>
            <a:pPr marL="0" indent="0"/>
            <a:r>
              <a:rPr lang="en-IN" dirty="0" smtClean="0"/>
              <a:t>Let </a:t>
            </a:r>
            <a:r>
              <a:rPr lang="en-IN" i="1" dirty="0"/>
              <a:t>A </a:t>
            </a:r>
            <a:r>
              <a:rPr lang="en-IN" dirty="0"/>
              <a:t>be the set of all strings of 0’s and 1’s, and let </a:t>
            </a:r>
            <a:r>
              <a:rPr lang="en-IN" i="1" dirty="0"/>
              <a:t>T </a:t>
            </a:r>
            <a:r>
              <a:rPr lang="en-IN" dirty="0"/>
              <a:t>be the set of all strings of 0’s and </a:t>
            </a:r>
            <a:r>
              <a:rPr lang="en-IN" dirty="0" smtClean="0"/>
              <a:t>1’s that </a:t>
            </a:r>
            <a:r>
              <a:rPr lang="en-IN" dirty="0"/>
              <a:t>consist </a:t>
            </a:r>
            <a:r>
              <a:rPr lang="en-IN" dirty="0" smtClean="0"/>
              <a:t>of consecutive </a:t>
            </a:r>
            <a:r>
              <a:rPr lang="en-IN" dirty="0"/>
              <a:t>triples of identical bits. The encoding and decoding </a:t>
            </a:r>
            <a:r>
              <a:rPr lang="en-IN" dirty="0" smtClean="0"/>
              <a:t>processes described </a:t>
            </a:r>
            <a:r>
              <a:rPr lang="en-IN" dirty="0"/>
              <a:t>above are actually </a:t>
            </a:r>
            <a:r>
              <a:rPr lang="en-IN" dirty="0" smtClean="0"/>
              <a:t>functions from </a:t>
            </a:r>
            <a:r>
              <a:rPr lang="en-IN" i="1" dirty="0"/>
              <a:t>A </a:t>
            </a:r>
            <a:r>
              <a:rPr lang="en-IN" dirty="0"/>
              <a:t>to </a:t>
            </a:r>
            <a:r>
              <a:rPr lang="en-IN" i="1" dirty="0"/>
              <a:t>T </a:t>
            </a:r>
            <a:r>
              <a:rPr lang="en-IN" dirty="0"/>
              <a:t>and from </a:t>
            </a:r>
            <a:r>
              <a:rPr lang="en-IN" i="1" dirty="0"/>
              <a:t>T </a:t>
            </a:r>
            <a:r>
              <a:rPr lang="en-IN" dirty="0"/>
              <a:t>to </a:t>
            </a:r>
            <a:r>
              <a:rPr lang="en-IN" i="1" dirty="0"/>
              <a:t>A</a:t>
            </a:r>
            <a:r>
              <a:rPr lang="en-IN" dirty="0"/>
              <a:t>.</a:t>
            </a:r>
            <a:endParaRPr lang="en-US" altLang="en-US" dirty="0"/>
          </a:p>
        </p:txBody>
      </p:sp>
    </p:spTree>
    <p:extLst>
      <p:ext uri="{BB962C8B-B14F-4D97-AF65-F5344CB8AC3E}">
        <p14:creationId xmlns:p14="http://schemas.microsoft.com/office/powerpoint/2010/main" val="21179638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Functions Defined on General Sets</a:t>
            </a:r>
            <a:endParaRPr lang="en-US" altLang="en-US" dirty="0"/>
          </a:p>
        </p:txBody>
      </p:sp>
      <p:sp>
        <p:nvSpPr>
          <p:cNvPr id="3" name="Content Placeholder 2"/>
          <p:cNvSpPr>
            <a:spLocks noGrp="1"/>
          </p:cNvSpPr>
          <p:nvPr>
            <p:ph sz="quarter" idx="13"/>
          </p:nvPr>
        </p:nvSpPr>
        <p:spPr>
          <a:xfrm>
            <a:off x="457200" y="1447800"/>
            <a:ext cx="8305800" cy="4876800"/>
          </a:xfrm>
        </p:spPr>
        <p:txBody>
          <a:bodyPr/>
          <a:lstStyle/>
          <a:p>
            <a:pPr marL="0" indent="0"/>
            <a:r>
              <a:rPr lang="en-IN" dirty="0"/>
              <a:t>In this chapter </a:t>
            </a:r>
            <a:r>
              <a:rPr lang="en-IN" dirty="0" smtClean="0"/>
              <a:t>we focus </a:t>
            </a:r>
            <a:r>
              <a:rPr lang="en-IN" dirty="0"/>
              <a:t>on the more dynamic way functions are used in mathematics. The following is </a:t>
            </a:r>
            <a:r>
              <a:rPr lang="en-IN" dirty="0" smtClean="0"/>
              <a:t>a restatement </a:t>
            </a:r>
            <a:r>
              <a:rPr lang="en-IN" dirty="0"/>
              <a:t>of the definition of function that includes additional terminology </a:t>
            </a:r>
            <a:r>
              <a:rPr lang="en-IN" dirty="0" smtClean="0"/>
              <a:t>associated with </a:t>
            </a:r>
            <a:r>
              <a:rPr lang="en-IN" dirty="0"/>
              <a:t>the concept.</a:t>
            </a:r>
            <a:endParaRPr lang="en-US" altLang="en-US" dirty="0"/>
          </a:p>
        </p:txBody>
      </p:sp>
    </p:spTree>
    <p:extLst>
      <p:ext uri="{BB962C8B-B14F-4D97-AF65-F5344CB8AC3E}">
        <p14:creationId xmlns:p14="http://schemas.microsoft.com/office/powerpoint/2010/main" val="41617210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500" dirty="0"/>
              <a:t>Example </a:t>
            </a:r>
            <a:r>
              <a:rPr lang="en-IN" altLang="en-US" sz="2500" dirty="0" smtClean="0"/>
              <a:t>7.1.9 </a:t>
            </a:r>
            <a:r>
              <a:rPr lang="en-US" altLang="en-US" sz="2500" dirty="0"/>
              <a:t>– </a:t>
            </a:r>
            <a:r>
              <a:rPr lang="en-IN" sz="2500" i="1" dirty="0"/>
              <a:t>Encoding and Decoding Functions</a:t>
            </a:r>
            <a:endParaRPr lang="en-IN" altLang="en-US" sz="2500" i="1"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458200" cy="4191000"/>
          </a:xfrm>
        </p:spPr>
        <p:txBody>
          <a:bodyPr/>
          <a:lstStyle/>
          <a:p>
            <a:pPr marL="0" indent="0"/>
            <a:r>
              <a:rPr lang="en-IN" dirty="0"/>
              <a:t>The encoding </a:t>
            </a:r>
            <a:r>
              <a:rPr lang="en-IN" dirty="0" smtClean="0"/>
              <a:t>function </a:t>
            </a:r>
            <a:r>
              <a:rPr lang="en-IN" i="1" dirty="0" smtClean="0"/>
              <a:t>E </a:t>
            </a:r>
            <a:r>
              <a:rPr lang="en-IN" dirty="0"/>
              <a:t>is the function from </a:t>
            </a:r>
            <a:r>
              <a:rPr lang="en-IN" i="1" dirty="0"/>
              <a:t>A </a:t>
            </a:r>
            <a:r>
              <a:rPr lang="en-IN" dirty="0"/>
              <a:t>to </a:t>
            </a:r>
            <a:r>
              <a:rPr lang="en-IN" i="1" dirty="0"/>
              <a:t>T </a:t>
            </a:r>
            <a:r>
              <a:rPr lang="en-IN" dirty="0"/>
              <a:t>defined as follows: For each string </a:t>
            </a:r>
            <a:r>
              <a:rPr lang="en-IN" i="1" dirty="0"/>
              <a:t>s </a:t>
            </a:r>
            <a:r>
              <a:rPr lang="en-IN" dirty="0"/>
              <a:t>∈ </a:t>
            </a:r>
            <a:r>
              <a:rPr lang="en-IN" i="1" dirty="0"/>
              <a:t>A</a:t>
            </a:r>
            <a:r>
              <a:rPr lang="en-IN" dirty="0" smtClean="0"/>
              <a:t>,</a:t>
            </a:r>
          </a:p>
          <a:p>
            <a:pPr marL="0" indent="0"/>
            <a:endParaRPr lang="en-IN" sz="800" dirty="0"/>
          </a:p>
          <a:p>
            <a:pPr marL="0" indent="0"/>
            <a:r>
              <a:rPr lang="en-IN" i="1" dirty="0" smtClean="0"/>
              <a:t>	E</a:t>
            </a:r>
            <a:r>
              <a:rPr lang="en-IN" dirty="0" smtClean="0"/>
              <a:t>(</a:t>
            </a:r>
            <a:r>
              <a:rPr lang="en-IN" i="1" dirty="0" smtClean="0"/>
              <a:t>s</a:t>
            </a:r>
            <a:r>
              <a:rPr lang="en-IN" dirty="0"/>
              <a:t>) </a:t>
            </a:r>
            <a:r>
              <a:rPr lang="en-IN" dirty="0" smtClean="0"/>
              <a:t>= </a:t>
            </a:r>
            <a:r>
              <a:rPr lang="en-IN" dirty="0"/>
              <a:t>the string obtained from </a:t>
            </a:r>
            <a:r>
              <a:rPr lang="en-IN" i="1" dirty="0"/>
              <a:t>s </a:t>
            </a:r>
            <a:r>
              <a:rPr lang="en-IN" dirty="0"/>
              <a:t>by replacing each</a:t>
            </a:r>
          </a:p>
          <a:p>
            <a:pPr marL="0" indent="0"/>
            <a:r>
              <a:rPr lang="en-IN" dirty="0" smtClean="0"/>
              <a:t>		bit </a:t>
            </a:r>
            <a:r>
              <a:rPr lang="en-IN" dirty="0"/>
              <a:t>of </a:t>
            </a:r>
            <a:r>
              <a:rPr lang="en-IN" i="1" dirty="0"/>
              <a:t>s </a:t>
            </a:r>
            <a:r>
              <a:rPr lang="en-IN" dirty="0"/>
              <a:t>by the same bit written three times</a:t>
            </a:r>
            <a:r>
              <a:rPr lang="en-IN" dirty="0" smtClean="0"/>
              <a:t>.</a:t>
            </a:r>
          </a:p>
          <a:p>
            <a:pPr marL="0" indent="0"/>
            <a:endParaRPr lang="en-IN" sz="800" dirty="0"/>
          </a:p>
          <a:p>
            <a:pPr marL="0" indent="0"/>
            <a:r>
              <a:rPr lang="en-IN" dirty="0"/>
              <a:t>The decoding function </a:t>
            </a:r>
            <a:r>
              <a:rPr lang="en-IN" i="1" dirty="0"/>
              <a:t>D </a:t>
            </a:r>
            <a:r>
              <a:rPr lang="en-IN" dirty="0"/>
              <a:t>is defined as follows: For each string </a:t>
            </a:r>
            <a:r>
              <a:rPr lang="en-IN" i="1" dirty="0"/>
              <a:t>t </a:t>
            </a:r>
            <a:r>
              <a:rPr lang="en-IN" dirty="0"/>
              <a:t>∈ </a:t>
            </a:r>
            <a:r>
              <a:rPr lang="en-IN" i="1" dirty="0"/>
              <a:t>T</a:t>
            </a:r>
            <a:r>
              <a:rPr lang="en-IN" dirty="0" smtClean="0"/>
              <a:t>,</a:t>
            </a:r>
          </a:p>
          <a:p>
            <a:pPr marL="0" indent="0"/>
            <a:endParaRPr lang="en-IN" sz="800" dirty="0"/>
          </a:p>
          <a:p>
            <a:pPr marL="0" indent="0"/>
            <a:r>
              <a:rPr lang="en-IN" i="1" dirty="0" smtClean="0"/>
              <a:t>	D</a:t>
            </a:r>
            <a:r>
              <a:rPr lang="en-IN" dirty="0" smtClean="0"/>
              <a:t>(</a:t>
            </a:r>
            <a:r>
              <a:rPr lang="en-IN" i="1" dirty="0" smtClean="0"/>
              <a:t>t</a:t>
            </a:r>
            <a:r>
              <a:rPr lang="en-IN" dirty="0"/>
              <a:t>) </a:t>
            </a:r>
            <a:r>
              <a:rPr lang="en-IN" dirty="0" smtClean="0"/>
              <a:t>= </a:t>
            </a:r>
            <a:r>
              <a:rPr lang="en-IN" dirty="0"/>
              <a:t>the string obtained from </a:t>
            </a:r>
            <a:r>
              <a:rPr lang="en-IN" i="1" dirty="0"/>
              <a:t>t </a:t>
            </a:r>
            <a:r>
              <a:rPr lang="en-IN" dirty="0"/>
              <a:t>by replacing each </a:t>
            </a:r>
            <a:r>
              <a:rPr lang="en-IN" dirty="0" smtClean="0"/>
              <a:t>		          consecutive triple </a:t>
            </a:r>
            <a:r>
              <a:rPr lang="en-IN" dirty="0"/>
              <a:t>of three identical bits of </a:t>
            </a:r>
            <a:r>
              <a:rPr lang="en-IN" i="1" dirty="0"/>
              <a:t>t </a:t>
            </a:r>
            <a:r>
              <a:rPr lang="en-IN" dirty="0"/>
              <a:t>by </a:t>
            </a:r>
            <a:r>
              <a:rPr lang="en-IN" dirty="0" smtClean="0"/>
              <a:t>a  	          single </a:t>
            </a:r>
            <a:r>
              <a:rPr lang="en-IN" dirty="0"/>
              <a:t>copy of that bit.</a:t>
            </a:r>
            <a:endParaRPr lang="en-US" altLang="en-US" dirty="0"/>
          </a:p>
        </p:txBody>
      </p:sp>
    </p:spTree>
    <p:extLst>
      <p:ext uri="{BB962C8B-B14F-4D97-AF65-F5344CB8AC3E}">
        <p14:creationId xmlns:p14="http://schemas.microsoft.com/office/powerpoint/2010/main" val="7829212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500" dirty="0"/>
              <a:t>Example </a:t>
            </a:r>
            <a:r>
              <a:rPr lang="en-IN" altLang="en-US" sz="2500" dirty="0" smtClean="0"/>
              <a:t>7.1.9 </a:t>
            </a:r>
            <a:r>
              <a:rPr lang="en-US" altLang="en-US" sz="2500" dirty="0"/>
              <a:t>– </a:t>
            </a:r>
            <a:r>
              <a:rPr lang="en-IN" sz="2500" i="1" dirty="0"/>
              <a:t>Encoding and Decoding Functions</a:t>
            </a:r>
            <a:endParaRPr lang="en-IN" altLang="en-US" sz="2500" i="1"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458200" cy="3886200"/>
          </a:xfrm>
        </p:spPr>
        <p:txBody>
          <a:bodyPr/>
          <a:lstStyle/>
          <a:p>
            <a:pPr marL="0" indent="0"/>
            <a:r>
              <a:rPr lang="en-IN" dirty="0"/>
              <a:t>The advantage of this particular coding scheme is that it makes it possible to do a </a:t>
            </a:r>
            <a:r>
              <a:rPr lang="en-IN" dirty="0" smtClean="0"/>
              <a:t>certain amount </a:t>
            </a:r>
            <a:r>
              <a:rPr lang="en-IN" dirty="0"/>
              <a:t>of error correction when interference in the transmission channels has </a:t>
            </a:r>
            <a:r>
              <a:rPr lang="en-IN" dirty="0" smtClean="0"/>
              <a:t>introduced errors </a:t>
            </a:r>
            <a:r>
              <a:rPr lang="en-IN" dirty="0"/>
              <a:t>into the stream of bits. </a:t>
            </a:r>
            <a:endParaRPr lang="en-IN" dirty="0" smtClean="0"/>
          </a:p>
          <a:p>
            <a:pPr marL="0" indent="0"/>
            <a:endParaRPr lang="en-IN" dirty="0"/>
          </a:p>
          <a:p>
            <a:pPr marL="0" indent="0"/>
            <a:r>
              <a:rPr lang="en-IN" dirty="0" smtClean="0"/>
              <a:t>If </a:t>
            </a:r>
            <a:r>
              <a:rPr lang="en-IN" dirty="0"/>
              <a:t>the receiver of the coded message observes that </a:t>
            </a:r>
            <a:r>
              <a:rPr lang="en-IN" dirty="0" smtClean="0"/>
              <a:t>one of </a:t>
            </a:r>
            <a:r>
              <a:rPr lang="en-IN" dirty="0"/>
              <a:t>the sections of three consecutive bits that should be identical does not consist of </a:t>
            </a:r>
            <a:r>
              <a:rPr lang="en-IN" dirty="0" smtClean="0"/>
              <a:t>identical bits</a:t>
            </a:r>
            <a:r>
              <a:rPr lang="en-IN" dirty="0"/>
              <a:t>, then one bit differs from the other two. </a:t>
            </a:r>
            <a:endParaRPr lang="en-IN" dirty="0" smtClean="0"/>
          </a:p>
        </p:txBody>
      </p:sp>
    </p:spTree>
    <p:extLst>
      <p:ext uri="{BB962C8B-B14F-4D97-AF65-F5344CB8AC3E}">
        <p14:creationId xmlns:p14="http://schemas.microsoft.com/office/powerpoint/2010/main" val="32938384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500" dirty="0"/>
              <a:t>Example </a:t>
            </a:r>
            <a:r>
              <a:rPr lang="en-IN" altLang="en-US" sz="2500" dirty="0" smtClean="0"/>
              <a:t>7.1.9 </a:t>
            </a:r>
            <a:r>
              <a:rPr lang="en-US" altLang="en-US" sz="2500" dirty="0"/>
              <a:t>– </a:t>
            </a:r>
            <a:r>
              <a:rPr lang="en-IN" sz="2500" i="1" dirty="0"/>
              <a:t>Encoding and Decoding Functions</a:t>
            </a:r>
            <a:endParaRPr lang="en-IN" altLang="en-US" sz="2500" i="1"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458200" cy="1295400"/>
          </a:xfrm>
        </p:spPr>
        <p:txBody>
          <a:bodyPr/>
          <a:lstStyle/>
          <a:p>
            <a:pPr marL="0" indent="0"/>
            <a:r>
              <a:rPr lang="en-IN" dirty="0" smtClean="0"/>
              <a:t>In </a:t>
            </a:r>
            <a:r>
              <a:rPr lang="en-IN" dirty="0"/>
              <a:t>this case, if errors are rare, it is likely </a:t>
            </a:r>
            <a:r>
              <a:rPr lang="en-IN" dirty="0" smtClean="0"/>
              <a:t>that the </a:t>
            </a:r>
            <a:r>
              <a:rPr lang="en-IN" dirty="0"/>
              <a:t>single bit that is different is the one in error, and this bit is changed to agree with </a:t>
            </a:r>
            <a:r>
              <a:rPr lang="en-IN" dirty="0" smtClean="0"/>
              <a:t>the other </a:t>
            </a:r>
            <a:r>
              <a:rPr lang="en-IN" dirty="0"/>
              <a:t>two before applying the decoding function.</a:t>
            </a:r>
            <a:endParaRPr lang="en-US" altLang="en-US" dirty="0"/>
          </a:p>
        </p:txBody>
      </p:sp>
    </p:spTree>
    <p:extLst>
      <p:ext uri="{BB962C8B-B14F-4D97-AF65-F5344CB8AC3E}">
        <p14:creationId xmlns:p14="http://schemas.microsoft.com/office/powerpoint/2010/main" val="24454551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500" dirty="0"/>
              <a:t>Example </a:t>
            </a:r>
            <a:r>
              <a:rPr lang="en-IN" altLang="en-US" sz="2500" dirty="0" smtClean="0"/>
              <a:t>7.1.10 </a:t>
            </a:r>
            <a:r>
              <a:rPr lang="en-US" altLang="en-US" sz="2500" dirty="0"/>
              <a:t>– </a:t>
            </a:r>
            <a:r>
              <a:rPr lang="en-IN" sz="2500" i="1" dirty="0"/>
              <a:t>The Hamming Distance Function</a:t>
            </a:r>
            <a:endParaRPr lang="en-IN" altLang="en-US" sz="2500" i="1" dirty="0"/>
          </a:p>
        </p:txBody>
      </p:sp>
      <p:sp>
        <p:nvSpPr>
          <p:cNvPr id="3" name="Content Placeholder 2"/>
          <p:cNvSpPr>
            <a:spLocks noGrp="1"/>
          </p:cNvSpPr>
          <p:nvPr>
            <p:ph sz="quarter" idx="13"/>
          </p:nvPr>
        </p:nvSpPr>
        <p:spPr>
          <a:xfrm>
            <a:off x="457200" y="1447800"/>
            <a:ext cx="8534400" cy="2895600"/>
          </a:xfrm>
        </p:spPr>
        <p:txBody>
          <a:bodyPr/>
          <a:lstStyle/>
          <a:p>
            <a:pPr marL="0" indent="0"/>
            <a:r>
              <a:rPr lang="en-IN" dirty="0"/>
              <a:t>The Hamming distance function, named after the computer scientist Richard W. </a:t>
            </a:r>
            <a:r>
              <a:rPr lang="en-IN" dirty="0" smtClean="0"/>
              <a:t>Hamming, is </a:t>
            </a:r>
            <a:r>
              <a:rPr lang="en-IN" dirty="0"/>
              <a:t>very important in coding theory. It gives a measure of the “difference” between </a:t>
            </a:r>
            <a:r>
              <a:rPr lang="en-IN" dirty="0" smtClean="0"/>
              <a:t>two strings </a:t>
            </a:r>
            <a:r>
              <a:rPr lang="en-IN" dirty="0"/>
              <a:t>of 0’s and 1’s that have the same length. Let </a:t>
            </a:r>
            <a:r>
              <a:rPr lang="en-IN" i="1" dirty="0"/>
              <a:t>S</a:t>
            </a:r>
            <a:r>
              <a:rPr lang="en-IN" i="1" baseline="-25000" dirty="0"/>
              <a:t>n</a:t>
            </a:r>
            <a:r>
              <a:rPr lang="en-IN" i="1" dirty="0"/>
              <a:t> </a:t>
            </a:r>
            <a:r>
              <a:rPr lang="en-IN" dirty="0"/>
              <a:t>be the set of all strings of 0’s and </a:t>
            </a:r>
            <a:r>
              <a:rPr lang="en-IN" dirty="0" smtClean="0"/>
              <a:t>1’s </a:t>
            </a:r>
            <a:r>
              <a:rPr lang="en-IN" dirty="0"/>
              <a:t>of length </a:t>
            </a:r>
            <a:r>
              <a:rPr lang="en-IN" i="1" dirty="0"/>
              <a:t>n</a:t>
            </a:r>
            <a:r>
              <a:rPr lang="en-IN" dirty="0" smtClean="0"/>
              <a:t>. </a:t>
            </a:r>
          </a:p>
          <a:p>
            <a:pPr marL="0" indent="0"/>
            <a:endParaRPr lang="en-IN" sz="800" dirty="0"/>
          </a:p>
          <a:p>
            <a:pPr marL="0" indent="0"/>
            <a:r>
              <a:rPr lang="en-IN" dirty="0" smtClean="0"/>
              <a:t>Define </a:t>
            </a:r>
            <a:r>
              <a:rPr lang="en-IN" dirty="0"/>
              <a:t>a function</a:t>
            </a:r>
            <a:endParaRPr lang="en-US" altLang="en-US" dirty="0"/>
          </a:p>
        </p:txBody>
      </p:sp>
      <p:pic>
        <p:nvPicPr>
          <p:cNvPr id="4" name="Picture 3" descr="H colon S_n * S_n right arrow set of integers Z^ non neg"/>
          <p:cNvPicPr>
            <a:picLocks noChangeAspect="1"/>
          </p:cNvPicPr>
          <p:nvPr/>
        </p:nvPicPr>
        <p:blipFill>
          <a:blip r:embed="rId3"/>
          <a:stretch>
            <a:fillRect/>
          </a:stretch>
        </p:blipFill>
        <p:spPr>
          <a:xfrm>
            <a:off x="2912164" y="3607904"/>
            <a:ext cx="2493645" cy="306705"/>
          </a:xfrm>
          <a:prstGeom prst="rect">
            <a:avLst/>
          </a:prstGeom>
        </p:spPr>
      </p:pic>
      <p:sp>
        <p:nvSpPr>
          <p:cNvPr id="5" name="Content Placeholder 2"/>
          <p:cNvSpPr>
            <a:spLocks noGrp="1"/>
          </p:cNvSpPr>
          <p:nvPr>
            <p:ph sz="quarter" idx="13"/>
          </p:nvPr>
        </p:nvSpPr>
        <p:spPr>
          <a:xfrm>
            <a:off x="457200" y="3491948"/>
            <a:ext cx="8534400" cy="1842052"/>
          </a:xfrm>
        </p:spPr>
        <p:txBody>
          <a:bodyPr/>
          <a:lstStyle/>
          <a:p>
            <a:pPr marL="0" indent="0"/>
            <a:r>
              <a:rPr lang="en-IN" dirty="0" smtClean="0"/>
              <a:t>                                                           as </a:t>
            </a:r>
            <a:r>
              <a:rPr lang="en-IN" dirty="0"/>
              <a:t>follows: For each pair of </a:t>
            </a:r>
            <a:r>
              <a:rPr lang="en-IN" dirty="0" smtClean="0"/>
              <a:t>strings (</a:t>
            </a:r>
            <a:r>
              <a:rPr lang="en-IN" i="1" dirty="0" smtClean="0"/>
              <a:t>s</a:t>
            </a:r>
            <a:r>
              <a:rPr lang="en-IN" dirty="0"/>
              <a:t>, </a:t>
            </a:r>
            <a:r>
              <a:rPr lang="en-IN" i="1" dirty="0"/>
              <a:t>t</a:t>
            </a:r>
            <a:r>
              <a:rPr lang="en-IN" dirty="0"/>
              <a:t>) ∈ </a:t>
            </a:r>
            <a:r>
              <a:rPr lang="en-IN" i="1" dirty="0" smtClean="0"/>
              <a:t>S</a:t>
            </a:r>
            <a:r>
              <a:rPr lang="en-IN" i="1" baseline="-25000" dirty="0" smtClean="0"/>
              <a:t>n</a:t>
            </a:r>
            <a:r>
              <a:rPr lang="en-IN" i="1" dirty="0" smtClean="0"/>
              <a:t> </a:t>
            </a:r>
            <a:r>
              <a:rPr lang="en-IN" dirty="0"/>
              <a:t>× </a:t>
            </a:r>
            <a:r>
              <a:rPr lang="en-IN" i="1" dirty="0"/>
              <a:t>S</a:t>
            </a:r>
            <a:r>
              <a:rPr lang="en-IN" i="1" baseline="-25000" dirty="0"/>
              <a:t>n</a:t>
            </a:r>
            <a:r>
              <a:rPr lang="en-IN" dirty="0" smtClean="0"/>
              <a:t>,</a:t>
            </a:r>
          </a:p>
          <a:p>
            <a:pPr marL="0" indent="0"/>
            <a:endParaRPr lang="en-IN" sz="800" dirty="0"/>
          </a:p>
          <a:p>
            <a:pPr marL="0" indent="0"/>
            <a:r>
              <a:rPr lang="en-IN" i="1" dirty="0" smtClean="0"/>
              <a:t>	H</a:t>
            </a:r>
            <a:r>
              <a:rPr lang="en-IN" dirty="0" smtClean="0"/>
              <a:t>(</a:t>
            </a:r>
            <a:r>
              <a:rPr lang="en-IN" i="1" dirty="0" smtClean="0"/>
              <a:t>s</a:t>
            </a:r>
            <a:r>
              <a:rPr lang="en-IN" dirty="0"/>
              <a:t>, </a:t>
            </a:r>
            <a:r>
              <a:rPr lang="en-IN" i="1" dirty="0"/>
              <a:t>t</a:t>
            </a:r>
            <a:r>
              <a:rPr lang="en-IN" dirty="0"/>
              <a:t>) </a:t>
            </a:r>
            <a:r>
              <a:rPr lang="en-IN" dirty="0" smtClean="0"/>
              <a:t>= </a:t>
            </a:r>
            <a:r>
              <a:rPr lang="en-IN" dirty="0"/>
              <a:t>the number of positions in which </a:t>
            </a:r>
            <a:r>
              <a:rPr lang="en-IN" i="1" dirty="0"/>
              <a:t>s </a:t>
            </a:r>
            <a:r>
              <a:rPr lang="en-IN" dirty="0"/>
              <a:t>and </a:t>
            </a:r>
            <a:r>
              <a:rPr lang="en-IN" dirty="0" smtClean="0"/>
              <a:t>			   </a:t>
            </a:r>
            <a:r>
              <a:rPr lang="en-IN" i="1" dirty="0" smtClean="0"/>
              <a:t>t </a:t>
            </a:r>
            <a:r>
              <a:rPr lang="en-IN" dirty="0"/>
              <a:t>have different values.</a:t>
            </a:r>
            <a:endParaRPr lang="en-US" altLang="en-US" dirty="0"/>
          </a:p>
        </p:txBody>
      </p:sp>
    </p:spTree>
    <p:extLst>
      <p:ext uri="{BB962C8B-B14F-4D97-AF65-F5344CB8AC3E}">
        <p14:creationId xmlns:p14="http://schemas.microsoft.com/office/powerpoint/2010/main" val="1067890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500" dirty="0"/>
              <a:t>Example </a:t>
            </a:r>
            <a:r>
              <a:rPr lang="en-IN" altLang="en-US" sz="2500" dirty="0" smtClean="0"/>
              <a:t>7.1.10 </a:t>
            </a:r>
            <a:r>
              <a:rPr lang="en-US" altLang="en-US" sz="2500" dirty="0"/>
              <a:t>– </a:t>
            </a:r>
            <a:r>
              <a:rPr lang="en-IN" sz="2500" i="1" dirty="0"/>
              <a:t>The Hamming Distance Function</a:t>
            </a:r>
            <a:endParaRPr lang="en-IN" altLang="en-US" sz="2500" i="1" dirty="0"/>
          </a:p>
        </p:txBody>
      </p:sp>
      <p:sp>
        <p:nvSpPr>
          <p:cNvPr id="6"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534400" cy="3733800"/>
          </a:xfrm>
        </p:spPr>
        <p:txBody>
          <a:bodyPr/>
          <a:lstStyle/>
          <a:p>
            <a:pPr marL="0" indent="0"/>
            <a:r>
              <a:rPr lang="en-IN" dirty="0"/>
              <a:t>Thus, letting </a:t>
            </a:r>
            <a:r>
              <a:rPr lang="en-IN" i="1" dirty="0"/>
              <a:t>n </a:t>
            </a:r>
            <a:r>
              <a:rPr lang="en-IN" dirty="0" smtClean="0"/>
              <a:t>= </a:t>
            </a:r>
            <a:r>
              <a:rPr lang="en-IN" dirty="0"/>
              <a:t>5</a:t>
            </a:r>
            <a:r>
              <a:rPr lang="en-IN" dirty="0" smtClean="0"/>
              <a:t>,</a:t>
            </a:r>
          </a:p>
          <a:p>
            <a:pPr marL="0" indent="0"/>
            <a:endParaRPr lang="en-IN" sz="1200" dirty="0"/>
          </a:p>
          <a:p>
            <a:pPr marL="0" indent="0"/>
            <a:r>
              <a:rPr lang="en-IN" i="1" dirty="0" smtClean="0"/>
              <a:t>		H</a:t>
            </a:r>
            <a:r>
              <a:rPr lang="en-IN" dirty="0" smtClean="0"/>
              <a:t>(11111</a:t>
            </a:r>
            <a:r>
              <a:rPr lang="en-IN" dirty="0"/>
              <a:t>, 00000) </a:t>
            </a:r>
            <a:r>
              <a:rPr lang="en-IN" dirty="0" smtClean="0"/>
              <a:t>= 5</a:t>
            </a:r>
          </a:p>
          <a:p>
            <a:pPr marL="0" indent="0"/>
            <a:endParaRPr lang="en-IN" sz="1200" dirty="0"/>
          </a:p>
          <a:p>
            <a:pPr marL="0" indent="0"/>
            <a:r>
              <a:rPr lang="en-IN" dirty="0"/>
              <a:t>because 11111 and 00000 differ in all five positions, </a:t>
            </a:r>
            <a:r>
              <a:rPr lang="en-IN" dirty="0" smtClean="0"/>
              <a:t>whereas</a:t>
            </a:r>
          </a:p>
          <a:p>
            <a:pPr marL="0" indent="0"/>
            <a:endParaRPr lang="en-IN" sz="1200" dirty="0"/>
          </a:p>
          <a:p>
            <a:pPr marL="0" indent="0"/>
            <a:r>
              <a:rPr lang="en-IN" i="1" dirty="0" smtClean="0"/>
              <a:t>		H</a:t>
            </a:r>
            <a:r>
              <a:rPr lang="en-IN" dirty="0" smtClean="0"/>
              <a:t>(11000</a:t>
            </a:r>
            <a:r>
              <a:rPr lang="en-IN" dirty="0"/>
              <a:t>, 00000) </a:t>
            </a:r>
            <a:r>
              <a:rPr lang="en-IN" dirty="0" smtClean="0"/>
              <a:t>= 2</a:t>
            </a:r>
          </a:p>
          <a:p>
            <a:pPr marL="0" indent="0"/>
            <a:endParaRPr lang="en-IN" sz="1200" dirty="0"/>
          </a:p>
          <a:p>
            <a:pPr marL="0" indent="0"/>
            <a:r>
              <a:rPr lang="en-IN" dirty="0"/>
              <a:t>because 11000 and 00000 differ only in the first two positions</a:t>
            </a:r>
            <a:r>
              <a:rPr lang="en-IN" dirty="0" smtClean="0"/>
              <a:t>.</a:t>
            </a:r>
          </a:p>
        </p:txBody>
      </p:sp>
    </p:spTree>
    <p:extLst>
      <p:ext uri="{BB962C8B-B14F-4D97-AF65-F5344CB8AC3E}">
        <p14:creationId xmlns:p14="http://schemas.microsoft.com/office/powerpoint/2010/main" val="23077884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500" dirty="0"/>
              <a:t>Example </a:t>
            </a:r>
            <a:r>
              <a:rPr lang="en-IN" altLang="en-US" sz="2500" dirty="0" smtClean="0"/>
              <a:t>7.1.10 </a:t>
            </a:r>
            <a:r>
              <a:rPr lang="en-US" altLang="en-US" sz="2500" dirty="0"/>
              <a:t>– </a:t>
            </a:r>
            <a:r>
              <a:rPr lang="en-IN" sz="2500" i="1" dirty="0"/>
              <a:t>The Hamming Distance Function</a:t>
            </a:r>
            <a:endParaRPr lang="en-IN" altLang="en-US" sz="2500" i="1" dirty="0"/>
          </a:p>
        </p:txBody>
      </p:sp>
      <p:sp>
        <p:nvSpPr>
          <p:cNvPr id="6"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534400" cy="5257800"/>
          </a:xfrm>
        </p:spPr>
        <p:txBody>
          <a:bodyPr/>
          <a:lstStyle/>
          <a:p>
            <a:pPr marL="0" indent="0"/>
            <a:r>
              <a:rPr lang="en-IN" dirty="0" smtClean="0"/>
              <a:t>a. Find </a:t>
            </a:r>
            <a:r>
              <a:rPr lang="en-IN" i="1" dirty="0"/>
              <a:t>H</a:t>
            </a:r>
            <a:r>
              <a:rPr lang="en-IN" dirty="0"/>
              <a:t>(00101, 01110). </a:t>
            </a:r>
            <a:r>
              <a:rPr lang="en-IN" dirty="0" smtClean="0"/>
              <a:t>    </a:t>
            </a:r>
          </a:p>
          <a:p>
            <a:pPr marL="0" indent="0"/>
            <a:endParaRPr lang="en-IN" dirty="0" smtClean="0"/>
          </a:p>
          <a:p>
            <a:pPr marL="0" indent="0"/>
            <a:r>
              <a:rPr lang="en-IN" dirty="0" smtClean="0"/>
              <a:t>b</a:t>
            </a:r>
            <a:r>
              <a:rPr lang="en-IN" dirty="0"/>
              <a:t>. Find </a:t>
            </a:r>
            <a:r>
              <a:rPr lang="en-IN" i="1" dirty="0"/>
              <a:t>H</a:t>
            </a:r>
            <a:r>
              <a:rPr lang="en-IN" dirty="0"/>
              <a:t>(10001, 01111).</a:t>
            </a:r>
            <a:endParaRPr lang="en-US" altLang="en-US" dirty="0"/>
          </a:p>
        </p:txBody>
      </p:sp>
    </p:spTree>
    <p:extLst>
      <p:ext uri="{BB962C8B-B14F-4D97-AF65-F5344CB8AC3E}">
        <p14:creationId xmlns:p14="http://schemas.microsoft.com/office/powerpoint/2010/main" val="4347744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7.1.10 </a:t>
            </a:r>
            <a:r>
              <a:rPr lang="en-US" altLang="en-US" dirty="0"/>
              <a:t>– </a:t>
            </a:r>
            <a:r>
              <a:rPr lang="en-IN" i="1" dirty="0" smtClean="0"/>
              <a:t>Solution</a:t>
            </a:r>
            <a:endParaRPr lang="en-IN" altLang="en-US" i="1" dirty="0"/>
          </a:p>
        </p:txBody>
      </p:sp>
      <p:sp>
        <p:nvSpPr>
          <p:cNvPr id="3" name="Content Placeholder 2"/>
          <p:cNvSpPr>
            <a:spLocks noGrp="1"/>
          </p:cNvSpPr>
          <p:nvPr>
            <p:ph sz="quarter" idx="13"/>
          </p:nvPr>
        </p:nvSpPr>
        <p:spPr>
          <a:xfrm>
            <a:off x="457200" y="1447800"/>
            <a:ext cx="8534400" cy="1466850"/>
          </a:xfrm>
        </p:spPr>
        <p:txBody>
          <a:bodyPr/>
          <a:lstStyle/>
          <a:p>
            <a:pPr marL="0" indent="0"/>
            <a:r>
              <a:rPr lang="en-IN" dirty="0" smtClean="0"/>
              <a:t>a. 3 </a:t>
            </a:r>
          </a:p>
          <a:p>
            <a:pPr marL="0" indent="0"/>
            <a:endParaRPr lang="en-IN" dirty="0" smtClean="0"/>
          </a:p>
          <a:p>
            <a:pPr marL="0" indent="0"/>
            <a:r>
              <a:rPr lang="en-IN" dirty="0" smtClean="0"/>
              <a:t>b</a:t>
            </a:r>
            <a:r>
              <a:rPr lang="en-IN" dirty="0"/>
              <a:t>. 4</a:t>
            </a:r>
            <a:endParaRPr lang="en-US" altLang="en-US" dirty="0"/>
          </a:p>
        </p:txBody>
      </p:sp>
    </p:spTree>
    <p:extLst>
      <p:ext uri="{BB962C8B-B14F-4D97-AF65-F5344CB8AC3E}">
        <p14:creationId xmlns:p14="http://schemas.microsoft.com/office/powerpoint/2010/main" val="326519531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Boolean Functions</a:t>
            </a:r>
          </a:p>
        </p:txBody>
      </p:sp>
    </p:spTree>
    <p:extLst>
      <p:ext uri="{BB962C8B-B14F-4D97-AF65-F5344CB8AC3E}">
        <p14:creationId xmlns:p14="http://schemas.microsoft.com/office/powerpoint/2010/main" val="241028049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IN" dirty="0"/>
              <a:t>Boolean Functions</a:t>
            </a:r>
            <a:endParaRPr lang="en-IN" altLang="en-US" dirty="0"/>
          </a:p>
        </p:txBody>
      </p:sp>
      <p:sp>
        <p:nvSpPr>
          <p:cNvPr id="3" name="Content Placeholder 2"/>
          <p:cNvSpPr>
            <a:spLocks noGrp="1"/>
          </p:cNvSpPr>
          <p:nvPr>
            <p:ph sz="quarter" idx="13"/>
          </p:nvPr>
        </p:nvSpPr>
        <p:spPr>
          <a:xfrm>
            <a:off x="457200" y="1447800"/>
            <a:ext cx="8305800" cy="5029200"/>
          </a:xfrm>
        </p:spPr>
        <p:txBody>
          <a:bodyPr/>
          <a:lstStyle/>
          <a:p>
            <a:pPr marL="0" indent="0"/>
            <a:r>
              <a:rPr lang="en-IN" dirty="0"/>
              <a:t>Any </a:t>
            </a:r>
            <a:r>
              <a:rPr lang="en-IN" dirty="0" smtClean="0"/>
              <a:t>input/output </a:t>
            </a:r>
            <a:r>
              <a:rPr lang="en-IN" dirty="0"/>
              <a:t>table defines a function in the following way: The elements in </a:t>
            </a:r>
            <a:r>
              <a:rPr lang="en-IN" dirty="0" smtClean="0"/>
              <a:t>the input </a:t>
            </a:r>
            <a:r>
              <a:rPr lang="en-IN" dirty="0"/>
              <a:t>column can be regarded as ordered tuples of 0’s and 1’s; the set of all such </a:t>
            </a:r>
            <a:r>
              <a:rPr lang="en-IN" dirty="0" smtClean="0"/>
              <a:t>ordered tuples </a:t>
            </a:r>
            <a:r>
              <a:rPr lang="en-IN" dirty="0"/>
              <a:t>is the domain of the function. </a:t>
            </a:r>
            <a:endParaRPr lang="en-IN" dirty="0" smtClean="0"/>
          </a:p>
          <a:p>
            <a:pPr marL="0" indent="0"/>
            <a:endParaRPr lang="en-IN" dirty="0"/>
          </a:p>
          <a:p>
            <a:pPr marL="0" indent="0"/>
            <a:r>
              <a:rPr lang="en-IN" dirty="0" smtClean="0"/>
              <a:t>The </a:t>
            </a:r>
            <a:r>
              <a:rPr lang="en-IN" dirty="0"/>
              <a:t>elements in the output column are all either 0 </a:t>
            </a:r>
            <a:r>
              <a:rPr lang="en-IN" dirty="0" smtClean="0"/>
              <a:t>or 1</a:t>
            </a:r>
            <a:r>
              <a:rPr lang="en-IN" dirty="0"/>
              <a:t>; thus {0, 1} is taken to be the co-domain of the function. The relation sends each </a:t>
            </a:r>
            <a:r>
              <a:rPr lang="en-IN" dirty="0" smtClean="0"/>
              <a:t>input element </a:t>
            </a:r>
            <a:r>
              <a:rPr lang="en-IN" dirty="0"/>
              <a:t>to the output element in the same row.</a:t>
            </a:r>
            <a:endParaRPr lang="en-US" altLang="en-US" dirty="0"/>
          </a:p>
        </p:txBody>
      </p:sp>
    </p:spTree>
    <p:extLst>
      <p:ext uri="{BB962C8B-B14F-4D97-AF65-F5344CB8AC3E}">
        <p14:creationId xmlns:p14="http://schemas.microsoft.com/office/powerpoint/2010/main" val="18447003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IN" dirty="0"/>
              <a:t>Boolean Functions</a:t>
            </a:r>
            <a:endParaRPr lang="en-IN" altLang="en-US" dirty="0"/>
          </a:p>
        </p:txBody>
      </p:sp>
      <p:sp>
        <p:nvSpPr>
          <p:cNvPr id="3" name="Content Placeholder 2"/>
          <p:cNvSpPr>
            <a:spLocks noGrp="1"/>
          </p:cNvSpPr>
          <p:nvPr>
            <p:ph sz="quarter" idx="13"/>
          </p:nvPr>
        </p:nvSpPr>
        <p:spPr>
          <a:xfrm>
            <a:off x="457200" y="1447800"/>
            <a:ext cx="8305800" cy="1295400"/>
          </a:xfrm>
        </p:spPr>
        <p:txBody>
          <a:bodyPr/>
          <a:lstStyle/>
          <a:p>
            <a:pPr marL="0" indent="0"/>
            <a:r>
              <a:rPr lang="en-IN" dirty="0"/>
              <a:t>Thus, for instance, the input/output </a:t>
            </a:r>
            <a:r>
              <a:rPr lang="en-IN" dirty="0" smtClean="0"/>
              <a:t>table of </a:t>
            </a:r>
            <a:r>
              <a:rPr lang="en-IN" dirty="0"/>
              <a:t>Figure 7.1.4(a) defines the function with the arrow diagram shown in Figure 7.1.4(b).</a:t>
            </a:r>
            <a:endParaRPr lang="en-US" altLang="en-US" dirty="0"/>
          </a:p>
        </p:txBody>
      </p:sp>
      <p:sp>
        <p:nvSpPr>
          <p:cNvPr id="6" name="Content Placeholder 2"/>
          <p:cNvSpPr>
            <a:spLocks noGrp="1"/>
          </p:cNvSpPr>
          <p:nvPr>
            <p:ph sz="quarter" idx="13"/>
          </p:nvPr>
        </p:nvSpPr>
        <p:spPr>
          <a:xfrm>
            <a:off x="4114800" y="5730737"/>
            <a:ext cx="1143000" cy="289063"/>
          </a:xfrm>
        </p:spPr>
        <p:txBody>
          <a:bodyPr/>
          <a:lstStyle/>
          <a:p>
            <a:pPr marL="0" indent="0"/>
            <a:r>
              <a:rPr lang="en-IN" sz="1200" b="1" dirty="0"/>
              <a:t>Figure 7.1.4</a:t>
            </a:r>
            <a:endParaRPr lang="en-US" altLang="en-US" sz="1200" dirty="0"/>
          </a:p>
        </p:txBody>
      </p:sp>
      <p:sp>
        <p:nvSpPr>
          <p:cNvPr id="7" name="Content Placeholder 2"/>
          <p:cNvSpPr>
            <a:spLocks noGrp="1"/>
          </p:cNvSpPr>
          <p:nvPr>
            <p:ph sz="quarter" idx="13"/>
          </p:nvPr>
        </p:nvSpPr>
        <p:spPr>
          <a:xfrm>
            <a:off x="2895600" y="5334000"/>
            <a:ext cx="3895726" cy="380999"/>
          </a:xfrm>
        </p:spPr>
        <p:txBody>
          <a:bodyPr/>
          <a:lstStyle/>
          <a:p>
            <a:pPr marL="0" indent="0"/>
            <a:r>
              <a:rPr lang="en-IN" sz="1400" dirty="0"/>
              <a:t>Two Representations of a Boolean Function</a:t>
            </a:r>
            <a:endParaRPr lang="en-US" altLang="en-US" sz="1400" dirty="0"/>
          </a:p>
        </p:txBody>
      </p:sp>
      <p:pic>
        <p:nvPicPr>
          <p:cNvPr id="4" name="Picture 3" descr="A table labeled a has 2 columns with headings input and output. Under input heading there are another 3 columns with headings P, Q, and R and under output heading is another heading S. &#10;For the input values 1, 1, 1, of P, Q, R the output value S is 1,&#10;For the input values 1, 1, 0, of P, Q, R the output value S is 1,&#10;For the input values 1, 0, 1, of P, Q, R the output value S is 0,&#10;For the input values 1, 0, 0, of P, Q, R the output value S is 1,&#10;For the input values 0, 1, 1, of P, Q, R the output value S is 0,&#10;For the input values 0, 1, 0, of P, Q, R the output value S is 1,&#10;For the input values 0, 0, 1, of P, Q, R the output value S is 0,&#10;For the input values 0, 0, 0, of P, Q, R the output value S is 0."/>
          <p:cNvPicPr>
            <a:picLocks noChangeAspect="1"/>
          </p:cNvPicPr>
          <p:nvPr/>
        </p:nvPicPr>
        <p:blipFill>
          <a:blip r:embed="rId3"/>
          <a:stretch>
            <a:fillRect/>
          </a:stretch>
        </p:blipFill>
        <p:spPr>
          <a:xfrm>
            <a:off x="2034540" y="2667000"/>
            <a:ext cx="1851660" cy="2606040"/>
          </a:xfrm>
          <a:prstGeom prst="rect">
            <a:avLst/>
          </a:prstGeom>
        </p:spPr>
      </p:pic>
      <p:pic>
        <p:nvPicPr>
          <p:cNvPr id="8" name="Picture 7" descr="The first set of the arrow diagram has the elements (1,1,1), (1,1,0), (1,0,1), (1,0,0), (0,1,1), (0,1,0), (0,0,1), and (0,0,0). The second set has the elements 1 and 0. Arrows from (1,1,1), (1,1,0), (1,0,0), and (0,1,0) point to 1; and, arrows from (1,0,1), (0,1,1), (0,0,1), and (0,0,0) point to 0.  "/>
          <p:cNvPicPr>
            <a:picLocks noChangeAspect="1"/>
          </p:cNvPicPr>
          <p:nvPr/>
        </p:nvPicPr>
        <p:blipFill>
          <a:blip r:embed="rId4"/>
          <a:stretch>
            <a:fillRect/>
          </a:stretch>
        </p:blipFill>
        <p:spPr>
          <a:xfrm>
            <a:off x="4686300" y="2984638"/>
            <a:ext cx="2392680" cy="2103120"/>
          </a:xfrm>
          <a:prstGeom prst="rect">
            <a:avLst/>
          </a:prstGeom>
        </p:spPr>
      </p:pic>
    </p:spTree>
    <p:extLst>
      <p:ext uri="{BB962C8B-B14F-4D97-AF65-F5344CB8AC3E}">
        <p14:creationId xmlns:p14="http://schemas.microsoft.com/office/powerpoint/2010/main" val="31468336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Functions Defined on General Sets</a:t>
            </a:r>
            <a:endParaRPr lang="en-US" altLang="en-US" dirty="0"/>
          </a:p>
        </p:txBody>
      </p:sp>
      <p:pic>
        <p:nvPicPr>
          <p:cNvPr id="4" name="Picture 3" descr="The text box has the heading, definition. The text reads as A function from a set X to a set Y, denoted f colon X right arrow Y, is a relation from X, the domain of f to Y, the co-domain of f, that satisfies two properties, (1) every element in x is related to some element in Y and (2) no element in X is related to more than one element in Y. Thus, given any element x in X, there is a unique element in Y that is related to x by f. If we call this element y, then we say that f sends x to y or f maps x to y and write x, right arrow with f above it, y or or f  colon x right arrow y. The unique element to which f sends x is denoted, f(x) and is called f of x, or the output of f for the input x, or the value of f at x, or the image of x under f. The set of all values of f taken together is called the range of f or the image of X under f. Symbolically, range of f = image of X under f = {y is in Y such that y = f(x), for some x in X}. Given an element y in Y, there may exist elements in X with y as their image. When x is an element such that f(x) = y, then x is called a preimage of y or an inverse of y. The set of all inverse images of y is called the inverse image of y. Symbolically, the inverse image of y = { x is in X such that f(x) = y}."/>
          <p:cNvPicPr>
            <a:picLocks noChangeAspect="1"/>
          </p:cNvPicPr>
          <p:nvPr/>
        </p:nvPicPr>
        <p:blipFill>
          <a:blip r:embed="rId3"/>
          <a:stretch>
            <a:fillRect/>
          </a:stretch>
        </p:blipFill>
        <p:spPr>
          <a:xfrm>
            <a:off x="1371600" y="1368287"/>
            <a:ext cx="5623560" cy="5349240"/>
          </a:xfrm>
          <a:prstGeom prst="rect">
            <a:avLst/>
          </a:prstGeom>
        </p:spPr>
      </p:pic>
    </p:spTree>
    <p:extLst>
      <p:ext uri="{BB962C8B-B14F-4D97-AF65-F5344CB8AC3E}">
        <p14:creationId xmlns:p14="http://schemas.microsoft.com/office/powerpoint/2010/main" val="21662800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IN" dirty="0"/>
              <a:t>Boolean Functions</a:t>
            </a:r>
            <a:endParaRPr lang="en-IN" altLang="en-US" dirty="0"/>
          </a:p>
        </p:txBody>
      </p:sp>
      <p:sp>
        <p:nvSpPr>
          <p:cNvPr id="3" name="Content Placeholder 2"/>
          <p:cNvSpPr>
            <a:spLocks noGrp="1"/>
          </p:cNvSpPr>
          <p:nvPr>
            <p:ph sz="quarter" idx="13"/>
          </p:nvPr>
        </p:nvSpPr>
        <p:spPr>
          <a:xfrm>
            <a:off x="457200" y="1447800"/>
            <a:ext cx="8305800" cy="1828800"/>
          </a:xfrm>
        </p:spPr>
        <p:txBody>
          <a:bodyPr/>
          <a:lstStyle/>
          <a:p>
            <a:pPr marL="0" indent="0"/>
            <a:r>
              <a:rPr lang="en-IN" dirty="0"/>
              <a:t>More generally, the input/output table corresponding to a circuit with </a:t>
            </a:r>
            <a:r>
              <a:rPr lang="en-IN" i="1" dirty="0"/>
              <a:t>n </a:t>
            </a:r>
            <a:r>
              <a:rPr lang="en-IN" dirty="0"/>
              <a:t>input wires </a:t>
            </a:r>
            <a:r>
              <a:rPr lang="en-IN" dirty="0" smtClean="0"/>
              <a:t>has </a:t>
            </a:r>
            <a:r>
              <a:rPr lang="en-IN" i="1" dirty="0" smtClean="0"/>
              <a:t>n </a:t>
            </a:r>
            <a:r>
              <a:rPr lang="en-IN" dirty="0"/>
              <a:t>input columns. Such a table defines a function from the set of all </a:t>
            </a:r>
            <a:r>
              <a:rPr lang="en-IN" i="1" dirty="0"/>
              <a:t>n</a:t>
            </a:r>
            <a:r>
              <a:rPr lang="en-IN" dirty="0"/>
              <a:t>-tuples of 0’s and </a:t>
            </a:r>
            <a:r>
              <a:rPr lang="en-IN" dirty="0" smtClean="0"/>
              <a:t>1’s to </a:t>
            </a:r>
            <a:r>
              <a:rPr lang="en-IN" dirty="0"/>
              <a:t>the set {0, 1}.</a:t>
            </a:r>
            <a:endParaRPr lang="en-US" altLang="en-US" dirty="0"/>
          </a:p>
        </p:txBody>
      </p:sp>
      <p:pic>
        <p:nvPicPr>
          <p:cNvPr id="5" name="Picture 4" descr="The text box has the heading, Definition. The text reads, An (n-place) Boolean function f is a function whose domain is the set of all ordered n tuples of 0's and 1's and whose codomain is the set {0,1}. More formally, the domain of a Boolean function can be described as the Cartesian product of n copies of the set {0, 1}, which is denoted {0, 1}^n. Thus f colon {0, 1}^1 right arrow {0, 1}."/>
          <p:cNvPicPr>
            <a:picLocks noChangeAspect="1"/>
          </p:cNvPicPr>
          <p:nvPr/>
        </p:nvPicPr>
        <p:blipFill>
          <a:blip r:embed="rId3"/>
          <a:stretch>
            <a:fillRect/>
          </a:stretch>
        </p:blipFill>
        <p:spPr>
          <a:xfrm>
            <a:off x="685800" y="3276600"/>
            <a:ext cx="7807036" cy="1752600"/>
          </a:xfrm>
          <a:prstGeom prst="rect">
            <a:avLst/>
          </a:prstGeom>
        </p:spPr>
      </p:pic>
    </p:spTree>
    <p:extLst>
      <p:ext uri="{BB962C8B-B14F-4D97-AF65-F5344CB8AC3E}">
        <p14:creationId xmlns:p14="http://schemas.microsoft.com/office/powerpoint/2010/main" val="32828677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dirty="0"/>
              <a:t>Example </a:t>
            </a:r>
            <a:r>
              <a:rPr lang="en-IN" altLang="en-US" sz="3600" dirty="0" smtClean="0"/>
              <a:t>7.1.11 </a:t>
            </a:r>
            <a:r>
              <a:rPr lang="en-US" altLang="en-US" sz="3600" dirty="0"/>
              <a:t>– </a:t>
            </a:r>
            <a:r>
              <a:rPr lang="en-IN" sz="3600" i="1" dirty="0"/>
              <a:t>A Boolean Function</a:t>
            </a:r>
            <a:endParaRPr lang="en-IN" altLang="en-US" sz="3600" i="1" dirty="0"/>
          </a:p>
        </p:txBody>
      </p:sp>
      <p:sp>
        <p:nvSpPr>
          <p:cNvPr id="3" name="Content Placeholder 2"/>
          <p:cNvSpPr>
            <a:spLocks noGrp="1"/>
          </p:cNvSpPr>
          <p:nvPr>
            <p:ph sz="quarter" idx="13"/>
          </p:nvPr>
        </p:nvSpPr>
        <p:spPr>
          <a:xfrm>
            <a:off x="457200" y="1447800"/>
            <a:ext cx="8534400" cy="3657600"/>
          </a:xfrm>
        </p:spPr>
        <p:txBody>
          <a:bodyPr/>
          <a:lstStyle/>
          <a:p>
            <a:pPr marL="0" indent="0"/>
            <a:r>
              <a:rPr lang="en-IN" dirty="0"/>
              <a:t>Consider the three-place Boolean function defined from the set of all 3-tuples of 0’s and </a:t>
            </a:r>
            <a:r>
              <a:rPr lang="en-IN" dirty="0" smtClean="0"/>
              <a:t>1’s to </a:t>
            </a:r>
            <a:r>
              <a:rPr lang="en-IN" dirty="0"/>
              <a:t>{0, 1} as follows: For each triple (</a:t>
            </a:r>
            <a:r>
              <a:rPr lang="en-IN" i="1" dirty="0"/>
              <a:t>x</a:t>
            </a:r>
            <a:r>
              <a:rPr lang="en-IN" baseline="-25000" dirty="0"/>
              <a:t>1</a:t>
            </a:r>
            <a:r>
              <a:rPr lang="en-IN" dirty="0"/>
              <a:t>, </a:t>
            </a:r>
            <a:r>
              <a:rPr lang="en-IN" i="1" dirty="0"/>
              <a:t>x</a:t>
            </a:r>
            <a:r>
              <a:rPr lang="en-IN" baseline="-25000" dirty="0"/>
              <a:t>2</a:t>
            </a:r>
            <a:r>
              <a:rPr lang="en-IN" dirty="0"/>
              <a:t>, </a:t>
            </a:r>
            <a:r>
              <a:rPr lang="en-IN" i="1" dirty="0"/>
              <a:t>x</a:t>
            </a:r>
            <a:r>
              <a:rPr lang="en-IN" baseline="-25000" dirty="0"/>
              <a:t>3</a:t>
            </a:r>
            <a:r>
              <a:rPr lang="en-IN" dirty="0"/>
              <a:t>) of 0’s and </a:t>
            </a:r>
            <a:r>
              <a:rPr lang="en-IN" dirty="0" smtClean="0"/>
              <a:t>1’s, </a:t>
            </a:r>
          </a:p>
          <a:p>
            <a:pPr marL="0" indent="0"/>
            <a:endParaRPr lang="en-IN" i="1" dirty="0"/>
          </a:p>
          <a:p>
            <a:pPr marL="0" indent="0"/>
            <a:r>
              <a:rPr lang="en-IN" i="1" dirty="0" smtClean="0"/>
              <a:t>		</a:t>
            </a:r>
            <a:r>
              <a:rPr lang="da-DK" i="1" dirty="0" smtClean="0"/>
              <a:t>f </a:t>
            </a:r>
            <a:r>
              <a:rPr lang="da-DK" dirty="0"/>
              <a:t>(</a:t>
            </a:r>
            <a:r>
              <a:rPr lang="da-DK" i="1" dirty="0"/>
              <a:t>x</a:t>
            </a:r>
            <a:r>
              <a:rPr lang="da-DK" baseline="-25000" dirty="0"/>
              <a:t>1</a:t>
            </a:r>
            <a:r>
              <a:rPr lang="da-DK" dirty="0"/>
              <a:t>, </a:t>
            </a:r>
            <a:r>
              <a:rPr lang="da-DK" i="1" dirty="0"/>
              <a:t>x</a:t>
            </a:r>
            <a:r>
              <a:rPr lang="da-DK" baseline="-25000" dirty="0"/>
              <a:t>2</a:t>
            </a:r>
            <a:r>
              <a:rPr lang="da-DK" dirty="0"/>
              <a:t>, </a:t>
            </a:r>
            <a:r>
              <a:rPr lang="da-DK" i="1" dirty="0"/>
              <a:t>x</a:t>
            </a:r>
            <a:r>
              <a:rPr lang="da-DK" baseline="-25000" dirty="0"/>
              <a:t>3</a:t>
            </a:r>
            <a:r>
              <a:rPr lang="da-DK" dirty="0"/>
              <a:t>) </a:t>
            </a:r>
            <a:r>
              <a:rPr lang="da-DK" dirty="0" smtClean="0"/>
              <a:t>= </a:t>
            </a:r>
            <a:r>
              <a:rPr lang="da-DK" dirty="0"/>
              <a:t>(</a:t>
            </a:r>
            <a:r>
              <a:rPr lang="da-DK" i="1" dirty="0" smtClean="0"/>
              <a:t>x</a:t>
            </a:r>
            <a:r>
              <a:rPr lang="da-DK" baseline="-25000" dirty="0" smtClean="0"/>
              <a:t>1 </a:t>
            </a:r>
            <a:r>
              <a:rPr lang="da-DK" dirty="0" smtClean="0"/>
              <a:t>+ </a:t>
            </a:r>
            <a:r>
              <a:rPr lang="da-DK" i="1" dirty="0" smtClean="0"/>
              <a:t>x</a:t>
            </a:r>
            <a:r>
              <a:rPr lang="da-DK" baseline="-25000" dirty="0" smtClean="0"/>
              <a:t>2 </a:t>
            </a:r>
            <a:r>
              <a:rPr lang="da-DK" dirty="0" smtClean="0"/>
              <a:t>+ </a:t>
            </a:r>
            <a:r>
              <a:rPr lang="da-DK" i="1" dirty="0" smtClean="0"/>
              <a:t>x</a:t>
            </a:r>
            <a:r>
              <a:rPr lang="da-DK" baseline="-25000" dirty="0" smtClean="0"/>
              <a:t>3</a:t>
            </a:r>
            <a:r>
              <a:rPr lang="da-DK" dirty="0"/>
              <a:t>) </a:t>
            </a:r>
            <a:r>
              <a:rPr lang="da-DK" i="1" dirty="0"/>
              <a:t>mod </a:t>
            </a:r>
            <a:r>
              <a:rPr lang="da-DK" dirty="0" smtClean="0"/>
              <a:t>2. </a:t>
            </a:r>
          </a:p>
          <a:p>
            <a:pPr marL="0" indent="0"/>
            <a:endParaRPr lang="da-DK" dirty="0"/>
          </a:p>
          <a:p>
            <a:pPr marL="0" indent="0"/>
            <a:r>
              <a:rPr lang="en-IN" dirty="0" smtClean="0"/>
              <a:t>Describe </a:t>
            </a:r>
            <a:r>
              <a:rPr lang="en-IN" i="1" dirty="0"/>
              <a:t>f </a:t>
            </a:r>
            <a:r>
              <a:rPr lang="en-IN" dirty="0"/>
              <a:t>using an input/output table.</a:t>
            </a:r>
            <a:endParaRPr lang="en-US" altLang="en-US" dirty="0"/>
          </a:p>
        </p:txBody>
      </p:sp>
    </p:spTree>
    <p:extLst>
      <p:ext uri="{BB962C8B-B14F-4D97-AF65-F5344CB8AC3E}">
        <p14:creationId xmlns:p14="http://schemas.microsoft.com/office/powerpoint/2010/main" val="406697359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7.1.11 </a:t>
            </a:r>
            <a:r>
              <a:rPr lang="en-US" altLang="en-US" dirty="0"/>
              <a:t>– </a:t>
            </a:r>
            <a:r>
              <a:rPr lang="en-IN" i="1" dirty="0" smtClean="0"/>
              <a:t>Solution</a:t>
            </a:r>
            <a:endParaRPr lang="en-IN" altLang="en-US" i="1" dirty="0"/>
          </a:p>
        </p:txBody>
      </p:sp>
      <p:sp>
        <p:nvSpPr>
          <p:cNvPr id="3" name="Content Placeholder 2"/>
          <p:cNvSpPr>
            <a:spLocks noGrp="1"/>
          </p:cNvSpPr>
          <p:nvPr>
            <p:ph sz="quarter" idx="13"/>
          </p:nvPr>
        </p:nvSpPr>
        <p:spPr>
          <a:xfrm>
            <a:off x="457200" y="1447800"/>
            <a:ext cx="8125841" cy="2819400"/>
          </a:xfrm>
        </p:spPr>
        <p:txBody>
          <a:bodyPr/>
          <a:lstStyle/>
          <a:p>
            <a:pPr marL="0" indent="0"/>
            <a:r>
              <a:rPr lang="da-DK" i="1" dirty="0" smtClean="0"/>
              <a:t>	f </a:t>
            </a:r>
            <a:r>
              <a:rPr lang="da-DK" dirty="0"/>
              <a:t>(1, 1, 1) </a:t>
            </a:r>
            <a:r>
              <a:rPr lang="da-DK" dirty="0" smtClean="0"/>
              <a:t>= </a:t>
            </a:r>
            <a:r>
              <a:rPr lang="da-DK" dirty="0"/>
              <a:t>(</a:t>
            </a:r>
            <a:r>
              <a:rPr lang="da-DK" dirty="0" smtClean="0"/>
              <a:t>1 + 1 + 1</a:t>
            </a:r>
            <a:r>
              <a:rPr lang="da-DK" dirty="0"/>
              <a:t>) </a:t>
            </a:r>
            <a:r>
              <a:rPr lang="da-DK" i="1" dirty="0"/>
              <a:t>mod </a:t>
            </a:r>
            <a:r>
              <a:rPr lang="da-DK" dirty="0"/>
              <a:t>2 </a:t>
            </a:r>
            <a:r>
              <a:rPr lang="da-DK" dirty="0" smtClean="0"/>
              <a:t>= </a:t>
            </a:r>
            <a:r>
              <a:rPr lang="da-DK" dirty="0"/>
              <a:t>3 </a:t>
            </a:r>
            <a:r>
              <a:rPr lang="da-DK" i="1" dirty="0"/>
              <a:t>mod </a:t>
            </a:r>
            <a:r>
              <a:rPr lang="da-DK" dirty="0"/>
              <a:t>2 </a:t>
            </a:r>
            <a:r>
              <a:rPr lang="da-DK" dirty="0" smtClean="0"/>
              <a:t>= </a:t>
            </a:r>
            <a:r>
              <a:rPr lang="da-DK" dirty="0"/>
              <a:t>1</a:t>
            </a:r>
          </a:p>
          <a:p>
            <a:pPr marL="0" indent="0"/>
            <a:r>
              <a:rPr lang="da-DK" i="1" dirty="0" smtClean="0"/>
              <a:t>	f </a:t>
            </a:r>
            <a:r>
              <a:rPr lang="da-DK" dirty="0"/>
              <a:t>(1, 1, 0) </a:t>
            </a:r>
            <a:r>
              <a:rPr lang="da-DK" dirty="0" smtClean="0"/>
              <a:t>= </a:t>
            </a:r>
            <a:r>
              <a:rPr lang="da-DK" dirty="0"/>
              <a:t>(</a:t>
            </a:r>
            <a:r>
              <a:rPr lang="da-DK" dirty="0" smtClean="0"/>
              <a:t>1 + 1 + 0</a:t>
            </a:r>
            <a:r>
              <a:rPr lang="da-DK" dirty="0"/>
              <a:t>) </a:t>
            </a:r>
            <a:r>
              <a:rPr lang="da-DK" i="1" dirty="0"/>
              <a:t>mod </a:t>
            </a:r>
            <a:r>
              <a:rPr lang="da-DK" dirty="0"/>
              <a:t>2 </a:t>
            </a:r>
            <a:r>
              <a:rPr lang="da-DK" dirty="0" smtClean="0"/>
              <a:t>= </a:t>
            </a:r>
            <a:r>
              <a:rPr lang="da-DK" dirty="0"/>
              <a:t>2 </a:t>
            </a:r>
            <a:r>
              <a:rPr lang="da-DK" i="1" dirty="0"/>
              <a:t>mod </a:t>
            </a:r>
            <a:r>
              <a:rPr lang="da-DK" dirty="0"/>
              <a:t>2 </a:t>
            </a:r>
            <a:r>
              <a:rPr lang="da-DK" dirty="0" smtClean="0"/>
              <a:t>= </a:t>
            </a:r>
            <a:r>
              <a:rPr lang="da-DK" dirty="0"/>
              <a:t>0</a:t>
            </a:r>
          </a:p>
          <a:p>
            <a:pPr marL="0" indent="0"/>
            <a:endParaRPr lang="en-IN" dirty="0" smtClean="0"/>
          </a:p>
          <a:p>
            <a:pPr marL="0" indent="0">
              <a:spcBef>
                <a:spcPts val="0"/>
              </a:spcBef>
            </a:pPr>
            <a:r>
              <a:rPr lang="en-IN" dirty="0" smtClean="0"/>
              <a:t>The </a:t>
            </a:r>
            <a:r>
              <a:rPr lang="en-IN" dirty="0"/>
              <a:t>rest of the values of </a:t>
            </a:r>
            <a:r>
              <a:rPr lang="en-IN" i="1" dirty="0"/>
              <a:t>f </a:t>
            </a:r>
            <a:r>
              <a:rPr lang="en-IN" dirty="0"/>
              <a:t>can </a:t>
            </a:r>
            <a:endParaRPr lang="en-IN" dirty="0" smtClean="0"/>
          </a:p>
          <a:p>
            <a:pPr marL="0" indent="0">
              <a:spcBef>
                <a:spcPts val="0"/>
              </a:spcBef>
            </a:pPr>
            <a:r>
              <a:rPr lang="en-IN" dirty="0" smtClean="0"/>
              <a:t>be </a:t>
            </a:r>
            <a:r>
              <a:rPr lang="en-IN" dirty="0"/>
              <a:t>calculated similarly to obtain </a:t>
            </a:r>
            <a:endParaRPr lang="en-IN" dirty="0" smtClean="0"/>
          </a:p>
          <a:p>
            <a:pPr marL="0" indent="0">
              <a:spcBef>
                <a:spcPts val="0"/>
              </a:spcBef>
            </a:pPr>
            <a:r>
              <a:rPr lang="en-IN" dirty="0" smtClean="0"/>
              <a:t>the </a:t>
            </a:r>
            <a:r>
              <a:rPr lang="en-IN" dirty="0"/>
              <a:t>following table.</a:t>
            </a:r>
            <a:endParaRPr lang="en-US" altLang="en-US" dirty="0"/>
          </a:p>
        </p:txBody>
      </p:sp>
      <p:pic>
        <p:nvPicPr>
          <p:cNvPr id="4" name="Picture 3" descr="A table labeled a has 2 columns with headings input and output. Under input heading there are another 3 columns with headings x_1, x_2, and x_3 and under output heading is another heading (x_1 + x_2 + x_3) mod 2. &#10;For the input values 1, 1, 1, of x_1, x_2, x_3, the output value is 1,&#10;For the input values 1, 1, 0, of x_1, x_2, x_3, the output value is 0,&#10;For the input values 1, 0, 1, of x_1, x_2, x_3, the output value is 0,&#10;For the input values 1, 0, 0, of x_1, x_2, x_3, the output value is 1,&#10;For the input values 0, 1, 1, of x_1, x_2, x_3, the output value is 0,&#10;For the input values 0, 1, 0, of x_1, x_2, x_3, the output value is 1,&#10;For the input values 0, 0, 1, of x_1, x_2, x_3, the output value is 1,&#10;For the input values 0, 0, 0, of x_1, x_2, x_3, the output value is 0."/>
          <p:cNvPicPr>
            <a:picLocks noChangeAspect="1"/>
          </p:cNvPicPr>
          <p:nvPr/>
        </p:nvPicPr>
        <p:blipFill>
          <a:blip r:embed="rId3"/>
          <a:stretch>
            <a:fillRect/>
          </a:stretch>
        </p:blipFill>
        <p:spPr>
          <a:xfrm>
            <a:off x="5684182" y="2743200"/>
            <a:ext cx="2885607" cy="2667000"/>
          </a:xfrm>
          <a:prstGeom prst="rect">
            <a:avLst/>
          </a:prstGeom>
        </p:spPr>
      </p:pic>
    </p:spTree>
    <p:extLst>
      <p:ext uri="{BB962C8B-B14F-4D97-AF65-F5344CB8AC3E}">
        <p14:creationId xmlns:p14="http://schemas.microsoft.com/office/powerpoint/2010/main" val="11180587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Checking Whether a Function Is Well Defined</a:t>
            </a:r>
          </a:p>
        </p:txBody>
      </p:sp>
    </p:spTree>
    <p:extLst>
      <p:ext uri="{BB962C8B-B14F-4D97-AF65-F5344CB8AC3E}">
        <p14:creationId xmlns:p14="http://schemas.microsoft.com/office/powerpoint/2010/main" val="11825134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IN" sz="3100" dirty="0"/>
              <a:t>Checking Whether a Function Is Well Defined</a:t>
            </a:r>
            <a:endParaRPr lang="en-IN" altLang="en-US" sz="3100" dirty="0"/>
          </a:p>
        </p:txBody>
      </p:sp>
      <p:sp>
        <p:nvSpPr>
          <p:cNvPr id="3" name="Content Placeholder 2"/>
          <p:cNvSpPr>
            <a:spLocks noGrp="1"/>
          </p:cNvSpPr>
          <p:nvPr>
            <p:ph sz="quarter" idx="13"/>
          </p:nvPr>
        </p:nvSpPr>
        <p:spPr>
          <a:xfrm>
            <a:off x="457200" y="1447800"/>
            <a:ext cx="8305800" cy="2209800"/>
          </a:xfrm>
        </p:spPr>
        <p:txBody>
          <a:bodyPr/>
          <a:lstStyle/>
          <a:p>
            <a:pPr marL="0" indent="0"/>
            <a:r>
              <a:rPr lang="en-IN" dirty="0"/>
              <a:t>It can sometimes happen that what appears to be a function defined by a rule is not </a:t>
            </a:r>
            <a:r>
              <a:rPr lang="en-IN" dirty="0" smtClean="0"/>
              <a:t>really a </a:t>
            </a:r>
            <a:r>
              <a:rPr lang="en-IN" dirty="0"/>
              <a:t>function at all. To give an example, suppose we wrote, “Define a function </a:t>
            </a:r>
            <a:r>
              <a:rPr lang="en-IN" i="1" dirty="0"/>
              <a:t>f </a:t>
            </a:r>
            <a:r>
              <a:rPr lang="en-IN" dirty="0"/>
              <a:t>: </a:t>
            </a:r>
            <a:r>
              <a:rPr lang="en-IN" b="1" dirty="0"/>
              <a:t>R </a:t>
            </a:r>
            <a:r>
              <a:rPr lang="en-IN" dirty="0" smtClean="0"/>
              <a:t>→ </a:t>
            </a:r>
            <a:r>
              <a:rPr lang="en-IN" b="1" dirty="0"/>
              <a:t>R </a:t>
            </a:r>
            <a:r>
              <a:rPr lang="en-IN" dirty="0" smtClean="0"/>
              <a:t>by specifying </a:t>
            </a:r>
            <a:r>
              <a:rPr lang="en-IN" dirty="0"/>
              <a:t>that for each real number </a:t>
            </a:r>
            <a:r>
              <a:rPr lang="en-IN" i="1" dirty="0"/>
              <a:t>x</a:t>
            </a:r>
            <a:r>
              <a:rPr lang="en-IN" dirty="0" smtClean="0"/>
              <a:t>,</a:t>
            </a:r>
          </a:p>
          <a:p>
            <a:pPr marL="0" indent="0"/>
            <a:endParaRPr lang="en-US" altLang="en-US" sz="800" dirty="0"/>
          </a:p>
          <a:p>
            <a:pPr marL="0" indent="0"/>
            <a:r>
              <a:rPr lang="en-IN" i="1" dirty="0"/>
              <a:t> </a:t>
            </a:r>
            <a:r>
              <a:rPr lang="en-IN" i="1" dirty="0" smtClean="0"/>
              <a:t>              f</a:t>
            </a:r>
            <a:r>
              <a:rPr lang="en-IN" sz="800" i="1" dirty="0" smtClean="0"/>
              <a:t> </a:t>
            </a:r>
            <a:r>
              <a:rPr lang="en-IN" dirty="0"/>
              <a:t>(</a:t>
            </a:r>
            <a:r>
              <a:rPr lang="en-IN" i="1" dirty="0"/>
              <a:t>x</a:t>
            </a:r>
            <a:r>
              <a:rPr lang="en-IN" dirty="0"/>
              <a:t>) is the real number </a:t>
            </a:r>
            <a:r>
              <a:rPr lang="en-IN" i="1" dirty="0"/>
              <a:t>y </a:t>
            </a:r>
            <a:r>
              <a:rPr lang="en-IN" dirty="0"/>
              <a:t>such that</a:t>
            </a:r>
            <a:endParaRPr lang="en-US" altLang="en-US" dirty="0"/>
          </a:p>
        </p:txBody>
      </p:sp>
      <p:pic>
        <p:nvPicPr>
          <p:cNvPr id="4" name="Picture 3" descr="x^2 + y^2 = 1.&quot;"/>
          <p:cNvPicPr>
            <a:picLocks noChangeAspect="1"/>
          </p:cNvPicPr>
          <p:nvPr/>
        </p:nvPicPr>
        <p:blipFill>
          <a:blip r:embed="rId3"/>
          <a:stretch>
            <a:fillRect/>
          </a:stretch>
        </p:blipFill>
        <p:spPr>
          <a:xfrm>
            <a:off x="6450496" y="3213652"/>
            <a:ext cx="1463993" cy="303848"/>
          </a:xfrm>
          <a:prstGeom prst="rect">
            <a:avLst/>
          </a:prstGeom>
        </p:spPr>
      </p:pic>
      <p:sp>
        <p:nvSpPr>
          <p:cNvPr id="6" name="Content Placeholder 2"/>
          <p:cNvSpPr>
            <a:spLocks noGrp="1"/>
          </p:cNvSpPr>
          <p:nvPr>
            <p:ph sz="quarter" idx="13"/>
          </p:nvPr>
        </p:nvSpPr>
        <p:spPr>
          <a:xfrm>
            <a:off x="457200" y="3756992"/>
            <a:ext cx="8305800" cy="1752600"/>
          </a:xfrm>
        </p:spPr>
        <p:txBody>
          <a:bodyPr/>
          <a:lstStyle/>
          <a:p>
            <a:pPr marL="0" indent="0"/>
            <a:r>
              <a:rPr lang="en-IN" dirty="0"/>
              <a:t>There are two distinct reasons why this description does not define a function. For </a:t>
            </a:r>
            <a:r>
              <a:rPr lang="en-IN" dirty="0" smtClean="0"/>
              <a:t>almost all </a:t>
            </a:r>
            <a:r>
              <a:rPr lang="en-IN" dirty="0"/>
              <a:t>values of </a:t>
            </a:r>
            <a:r>
              <a:rPr lang="en-IN" i="1" dirty="0"/>
              <a:t>x</a:t>
            </a:r>
            <a:r>
              <a:rPr lang="en-IN" dirty="0"/>
              <a:t>, either (1) there is no </a:t>
            </a:r>
            <a:r>
              <a:rPr lang="en-IN" i="1" dirty="0"/>
              <a:t>y </a:t>
            </a:r>
            <a:r>
              <a:rPr lang="en-IN" dirty="0"/>
              <a:t>that satisfies the given equation or (2) there are </a:t>
            </a:r>
            <a:r>
              <a:rPr lang="en-IN" dirty="0" smtClean="0"/>
              <a:t>two different </a:t>
            </a:r>
            <a:r>
              <a:rPr lang="en-IN" dirty="0"/>
              <a:t>values of </a:t>
            </a:r>
            <a:r>
              <a:rPr lang="en-IN" i="1" dirty="0"/>
              <a:t>y </a:t>
            </a:r>
            <a:r>
              <a:rPr lang="en-IN" dirty="0"/>
              <a:t>that satisfy the equation.</a:t>
            </a:r>
            <a:endParaRPr lang="en-US" altLang="en-US" dirty="0"/>
          </a:p>
        </p:txBody>
      </p:sp>
    </p:spTree>
    <p:extLst>
      <p:ext uri="{BB962C8B-B14F-4D97-AF65-F5344CB8AC3E}">
        <p14:creationId xmlns:p14="http://schemas.microsoft.com/office/powerpoint/2010/main" val="135748858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IN" sz="3100" dirty="0"/>
              <a:t>Checking Whether a Function Is Well Defined</a:t>
            </a:r>
            <a:endParaRPr lang="en-IN" altLang="en-US" sz="3100" dirty="0"/>
          </a:p>
        </p:txBody>
      </p:sp>
      <p:sp>
        <p:nvSpPr>
          <p:cNvPr id="3" name="Content Placeholder 2"/>
          <p:cNvSpPr>
            <a:spLocks noGrp="1"/>
          </p:cNvSpPr>
          <p:nvPr>
            <p:ph sz="quarter" idx="13"/>
          </p:nvPr>
        </p:nvSpPr>
        <p:spPr>
          <a:xfrm>
            <a:off x="457200" y="1447800"/>
            <a:ext cx="8305800" cy="785917"/>
          </a:xfrm>
        </p:spPr>
        <p:txBody>
          <a:bodyPr/>
          <a:lstStyle/>
          <a:p>
            <a:pPr marL="0" indent="0"/>
            <a:r>
              <a:rPr lang="en-IN" dirty="0"/>
              <a:t>For instance, when </a:t>
            </a:r>
            <a:r>
              <a:rPr lang="en-IN" i="1" dirty="0"/>
              <a:t>x </a:t>
            </a:r>
            <a:r>
              <a:rPr lang="en-IN" dirty="0" smtClean="0"/>
              <a:t>= </a:t>
            </a:r>
            <a:r>
              <a:rPr lang="en-IN" dirty="0"/>
              <a:t>2, there is no </a:t>
            </a:r>
            <a:r>
              <a:rPr lang="en-IN" dirty="0" smtClean="0"/>
              <a:t>real number </a:t>
            </a:r>
            <a:r>
              <a:rPr lang="en-IN" i="1" dirty="0"/>
              <a:t>y </a:t>
            </a:r>
            <a:r>
              <a:rPr lang="en-IN" dirty="0"/>
              <a:t>such that</a:t>
            </a:r>
            <a:endParaRPr lang="en-US" altLang="en-US" dirty="0"/>
          </a:p>
        </p:txBody>
      </p:sp>
      <p:pic>
        <p:nvPicPr>
          <p:cNvPr id="5" name="Picture 4" descr="2^2 + y^2 = 1,"/>
          <p:cNvPicPr>
            <a:picLocks noChangeAspect="1"/>
          </p:cNvPicPr>
          <p:nvPr/>
        </p:nvPicPr>
        <p:blipFill>
          <a:blip r:embed="rId3"/>
          <a:stretch>
            <a:fillRect/>
          </a:stretch>
        </p:blipFill>
        <p:spPr>
          <a:xfrm>
            <a:off x="1143000" y="1888436"/>
            <a:ext cx="1436370" cy="345281"/>
          </a:xfrm>
          <a:prstGeom prst="rect">
            <a:avLst/>
          </a:prstGeom>
        </p:spPr>
      </p:pic>
      <p:sp>
        <p:nvSpPr>
          <p:cNvPr id="7" name="Content Placeholder 2"/>
          <p:cNvSpPr>
            <a:spLocks noGrp="1"/>
          </p:cNvSpPr>
          <p:nvPr>
            <p:ph sz="quarter" idx="13"/>
          </p:nvPr>
        </p:nvSpPr>
        <p:spPr>
          <a:xfrm>
            <a:off x="443948" y="1842052"/>
            <a:ext cx="8305800" cy="901148"/>
          </a:xfrm>
        </p:spPr>
        <p:txBody>
          <a:bodyPr/>
          <a:lstStyle/>
          <a:p>
            <a:pPr marL="0" indent="0"/>
            <a:r>
              <a:rPr lang="en-IN" dirty="0" smtClean="0"/>
              <a:t>                         and </a:t>
            </a:r>
            <a:r>
              <a:rPr lang="en-IN" dirty="0"/>
              <a:t>when </a:t>
            </a:r>
            <a:r>
              <a:rPr lang="en-IN" i="1" dirty="0"/>
              <a:t>x </a:t>
            </a:r>
            <a:r>
              <a:rPr lang="en-IN" dirty="0" smtClean="0"/>
              <a:t>= </a:t>
            </a:r>
            <a:r>
              <a:rPr lang="en-IN" dirty="0"/>
              <a:t>0, both </a:t>
            </a:r>
            <a:r>
              <a:rPr lang="en-IN" i="1" dirty="0"/>
              <a:t>y </a:t>
            </a:r>
            <a:r>
              <a:rPr lang="en-IN" dirty="0"/>
              <a:t>= −1 and </a:t>
            </a:r>
            <a:r>
              <a:rPr lang="en-IN" i="1" dirty="0"/>
              <a:t>y </a:t>
            </a:r>
            <a:r>
              <a:rPr lang="en-IN" dirty="0" smtClean="0"/>
              <a:t>= </a:t>
            </a:r>
            <a:r>
              <a:rPr lang="en-IN" dirty="0"/>
              <a:t>1 satisfy the equation</a:t>
            </a:r>
            <a:endParaRPr lang="en-US" altLang="en-US" dirty="0"/>
          </a:p>
        </p:txBody>
      </p:sp>
      <p:pic>
        <p:nvPicPr>
          <p:cNvPr id="8" name="Picture 7" descr="0^2 + y^2 = 1."/>
          <p:cNvPicPr>
            <a:picLocks noChangeAspect="1"/>
          </p:cNvPicPr>
          <p:nvPr/>
        </p:nvPicPr>
        <p:blipFill>
          <a:blip r:embed="rId4"/>
          <a:stretch>
            <a:fillRect/>
          </a:stretch>
        </p:blipFill>
        <p:spPr>
          <a:xfrm>
            <a:off x="3200400" y="2272748"/>
            <a:ext cx="1422559" cy="331470"/>
          </a:xfrm>
          <a:prstGeom prst="rect">
            <a:avLst/>
          </a:prstGeom>
        </p:spPr>
      </p:pic>
      <p:sp>
        <p:nvSpPr>
          <p:cNvPr id="9" name="Content Placeholder 2"/>
          <p:cNvSpPr>
            <a:spLocks noGrp="1"/>
          </p:cNvSpPr>
          <p:nvPr>
            <p:ph sz="quarter" idx="13"/>
          </p:nvPr>
        </p:nvSpPr>
        <p:spPr>
          <a:xfrm>
            <a:off x="457200" y="3047834"/>
            <a:ext cx="8305800" cy="1219366"/>
          </a:xfrm>
        </p:spPr>
        <p:txBody>
          <a:bodyPr/>
          <a:lstStyle/>
          <a:p>
            <a:pPr marL="0" indent="0"/>
            <a:r>
              <a:rPr lang="en-IN" dirty="0"/>
              <a:t>In general, we say that a “function” is </a:t>
            </a:r>
            <a:r>
              <a:rPr lang="en-IN" b="1" dirty="0"/>
              <a:t>not well defined </a:t>
            </a:r>
            <a:r>
              <a:rPr lang="en-IN" dirty="0"/>
              <a:t>if it fails to </a:t>
            </a:r>
            <a:r>
              <a:rPr lang="en-IN" dirty="0" smtClean="0"/>
              <a:t>satisfy at </a:t>
            </a:r>
            <a:r>
              <a:rPr lang="en-IN" dirty="0"/>
              <a:t>least one of the requirements for being a function.</a:t>
            </a:r>
            <a:endParaRPr lang="en-US" altLang="en-US" dirty="0"/>
          </a:p>
        </p:txBody>
      </p:sp>
    </p:spTree>
    <p:extLst>
      <p:ext uri="{BB962C8B-B14F-4D97-AF65-F5344CB8AC3E}">
        <p14:creationId xmlns:p14="http://schemas.microsoft.com/office/powerpoint/2010/main" val="353263360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600" dirty="0"/>
              <a:t>Example </a:t>
            </a:r>
            <a:r>
              <a:rPr lang="en-IN" altLang="en-US" sz="2600" dirty="0" smtClean="0"/>
              <a:t>7.1.12 </a:t>
            </a:r>
            <a:r>
              <a:rPr lang="en-US" altLang="en-US" sz="2600" dirty="0"/>
              <a:t>– </a:t>
            </a:r>
            <a:r>
              <a:rPr lang="en-IN" sz="2600" i="1" dirty="0"/>
              <a:t>A Function That Is Not Well Defined</a:t>
            </a:r>
            <a:endParaRPr lang="en-IN" altLang="en-US" sz="2600" i="1" dirty="0"/>
          </a:p>
        </p:txBody>
      </p:sp>
      <p:sp>
        <p:nvSpPr>
          <p:cNvPr id="3" name="Content Placeholder 2"/>
          <p:cNvSpPr>
            <a:spLocks noGrp="1"/>
          </p:cNvSpPr>
          <p:nvPr>
            <p:ph sz="quarter" idx="13"/>
          </p:nvPr>
        </p:nvSpPr>
        <p:spPr>
          <a:xfrm>
            <a:off x="457200" y="1447800"/>
            <a:ext cx="8534400" cy="1371600"/>
          </a:xfrm>
        </p:spPr>
        <p:txBody>
          <a:bodyPr/>
          <a:lstStyle/>
          <a:p>
            <a:pPr marL="0" indent="0"/>
            <a:r>
              <a:rPr lang="en-IN" dirty="0" smtClean="0"/>
              <a:t>We know </a:t>
            </a:r>
            <a:r>
              <a:rPr lang="en-IN" dirty="0"/>
              <a:t>that </a:t>
            </a:r>
            <a:r>
              <a:rPr lang="en-IN" b="1" dirty="0"/>
              <a:t>Q </a:t>
            </a:r>
            <a:r>
              <a:rPr lang="en-IN" dirty="0"/>
              <a:t>represents the set of all rational numbers. Suppose you read that a </a:t>
            </a:r>
            <a:r>
              <a:rPr lang="en-IN" dirty="0" smtClean="0"/>
              <a:t>function </a:t>
            </a:r>
            <a:r>
              <a:rPr lang="en-IN" i="1" dirty="0" smtClean="0"/>
              <a:t>f </a:t>
            </a:r>
            <a:r>
              <a:rPr lang="en-IN" dirty="0"/>
              <a:t>: </a:t>
            </a:r>
            <a:r>
              <a:rPr lang="en-IN" b="1" dirty="0"/>
              <a:t>Q </a:t>
            </a:r>
            <a:r>
              <a:rPr lang="en-IN" dirty="0" smtClean="0"/>
              <a:t>→ </a:t>
            </a:r>
            <a:r>
              <a:rPr lang="en-IN" b="1" dirty="0"/>
              <a:t>Z </a:t>
            </a:r>
            <a:r>
              <a:rPr lang="en-IN" dirty="0"/>
              <a:t>is to be defined by the formula</a:t>
            </a:r>
            <a:endParaRPr lang="en-US" altLang="en-US" dirty="0"/>
          </a:p>
        </p:txBody>
      </p:sp>
      <p:pic>
        <p:nvPicPr>
          <p:cNvPr id="4" name="Picture 3" descr="f(m∕n) = m"/>
          <p:cNvPicPr>
            <a:picLocks noChangeAspect="1"/>
          </p:cNvPicPr>
          <p:nvPr/>
        </p:nvPicPr>
        <p:blipFill>
          <a:blip r:embed="rId3"/>
          <a:stretch>
            <a:fillRect/>
          </a:stretch>
        </p:blipFill>
        <p:spPr>
          <a:xfrm>
            <a:off x="2057400" y="2751069"/>
            <a:ext cx="1413510" cy="866775"/>
          </a:xfrm>
          <a:prstGeom prst="rect">
            <a:avLst/>
          </a:prstGeom>
        </p:spPr>
      </p:pic>
      <p:sp>
        <p:nvSpPr>
          <p:cNvPr id="5" name="Content Placeholder 2"/>
          <p:cNvSpPr>
            <a:spLocks noGrp="1"/>
          </p:cNvSpPr>
          <p:nvPr>
            <p:ph sz="quarter" idx="13"/>
          </p:nvPr>
        </p:nvSpPr>
        <p:spPr>
          <a:xfrm>
            <a:off x="3470910" y="2982982"/>
            <a:ext cx="4911090" cy="457200"/>
          </a:xfrm>
        </p:spPr>
        <p:txBody>
          <a:bodyPr/>
          <a:lstStyle/>
          <a:p>
            <a:pPr marL="0" indent="0"/>
            <a:r>
              <a:rPr lang="en-IN" dirty="0" smtClean="0"/>
              <a:t> for </a:t>
            </a:r>
            <a:r>
              <a:rPr lang="en-IN" dirty="0"/>
              <a:t>all integers </a:t>
            </a:r>
            <a:r>
              <a:rPr lang="en-IN" i="1" dirty="0"/>
              <a:t>m </a:t>
            </a:r>
            <a:r>
              <a:rPr lang="en-IN" dirty="0"/>
              <a:t>and </a:t>
            </a:r>
            <a:r>
              <a:rPr lang="en-IN" i="1" dirty="0"/>
              <a:t>n </a:t>
            </a:r>
            <a:r>
              <a:rPr lang="en-IN" dirty="0"/>
              <a:t>with </a:t>
            </a:r>
            <a:r>
              <a:rPr lang="en-IN" i="1" dirty="0"/>
              <a:t>n </a:t>
            </a:r>
            <a:r>
              <a:rPr lang="en-IN" dirty="0"/>
              <a:t>≠ 0.</a:t>
            </a:r>
            <a:endParaRPr lang="en-US" altLang="en-US" dirty="0"/>
          </a:p>
        </p:txBody>
      </p:sp>
      <p:sp>
        <p:nvSpPr>
          <p:cNvPr id="6" name="Content Placeholder 2"/>
          <p:cNvSpPr>
            <a:spLocks noGrp="1"/>
          </p:cNvSpPr>
          <p:nvPr>
            <p:ph sz="quarter" idx="13"/>
          </p:nvPr>
        </p:nvSpPr>
        <p:spPr>
          <a:xfrm>
            <a:off x="457200" y="3733800"/>
            <a:ext cx="7010400" cy="457200"/>
          </a:xfrm>
        </p:spPr>
        <p:txBody>
          <a:bodyPr/>
          <a:lstStyle/>
          <a:p>
            <a:pPr marL="0" indent="0"/>
            <a:r>
              <a:rPr lang="en-IN" dirty="0"/>
              <a:t>That is, the integer associated by </a:t>
            </a:r>
            <a:r>
              <a:rPr lang="en-IN" i="1" dirty="0"/>
              <a:t>f </a:t>
            </a:r>
            <a:r>
              <a:rPr lang="en-IN" dirty="0"/>
              <a:t>to the number</a:t>
            </a:r>
            <a:endParaRPr lang="en-US" altLang="en-US" dirty="0"/>
          </a:p>
        </p:txBody>
      </p:sp>
      <p:pic>
        <p:nvPicPr>
          <p:cNvPr id="7" name="Picture 6" descr="m∕n"/>
          <p:cNvPicPr>
            <a:picLocks noChangeAspect="1"/>
          </p:cNvPicPr>
          <p:nvPr/>
        </p:nvPicPr>
        <p:blipFill>
          <a:blip r:embed="rId4"/>
          <a:stretch>
            <a:fillRect/>
          </a:stretch>
        </p:blipFill>
        <p:spPr>
          <a:xfrm>
            <a:off x="7212288" y="3657600"/>
            <a:ext cx="306705" cy="560070"/>
          </a:xfrm>
          <a:prstGeom prst="rect">
            <a:avLst/>
          </a:prstGeom>
        </p:spPr>
      </p:pic>
      <p:sp>
        <p:nvSpPr>
          <p:cNvPr id="8" name="Content Placeholder 2"/>
          <p:cNvSpPr>
            <a:spLocks noGrp="1"/>
          </p:cNvSpPr>
          <p:nvPr>
            <p:ph sz="quarter" idx="13"/>
          </p:nvPr>
        </p:nvSpPr>
        <p:spPr>
          <a:xfrm>
            <a:off x="457199" y="3692533"/>
            <a:ext cx="8125841" cy="762000"/>
          </a:xfrm>
        </p:spPr>
        <p:txBody>
          <a:bodyPr/>
          <a:lstStyle/>
          <a:p>
            <a:pPr marL="0" indent="0"/>
            <a:r>
              <a:rPr lang="en-IN" dirty="0" smtClean="0"/>
              <a:t>                                                                                    is </a:t>
            </a:r>
            <a:r>
              <a:rPr lang="en-IN" i="1" dirty="0"/>
              <a:t>m</a:t>
            </a:r>
            <a:r>
              <a:rPr lang="en-IN" dirty="0"/>
              <a:t>. Is </a:t>
            </a:r>
            <a:r>
              <a:rPr lang="en-IN" i="1" dirty="0"/>
              <a:t>f </a:t>
            </a:r>
            <a:r>
              <a:rPr lang="en-IN" dirty="0"/>
              <a:t>well defined? Why?</a:t>
            </a:r>
            <a:endParaRPr lang="en-US" altLang="en-US" dirty="0"/>
          </a:p>
        </p:txBody>
      </p:sp>
    </p:spTree>
    <p:extLst>
      <p:ext uri="{BB962C8B-B14F-4D97-AF65-F5344CB8AC3E}">
        <p14:creationId xmlns:p14="http://schemas.microsoft.com/office/powerpoint/2010/main" val="203774690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7.1.12 </a:t>
            </a:r>
            <a:r>
              <a:rPr lang="en-US" altLang="en-US" dirty="0"/>
              <a:t>– </a:t>
            </a:r>
            <a:r>
              <a:rPr lang="en-IN" i="1" dirty="0" smtClean="0"/>
              <a:t>Solution</a:t>
            </a:r>
            <a:endParaRPr lang="en-IN" altLang="en-US" i="1" dirty="0"/>
          </a:p>
        </p:txBody>
      </p:sp>
      <p:sp>
        <p:nvSpPr>
          <p:cNvPr id="3" name="Content Placeholder 2"/>
          <p:cNvSpPr>
            <a:spLocks noGrp="1"/>
          </p:cNvSpPr>
          <p:nvPr>
            <p:ph sz="quarter" idx="13"/>
          </p:nvPr>
        </p:nvSpPr>
        <p:spPr>
          <a:xfrm>
            <a:off x="457200" y="1447800"/>
            <a:ext cx="8125840" cy="2133600"/>
          </a:xfrm>
        </p:spPr>
        <p:txBody>
          <a:bodyPr/>
          <a:lstStyle/>
          <a:p>
            <a:pPr marL="0" indent="0"/>
            <a:r>
              <a:rPr lang="en-IN" dirty="0"/>
              <a:t>The function </a:t>
            </a:r>
            <a:r>
              <a:rPr lang="en-IN" i="1" dirty="0"/>
              <a:t>f </a:t>
            </a:r>
            <a:r>
              <a:rPr lang="en-IN" dirty="0"/>
              <a:t>is not well defined. The reason is that fractions have more </a:t>
            </a:r>
            <a:r>
              <a:rPr lang="en-IN" dirty="0" smtClean="0"/>
              <a:t>than one </a:t>
            </a:r>
            <a:r>
              <a:rPr lang="en-IN" dirty="0"/>
              <a:t>representation as quotients of </a:t>
            </a:r>
            <a:r>
              <a:rPr lang="en-IN" dirty="0" smtClean="0"/>
              <a:t>integers. </a:t>
            </a:r>
          </a:p>
          <a:p>
            <a:pPr marL="0" indent="0"/>
            <a:endParaRPr lang="en-IN" sz="1200" dirty="0" smtClean="0"/>
          </a:p>
          <a:p>
            <a:pPr marL="0" indent="0"/>
            <a:r>
              <a:rPr lang="en-IN" dirty="0" smtClean="0"/>
              <a:t>For </a:t>
            </a:r>
            <a:r>
              <a:rPr lang="en-IN" dirty="0"/>
              <a:t>instance,</a:t>
            </a:r>
            <a:endParaRPr lang="en-US" altLang="en-US" dirty="0"/>
          </a:p>
        </p:txBody>
      </p:sp>
      <p:pic>
        <p:nvPicPr>
          <p:cNvPr id="9" name="Picture 8" descr="1∕2 = 3∕6"/>
          <p:cNvPicPr>
            <a:picLocks noChangeAspect="1"/>
          </p:cNvPicPr>
          <p:nvPr/>
        </p:nvPicPr>
        <p:blipFill>
          <a:blip r:embed="rId3"/>
          <a:stretch>
            <a:fillRect/>
          </a:stretch>
        </p:blipFill>
        <p:spPr>
          <a:xfrm>
            <a:off x="2387142" y="2869096"/>
            <a:ext cx="731996" cy="441960"/>
          </a:xfrm>
          <a:prstGeom prst="rect">
            <a:avLst/>
          </a:prstGeom>
        </p:spPr>
      </p:pic>
      <p:sp>
        <p:nvSpPr>
          <p:cNvPr id="6" name="Content Placeholder 2"/>
          <p:cNvSpPr>
            <a:spLocks noGrp="1"/>
          </p:cNvSpPr>
          <p:nvPr>
            <p:ph sz="quarter" idx="13"/>
          </p:nvPr>
        </p:nvSpPr>
        <p:spPr>
          <a:xfrm>
            <a:off x="487016" y="3581400"/>
            <a:ext cx="8428383" cy="838034"/>
          </a:xfrm>
        </p:spPr>
        <p:txBody>
          <a:bodyPr/>
          <a:lstStyle/>
          <a:p>
            <a:pPr marL="0" indent="0"/>
            <a:r>
              <a:rPr lang="en-IN" dirty="0"/>
              <a:t>Now if </a:t>
            </a:r>
            <a:r>
              <a:rPr lang="en-IN" i="1" dirty="0"/>
              <a:t>f </a:t>
            </a:r>
            <a:r>
              <a:rPr lang="en-IN" dirty="0"/>
              <a:t>were a function</a:t>
            </a:r>
            <a:r>
              <a:rPr lang="en-IN" dirty="0" smtClean="0"/>
              <a:t>, </a:t>
            </a:r>
            <a:r>
              <a:rPr lang="en-IN" dirty="0"/>
              <a:t>then the definition of a function would imply that</a:t>
            </a:r>
            <a:endParaRPr lang="en-US" altLang="en-US" dirty="0"/>
          </a:p>
        </p:txBody>
      </p:sp>
      <p:pic>
        <p:nvPicPr>
          <p:cNvPr id="10" name="Picture 9" descr="f(1∕2) = (3∕6)"/>
          <p:cNvPicPr>
            <a:picLocks noChangeAspect="1"/>
          </p:cNvPicPr>
          <p:nvPr/>
        </p:nvPicPr>
        <p:blipFill rotWithShape="1">
          <a:blip r:embed="rId4"/>
          <a:srcRect r="54425" b="-3896"/>
          <a:stretch/>
        </p:blipFill>
        <p:spPr>
          <a:xfrm>
            <a:off x="2819400" y="3962234"/>
            <a:ext cx="1143000" cy="457200"/>
          </a:xfrm>
          <a:prstGeom prst="rect">
            <a:avLst/>
          </a:prstGeom>
        </p:spPr>
      </p:pic>
      <p:sp>
        <p:nvSpPr>
          <p:cNvPr id="8" name="Content Placeholder 2"/>
          <p:cNvSpPr>
            <a:spLocks noGrp="1"/>
          </p:cNvSpPr>
          <p:nvPr>
            <p:ph sz="quarter" idx="13"/>
          </p:nvPr>
        </p:nvSpPr>
        <p:spPr>
          <a:xfrm>
            <a:off x="3962400" y="3948982"/>
            <a:ext cx="981274" cy="404192"/>
          </a:xfrm>
        </p:spPr>
        <p:txBody>
          <a:bodyPr/>
          <a:lstStyle/>
          <a:p>
            <a:pPr marL="0" indent="0"/>
            <a:r>
              <a:rPr lang="en-IN" dirty="0"/>
              <a:t>since</a:t>
            </a:r>
            <a:endParaRPr lang="en-US" altLang="en-US" dirty="0"/>
          </a:p>
        </p:txBody>
      </p:sp>
      <p:pic>
        <p:nvPicPr>
          <p:cNvPr id="11" name="Picture 10" descr="1∕2 = 3∕6"/>
          <p:cNvPicPr>
            <a:picLocks noChangeAspect="1"/>
          </p:cNvPicPr>
          <p:nvPr/>
        </p:nvPicPr>
        <p:blipFill>
          <a:blip r:embed="rId5"/>
          <a:stretch>
            <a:fillRect/>
          </a:stretch>
        </p:blipFill>
        <p:spPr>
          <a:xfrm>
            <a:off x="4852986" y="3989980"/>
            <a:ext cx="731996" cy="483394"/>
          </a:xfrm>
          <a:prstGeom prst="rect">
            <a:avLst/>
          </a:prstGeom>
        </p:spPr>
      </p:pic>
    </p:spTree>
    <p:extLst>
      <p:ext uri="{BB962C8B-B14F-4D97-AF65-F5344CB8AC3E}">
        <p14:creationId xmlns:p14="http://schemas.microsoft.com/office/powerpoint/2010/main" val="47382901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7.1.12 </a:t>
            </a:r>
            <a:r>
              <a:rPr lang="en-US" altLang="en-US" dirty="0"/>
              <a:t>– </a:t>
            </a:r>
            <a:r>
              <a:rPr lang="en-IN" i="1" dirty="0" smtClean="0"/>
              <a:t>Solution</a:t>
            </a:r>
            <a:endParaRPr lang="en-IN" altLang="en-US" i="1" dirty="0"/>
          </a:p>
        </p:txBody>
      </p:sp>
      <p:sp>
        <p:nvSpPr>
          <p:cNvPr id="12"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125840" cy="519112"/>
          </a:xfrm>
        </p:spPr>
        <p:txBody>
          <a:bodyPr/>
          <a:lstStyle/>
          <a:p>
            <a:pPr marL="0" indent="0"/>
            <a:r>
              <a:rPr lang="en-IN" dirty="0"/>
              <a:t>But applying </a:t>
            </a:r>
            <a:r>
              <a:rPr lang="en-IN" dirty="0" smtClean="0"/>
              <a:t>the formula </a:t>
            </a:r>
            <a:r>
              <a:rPr lang="en-IN" dirty="0"/>
              <a:t>for </a:t>
            </a:r>
            <a:r>
              <a:rPr lang="en-IN" i="1" dirty="0"/>
              <a:t>f</a:t>
            </a:r>
            <a:r>
              <a:rPr lang="en-IN" dirty="0"/>
              <a:t>, you find that</a:t>
            </a:r>
            <a:endParaRPr lang="en-US" altLang="en-US" dirty="0"/>
          </a:p>
        </p:txBody>
      </p:sp>
      <p:pic>
        <p:nvPicPr>
          <p:cNvPr id="4" name="Picture 3" descr="f(1∕2) = 1 and f(3∕6) = 3,"/>
          <p:cNvPicPr>
            <a:picLocks noChangeAspect="1"/>
          </p:cNvPicPr>
          <p:nvPr/>
        </p:nvPicPr>
        <p:blipFill>
          <a:blip r:embed="rId3"/>
          <a:stretch>
            <a:fillRect/>
          </a:stretch>
        </p:blipFill>
        <p:spPr>
          <a:xfrm>
            <a:off x="2514600" y="1981200"/>
            <a:ext cx="3667125" cy="853440"/>
          </a:xfrm>
          <a:prstGeom prst="rect">
            <a:avLst/>
          </a:prstGeom>
        </p:spPr>
      </p:pic>
      <p:sp>
        <p:nvSpPr>
          <p:cNvPr id="13" name="Content Placeholder 2"/>
          <p:cNvSpPr>
            <a:spLocks noGrp="1"/>
          </p:cNvSpPr>
          <p:nvPr>
            <p:ph sz="quarter" idx="13"/>
          </p:nvPr>
        </p:nvSpPr>
        <p:spPr>
          <a:xfrm>
            <a:off x="457200" y="3011556"/>
            <a:ext cx="8125840" cy="519112"/>
          </a:xfrm>
        </p:spPr>
        <p:txBody>
          <a:bodyPr/>
          <a:lstStyle/>
          <a:p>
            <a:pPr marL="0" indent="0"/>
            <a:r>
              <a:rPr lang="en-IN" dirty="0"/>
              <a:t>and so</a:t>
            </a:r>
            <a:endParaRPr lang="en-US" altLang="en-US" dirty="0"/>
          </a:p>
        </p:txBody>
      </p:sp>
      <p:pic>
        <p:nvPicPr>
          <p:cNvPr id="7" name="Picture 6" descr="f(1∕2) is not equal to (3∕6)."/>
          <p:cNvPicPr>
            <a:picLocks noChangeAspect="1"/>
          </p:cNvPicPr>
          <p:nvPr/>
        </p:nvPicPr>
        <p:blipFill>
          <a:blip r:embed="rId4"/>
          <a:stretch>
            <a:fillRect/>
          </a:stretch>
        </p:blipFill>
        <p:spPr>
          <a:xfrm>
            <a:off x="3454717" y="3352800"/>
            <a:ext cx="1786890" cy="840105"/>
          </a:xfrm>
          <a:prstGeom prst="rect">
            <a:avLst/>
          </a:prstGeom>
        </p:spPr>
      </p:pic>
      <p:sp>
        <p:nvSpPr>
          <p:cNvPr id="6" name="Content Placeholder 2"/>
          <p:cNvSpPr>
            <a:spLocks noGrp="1"/>
          </p:cNvSpPr>
          <p:nvPr>
            <p:ph sz="quarter" idx="13"/>
          </p:nvPr>
        </p:nvSpPr>
        <p:spPr>
          <a:xfrm>
            <a:off x="513521" y="4419600"/>
            <a:ext cx="8428383" cy="838034"/>
          </a:xfrm>
        </p:spPr>
        <p:txBody>
          <a:bodyPr/>
          <a:lstStyle/>
          <a:p>
            <a:pPr marL="0" indent="0"/>
            <a:r>
              <a:rPr lang="en-IN" dirty="0"/>
              <a:t>This contradiction shows that </a:t>
            </a:r>
            <a:r>
              <a:rPr lang="en-IN" i="1" dirty="0"/>
              <a:t>f </a:t>
            </a:r>
            <a:r>
              <a:rPr lang="en-IN" dirty="0"/>
              <a:t>is not well defined and, therefore, is not a function.</a:t>
            </a:r>
            <a:endParaRPr lang="en-US" altLang="en-US" dirty="0"/>
          </a:p>
        </p:txBody>
      </p:sp>
    </p:spTree>
    <p:extLst>
      <p:ext uri="{BB962C8B-B14F-4D97-AF65-F5344CB8AC3E}">
        <p14:creationId xmlns:p14="http://schemas.microsoft.com/office/powerpoint/2010/main" val="277974305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Functions Acting on Sets</a:t>
            </a:r>
          </a:p>
        </p:txBody>
      </p:sp>
    </p:spTree>
    <p:extLst>
      <p:ext uri="{BB962C8B-B14F-4D97-AF65-F5344CB8AC3E}">
        <p14:creationId xmlns:p14="http://schemas.microsoft.com/office/powerpoint/2010/main" val="32781331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Functions Defined on General Sets</a:t>
            </a:r>
            <a:endParaRPr lang="en-US" altLang="en-US" dirty="0"/>
          </a:p>
        </p:txBody>
      </p:sp>
      <p:sp>
        <p:nvSpPr>
          <p:cNvPr id="3" name="Content Placeholder 2"/>
          <p:cNvSpPr>
            <a:spLocks noGrp="1"/>
          </p:cNvSpPr>
          <p:nvPr>
            <p:ph sz="quarter" idx="13"/>
          </p:nvPr>
        </p:nvSpPr>
        <p:spPr>
          <a:xfrm>
            <a:off x="457200" y="1447800"/>
            <a:ext cx="8305800" cy="4876800"/>
          </a:xfrm>
        </p:spPr>
        <p:txBody>
          <a:bodyPr/>
          <a:lstStyle/>
          <a:p>
            <a:pPr marL="0" indent="0"/>
            <a:r>
              <a:rPr lang="en-IN" dirty="0"/>
              <a:t>The concept of function was developed over a period of centuries. A definition </a:t>
            </a:r>
            <a:r>
              <a:rPr lang="en-IN" dirty="0" smtClean="0"/>
              <a:t>similar to </a:t>
            </a:r>
            <a:r>
              <a:rPr lang="en-IN" dirty="0"/>
              <a:t>that given above was first formulated for sets of numbers by the German </a:t>
            </a:r>
            <a:r>
              <a:rPr lang="en-IN" dirty="0" smtClean="0"/>
              <a:t>mathematician </a:t>
            </a:r>
            <a:r>
              <a:rPr lang="en-IN" dirty="0" err="1" smtClean="0"/>
              <a:t>Lejeune</a:t>
            </a:r>
            <a:r>
              <a:rPr lang="en-IN" dirty="0" smtClean="0"/>
              <a:t> </a:t>
            </a:r>
            <a:r>
              <a:rPr lang="en-IN" dirty="0" err="1"/>
              <a:t>Dirichlet</a:t>
            </a:r>
            <a:r>
              <a:rPr lang="en-IN" dirty="0"/>
              <a:t> (DEER-</a:t>
            </a:r>
            <a:r>
              <a:rPr lang="en-IN" dirty="0" err="1"/>
              <a:t>ish</a:t>
            </a:r>
            <a:r>
              <a:rPr lang="en-IN" dirty="0"/>
              <a:t>-lay) in 1837.</a:t>
            </a:r>
            <a:endParaRPr lang="en-US" altLang="en-US" dirty="0"/>
          </a:p>
        </p:txBody>
      </p:sp>
    </p:spTree>
    <p:extLst>
      <p:ext uri="{BB962C8B-B14F-4D97-AF65-F5344CB8AC3E}">
        <p14:creationId xmlns:p14="http://schemas.microsoft.com/office/powerpoint/2010/main" val="153389669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IN" dirty="0"/>
              <a:t>Functions Acting on Sets</a:t>
            </a:r>
            <a:endParaRPr lang="en-IN" altLang="en-US" dirty="0"/>
          </a:p>
        </p:txBody>
      </p:sp>
      <p:sp>
        <p:nvSpPr>
          <p:cNvPr id="3" name="Content Placeholder 2"/>
          <p:cNvSpPr>
            <a:spLocks noGrp="1"/>
          </p:cNvSpPr>
          <p:nvPr>
            <p:ph sz="quarter" idx="13"/>
          </p:nvPr>
        </p:nvSpPr>
        <p:spPr>
          <a:xfrm>
            <a:off x="457200" y="1447800"/>
            <a:ext cx="8305800" cy="1752600"/>
          </a:xfrm>
        </p:spPr>
        <p:txBody>
          <a:bodyPr/>
          <a:lstStyle/>
          <a:p>
            <a:pPr marL="0" indent="0"/>
            <a:r>
              <a:rPr lang="en-IN" dirty="0"/>
              <a:t>Given a function from a set </a:t>
            </a:r>
            <a:r>
              <a:rPr lang="en-IN" i="1" dirty="0"/>
              <a:t>X </a:t>
            </a:r>
            <a:r>
              <a:rPr lang="en-IN" dirty="0"/>
              <a:t>to a set </a:t>
            </a:r>
            <a:r>
              <a:rPr lang="en-IN" i="1" dirty="0"/>
              <a:t>Y</a:t>
            </a:r>
            <a:r>
              <a:rPr lang="en-IN" dirty="0"/>
              <a:t>, you can consider the set of images in </a:t>
            </a:r>
            <a:r>
              <a:rPr lang="en-IN" i="1" dirty="0"/>
              <a:t>Y </a:t>
            </a:r>
            <a:r>
              <a:rPr lang="en-IN" dirty="0"/>
              <a:t>of all the </a:t>
            </a:r>
            <a:r>
              <a:rPr lang="en-IN" dirty="0" smtClean="0"/>
              <a:t>elements in </a:t>
            </a:r>
            <a:r>
              <a:rPr lang="en-IN" dirty="0"/>
              <a:t>a subset of </a:t>
            </a:r>
            <a:r>
              <a:rPr lang="en-IN" i="1" dirty="0" smtClean="0"/>
              <a:t>X </a:t>
            </a:r>
            <a:r>
              <a:rPr lang="en-IN" dirty="0" smtClean="0"/>
              <a:t>and </a:t>
            </a:r>
            <a:r>
              <a:rPr lang="en-IN" dirty="0"/>
              <a:t>the set of inverse images in </a:t>
            </a:r>
            <a:r>
              <a:rPr lang="en-IN" i="1" dirty="0"/>
              <a:t>X </a:t>
            </a:r>
            <a:r>
              <a:rPr lang="en-IN" dirty="0"/>
              <a:t>of all the elements in a subset of </a:t>
            </a:r>
            <a:r>
              <a:rPr lang="en-IN" i="1" dirty="0"/>
              <a:t>Y</a:t>
            </a:r>
            <a:r>
              <a:rPr lang="en-IN" dirty="0"/>
              <a:t>.</a:t>
            </a:r>
            <a:endParaRPr lang="en-US" altLang="en-US" dirty="0"/>
          </a:p>
        </p:txBody>
      </p:sp>
      <p:pic>
        <p:nvPicPr>
          <p:cNvPr id="4" name="Picture 3" descr="A text box has the heading, definition. The text reads if f colon X right arrow Y is function and A is subset of X and C is a subset of Y, then f(A) = {y is in Y such that y = f(x) for some x in A} and f inverse C= {x is in X such that f(x) is in C}. f(A) is called the image of A, and f inverse C is called the inverse image of C."/>
          <p:cNvPicPr>
            <a:picLocks noChangeAspect="1"/>
          </p:cNvPicPr>
          <p:nvPr/>
        </p:nvPicPr>
        <p:blipFill>
          <a:blip r:embed="rId3"/>
          <a:stretch>
            <a:fillRect/>
          </a:stretch>
        </p:blipFill>
        <p:spPr>
          <a:xfrm>
            <a:off x="742950" y="3352800"/>
            <a:ext cx="7734300" cy="2209800"/>
          </a:xfrm>
          <a:prstGeom prst="rect">
            <a:avLst/>
          </a:prstGeom>
        </p:spPr>
      </p:pic>
    </p:spTree>
    <p:extLst>
      <p:ext uri="{BB962C8B-B14F-4D97-AF65-F5344CB8AC3E}">
        <p14:creationId xmlns:p14="http://schemas.microsoft.com/office/powerpoint/2010/main" val="324368161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200" dirty="0"/>
              <a:t>Example </a:t>
            </a:r>
            <a:r>
              <a:rPr lang="en-IN" altLang="en-US" sz="2200" dirty="0" smtClean="0"/>
              <a:t>7.1.13 </a:t>
            </a:r>
            <a:r>
              <a:rPr lang="en-US" altLang="en-US" sz="2200" dirty="0"/>
              <a:t>– </a:t>
            </a:r>
            <a:r>
              <a:rPr lang="en-IN" sz="2200" i="1" dirty="0"/>
              <a:t>The Action of a Function on Subsets of a Set</a:t>
            </a:r>
            <a:endParaRPr lang="en-IN" altLang="en-US" sz="2200" i="1" dirty="0"/>
          </a:p>
        </p:txBody>
      </p:sp>
      <p:sp>
        <p:nvSpPr>
          <p:cNvPr id="3" name="Content Placeholder 2"/>
          <p:cNvSpPr>
            <a:spLocks noGrp="1"/>
          </p:cNvSpPr>
          <p:nvPr>
            <p:ph sz="quarter" idx="13"/>
          </p:nvPr>
        </p:nvSpPr>
        <p:spPr>
          <a:xfrm>
            <a:off x="457200" y="1447800"/>
            <a:ext cx="8458200" cy="990600"/>
          </a:xfrm>
        </p:spPr>
        <p:txBody>
          <a:bodyPr/>
          <a:lstStyle/>
          <a:p>
            <a:pPr marL="0" indent="0"/>
            <a:r>
              <a:rPr lang="en-IN" dirty="0"/>
              <a:t>Let </a:t>
            </a:r>
            <a:r>
              <a:rPr lang="en-IN" i="1" dirty="0"/>
              <a:t>X </a:t>
            </a:r>
            <a:r>
              <a:rPr lang="en-IN" dirty="0" smtClean="0"/>
              <a:t>= </a:t>
            </a:r>
            <a:r>
              <a:rPr lang="en-IN" dirty="0"/>
              <a:t>{1, 2, 3, 4} and </a:t>
            </a:r>
            <a:r>
              <a:rPr lang="en-IN" i="1" dirty="0"/>
              <a:t>Y </a:t>
            </a:r>
            <a:r>
              <a:rPr lang="en-IN" dirty="0" smtClean="0"/>
              <a:t>= </a:t>
            </a:r>
            <a:r>
              <a:rPr lang="en-IN" dirty="0"/>
              <a:t>{</a:t>
            </a:r>
            <a:r>
              <a:rPr lang="en-IN" i="1" dirty="0"/>
              <a:t>a</a:t>
            </a:r>
            <a:r>
              <a:rPr lang="en-IN" dirty="0"/>
              <a:t>, </a:t>
            </a:r>
            <a:r>
              <a:rPr lang="en-IN" i="1" dirty="0"/>
              <a:t>b</a:t>
            </a:r>
            <a:r>
              <a:rPr lang="en-IN" dirty="0"/>
              <a:t>, </a:t>
            </a:r>
            <a:r>
              <a:rPr lang="en-IN" i="1" dirty="0"/>
              <a:t>c</a:t>
            </a:r>
            <a:r>
              <a:rPr lang="en-IN" dirty="0"/>
              <a:t>, </a:t>
            </a:r>
            <a:r>
              <a:rPr lang="en-IN" i="1" dirty="0"/>
              <a:t>d</a:t>
            </a:r>
            <a:r>
              <a:rPr lang="en-IN" dirty="0"/>
              <a:t>, </a:t>
            </a:r>
            <a:r>
              <a:rPr lang="en-IN" i="1" dirty="0"/>
              <a:t>e</a:t>
            </a:r>
            <a:r>
              <a:rPr lang="en-IN" dirty="0"/>
              <a:t>}, and define </a:t>
            </a:r>
            <a:endParaRPr lang="en-IN" dirty="0" smtClean="0"/>
          </a:p>
          <a:p>
            <a:pPr marL="0" indent="0"/>
            <a:r>
              <a:rPr lang="en-IN" i="1" dirty="0" smtClean="0"/>
              <a:t>F </a:t>
            </a:r>
            <a:r>
              <a:rPr lang="en-IN" dirty="0"/>
              <a:t>: </a:t>
            </a:r>
            <a:r>
              <a:rPr lang="en-IN" i="1" dirty="0"/>
              <a:t>X </a:t>
            </a:r>
            <a:r>
              <a:rPr lang="en-IN" dirty="0" smtClean="0"/>
              <a:t>→</a:t>
            </a:r>
            <a:r>
              <a:rPr lang="en-IN" i="1" dirty="0" smtClean="0"/>
              <a:t>Y </a:t>
            </a:r>
            <a:r>
              <a:rPr lang="en-IN" dirty="0"/>
              <a:t>by the following </a:t>
            </a:r>
            <a:r>
              <a:rPr lang="en-IN" dirty="0" smtClean="0"/>
              <a:t>arrow diagram</a:t>
            </a:r>
            <a:r>
              <a:rPr lang="en-IN" dirty="0"/>
              <a:t>:</a:t>
            </a:r>
            <a:endParaRPr lang="en-US" altLang="en-US" dirty="0"/>
          </a:p>
        </p:txBody>
      </p:sp>
      <p:pic>
        <p:nvPicPr>
          <p:cNvPr id="10" name="Picture 9" descr="The first set of the arrow diagram has 4 elements labeled 1, 2, 3, and 4. The second set has 5 elements a, b, b, d, and e.  An arrow from 1 points to b. An arrow from 2 points to a. An arrow from 3 points to d. An arrow from 4 points to b."/>
          <p:cNvPicPr>
            <a:picLocks noChangeAspect="1"/>
          </p:cNvPicPr>
          <p:nvPr/>
        </p:nvPicPr>
        <p:blipFill>
          <a:blip r:embed="rId3"/>
          <a:stretch>
            <a:fillRect/>
          </a:stretch>
        </p:blipFill>
        <p:spPr>
          <a:xfrm>
            <a:off x="2895600" y="2590800"/>
            <a:ext cx="2514600" cy="1676400"/>
          </a:xfrm>
          <a:prstGeom prst="rect">
            <a:avLst/>
          </a:prstGeom>
        </p:spPr>
      </p:pic>
      <p:sp>
        <p:nvSpPr>
          <p:cNvPr id="6" name="Content Placeholder 2"/>
          <p:cNvSpPr>
            <a:spLocks noGrp="1"/>
          </p:cNvSpPr>
          <p:nvPr>
            <p:ph sz="quarter" idx="13"/>
          </p:nvPr>
        </p:nvSpPr>
        <p:spPr>
          <a:xfrm>
            <a:off x="438364" y="4419600"/>
            <a:ext cx="8477036" cy="762000"/>
          </a:xfrm>
        </p:spPr>
        <p:txBody>
          <a:bodyPr/>
          <a:lstStyle/>
          <a:p>
            <a:pPr marL="0" indent="0"/>
            <a:r>
              <a:rPr lang="en-IN" dirty="0"/>
              <a:t>Let </a:t>
            </a:r>
            <a:r>
              <a:rPr lang="en-IN" i="1" dirty="0"/>
              <a:t>A </a:t>
            </a:r>
            <a:r>
              <a:rPr lang="en-IN" dirty="0" smtClean="0"/>
              <a:t>= </a:t>
            </a:r>
            <a:r>
              <a:rPr lang="en-IN" dirty="0"/>
              <a:t>{1, 4}, </a:t>
            </a:r>
            <a:r>
              <a:rPr lang="en-IN" i="1" dirty="0"/>
              <a:t>C </a:t>
            </a:r>
            <a:r>
              <a:rPr lang="en-IN" dirty="0" smtClean="0"/>
              <a:t>= </a:t>
            </a:r>
            <a:r>
              <a:rPr lang="en-IN" dirty="0"/>
              <a:t>{</a:t>
            </a:r>
            <a:r>
              <a:rPr lang="en-IN" i="1" dirty="0"/>
              <a:t>a</a:t>
            </a:r>
            <a:r>
              <a:rPr lang="en-IN" dirty="0"/>
              <a:t>, </a:t>
            </a:r>
            <a:r>
              <a:rPr lang="en-IN" i="1" dirty="0"/>
              <a:t>b</a:t>
            </a:r>
            <a:r>
              <a:rPr lang="en-IN" dirty="0"/>
              <a:t>}, and </a:t>
            </a:r>
            <a:r>
              <a:rPr lang="en-IN" i="1" dirty="0"/>
              <a:t>D </a:t>
            </a:r>
            <a:r>
              <a:rPr lang="en-IN" dirty="0" smtClean="0"/>
              <a:t>= </a:t>
            </a:r>
            <a:r>
              <a:rPr lang="en-IN" dirty="0"/>
              <a:t>{</a:t>
            </a:r>
            <a:r>
              <a:rPr lang="en-IN" i="1" dirty="0"/>
              <a:t>c</a:t>
            </a:r>
            <a:r>
              <a:rPr lang="en-IN" dirty="0"/>
              <a:t>, </a:t>
            </a:r>
            <a:r>
              <a:rPr lang="en-IN" i="1" dirty="0"/>
              <a:t>e</a:t>
            </a:r>
            <a:r>
              <a:rPr lang="en-IN" dirty="0"/>
              <a:t>}. Find </a:t>
            </a:r>
            <a:r>
              <a:rPr lang="en-IN" i="1" dirty="0"/>
              <a:t>F</a:t>
            </a:r>
            <a:r>
              <a:rPr lang="en-IN" dirty="0"/>
              <a:t>(</a:t>
            </a:r>
            <a:r>
              <a:rPr lang="en-IN" i="1" dirty="0"/>
              <a:t>A</a:t>
            </a:r>
            <a:r>
              <a:rPr lang="en-IN" dirty="0"/>
              <a:t>), </a:t>
            </a:r>
            <a:r>
              <a:rPr lang="en-IN" i="1" dirty="0"/>
              <a:t>F</a:t>
            </a:r>
            <a:r>
              <a:rPr lang="en-IN" dirty="0"/>
              <a:t>(</a:t>
            </a:r>
            <a:r>
              <a:rPr lang="en-IN" i="1" dirty="0"/>
              <a:t>X</a:t>
            </a:r>
            <a:r>
              <a:rPr lang="en-IN" dirty="0"/>
              <a:t>),</a:t>
            </a:r>
            <a:endParaRPr lang="en-US" altLang="en-US" dirty="0"/>
          </a:p>
        </p:txBody>
      </p:sp>
      <p:pic>
        <p:nvPicPr>
          <p:cNvPr id="11" name="Picture 10" descr="F inverse C,"/>
          <p:cNvPicPr>
            <a:picLocks noChangeAspect="1"/>
          </p:cNvPicPr>
          <p:nvPr/>
        </p:nvPicPr>
        <p:blipFill>
          <a:blip r:embed="rId4"/>
          <a:stretch>
            <a:fillRect/>
          </a:stretch>
        </p:blipFill>
        <p:spPr>
          <a:xfrm>
            <a:off x="8077200" y="4379844"/>
            <a:ext cx="966788" cy="441960"/>
          </a:xfrm>
          <a:prstGeom prst="rect">
            <a:avLst/>
          </a:prstGeom>
        </p:spPr>
      </p:pic>
      <p:sp>
        <p:nvSpPr>
          <p:cNvPr id="5" name="Content Placeholder 2"/>
          <p:cNvSpPr>
            <a:spLocks noGrp="1"/>
          </p:cNvSpPr>
          <p:nvPr>
            <p:ph sz="quarter" idx="13"/>
          </p:nvPr>
        </p:nvSpPr>
        <p:spPr>
          <a:xfrm>
            <a:off x="407504" y="4800600"/>
            <a:ext cx="735496" cy="457200"/>
          </a:xfrm>
        </p:spPr>
        <p:txBody>
          <a:bodyPr/>
          <a:lstStyle/>
          <a:p>
            <a:pPr marL="0" indent="0"/>
            <a:r>
              <a:rPr lang="en-IN" dirty="0" smtClean="0"/>
              <a:t>and</a:t>
            </a:r>
            <a:endParaRPr lang="en-US" altLang="en-US" dirty="0"/>
          </a:p>
        </p:txBody>
      </p:sp>
      <p:pic>
        <p:nvPicPr>
          <p:cNvPr id="12" name="Picture 11" descr="F inverse D"/>
          <p:cNvPicPr>
            <a:picLocks noChangeAspect="1"/>
          </p:cNvPicPr>
          <p:nvPr/>
        </p:nvPicPr>
        <p:blipFill>
          <a:blip r:embed="rId5"/>
          <a:stretch>
            <a:fillRect/>
          </a:stretch>
        </p:blipFill>
        <p:spPr>
          <a:xfrm>
            <a:off x="1066800" y="4800600"/>
            <a:ext cx="925354" cy="428149"/>
          </a:xfrm>
          <a:prstGeom prst="rect">
            <a:avLst/>
          </a:prstGeom>
        </p:spPr>
      </p:pic>
    </p:spTree>
    <p:extLst>
      <p:ext uri="{BB962C8B-B14F-4D97-AF65-F5344CB8AC3E}">
        <p14:creationId xmlns:p14="http://schemas.microsoft.com/office/powerpoint/2010/main" val="302133022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7.1.13 </a:t>
            </a:r>
            <a:r>
              <a:rPr lang="en-US" altLang="en-US" dirty="0"/>
              <a:t>– </a:t>
            </a:r>
            <a:r>
              <a:rPr lang="en-IN" i="1" dirty="0" smtClean="0"/>
              <a:t>Solution</a:t>
            </a:r>
            <a:endParaRPr lang="en-IN" altLang="en-US" i="1" dirty="0"/>
          </a:p>
        </p:txBody>
      </p:sp>
      <p:sp>
        <p:nvSpPr>
          <p:cNvPr id="3" name="Content Placeholder 2"/>
          <p:cNvSpPr>
            <a:spLocks noGrp="1"/>
          </p:cNvSpPr>
          <p:nvPr>
            <p:ph sz="quarter" idx="13"/>
          </p:nvPr>
        </p:nvSpPr>
        <p:spPr>
          <a:xfrm>
            <a:off x="457200" y="1447800"/>
            <a:ext cx="8125840" cy="1600200"/>
          </a:xfrm>
        </p:spPr>
        <p:txBody>
          <a:bodyPr/>
          <a:lstStyle/>
          <a:p>
            <a:pPr marL="0" indent="0"/>
            <a:r>
              <a:rPr lang="en-IN" i="1" dirty="0"/>
              <a:t>F</a:t>
            </a:r>
            <a:r>
              <a:rPr lang="en-IN" dirty="0"/>
              <a:t>(</a:t>
            </a:r>
            <a:r>
              <a:rPr lang="en-IN" i="1" dirty="0"/>
              <a:t>A</a:t>
            </a:r>
            <a:r>
              <a:rPr lang="en-IN" dirty="0"/>
              <a:t>) </a:t>
            </a:r>
            <a:r>
              <a:rPr lang="en-IN" dirty="0" smtClean="0"/>
              <a:t>= </a:t>
            </a:r>
            <a:r>
              <a:rPr lang="en-IN" dirty="0"/>
              <a:t>{</a:t>
            </a:r>
            <a:r>
              <a:rPr lang="en-IN" i="1" dirty="0"/>
              <a:t>b</a:t>
            </a:r>
            <a:r>
              <a:rPr lang="en-IN" dirty="0"/>
              <a:t>} </a:t>
            </a:r>
            <a:r>
              <a:rPr lang="en-IN" dirty="0" smtClean="0"/>
              <a:t>     </a:t>
            </a:r>
          </a:p>
          <a:p>
            <a:pPr marL="0" indent="0"/>
            <a:endParaRPr lang="en-IN" i="1" dirty="0"/>
          </a:p>
          <a:p>
            <a:pPr marL="0" indent="0"/>
            <a:r>
              <a:rPr lang="en-IN" i="1" dirty="0" smtClean="0"/>
              <a:t>F</a:t>
            </a:r>
            <a:r>
              <a:rPr lang="en-IN" dirty="0" smtClean="0"/>
              <a:t>(</a:t>
            </a:r>
            <a:r>
              <a:rPr lang="en-IN" i="1" dirty="0" smtClean="0"/>
              <a:t>X</a:t>
            </a:r>
            <a:r>
              <a:rPr lang="en-IN" dirty="0"/>
              <a:t>) </a:t>
            </a:r>
            <a:r>
              <a:rPr lang="en-IN" dirty="0" smtClean="0"/>
              <a:t>= </a:t>
            </a:r>
            <a:r>
              <a:rPr lang="en-IN" dirty="0"/>
              <a:t>{</a:t>
            </a:r>
            <a:r>
              <a:rPr lang="en-IN" i="1" dirty="0"/>
              <a:t>a</a:t>
            </a:r>
            <a:r>
              <a:rPr lang="en-IN" dirty="0"/>
              <a:t>, </a:t>
            </a:r>
            <a:r>
              <a:rPr lang="en-IN" i="1" dirty="0"/>
              <a:t>b</a:t>
            </a:r>
            <a:r>
              <a:rPr lang="en-IN" dirty="0"/>
              <a:t>, </a:t>
            </a:r>
            <a:r>
              <a:rPr lang="en-IN" i="1" dirty="0"/>
              <a:t>d</a:t>
            </a:r>
            <a:r>
              <a:rPr lang="en-IN" dirty="0"/>
              <a:t>}</a:t>
            </a:r>
            <a:endParaRPr lang="en-US" altLang="en-US" dirty="0"/>
          </a:p>
        </p:txBody>
      </p:sp>
      <p:pic>
        <p:nvPicPr>
          <p:cNvPr id="7" name="Picture 6" descr="F inverse C = { 1, 2, 4}"/>
          <p:cNvPicPr>
            <a:picLocks noChangeAspect="1"/>
          </p:cNvPicPr>
          <p:nvPr/>
        </p:nvPicPr>
        <p:blipFill>
          <a:blip r:embed="rId3"/>
          <a:stretch>
            <a:fillRect/>
          </a:stretch>
        </p:blipFill>
        <p:spPr>
          <a:xfrm>
            <a:off x="483704" y="3367087"/>
            <a:ext cx="2286000" cy="442913"/>
          </a:xfrm>
          <a:prstGeom prst="rect">
            <a:avLst/>
          </a:prstGeom>
        </p:spPr>
      </p:pic>
      <p:pic>
        <p:nvPicPr>
          <p:cNvPr id="12" name="Picture 11" descr="F inverse D = empty set"/>
          <p:cNvPicPr>
            <a:picLocks noChangeAspect="1"/>
          </p:cNvPicPr>
          <p:nvPr/>
        </p:nvPicPr>
        <p:blipFill>
          <a:blip r:embed="rId4"/>
          <a:stretch>
            <a:fillRect/>
          </a:stretch>
        </p:blipFill>
        <p:spPr>
          <a:xfrm>
            <a:off x="528017" y="4281487"/>
            <a:ext cx="1528763" cy="442913"/>
          </a:xfrm>
          <a:prstGeom prst="rect">
            <a:avLst/>
          </a:prstGeom>
        </p:spPr>
      </p:pic>
    </p:spTree>
    <p:extLst>
      <p:ext uri="{BB962C8B-B14F-4D97-AF65-F5344CB8AC3E}">
        <p14:creationId xmlns:p14="http://schemas.microsoft.com/office/powerpoint/2010/main" val="26377339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600" dirty="0"/>
              <a:t>Example </a:t>
            </a:r>
            <a:r>
              <a:rPr lang="en-IN" altLang="en-US" sz="2600" dirty="0" smtClean="0"/>
              <a:t>7.1.14 </a:t>
            </a:r>
            <a:r>
              <a:rPr lang="en-US" altLang="en-US" sz="2600" dirty="0"/>
              <a:t>– </a:t>
            </a:r>
            <a:r>
              <a:rPr lang="en-IN" sz="2600" i="1" dirty="0"/>
              <a:t>Interaction of a Function with Union</a:t>
            </a:r>
            <a:endParaRPr lang="en-IN" altLang="en-US" sz="2600" i="1" dirty="0"/>
          </a:p>
        </p:txBody>
      </p:sp>
      <p:sp>
        <p:nvSpPr>
          <p:cNvPr id="3" name="Content Placeholder 2"/>
          <p:cNvSpPr>
            <a:spLocks noGrp="1"/>
          </p:cNvSpPr>
          <p:nvPr>
            <p:ph sz="quarter" idx="13"/>
          </p:nvPr>
        </p:nvSpPr>
        <p:spPr>
          <a:xfrm>
            <a:off x="457200" y="1447800"/>
            <a:ext cx="8458200" cy="2133600"/>
          </a:xfrm>
        </p:spPr>
        <p:txBody>
          <a:bodyPr/>
          <a:lstStyle/>
          <a:p>
            <a:pPr marL="0" indent="0"/>
            <a:r>
              <a:rPr lang="en-IN" dirty="0"/>
              <a:t>Let </a:t>
            </a:r>
            <a:r>
              <a:rPr lang="en-IN" i="1" dirty="0"/>
              <a:t>X </a:t>
            </a:r>
            <a:r>
              <a:rPr lang="en-IN" dirty="0"/>
              <a:t>and </a:t>
            </a:r>
            <a:r>
              <a:rPr lang="en-IN" i="1" dirty="0"/>
              <a:t>Y </a:t>
            </a:r>
            <a:r>
              <a:rPr lang="en-IN" dirty="0"/>
              <a:t>be sets, let </a:t>
            </a:r>
            <a:r>
              <a:rPr lang="en-IN" i="1" dirty="0"/>
              <a:t>F </a:t>
            </a:r>
            <a:r>
              <a:rPr lang="en-IN" dirty="0"/>
              <a:t>be a function from </a:t>
            </a:r>
            <a:r>
              <a:rPr lang="en-IN" i="1" dirty="0"/>
              <a:t>X </a:t>
            </a:r>
            <a:r>
              <a:rPr lang="en-IN" dirty="0"/>
              <a:t>to </a:t>
            </a:r>
            <a:r>
              <a:rPr lang="en-IN" i="1" dirty="0"/>
              <a:t>Y</a:t>
            </a:r>
            <a:r>
              <a:rPr lang="en-IN" dirty="0"/>
              <a:t>, and let </a:t>
            </a:r>
            <a:r>
              <a:rPr lang="en-IN" i="1" dirty="0"/>
              <a:t>A </a:t>
            </a:r>
            <a:r>
              <a:rPr lang="en-IN" dirty="0"/>
              <a:t>and </a:t>
            </a:r>
            <a:r>
              <a:rPr lang="en-IN" i="1" dirty="0"/>
              <a:t>B </a:t>
            </a:r>
            <a:r>
              <a:rPr lang="en-IN" dirty="0"/>
              <a:t>be any subsets of </a:t>
            </a:r>
            <a:r>
              <a:rPr lang="en-IN" i="1" dirty="0" smtClean="0"/>
              <a:t>X</a:t>
            </a:r>
            <a:r>
              <a:rPr lang="en-IN" dirty="0" smtClean="0"/>
              <a:t>.</a:t>
            </a:r>
          </a:p>
          <a:p>
            <a:pPr marL="0" indent="0"/>
            <a:endParaRPr lang="en-IN" dirty="0"/>
          </a:p>
          <a:p>
            <a:pPr marL="0" indent="0"/>
            <a:r>
              <a:rPr lang="en-IN" dirty="0" smtClean="0"/>
              <a:t>Prove </a:t>
            </a:r>
            <a:r>
              <a:rPr lang="en-IN" dirty="0"/>
              <a:t>that </a:t>
            </a:r>
            <a:r>
              <a:rPr lang="en-IN" i="1" dirty="0"/>
              <a:t>F</a:t>
            </a:r>
            <a:r>
              <a:rPr lang="en-IN" dirty="0"/>
              <a:t>(</a:t>
            </a:r>
            <a:r>
              <a:rPr lang="en-IN" i="1" dirty="0"/>
              <a:t>A </a:t>
            </a:r>
            <a:r>
              <a:rPr lang="en-IN" dirty="0"/>
              <a:t>∪ </a:t>
            </a:r>
            <a:r>
              <a:rPr lang="en-IN" i="1" dirty="0"/>
              <a:t>B</a:t>
            </a:r>
            <a:r>
              <a:rPr lang="en-IN" dirty="0"/>
              <a:t>) ⊆ </a:t>
            </a:r>
            <a:r>
              <a:rPr lang="en-IN" i="1" dirty="0"/>
              <a:t>F</a:t>
            </a:r>
            <a:r>
              <a:rPr lang="en-IN" dirty="0"/>
              <a:t>(</a:t>
            </a:r>
            <a:r>
              <a:rPr lang="en-IN" i="1" dirty="0"/>
              <a:t>A</a:t>
            </a:r>
            <a:r>
              <a:rPr lang="en-IN" dirty="0"/>
              <a:t>) ∪ </a:t>
            </a:r>
            <a:r>
              <a:rPr lang="en-IN" i="1" dirty="0"/>
              <a:t>F</a:t>
            </a:r>
            <a:r>
              <a:rPr lang="en-IN" dirty="0"/>
              <a:t>(</a:t>
            </a:r>
            <a:r>
              <a:rPr lang="en-IN" i="1" dirty="0"/>
              <a:t>B</a:t>
            </a:r>
            <a:r>
              <a:rPr lang="en-IN" dirty="0"/>
              <a:t>).</a:t>
            </a:r>
            <a:endParaRPr lang="en-US" altLang="en-US" dirty="0"/>
          </a:p>
        </p:txBody>
      </p:sp>
    </p:spTree>
    <p:extLst>
      <p:ext uri="{BB962C8B-B14F-4D97-AF65-F5344CB8AC3E}">
        <p14:creationId xmlns:p14="http://schemas.microsoft.com/office/powerpoint/2010/main" val="219429292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7.1.14 </a:t>
            </a:r>
            <a:r>
              <a:rPr lang="en-US" altLang="en-US" dirty="0"/>
              <a:t>– </a:t>
            </a:r>
            <a:r>
              <a:rPr lang="en-IN" i="1" dirty="0" smtClean="0"/>
              <a:t>Solution</a:t>
            </a:r>
            <a:endParaRPr lang="en-IN" altLang="en-US" i="1" dirty="0"/>
          </a:p>
        </p:txBody>
      </p:sp>
      <p:sp>
        <p:nvSpPr>
          <p:cNvPr id="3" name="Content Placeholder 2"/>
          <p:cNvSpPr>
            <a:spLocks noGrp="1"/>
          </p:cNvSpPr>
          <p:nvPr>
            <p:ph sz="quarter" idx="13"/>
          </p:nvPr>
        </p:nvSpPr>
        <p:spPr>
          <a:xfrm>
            <a:off x="457200" y="1447800"/>
            <a:ext cx="8125840" cy="3505200"/>
          </a:xfrm>
        </p:spPr>
        <p:txBody>
          <a:bodyPr/>
          <a:lstStyle/>
          <a:p>
            <a:pPr marL="0" indent="0"/>
            <a:r>
              <a:rPr lang="en-IN" dirty="0"/>
              <a:t>The fact that </a:t>
            </a:r>
            <a:r>
              <a:rPr lang="en-IN" i="1" dirty="0"/>
              <a:t>X</a:t>
            </a:r>
            <a:r>
              <a:rPr lang="en-IN" dirty="0"/>
              <a:t>, </a:t>
            </a:r>
            <a:r>
              <a:rPr lang="en-IN" i="1" dirty="0"/>
              <a:t>Y</a:t>
            </a:r>
            <a:r>
              <a:rPr lang="en-IN" dirty="0"/>
              <a:t>, </a:t>
            </a:r>
            <a:r>
              <a:rPr lang="en-IN" i="1" dirty="0"/>
              <a:t>F</a:t>
            </a:r>
            <a:r>
              <a:rPr lang="en-IN" dirty="0"/>
              <a:t>, </a:t>
            </a:r>
            <a:r>
              <a:rPr lang="en-IN" i="1" dirty="0"/>
              <a:t>A</a:t>
            </a:r>
            <a:r>
              <a:rPr lang="en-IN" dirty="0"/>
              <a:t>, and </a:t>
            </a:r>
            <a:r>
              <a:rPr lang="en-IN" i="1" dirty="0"/>
              <a:t>B </a:t>
            </a:r>
            <a:r>
              <a:rPr lang="en-IN" dirty="0"/>
              <a:t>were formally introduced prior to the word “Prove” </a:t>
            </a:r>
            <a:r>
              <a:rPr lang="en-IN" dirty="0" smtClean="0"/>
              <a:t>allows you </a:t>
            </a:r>
            <a:r>
              <a:rPr lang="en-IN" dirty="0"/>
              <a:t>to regard their existence and relationships as part of your background </a:t>
            </a:r>
            <a:r>
              <a:rPr lang="en-IN" dirty="0" smtClean="0"/>
              <a:t>knowledge. </a:t>
            </a:r>
          </a:p>
          <a:p>
            <a:pPr marL="0" indent="0"/>
            <a:endParaRPr lang="en-IN" dirty="0"/>
          </a:p>
          <a:p>
            <a:pPr marL="0" indent="0"/>
            <a:r>
              <a:rPr lang="en-IN" dirty="0" smtClean="0"/>
              <a:t>Thus </a:t>
            </a:r>
            <a:r>
              <a:rPr lang="en-IN" dirty="0"/>
              <a:t>to prove that </a:t>
            </a:r>
            <a:r>
              <a:rPr lang="en-IN" i="1" dirty="0"/>
              <a:t>F</a:t>
            </a:r>
            <a:r>
              <a:rPr lang="en-IN" dirty="0"/>
              <a:t>(</a:t>
            </a:r>
            <a:r>
              <a:rPr lang="en-IN" i="1" dirty="0"/>
              <a:t>A </a:t>
            </a:r>
            <a:r>
              <a:rPr lang="en-IN" dirty="0"/>
              <a:t>∪ </a:t>
            </a:r>
            <a:r>
              <a:rPr lang="en-IN" i="1" dirty="0"/>
              <a:t>B</a:t>
            </a:r>
            <a:r>
              <a:rPr lang="en-IN" dirty="0"/>
              <a:t>) ⊆</a:t>
            </a:r>
            <a:r>
              <a:rPr lang="en-IN" dirty="0" smtClean="0"/>
              <a:t> </a:t>
            </a:r>
            <a:r>
              <a:rPr lang="en-IN" i="1" dirty="0"/>
              <a:t>F</a:t>
            </a:r>
            <a:r>
              <a:rPr lang="en-IN" dirty="0"/>
              <a:t>(</a:t>
            </a:r>
            <a:r>
              <a:rPr lang="en-IN" i="1" dirty="0"/>
              <a:t>A</a:t>
            </a:r>
            <a:r>
              <a:rPr lang="en-IN" dirty="0"/>
              <a:t>) ∪ </a:t>
            </a:r>
            <a:r>
              <a:rPr lang="en-IN" i="1" dirty="0"/>
              <a:t>F</a:t>
            </a:r>
            <a:r>
              <a:rPr lang="en-IN" dirty="0"/>
              <a:t>(</a:t>
            </a:r>
            <a:r>
              <a:rPr lang="en-IN" i="1" dirty="0"/>
              <a:t>B</a:t>
            </a:r>
            <a:r>
              <a:rPr lang="en-IN" dirty="0"/>
              <a:t>), you only need show that if </a:t>
            </a:r>
            <a:r>
              <a:rPr lang="en-IN" i="1" dirty="0"/>
              <a:t>y </a:t>
            </a:r>
            <a:r>
              <a:rPr lang="en-IN" dirty="0"/>
              <a:t>is any </a:t>
            </a:r>
            <a:r>
              <a:rPr lang="en-IN" dirty="0" smtClean="0"/>
              <a:t>element in </a:t>
            </a:r>
            <a:r>
              <a:rPr lang="en-IN" i="1" dirty="0"/>
              <a:t>F</a:t>
            </a:r>
            <a:r>
              <a:rPr lang="en-IN" dirty="0"/>
              <a:t>(</a:t>
            </a:r>
            <a:r>
              <a:rPr lang="en-IN" i="1" dirty="0"/>
              <a:t>A </a:t>
            </a:r>
            <a:r>
              <a:rPr lang="en-IN" dirty="0"/>
              <a:t>∪ </a:t>
            </a:r>
            <a:r>
              <a:rPr lang="en-IN" i="1" dirty="0"/>
              <a:t>B</a:t>
            </a:r>
            <a:r>
              <a:rPr lang="en-IN" dirty="0"/>
              <a:t>), then </a:t>
            </a:r>
            <a:r>
              <a:rPr lang="en-IN" i="1" dirty="0"/>
              <a:t>y </a:t>
            </a:r>
            <a:r>
              <a:rPr lang="en-IN" dirty="0"/>
              <a:t>is an element of </a:t>
            </a:r>
            <a:r>
              <a:rPr lang="en-IN" i="1" dirty="0"/>
              <a:t>F</a:t>
            </a:r>
            <a:r>
              <a:rPr lang="en-IN" dirty="0"/>
              <a:t>(</a:t>
            </a:r>
            <a:r>
              <a:rPr lang="en-IN" i="1" dirty="0"/>
              <a:t>A</a:t>
            </a:r>
            <a:r>
              <a:rPr lang="en-IN" dirty="0"/>
              <a:t>) ∪ </a:t>
            </a:r>
            <a:r>
              <a:rPr lang="en-IN" i="1" dirty="0"/>
              <a:t>F</a:t>
            </a:r>
            <a:r>
              <a:rPr lang="en-IN" dirty="0"/>
              <a:t>(</a:t>
            </a:r>
            <a:r>
              <a:rPr lang="en-IN" i="1" dirty="0"/>
              <a:t>B</a:t>
            </a:r>
            <a:r>
              <a:rPr lang="en-IN" dirty="0"/>
              <a:t>).</a:t>
            </a:r>
            <a:endParaRPr lang="en-US" altLang="en-US" dirty="0"/>
          </a:p>
        </p:txBody>
      </p:sp>
    </p:spTree>
    <p:extLst>
      <p:ext uri="{BB962C8B-B14F-4D97-AF65-F5344CB8AC3E}">
        <p14:creationId xmlns:p14="http://schemas.microsoft.com/office/powerpoint/2010/main" val="409621600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7.1.14 </a:t>
            </a:r>
            <a:r>
              <a:rPr lang="en-US" altLang="en-US" dirty="0"/>
              <a:t>– </a:t>
            </a:r>
            <a:r>
              <a:rPr lang="en-IN" i="1" dirty="0" smtClean="0"/>
              <a:t>Solution</a:t>
            </a:r>
            <a:endParaRPr lang="en-IN" altLang="en-US" i="1" dirty="0"/>
          </a:p>
        </p:txBody>
      </p:sp>
      <p:sp>
        <p:nvSpPr>
          <p:cNvPr id="3" name="Content Placeholder 2"/>
          <p:cNvSpPr>
            <a:spLocks noGrp="1"/>
          </p:cNvSpPr>
          <p:nvPr>
            <p:ph sz="quarter" idx="13"/>
          </p:nvPr>
        </p:nvSpPr>
        <p:spPr>
          <a:xfrm>
            <a:off x="457200" y="1447800"/>
            <a:ext cx="8458200" cy="3200400"/>
          </a:xfrm>
        </p:spPr>
        <p:txBody>
          <a:bodyPr/>
          <a:lstStyle/>
          <a:p>
            <a:pPr marL="0" indent="0"/>
            <a:r>
              <a:rPr lang="en-IN" b="1" dirty="0"/>
              <a:t>Proof</a:t>
            </a:r>
            <a:r>
              <a:rPr lang="en-IN" b="1" dirty="0" smtClean="0"/>
              <a:t>:</a:t>
            </a:r>
          </a:p>
          <a:p>
            <a:pPr marL="0" indent="0"/>
            <a:r>
              <a:rPr lang="en-IN" dirty="0"/>
              <a:t>Suppose </a:t>
            </a:r>
            <a:r>
              <a:rPr lang="en-IN" i="1" dirty="0"/>
              <a:t>y </a:t>
            </a:r>
            <a:r>
              <a:rPr lang="en-IN" dirty="0"/>
              <a:t>∈ </a:t>
            </a:r>
            <a:r>
              <a:rPr lang="en-IN" i="1" dirty="0"/>
              <a:t>F</a:t>
            </a:r>
            <a:r>
              <a:rPr lang="en-IN" dirty="0"/>
              <a:t>(</a:t>
            </a:r>
            <a:r>
              <a:rPr lang="en-IN" i="1" dirty="0"/>
              <a:t>A </a:t>
            </a:r>
            <a:r>
              <a:rPr lang="en-IN" dirty="0"/>
              <a:t>∪ </a:t>
            </a:r>
            <a:r>
              <a:rPr lang="en-IN" i="1" dirty="0"/>
              <a:t>B</a:t>
            </a:r>
            <a:r>
              <a:rPr lang="en-IN" dirty="0"/>
              <a:t>). </a:t>
            </a:r>
            <a:r>
              <a:rPr lang="en-IN" i="1" dirty="0"/>
              <a:t>[We must show that y </a:t>
            </a:r>
            <a:r>
              <a:rPr lang="en-IN" dirty="0"/>
              <a:t>∈ </a:t>
            </a:r>
            <a:r>
              <a:rPr lang="en-IN" i="1" dirty="0"/>
              <a:t>F</a:t>
            </a:r>
            <a:r>
              <a:rPr lang="en-IN" dirty="0"/>
              <a:t>(</a:t>
            </a:r>
            <a:r>
              <a:rPr lang="en-IN" i="1" dirty="0"/>
              <a:t>A</a:t>
            </a:r>
            <a:r>
              <a:rPr lang="en-IN" dirty="0"/>
              <a:t>) ∪ </a:t>
            </a:r>
            <a:r>
              <a:rPr lang="en-IN" i="1" dirty="0"/>
              <a:t>F</a:t>
            </a:r>
            <a:r>
              <a:rPr lang="en-IN" dirty="0"/>
              <a:t>(</a:t>
            </a:r>
            <a:r>
              <a:rPr lang="en-IN" i="1" dirty="0"/>
              <a:t>B</a:t>
            </a:r>
            <a:r>
              <a:rPr lang="en-IN" dirty="0"/>
              <a:t>)</a:t>
            </a:r>
            <a:r>
              <a:rPr lang="en-IN" i="1" dirty="0"/>
              <a:t>.] </a:t>
            </a:r>
            <a:r>
              <a:rPr lang="en-IN" dirty="0"/>
              <a:t>By definition of </a:t>
            </a:r>
            <a:r>
              <a:rPr lang="en-IN" dirty="0" smtClean="0"/>
              <a:t>function, </a:t>
            </a:r>
            <a:r>
              <a:rPr lang="en-IN" i="1" dirty="0" smtClean="0"/>
              <a:t>y </a:t>
            </a:r>
            <a:r>
              <a:rPr lang="en-IN" dirty="0" smtClean="0"/>
              <a:t>= </a:t>
            </a:r>
            <a:r>
              <a:rPr lang="en-IN" i="1" dirty="0"/>
              <a:t>F</a:t>
            </a:r>
            <a:r>
              <a:rPr lang="en-IN" dirty="0"/>
              <a:t>(</a:t>
            </a:r>
            <a:r>
              <a:rPr lang="en-IN" i="1" dirty="0"/>
              <a:t>x</a:t>
            </a:r>
            <a:r>
              <a:rPr lang="en-IN" dirty="0"/>
              <a:t>) for some </a:t>
            </a:r>
            <a:r>
              <a:rPr lang="en-IN" i="1" dirty="0"/>
              <a:t>x </a:t>
            </a:r>
            <a:r>
              <a:rPr lang="en-IN" dirty="0" smtClean="0"/>
              <a:t>∈ </a:t>
            </a:r>
            <a:r>
              <a:rPr lang="en-IN" i="1" dirty="0" smtClean="0"/>
              <a:t>A </a:t>
            </a:r>
            <a:r>
              <a:rPr lang="en-IN" dirty="0"/>
              <a:t>∪ </a:t>
            </a:r>
            <a:r>
              <a:rPr lang="en-IN" i="1" dirty="0"/>
              <a:t>B</a:t>
            </a:r>
            <a:r>
              <a:rPr lang="en-IN" dirty="0"/>
              <a:t>. By definition of union, </a:t>
            </a:r>
            <a:r>
              <a:rPr lang="en-IN" i="1" dirty="0"/>
              <a:t>x </a:t>
            </a:r>
            <a:r>
              <a:rPr lang="en-IN" dirty="0"/>
              <a:t>∈ </a:t>
            </a:r>
            <a:r>
              <a:rPr lang="en-IN" i="1" dirty="0"/>
              <a:t>A </a:t>
            </a:r>
            <a:r>
              <a:rPr lang="en-IN" dirty="0"/>
              <a:t>or </a:t>
            </a:r>
            <a:r>
              <a:rPr lang="en-IN" i="1" dirty="0"/>
              <a:t>x </a:t>
            </a:r>
            <a:r>
              <a:rPr lang="en-IN" dirty="0"/>
              <a:t>∈ </a:t>
            </a:r>
            <a:r>
              <a:rPr lang="en-IN" i="1" dirty="0"/>
              <a:t>B</a:t>
            </a:r>
            <a:r>
              <a:rPr lang="en-IN" dirty="0" smtClean="0"/>
              <a:t>.</a:t>
            </a:r>
          </a:p>
          <a:p>
            <a:pPr marL="0" indent="0"/>
            <a:endParaRPr lang="en-US" altLang="en-US" dirty="0"/>
          </a:p>
          <a:p>
            <a:pPr marL="0" indent="0">
              <a:spcBef>
                <a:spcPts val="0"/>
              </a:spcBef>
            </a:pPr>
            <a:r>
              <a:rPr lang="en-IN" b="1" i="1" dirty="0"/>
              <a:t>Case 1</a:t>
            </a:r>
            <a:r>
              <a:rPr lang="en-IN" dirty="0"/>
              <a:t>,</a:t>
            </a:r>
            <a:r>
              <a:rPr lang="en-IN" b="1" dirty="0"/>
              <a:t> </a:t>
            </a:r>
            <a:r>
              <a:rPr lang="en-IN" b="1" i="1" dirty="0" smtClean="0"/>
              <a:t>x </a:t>
            </a:r>
            <a:r>
              <a:rPr lang="en-IN" b="1" dirty="0" smtClean="0"/>
              <a:t>∈</a:t>
            </a:r>
            <a:r>
              <a:rPr lang="en-IN" b="1" i="1" dirty="0" smtClean="0"/>
              <a:t> </a:t>
            </a:r>
            <a:r>
              <a:rPr lang="en-IN" b="1" i="1" dirty="0"/>
              <a:t>A</a:t>
            </a:r>
            <a:r>
              <a:rPr lang="en-IN" b="1" dirty="0"/>
              <a:t>: </a:t>
            </a:r>
            <a:r>
              <a:rPr lang="en-IN" dirty="0"/>
              <a:t>In this case, </a:t>
            </a:r>
            <a:r>
              <a:rPr lang="en-IN" i="1" dirty="0"/>
              <a:t>y </a:t>
            </a:r>
            <a:r>
              <a:rPr lang="en-IN" dirty="0" smtClean="0"/>
              <a:t>= </a:t>
            </a:r>
            <a:r>
              <a:rPr lang="en-IN" i="1" dirty="0"/>
              <a:t>F</a:t>
            </a:r>
            <a:r>
              <a:rPr lang="en-IN" dirty="0"/>
              <a:t>(</a:t>
            </a:r>
            <a:r>
              <a:rPr lang="en-IN" i="1" dirty="0"/>
              <a:t>x</a:t>
            </a:r>
            <a:r>
              <a:rPr lang="en-IN" dirty="0"/>
              <a:t>) for some </a:t>
            </a:r>
            <a:r>
              <a:rPr lang="en-IN" i="1" dirty="0"/>
              <a:t>x </a:t>
            </a:r>
            <a:r>
              <a:rPr lang="en-IN" dirty="0"/>
              <a:t>in </a:t>
            </a:r>
            <a:r>
              <a:rPr lang="en-IN" i="1" dirty="0"/>
              <a:t>A</a:t>
            </a:r>
            <a:r>
              <a:rPr lang="en-IN" dirty="0"/>
              <a:t>. Hence </a:t>
            </a:r>
            <a:endParaRPr lang="en-IN" dirty="0" smtClean="0"/>
          </a:p>
          <a:p>
            <a:pPr marL="0" indent="0">
              <a:spcBef>
                <a:spcPts val="0"/>
              </a:spcBef>
            </a:pPr>
            <a:r>
              <a:rPr lang="en-IN" i="1" dirty="0" smtClean="0"/>
              <a:t>y </a:t>
            </a:r>
            <a:r>
              <a:rPr lang="en-IN" dirty="0"/>
              <a:t>∈</a:t>
            </a:r>
            <a:r>
              <a:rPr lang="en-IN" dirty="0" smtClean="0"/>
              <a:t> </a:t>
            </a:r>
            <a:r>
              <a:rPr lang="en-IN" i="1" dirty="0"/>
              <a:t>F</a:t>
            </a:r>
            <a:r>
              <a:rPr lang="en-IN" dirty="0"/>
              <a:t>(</a:t>
            </a:r>
            <a:r>
              <a:rPr lang="en-IN" i="1" dirty="0"/>
              <a:t>A</a:t>
            </a:r>
            <a:r>
              <a:rPr lang="en-IN" dirty="0"/>
              <a:t>), and so by </a:t>
            </a:r>
            <a:r>
              <a:rPr lang="en-IN" dirty="0" smtClean="0"/>
              <a:t>definition of </a:t>
            </a:r>
            <a:r>
              <a:rPr lang="en-IN" dirty="0"/>
              <a:t>union, </a:t>
            </a:r>
            <a:r>
              <a:rPr lang="en-IN" i="1" dirty="0"/>
              <a:t>y </a:t>
            </a:r>
            <a:r>
              <a:rPr lang="en-IN" dirty="0"/>
              <a:t>∈</a:t>
            </a:r>
            <a:r>
              <a:rPr lang="en-IN" dirty="0" smtClean="0"/>
              <a:t> </a:t>
            </a:r>
            <a:r>
              <a:rPr lang="en-IN" i="1" dirty="0"/>
              <a:t>F</a:t>
            </a:r>
            <a:r>
              <a:rPr lang="en-IN" dirty="0"/>
              <a:t>(</a:t>
            </a:r>
            <a:r>
              <a:rPr lang="en-IN" i="1" dirty="0"/>
              <a:t>A</a:t>
            </a:r>
            <a:r>
              <a:rPr lang="en-IN" dirty="0"/>
              <a:t>) ∪</a:t>
            </a:r>
            <a:r>
              <a:rPr lang="en-IN" dirty="0" smtClean="0"/>
              <a:t> </a:t>
            </a:r>
            <a:r>
              <a:rPr lang="en-IN" i="1" dirty="0"/>
              <a:t>F</a:t>
            </a:r>
            <a:r>
              <a:rPr lang="en-IN" dirty="0"/>
              <a:t>(</a:t>
            </a:r>
            <a:r>
              <a:rPr lang="en-IN" i="1" dirty="0"/>
              <a:t>B</a:t>
            </a:r>
            <a:r>
              <a:rPr lang="en-IN" dirty="0" smtClean="0"/>
              <a:t>).</a:t>
            </a:r>
          </a:p>
        </p:txBody>
      </p:sp>
    </p:spTree>
    <p:extLst>
      <p:ext uri="{BB962C8B-B14F-4D97-AF65-F5344CB8AC3E}">
        <p14:creationId xmlns:p14="http://schemas.microsoft.com/office/powerpoint/2010/main" val="340215857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7.1.14 </a:t>
            </a:r>
            <a:r>
              <a:rPr lang="en-US" altLang="en-US" dirty="0"/>
              <a:t>– </a:t>
            </a:r>
            <a:r>
              <a:rPr lang="en-IN" i="1" dirty="0" smtClean="0"/>
              <a:t>Solution</a:t>
            </a:r>
            <a:endParaRPr lang="en-IN" altLang="en-US" i="1" dirty="0"/>
          </a:p>
        </p:txBody>
      </p:sp>
      <p:sp>
        <p:nvSpPr>
          <p:cNvPr id="3" name="Content Placeholder 2"/>
          <p:cNvSpPr>
            <a:spLocks noGrp="1"/>
          </p:cNvSpPr>
          <p:nvPr>
            <p:ph sz="quarter" idx="13"/>
          </p:nvPr>
        </p:nvSpPr>
        <p:spPr>
          <a:xfrm>
            <a:off x="457200" y="1447800"/>
            <a:ext cx="8125840" cy="2286000"/>
          </a:xfrm>
        </p:spPr>
        <p:txBody>
          <a:bodyPr/>
          <a:lstStyle/>
          <a:p>
            <a:pPr marL="0" indent="0"/>
            <a:r>
              <a:rPr lang="en-IN" b="1" i="1" dirty="0" smtClean="0"/>
              <a:t>Case </a:t>
            </a:r>
            <a:r>
              <a:rPr lang="en-IN" b="1" i="1" dirty="0"/>
              <a:t>2</a:t>
            </a:r>
            <a:r>
              <a:rPr lang="en-IN" dirty="0"/>
              <a:t>, </a:t>
            </a:r>
            <a:r>
              <a:rPr lang="en-IN" i="1" dirty="0" smtClean="0"/>
              <a:t>x</a:t>
            </a:r>
            <a:r>
              <a:rPr lang="en-IN" dirty="0" smtClean="0"/>
              <a:t> </a:t>
            </a:r>
            <a:r>
              <a:rPr lang="en-IN" b="1" dirty="0" smtClean="0"/>
              <a:t>∈</a:t>
            </a:r>
            <a:r>
              <a:rPr lang="en-IN" b="1" i="1" dirty="0" smtClean="0"/>
              <a:t> </a:t>
            </a:r>
            <a:r>
              <a:rPr lang="en-IN" b="1" i="1" dirty="0"/>
              <a:t>B</a:t>
            </a:r>
            <a:r>
              <a:rPr lang="en-IN" b="1" dirty="0"/>
              <a:t>: </a:t>
            </a:r>
            <a:r>
              <a:rPr lang="en-IN" dirty="0"/>
              <a:t>In this case, </a:t>
            </a:r>
            <a:r>
              <a:rPr lang="en-IN" i="1" dirty="0"/>
              <a:t>y </a:t>
            </a:r>
            <a:r>
              <a:rPr lang="en-IN" dirty="0" smtClean="0"/>
              <a:t>= </a:t>
            </a:r>
            <a:r>
              <a:rPr lang="en-IN" i="1" dirty="0"/>
              <a:t>F</a:t>
            </a:r>
            <a:r>
              <a:rPr lang="en-IN" dirty="0"/>
              <a:t>(</a:t>
            </a:r>
            <a:r>
              <a:rPr lang="en-IN" i="1" dirty="0"/>
              <a:t>x</a:t>
            </a:r>
            <a:r>
              <a:rPr lang="en-IN" dirty="0"/>
              <a:t>) for some </a:t>
            </a:r>
            <a:r>
              <a:rPr lang="en-IN" i="1" dirty="0"/>
              <a:t>x </a:t>
            </a:r>
            <a:r>
              <a:rPr lang="en-IN" dirty="0"/>
              <a:t>in </a:t>
            </a:r>
            <a:r>
              <a:rPr lang="en-IN" i="1" dirty="0"/>
              <a:t>B</a:t>
            </a:r>
            <a:r>
              <a:rPr lang="en-IN" dirty="0"/>
              <a:t>. Hence </a:t>
            </a:r>
            <a:r>
              <a:rPr lang="en-IN" i="1" dirty="0"/>
              <a:t>y </a:t>
            </a:r>
            <a:r>
              <a:rPr lang="en-IN" dirty="0"/>
              <a:t>∈</a:t>
            </a:r>
            <a:r>
              <a:rPr lang="en-IN" dirty="0" smtClean="0"/>
              <a:t> </a:t>
            </a:r>
            <a:r>
              <a:rPr lang="en-IN" i="1" dirty="0"/>
              <a:t>F</a:t>
            </a:r>
            <a:r>
              <a:rPr lang="en-IN" dirty="0"/>
              <a:t>(</a:t>
            </a:r>
            <a:r>
              <a:rPr lang="en-IN" i="1" dirty="0"/>
              <a:t>B</a:t>
            </a:r>
            <a:r>
              <a:rPr lang="en-IN" dirty="0"/>
              <a:t>), and so by </a:t>
            </a:r>
            <a:r>
              <a:rPr lang="en-IN" dirty="0" smtClean="0"/>
              <a:t>definition of </a:t>
            </a:r>
            <a:r>
              <a:rPr lang="en-IN" dirty="0"/>
              <a:t>union, </a:t>
            </a:r>
            <a:r>
              <a:rPr lang="en-IN" i="1" dirty="0"/>
              <a:t>y </a:t>
            </a:r>
            <a:r>
              <a:rPr lang="en-IN" dirty="0"/>
              <a:t>∈</a:t>
            </a:r>
            <a:r>
              <a:rPr lang="en-IN" dirty="0" smtClean="0"/>
              <a:t> </a:t>
            </a:r>
            <a:r>
              <a:rPr lang="en-IN" i="1" dirty="0"/>
              <a:t>F</a:t>
            </a:r>
            <a:r>
              <a:rPr lang="en-IN" dirty="0"/>
              <a:t>(</a:t>
            </a:r>
            <a:r>
              <a:rPr lang="en-IN" i="1" dirty="0"/>
              <a:t>A</a:t>
            </a:r>
            <a:r>
              <a:rPr lang="en-IN" dirty="0"/>
              <a:t>) ∪</a:t>
            </a:r>
            <a:r>
              <a:rPr lang="en-IN" dirty="0" smtClean="0"/>
              <a:t> </a:t>
            </a:r>
            <a:r>
              <a:rPr lang="en-IN" i="1" dirty="0"/>
              <a:t>F</a:t>
            </a:r>
            <a:r>
              <a:rPr lang="en-IN" dirty="0"/>
              <a:t>(</a:t>
            </a:r>
            <a:r>
              <a:rPr lang="en-IN" i="1" dirty="0"/>
              <a:t>B</a:t>
            </a:r>
            <a:r>
              <a:rPr lang="en-IN" dirty="0" smtClean="0"/>
              <a:t>).</a:t>
            </a:r>
          </a:p>
          <a:p>
            <a:pPr marL="0" indent="0"/>
            <a:endParaRPr lang="en-IN" dirty="0"/>
          </a:p>
          <a:p>
            <a:pPr marL="0" indent="0"/>
            <a:r>
              <a:rPr lang="en-IN" dirty="0"/>
              <a:t>Thus in either case </a:t>
            </a:r>
            <a:r>
              <a:rPr lang="en-IN" i="1" dirty="0"/>
              <a:t>y </a:t>
            </a:r>
            <a:r>
              <a:rPr lang="en-IN" dirty="0"/>
              <a:t>∈</a:t>
            </a:r>
            <a:r>
              <a:rPr lang="en-IN" dirty="0" smtClean="0"/>
              <a:t> </a:t>
            </a:r>
            <a:r>
              <a:rPr lang="en-IN" i="1" dirty="0"/>
              <a:t>F</a:t>
            </a:r>
            <a:r>
              <a:rPr lang="en-IN" dirty="0"/>
              <a:t>(</a:t>
            </a:r>
            <a:r>
              <a:rPr lang="en-IN" i="1" dirty="0"/>
              <a:t>A</a:t>
            </a:r>
            <a:r>
              <a:rPr lang="en-IN" dirty="0"/>
              <a:t>) ∪</a:t>
            </a:r>
            <a:r>
              <a:rPr lang="en-IN" dirty="0" smtClean="0"/>
              <a:t> </a:t>
            </a:r>
            <a:r>
              <a:rPr lang="en-IN" i="1" dirty="0"/>
              <a:t>F</a:t>
            </a:r>
            <a:r>
              <a:rPr lang="en-IN" dirty="0"/>
              <a:t>(</a:t>
            </a:r>
            <a:r>
              <a:rPr lang="en-IN" i="1" dirty="0"/>
              <a:t>B</a:t>
            </a:r>
            <a:r>
              <a:rPr lang="en-IN" dirty="0"/>
              <a:t>) </a:t>
            </a:r>
            <a:r>
              <a:rPr lang="en-IN" i="1" dirty="0"/>
              <a:t>[as was to be shown]</a:t>
            </a:r>
            <a:r>
              <a:rPr lang="en-IN" dirty="0"/>
              <a:t>.</a:t>
            </a:r>
            <a:endParaRPr lang="en-US" altLang="en-US" dirty="0"/>
          </a:p>
        </p:txBody>
      </p:sp>
    </p:spTree>
    <p:extLst>
      <p:ext uri="{BB962C8B-B14F-4D97-AF65-F5344CB8AC3E}">
        <p14:creationId xmlns:p14="http://schemas.microsoft.com/office/powerpoint/2010/main" val="4055250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dirty="0"/>
              <a:t>Arrow Diagrams</a:t>
            </a:r>
            <a:endParaRPr lang="en-IN" altLang="en-US" dirty="0"/>
          </a:p>
        </p:txBody>
      </p:sp>
    </p:spTree>
    <p:extLst>
      <p:ext uri="{BB962C8B-B14F-4D97-AF65-F5344CB8AC3E}">
        <p14:creationId xmlns:p14="http://schemas.microsoft.com/office/powerpoint/2010/main" val="3105990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IN" dirty="0"/>
              <a:t>Arrow Diagrams</a:t>
            </a:r>
            <a:endParaRPr lang="en-IN" altLang="en-US" dirty="0"/>
          </a:p>
        </p:txBody>
      </p:sp>
      <p:sp>
        <p:nvSpPr>
          <p:cNvPr id="3" name="Content Placeholder 2"/>
          <p:cNvSpPr>
            <a:spLocks noGrp="1"/>
          </p:cNvSpPr>
          <p:nvPr>
            <p:ph sz="quarter" idx="13"/>
          </p:nvPr>
        </p:nvSpPr>
        <p:spPr>
          <a:xfrm>
            <a:off x="457200" y="1447800"/>
            <a:ext cx="8305800" cy="2057400"/>
          </a:xfrm>
        </p:spPr>
        <p:txBody>
          <a:bodyPr/>
          <a:lstStyle/>
          <a:p>
            <a:pPr marL="0" indent="0"/>
            <a:r>
              <a:rPr lang="en-IN" dirty="0"/>
              <a:t>I</a:t>
            </a:r>
            <a:r>
              <a:rPr lang="en-IN" dirty="0" smtClean="0"/>
              <a:t>f </a:t>
            </a:r>
            <a:r>
              <a:rPr lang="en-IN" i="1" dirty="0"/>
              <a:t>X </a:t>
            </a:r>
            <a:r>
              <a:rPr lang="en-IN" dirty="0"/>
              <a:t>and </a:t>
            </a:r>
            <a:r>
              <a:rPr lang="en-IN" i="1" dirty="0"/>
              <a:t>Y </a:t>
            </a:r>
            <a:r>
              <a:rPr lang="en-IN" dirty="0"/>
              <a:t>are finite sets, you can define a function </a:t>
            </a:r>
            <a:r>
              <a:rPr lang="en-IN" i="1" dirty="0"/>
              <a:t>f </a:t>
            </a:r>
            <a:r>
              <a:rPr lang="en-IN" dirty="0"/>
              <a:t>from </a:t>
            </a:r>
            <a:r>
              <a:rPr lang="en-IN" i="1" dirty="0"/>
              <a:t>X </a:t>
            </a:r>
            <a:r>
              <a:rPr lang="en-IN" dirty="0"/>
              <a:t>to </a:t>
            </a:r>
            <a:r>
              <a:rPr lang="en-IN" i="1" dirty="0" smtClean="0"/>
              <a:t>Y </a:t>
            </a:r>
            <a:r>
              <a:rPr lang="en-IN" dirty="0" smtClean="0"/>
              <a:t>by </a:t>
            </a:r>
            <a:r>
              <a:rPr lang="en-IN" dirty="0"/>
              <a:t>drawing an arrow diagram. You make a list of elements in </a:t>
            </a:r>
            <a:r>
              <a:rPr lang="en-IN" i="1" dirty="0"/>
              <a:t>X </a:t>
            </a:r>
            <a:r>
              <a:rPr lang="en-IN" dirty="0"/>
              <a:t>and a list of elements in </a:t>
            </a:r>
            <a:r>
              <a:rPr lang="en-IN" i="1" dirty="0"/>
              <a:t>Y</a:t>
            </a:r>
            <a:r>
              <a:rPr lang="en-IN" dirty="0"/>
              <a:t>, </a:t>
            </a:r>
            <a:r>
              <a:rPr lang="en-IN" dirty="0" smtClean="0"/>
              <a:t>and draw </a:t>
            </a:r>
            <a:r>
              <a:rPr lang="en-IN" dirty="0"/>
              <a:t>an arrow from each element in </a:t>
            </a:r>
            <a:r>
              <a:rPr lang="en-IN" i="1" dirty="0"/>
              <a:t>X </a:t>
            </a:r>
            <a:r>
              <a:rPr lang="en-IN" dirty="0"/>
              <a:t>to the </a:t>
            </a:r>
            <a:r>
              <a:rPr lang="en-IN" dirty="0" smtClean="0"/>
              <a:t>corresponding element </a:t>
            </a:r>
            <a:r>
              <a:rPr lang="en-IN" dirty="0"/>
              <a:t>in </a:t>
            </a:r>
            <a:r>
              <a:rPr lang="en-IN" i="1" dirty="0"/>
              <a:t>Y</a:t>
            </a:r>
            <a:r>
              <a:rPr lang="en-IN" dirty="0"/>
              <a:t>, as shown in Figure 7.1.1.</a:t>
            </a:r>
            <a:endParaRPr lang="en-US" altLang="en-US" dirty="0"/>
          </a:p>
        </p:txBody>
      </p:sp>
      <p:sp>
        <p:nvSpPr>
          <p:cNvPr id="5" name="Content Placeholder 2"/>
          <p:cNvSpPr>
            <a:spLocks noGrp="1"/>
          </p:cNvSpPr>
          <p:nvPr>
            <p:ph sz="quarter" idx="13"/>
          </p:nvPr>
        </p:nvSpPr>
        <p:spPr>
          <a:xfrm>
            <a:off x="4076700" y="5558969"/>
            <a:ext cx="1143000" cy="304800"/>
          </a:xfrm>
        </p:spPr>
        <p:txBody>
          <a:bodyPr/>
          <a:lstStyle/>
          <a:p>
            <a:pPr marL="0" indent="0"/>
            <a:r>
              <a:rPr lang="en-IN" sz="1200" b="1" dirty="0"/>
              <a:t>Figure 7.1.1</a:t>
            </a:r>
            <a:endParaRPr lang="en-US" altLang="en-US" sz="1200" dirty="0"/>
          </a:p>
        </p:txBody>
      </p:sp>
      <p:pic>
        <p:nvPicPr>
          <p:cNvPr id="4" name="Picture 3" descr="The first set, X, of the arrow diagram has 4 elements labeled x1, x2, x3, and x4 . The second set, Y, has 5 elements labeled y1, y2, y3, y4, and y5.  An arrow points from x1 to y3. An arrow from x2 and points to the point y1. An arrow from x3 points to y3. An arrow from x4 points to y4. A curved arrow from the set X points to the set Y  and is labeled as f. "/>
          <p:cNvPicPr>
            <a:picLocks noChangeAspect="1"/>
          </p:cNvPicPr>
          <p:nvPr/>
        </p:nvPicPr>
        <p:blipFill>
          <a:blip r:embed="rId3"/>
          <a:stretch>
            <a:fillRect/>
          </a:stretch>
        </p:blipFill>
        <p:spPr>
          <a:xfrm>
            <a:off x="3200400" y="3392556"/>
            <a:ext cx="2895600" cy="2212795"/>
          </a:xfrm>
          <a:prstGeom prst="rect">
            <a:avLst/>
          </a:prstGeom>
        </p:spPr>
      </p:pic>
    </p:spTree>
    <p:extLst>
      <p:ext uri="{BB962C8B-B14F-4D97-AF65-F5344CB8AC3E}">
        <p14:creationId xmlns:p14="http://schemas.microsoft.com/office/powerpoint/2010/main" val="10087558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IN" dirty="0"/>
              <a:t>Arrow Diagrams</a:t>
            </a:r>
            <a:endParaRPr lang="en-IN" altLang="en-US" dirty="0"/>
          </a:p>
        </p:txBody>
      </p:sp>
      <p:sp>
        <p:nvSpPr>
          <p:cNvPr id="3" name="Content Placeholder 2"/>
          <p:cNvSpPr>
            <a:spLocks noGrp="1"/>
          </p:cNvSpPr>
          <p:nvPr>
            <p:ph sz="quarter" idx="13"/>
          </p:nvPr>
        </p:nvSpPr>
        <p:spPr>
          <a:xfrm>
            <a:off x="457200" y="1447800"/>
            <a:ext cx="8305800" cy="3200400"/>
          </a:xfrm>
        </p:spPr>
        <p:txBody>
          <a:bodyPr/>
          <a:lstStyle/>
          <a:p>
            <a:pPr marL="0" indent="0"/>
            <a:r>
              <a:rPr lang="en-IN" dirty="0"/>
              <a:t>This arrow diagram does define a function because</a:t>
            </a:r>
            <a:r>
              <a:rPr lang="en-IN" dirty="0" smtClean="0"/>
              <a:t>:</a:t>
            </a:r>
          </a:p>
          <a:p>
            <a:pPr marL="0" indent="0"/>
            <a:endParaRPr lang="en-IN" dirty="0"/>
          </a:p>
          <a:p>
            <a:pPr marL="344488" indent="-344488"/>
            <a:r>
              <a:rPr lang="en-IN" dirty="0" smtClean="0"/>
              <a:t>1. Every </a:t>
            </a:r>
            <a:r>
              <a:rPr lang="en-IN" dirty="0"/>
              <a:t>element of </a:t>
            </a:r>
            <a:r>
              <a:rPr lang="en-IN" i="1" dirty="0"/>
              <a:t>X </a:t>
            </a:r>
            <a:r>
              <a:rPr lang="en-IN" dirty="0"/>
              <a:t>has an arrow that points to an </a:t>
            </a:r>
            <a:r>
              <a:rPr lang="en-IN" dirty="0" smtClean="0"/>
              <a:t>element in </a:t>
            </a:r>
            <a:r>
              <a:rPr lang="en-IN" i="1" dirty="0"/>
              <a:t>Y</a:t>
            </a:r>
            <a:r>
              <a:rPr lang="en-IN" dirty="0" smtClean="0"/>
              <a:t>.</a:t>
            </a:r>
          </a:p>
          <a:p>
            <a:pPr marL="0" indent="0"/>
            <a:endParaRPr lang="en-IN" dirty="0"/>
          </a:p>
          <a:p>
            <a:pPr marL="0" indent="0"/>
            <a:r>
              <a:rPr lang="en-IN" dirty="0"/>
              <a:t>2. No element of </a:t>
            </a:r>
            <a:r>
              <a:rPr lang="en-IN" i="1" dirty="0"/>
              <a:t>X </a:t>
            </a:r>
            <a:r>
              <a:rPr lang="en-IN" dirty="0"/>
              <a:t>has two arrows that point to two different</a:t>
            </a:r>
          </a:p>
          <a:p>
            <a:pPr marL="344488" indent="0"/>
            <a:r>
              <a:rPr lang="en-IN" dirty="0"/>
              <a:t>elements of </a:t>
            </a:r>
            <a:r>
              <a:rPr lang="en-IN" i="1" dirty="0"/>
              <a:t>Y</a:t>
            </a:r>
            <a:r>
              <a:rPr lang="en-IN" dirty="0"/>
              <a:t>.</a:t>
            </a:r>
            <a:endParaRPr lang="en-US" altLang="en-US" dirty="0"/>
          </a:p>
        </p:txBody>
      </p:sp>
    </p:spTree>
    <p:extLst>
      <p:ext uri="{BB962C8B-B14F-4D97-AF65-F5344CB8AC3E}">
        <p14:creationId xmlns:p14="http://schemas.microsoft.com/office/powerpoint/2010/main" val="145578339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sample">
  <a:themeElements>
    <a:clrScheme name="s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am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amp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amp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amp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amp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amp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amp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amp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amp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amp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amp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sample</Template>
  <TotalTime>9383</TotalTime>
  <Words>3154</Words>
  <Application>Microsoft Office PowerPoint</Application>
  <PresentationFormat>On-screen Show (4:3)</PresentationFormat>
  <Paragraphs>374</Paragraphs>
  <Slides>66</Slides>
  <Notes>60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66</vt:i4>
      </vt:variant>
    </vt:vector>
  </HeadingPairs>
  <TitlesOfParts>
    <vt:vector size="70" baseType="lpstr">
      <vt:lpstr>Arial</vt:lpstr>
      <vt:lpstr>TimesLTStd-Roman</vt:lpstr>
      <vt:lpstr>Wingdings</vt:lpstr>
      <vt:lpstr>sample</vt:lpstr>
      <vt:lpstr>CHAPTER 7</vt:lpstr>
      <vt:lpstr>7.1</vt:lpstr>
      <vt:lpstr>Functions Defined on General Sets</vt:lpstr>
      <vt:lpstr>Functions Defined on General Sets</vt:lpstr>
      <vt:lpstr>Functions Defined on General Sets</vt:lpstr>
      <vt:lpstr>Functions Defined on General Sets</vt:lpstr>
      <vt:lpstr>Arrow Diagrams</vt:lpstr>
      <vt:lpstr>Arrow Diagrams</vt:lpstr>
      <vt:lpstr>Arrow Diagrams</vt:lpstr>
      <vt:lpstr>Example 7.1.1 – Functions and Nonfunctions</vt:lpstr>
      <vt:lpstr>Example 7.1.1 – Solution</vt:lpstr>
      <vt:lpstr>Example 7.1.2 – A Function Defined by an Arrow Diagram</vt:lpstr>
      <vt:lpstr>Example 7.1.2 – A Function Defined by an Arrow Diagram</vt:lpstr>
      <vt:lpstr>Example 7.1.2 – Solution</vt:lpstr>
      <vt:lpstr>Example 7.1.2 – Solution</vt:lpstr>
      <vt:lpstr>Arrow Diagrams</vt:lpstr>
      <vt:lpstr>Example 7.1.3 – Equality of Functions</vt:lpstr>
      <vt:lpstr>Example 7.1.3 – Equality of Functions</vt:lpstr>
      <vt:lpstr>Example 7.1.3 – Solution</vt:lpstr>
      <vt:lpstr>Example 7.1.3 – Solution</vt:lpstr>
      <vt:lpstr>Examples of Functions</vt:lpstr>
      <vt:lpstr>Examples of Functions</vt:lpstr>
      <vt:lpstr>Example 7.1.4 – The Identity Function on a Set</vt:lpstr>
      <vt:lpstr>Example 7.1.4 – Solution</vt:lpstr>
      <vt:lpstr>Example 7.1.5 – Sequences</vt:lpstr>
      <vt:lpstr>Example 7.1.5 – Sequences</vt:lpstr>
      <vt:lpstr>Example 7.1.5 – Solution</vt:lpstr>
      <vt:lpstr>Example 7.1.6 – A Function Defined on a Power Set</vt:lpstr>
      <vt:lpstr>Example 7.1.6 – Solution</vt:lpstr>
      <vt:lpstr>Example 7.1.7 – Functions Defined on a Cartesian Product</vt:lpstr>
      <vt:lpstr>Example 7.1.7 – Functions Defined on a Cartesian Product</vt:lpstr>
      <vt:lpstr>Example 7.1.7 – Solution</vt:lpstr>
      <vt:lpstr>Examples of Functions</vt:lpstr>
      <vt:lpstr>Example 7.1.8 – The Logarithmic Function with Base b</vt:lpstr>
      <vt:lpstr>Example 7.1.8 – Solution</vt:lpstr>
      <vt:lpstr>Examples of Functions</vt:lpstr>
      <vt:lpstr>Example 7.1.9 – Encoding and Decoding Functions</vt:lpstr>
      <vt:lpstr>Example 7.1.9 – Encoding and Decoding Functions</vt:lpstr>
      <vt:lpstr>Example 7.1.9 – Encoding and Decoding Functions</vt:lpstr>
      <vt:lpstr>Example 7.1.9 – Encoding and Decoding Functions</vt:lpstr>
      <vt:lpstr>Example 7.1.9 – Encoding and Decoding Functions</vt:lpstr>
      <vt:lpstr>Example 7.1.9 – Encoding and Decoding Functions</vt:lpstr>
      <vt:lpstr>Example 7.1.10 – The Hamming Distance Function</vt:lpstr>
      <vt:lpstr>Example 7.1.10 – The Hamming Distance Function</vt:lpstr>
      <vt:lpstr>Example 7.1.10 – The Hamming Distance Function</vt:lpstr>
      <vt:lpstr>Example 7.1.10 – Solution</vt:lpstr>
      <vt:lpstr>Boolean Functions</vt:lpstr>
      <vt:lpstr>Boolean Functions</vt:lpstr>
      <vt:lpstr>Boolean Functions</vt:lpstr>
      <vt:lpstr>Boolean Functions</vt:lpstr>
      <vt:lpstr>Example 7.1.11 – A Boolean Function</vt:lpstr>
      <vt:lpstr>Example 7.1.11 – Solution</vt:lpstr>
      <vt:lpstr>Checking Whether a Function Is Well Defined</vt:lpstr>
      <vt:lpstr>Checking Whether a Function Is Well Defined</vt:lpstr>
      <vt:lpstr>Checking Whether a Function Is Well Defined</vt:lpstr>
      <vt:lpstr>Example 7.1.12 – A Function That Is Not Well Defined</vt:lpstr>
      <vt:lpstr>Example 7.1.12 – Solution</vt:lpstr>
      <vt:lpstr>Example 7.1.12 – Solution</vt:lpstr>
      <vt:lpstr>Functions Acting on Sets</vt:lpstr>
      <vt:lpstr>Functions Acting on Sets</vt:lpstr>
      <vt:lpstr>Example 7.1.13 – The Action of a Function on Subsets of a Set</vt:lpstr>
      <vt:lpstr>Example 7.1.13 – Solution</vt:lpstr>
      <vt:lpstr>Example 7.1.14 – Interaction of a Function with Union</vt:lpstr>
      <vt:lpstr>Example 7.1.14 – Solution</vt:lpstr>
      <vt:lpstr>Example 7.1.14 – Solution</vt:lpstr>
      <vt:lpstr>Example 7.1.14 – Solution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ssharma</dc:creator>
  <cp:lastModifiedBy>Anil Varekar</cp:lastModifiedBy>
  <cp:revision>2636</cp:revision>
  <dcterms:created xsi:type="dcterms:W3CDTF">2008-12-01T05:36:35Z</dcterms:created>
  <dcterms:modified xsi:type="dcterms:W3CDTF">2019-02-14T06:27:38Z</dcterms:modified>
</cp:coreProperties>
</file>