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2"/>
  </p:notesMasterIdLst>
  <p:handoutMasterIdLst>
    <p:handoutMasterId r:id="rId93"/>
  </p:handoutMasterIdLst>
  <p:sldIdLst>
    <p:sldId id="957" r:id="rId2"/>
    <p:sldId id="878" r:id="rId3"/>
    <p:sldId id="649" r:id="rId4"/>
    <p:sldId id="958" r:id="rId5"/>
    <p:sldId id="869" r:id="rId6"/>
    <p:sldId id="870" r:id="rId7"/>
    <p:sldId id="871" r:id="rId8"/>
    <p:sldId id="872" r:id="rId9"/>
    <p:sldId id="812" r:id="rId10"/>
    <p:sldId id="873" r:id="rId11"/>
    <p:sldId id="813" r:id="rId12"/>
    <p:sldId id="874" r:id="rId13"/>
    <p:sldId id="959" r:id="rId14"/>
    <p:sldId id="876" r:id="rId15"/>
    <p:sldId id="881" r:id="rId16"/>
    <p:sldId id="882" r:id="rId17"/>
    <p:sldId id="883" r:id="rId18"/>
    <p:sldId id="884" r:id="rId19"/>
    <p:sldId id="885" r:id="rId20"/>
    <p:sldId id="886" r:id="rId21"/>
    <p:sldId id="887" r:id="rId22"/>
    <p:sldId id="888" r:id="rId23"/>
    <p:sldId id="889" r:id="rId24"/>
    <p:sldId id="890" r:id="rId25"/>
    <p:sldId id="960" r:id="rId26"/>
    <p:sldId id="892" r:id="rId27"/>
    <p:sldId id="893" r:id="rId28"/>
    <p:sldId id="894" r:id="rId29"/>
    <p:sldId id="895" r:id="rId30"/>
    <p:sldId id="896" r:id="rId31"/>
    <p:sldId id="897" r:id="rId32"/>
    <p:sldId id="898" r:id="rId33"/>
    <p:sldId id="899" r:id="rId34"/>
    <p:sldId id="900" r:id="rId35"/>
    <p:sldId id="901" r:id="rId36"/>
    <p:sldId id="902" r:id="rId37"/>
    <p:sldId id="903" r:id="rId38"/>
    <p:sldId id="904" r:id="rId39"/>
    <p:sldId id="905" r:id="rId40"/>
    <p:sldId id="906" r:id="rId41"/>
    <p:sldId id="961" r:id="rId42"/>
    <p:sldId id="908" r:id="rId43"/>
    <p:sldId id="909" r:id="rId44"/>
    <p:sldId id="910" r:id="rId45"/>
    <p:sldId id="911" r:id="rId46"/>
    <p:sldId id="912" r:id="rId47"/>
    <p:sldId id="913" r:id="rId48"/>
    <p:sldId id="914" r:id="rId49"/>
    <p:sldId id="962" r:id="rId50"/>
    <p:sldId id="916" r:id="rId51"/>
    <p:sldId id="917" r:id="rId52"/>
    <p:sldId id="918" r:id="rId53"/>
    <p:sldId id="919" r:id="rId54"/>
    <p:sldId id="920" r:id="rId55"/>
    <p:sldId id="921" r:id="rId56"/>
    <p:sldId id="922" r:id="rId57"/>
    <p:sldId id="923" r:id="rId58"/>
    <p:sldId id="924" r:id="rId59"/>
    <p:sldId id="925" r:id="rId60"/>
    <p:sldId id="926" r:id="rId61"/>
    <p:sldId id="927" r:id="rId62"/>
    <p:sldId id="928" r:id="rId63"/>
    <p:sldId id="963" r:id="rId64"/>
    <p:sldId id="930" r:id="rId65"/>
    <p:sldId id="931" r:id="rId66"/>
    <p:sldId id="932" r:id="rId67"/>
    <p:sldId id="933" r:id="rId68"/>
    <p:sldId id="934" r:id="rId69"/>
    <p:sldId id="935" r:id="rId70"/>
    <p:sldId id="964" r:id="rId71"/>
    <p:sldId id="937" r:id="rId72"/>
    <p:sldId id="938" r:id="rId73"/>
    <p:sldId id="939" r:id="rId74"/>
    <p:sldId id="940" r:id="rId75"/>
    <p:sldId id="941" r:id="rId76"/>
    <p:sldId id="943" r:id="rId77"/>
    <p:sldId id="942" r:id="rId78"/>
    <p:sldId id="965" r:id="rId79"/>
    <p:sldId id="945" r:id="rId80"/>
    <p:sldId id="946" r:id="rId81"/>
    <p:sldId id="947" r:id="rId82"/>
    <p:sldId id="948" r:id="rId83"/>
    <p:sldId id="949" r:id="rId84"/>
    <p:sldId id="950" r:id="rId85"/>
    <p:sldId id="951" r:id="rId86"/>
    <p:sldId id="952" r:id="rId87"/>
    <p:sldId id="953" r:id="rId88"/>
    <p:sldId id="954" r:id="rId89"/>
    <p:sldId id="955" r:id="rId90"/>
    <p:sldId id="956" r:id="rId91"/>
  </p:sldIdLst>
  <p:sldSz cx="9144000" cy="6858000" type="screen4x3"/>
  <p:notesSz cx="6858000" cy="9144000"/>
  <p:custDataLst>
    <p:tags r:id="rId94"/>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434" autoAdjust="0"/>
  </p:normalViewPr>
  <p:slideViewPr>
    <p:cSldViewPr>
      <p:cViewPr varScale="1">
        <p:scale>
          <a:sx n="67" d="100"/>
          <a:sy n="67" d="100"/>
        </p:scale>
        <p:origin x="570"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18-02-2019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8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7</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PROPERTIES OF FUNCTIONS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20274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7.2.1 </a:t>
            </a:r>
            <a:r>
              <a:rPr lang="en-US" altLang="en-US" sz="1800" dirty="0" smtClean="0"/>
              <a:t>– </a:t>
            </a:r>
            <a:r>
              <a:rPr lang="en-IN" altLang="en-US" sz="1800" i="1" dirty="0"/>
              <a:t>Identifying One-to-One Functions Defined on Finite Sets</a:t>
            </a:r>
            <a:endParaRPr lang="en-IN" altLang="en-US" sz="1800"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057400"/>
          </a:xfrm>
        </p:spPr>
        <p:txBody>
          <a:bodyPr/>
          <a:lstStyle/>
          <a:p>
            <a:r>
              <a:rPr lang="en-IN" dirty="0"/>
              <a:t>b. Let </a:t>
            </a:r>
            <a:r>
              <a:rPr lang="en-IN" i="1" dirty="0"/>
              <a:t>X </a:t>
            </a:r>
            <a:r>
              <a:rPr lang="en-IN" dirty="0" smtClean="0"/>
              <a:t>= </a:t>
            </a:r>
            <a:r>
              <a:rPr lang="en-IN" dirty="0"/>
              <a:t>{1, 2, 3} and </a:t>
            </a:r>
            <a:r>
              <a:rPr lang="en-IN" i="1" dirty="0"/>
              <a:t>Y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i="1" dirty="0"/>
              <a:t>d</a:t>
            </a:r>
            <a:r>
              <a:rPr lang="en-IN" dirty="0"/>
              <a:t>}. Define </a:t>
            </a:r>
            <a:r>
              <a:rPr lang="en-IN" i="1" dirty="0"/>
              <a:t>H</a:t>
            </a:r>
            <a:r>
              <a:rPr lang="en-IN" dirty="0"/>
              <a:t>: </a:t>
            </a:r>
            <a:r>
              <a:rPr lang="en-IN" i="1" dirty="0"/>
              <a:t>X </a:t>
            </a:r>
            <a:r>
              <a:rPr lang="en-IN" dirty="0" smtClean="0"/>
              <a:t>→ </a:t>
            </a:r>
            <a:r>
              <a:rPr lang="en-IN" i="1" dirty="0"/>
              <a:t>Y </a:t>
            </a:r>
            <a:r>
              <a:rPr lang="en-IN" dirty="0"/>
              <a:t>as follows: </a:t>
            </a:r>
            <a:r>
              <a:rPr lang="en-IN" i="1" dirty="0"/>
              <a:t>H</a:t>
            </a:r>
            <a:r>
              <a:rPr lang="en-IN" dirty="0"/>
              <a:t>(1) </a:t>
            </a:r>
            <a:r>
              <a:rPr lang="en-IN" dirty="0" smtClean="0"/>
              <a:t>= </a:t>
            </a:r>
            <a:r>
              <a:rPr lang="en-IN" i="1" dirty="0" smtClean="0"/>
              <a:t>c</a:t>
            </a:r>
            <a:r>
              <a:rPr lang="en-IN" dirty="0" smtClean="0"/>
              <a:t>, </a:t>
            </a:r>
            <a:r>
              <a:rPr lang="en-IN" i="1" dirty="0" smtClean="0"/>
              <a:t>H</a:t>
            </a:r>
            <a:r>
              <a:rPr lang="en-IN" dirty="0" smtClean="0"/>
              <a:t>(2</a:t>
            </a:r>
            <a:r>
              <a:rPr lang="en-IN" dirty="0"/>
              <a:t>) </a:t>
            </a:r>
            <a:r>
              <a:rPr lang="en-IN" dirty="0" smtClean="0"/>
              <a:t>= </a:t>
            </a:r>
            <a:r>
              <a:rPr lang="en-IN" i="1" dirty="0"/>
              <a:t>a</a:t>
            </a:r>
            <a:r>
              <a:rPr lang="en-IN" dirty="0"/>
              <a:t>, and </a:t>
            </a:r>
            <a:r>
              <a:rPr lang="en-IN" i="1" dirty="0"/>
              <a:t>H</a:t>
            </a:r>
            <a:r>
              <a:rPr lang="en-IN" dirty="0"/>
              <a:t>(3) </a:t>
            </a:r>
            <a:r>
              <a:rPr lang="en-IN" dirty="0" smtClean="0"/>
              <a:t>= </a:t>
            </a:r>
            <a:r>
              <a:rPr lang="en-IN" i="1" dirty="0"/>
              <a:t>d</a:t>
            </a:r>
            <a:r>
              <a:rPr lang="en-IN" dirty="0"/>
              <a:t>. </a:t>
            </a:r>
            <a:endParaRPr lang="en-IN" dirty="0" smtClean="0"/>
          </a:p>
          <a:p>
            <a:endParaRPr lang="en-IN" dirty="0"/>
          </a:p>
          <a:p>
            <a:r>
              <a:rPr lang="en-IN" dirty="0" smtClean="0"/>
              <a:t>	Define </a:t>
            </a:r>
            <a:r>
              <a:rPr lang="en-IN" i="1" dirty="0"/>
              <a:t>K</a:t>
            </a:r>
            <a:r>
              <a:rPr lang="en-IN" dirty="0"/>
              <a:t>: </a:t>
            </a:r>
            <a:r>
              <a:rPr lang="en-IN" i="1" dirty="0"/>
              <a:t>X </a:t>
            </a:r>
            <a:r>
              <a:rPr lang="en-IN" dirty="0"/>
              <a:t>→</a:t>
            </a:r>
            <a:r>
              <a:rPr lang="en-IN" dirty="0" smtClean="0"/>
              <a:t> </a:t>
            </a:r>
            <a:r>
              <a:rPr lang="en-IN" i="1" dirty="0"/>
              <a:t>Y </a:t>
            </a:r>
            <a:r>
              <a:rPr lang="en-IN" dirty="0"/>
              <a:t>as follows: </a:t>
            </a:r>
            <a:r>
              <a:rPr lang="en-IN" i="1" dirty="0"/>
              <a:t>K</a:t>
            </a:r>
            <a:r>
              <a:rPr lang="en-IN" dirty="0"/>
              <a:t>(1) </a:t>
            </a:r>
            <a:r>
              <a:rPr lang="en-IN" dirty="0" smtClean="0"/>
              <a:t>= </a:t>
            </a:r>
            <a:r>
              <a:rPr lang="en-IN" i="1" dirty="0"/>
              <a:t>d</a:t>
            </a:r>
            <a:r>
              <a:rPr lang="en-IN" dirty="0"/>
              <a:t>, </a:t>
            </a:r>
            <a:r>
              <a:rPr lang="en-IN" i="1" dirty="0"/>
              <a:t>K</a:t>
            </a:r>
            <a:r>
              <a:rPr lang="en-IN" dirty="0"/>
              <a:t>(2) </a:t>
            </a:r>
            <a:r>
              <a:rPr lang="en-IN" dirty="0" smtClean="0"/>
              <a:t>= </a:t>
            </a:r>
            <a:r>
              <a:rPr lang="en-IN" i="1" dirty="0"/>
              <a:t>b</a:t>
            </a:r>
            <a:r>
              <a:rPr lang="en-IN" dirty="0"/>
              <a:t>, </a:t>
            </a:r>
            <a:r>
              <a:rPr lang="en-IN" dirty="0" smtClean="0"/>
              <a:t>and    </a:t>
            </a:r>
            <a:r>
              <a:rPr lang="en-IN" i="1" dirty="0" smtClean="0"/>
              <a:t>K</a:t>
            </a:r>
            <a:r>
              <a:rPr lang="en-IN" dirty="0" smtClean="0"/>
              <a:t>(3</a:t>
            </a:r>
            <a:r>
              <a:rPr lang="en-IN" dirty="0"/>
              <a:t>) </a:t>
            </a:r>
            <a:r>
              <a:rPr lang="en-IN" dirty="0" smtClean="0"/>
              <a:t>= </a:t>
            </a:r>
            <a:r>
              <a:rPr lang="en-IN" i="1" dirty="0"/>
              <a:t>d</a:t>
            </a:r>
            <a:r>
              <a:rPr lang="en-IN" dirty="0"/>
              <a:t>. Is either </a:t>
            </a:r>
            <a:r>
              <a:rPr lang="en-IN" i="1" dirty="0"/>
              <a:t>H </a:t>
            </a:r>
            <a:r>
              <a:rPr lang="en-IN" dirty="0"/>
              <a:t>or </a:t>
            </a:r>
            <a:r>
              <a:rPr lang="en-IN" i="1" dirty="0"/>
              <a:t>K </a:t>
            </a:r>
            <a:r>
              <a:rPr lang="en-IN" dirty="0"/>
              <a:t>one-to-one?</a:t>
            </a:r>
            <a:endParaRPr lang="en-US" altLang="en-US" dirty="0"/>
          </a:p>
        </p:txBody>
      </p:sp>
    </p:spTree>
    <p:extLst>
      <p:ext uri="{BB962C8B-B14F-4D97-AF65-F5344CB8AC3E}">
        <p14:creationId xmlns:p14="http://schemas.microsoft.com/office/powerpoint/2010/main" val="2401486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 </a:t>
            </a:r>
            <a:r>
              <a:rPr lang="en-US" altLang="en-US" dirty="0" smtClean="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048000"/>
          </a:xfrm>
        </p:spPr>
        <p:txBody>
          <a:bodyPr/>
          <a:lstStyle/>
          <a:p>
            <a:r>
              <a:rPr lang="en-IN" dirty="0" smtClean="0"/>
              <a:t>a. </a:t>
            </a:r>
            <a:r>
              <a:rPr lang="en-IN" i="1" dirty="0" smtClean="0"/>
              <a:t>F </a:t>
            </a:r>
            <a:r>
              <a:rPr lang="en-IN" dirty="0"/>
              <a:t>is one-to-one but </a:t>
            </a:r>
            <a:r>
              <a:rPr lang="en-IN" i="1" dirty="0"/>
              <a:t>G </a:t>
            </a:r>
            <a:r>
              <a:rPr lang="en-IN" dirty="0"/>
              <a:t>is not. </a:t>
            </a:r>
            <a:r>
              <a:rPr lang="en-IN" i="1" dirty="0"/>
              <a:t>F </a:t>
            </a:r>
            <a:r>
              <a:rPr lang="en-IN" dirty="0"/>
              <a:t>is one-to-one because no two different elements of </a:t>
            </a:r>
            <a:r>
              <a:rPr lang="en-IN" i="1" dirty="0" smtClean="0"/>
              <a:t>X </a:t>
            </a:r>
            <a:r>
              <a:rPr lang="en-IN" dirty="0" smtClean="0"/>
              <a:t>are </a:t>
            </a:r>
            <a:r>
              <a:rPr lang="en-IN" dirty="0"/>
              <a:t>sent by </a:t>
            </a:r>
            <a:r>
              <a:rPr lang="en-IN" i="1" dirty="0"/>
              <a:t>F </a:t>
            </a:r>
            <a:r>
              <a:rPr lang="en-IN" dirty="0"/>
              <a:t>to the same element of </a:t>
            </a:r>
            <a:r>
              <a:rPr lang="en-IN" i="1" dirty="0"/>
              <a:t>Y</a:t>
            </a:r>
            <a:r>
              <a:rPr lang="en-IN" dirty="0"/>
              <a:t>. </a:t>
            </a:r>
            <a:endParaRPr lang="en-IN" dirty="0" smtClean="0"/>
          </a:p>
          <a:p>
            <a:r>
              <a:rPr lang="en-IN" i="1" dirty="0" smtClean="0"/>
              <a:t>	</a:t>
            </a:r>
          </a:p>
          <a:p>
            <a:r>
              <a:rPr lang="en-IN" i="1" dirty="0"/>
              <a:t>	</a:t>
            </a:r>
            <a:r>
              <a:rPr lang="en-IN" i="1" dirty="0" smtClean="0"/>
              <a:t>G </a:t>
            </a:r>
            <a:r>
              <a:rPr lang="en-IN" dirty="0"/>
              <a:t>is not one-to-one because the elements </a:t>
            </a:r>
            <a:r>
              <a:rPr lang="en-IN" i="1" dirty="0"/>
              <a:t>a </a:t>
            </a:r>
            <a:r>
              <a:rPr lang="en-IN" dirty="0" smtClean="0"/>
              <a:t>and </a:t>
            </a:r>
            <a:r>
              <a:rPr lang="en-IN" i="1" dirty="0" smtClean="0"/>
              <a:t>c </a:t>
            </a:r>
            <a:r>
              <a:rPr lang="en-IN" dirty="0"/>
              <a:t>are both sent by </a:t>
            </a:r>
            <a:r>
              <a:rPr lang="en-IN" i="1" dirty="0"/>
              <a:t>G </a:t>
            </a:r>
            <a:r>
              <a:rPr lang="en-IN" dirty="0"/>
              <a:t>to the same element of  </a:t>
            </a:r>
            <a:r>
              <a:rPr lang="en-IN" dirty="0" smtClean="0"/>
              <a:t>                         </a:t>
            </a:r>
            <a:r>
              <a:rPr lang="en-IN" i="1" dirty="0" smtClean="0"/>
              <a:t>Y</a:t>
            </a:r>
            <a:r>
              <a:rPr lang="en-IN" dirty="0"/>
              <a:t>: </a:t>
            </a:r>
            <a:r>
              <a:rPr lang="en-IN" i="1" dirty="0"/>
              <a:t>G</a:t>
            </a:r>
            <a:r>
              <a:rPr lang="en-IN" dirty="0"/>
              <a:t>(</a:t>
            </a:r>
            <a:r>
              <a:rPr lang="en-IN" i="1" dirty="0"/>
              <a:t>a</a:t>
            </a:r>
            <a:r>
              <a:rPr lang="en-IN" dirty="0"/>
              <a:t>) </a:t>
            </a:r>
            <a:r>
              <a:rPr lang="en-IN" dirty="0" smtClean="0"/>
              <a:t>= </a:t>
            </a:r>
            <a:r>
              <a:rPr lang="en-IN" i="1" dirty="0"/>
              <a:t>G</a:t>
            </a:r>
            <a:r>
              <a:rPr lang="en-IN" dirty="0"/>
              <a:t>(</a:t>
            </a:r>
            <a:r>
              <a:rPr lang="en-IN" i="1" dirty="0"/>
              <a:t>c</a:t>
            </a:r>
            <a:r>
              <a:rPr lang="en-IN" dirty="0"/>
              <a:t>) </a:t>
            </a:r>
            <a:r>
              <a:rPr lang="en-IN" dirty="0" smtClean="0"/>
              <a:t>= </a:t>
            </a:r>
            <a:r>
              <a:rPr lang="en-IN" i="1" dirty="0"/>
              <a:t>w </a:t>
            </a:r>
            <a:r>
              <a:rPr lang="en-IN" dirty="0"/>
              <a:t>but </a:t>
            </a:r>
            <a:r>
              <a:rPr lang="en-IN" i="1" dirty="0"/>
              <a:t>a </a:t>
            </a:r>
            <a:r>
              <a:rPr lang="en-IN" dirty="0"/>
              <a:t>≠ </a:t>
            </a:r>
            <a:r>
              <a:rPr lang="en-IN" i="1" dirty="0"/>
              <a:t>c</a:t>
            </a:r>
            <a:r>
              <a:rPr lang="en-IN" dirty="0"/>
              <a:t>.</a:t>
            </a:r>
            <a:endParaRPr lang="en-US" altLang="en-US" sz="1800" dirty="0">
              <a:solidFill>
                <a:srgbClr val="00AEEF"/>
              </a:solidFill>
            </a:endParaRPr>
          </a:p>
        </p:txBody>
      </p:sp>
    </p:spTree>
    <p:extLst>
      <p:ext uri="{BB962C8B-B14F-4D97-AF65-F5344CB8AC3E}">
        <p14:creationId xmlns:p14="http://schemas.microsoft.com/office/powerpoint/2010/main" val="3981001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819400"/>
          </a:xfrm>
        </p:spPr>
        <p:txBody>
          <a:bodyPr/>
          <a:lstStyle/>
          <a:p>
            <a:r>
              <a:rPr lang="en-IN" dirty="0"/>
              <a:t>b. </a:t>
            </a:r>
            <a:r>
              <a:rPr lang="en-IN" i="1" dirty="0"/>
              <a:t>H </a:t>
            </a:r>
            <a:r>
              <a:rPr lang="en-IN" dirty="0"/>
              <a:t>is one-to-one but </a:t>
            </a:r>
            <a:r>
              <a:rPr lang="en-IN" i="1" dirty="0"/>
              <a:t>K </a:t>
            </a:r>
            <a:r>
              <a:rPr lang="en-IN" dirty="0"/>
              <a:t>is not. </a:t>
            </a:r>
            <a:r>
              <a:rPr lang="en-IN" i="1" dirty="0"/>
              <a:t>H </a:t>
            </a:r>
            <a:r>
              <a:rPr lang="en-IN" dirty="0"/>
              <a:t>is one-to-one because each of the three elements </a:t>
            </a:r>
            <a:r>
              <a:rPr lang="en-IN" dirty="0" smtClean="0"/>
              <a:t>of the </a:t>
            </a:r>
            <a:r>
              <a:rPr lang="en-IN" dirty="0"/>
              <a:t>domain of </a:t>
            </a:r>
            <a:r>
              <a:rPr lang="en-IN" i="1" dirty="0"/>
              <a:t>H </a:t>
            </a:r>
            <a:r>
              <a:rPr lang="en-IN" dirty="0"/>
              <a:t>is sent by </a:t>
            </a:r>
            <a:r>
              <a:rPr lang="en-IN" i="1" dirty="0"/>
              <a:t>H </a:t>
            </a:r>
            <a:r>
              <a:rPr lang="en-IN" dirty="0"/>
              <a:t>to a different element of the co-domain: </a:t>
            </a:r>
            <a:r>
              <a:rPr lang="en-IN" i="1" dirty="0"/>
              <a:t>H</a:t>
            </a:r>
            <a:r>
              <a:rPr lang="en-IN" dirty="0"/>
              <a:t>(1) ≠</a:t>
            </a:r>
            <a:r>
              <a:rPr lang="en-IN" dirty="0" smtClean="0"/>
              <a:t> </a:t>
            </a:r>
            <a:r>
              <a:rPr lang="en-IN" i="1" dirty="0"/>
              <a:t>H</a:t>
            </a:r>
            <a:r>
              <a:rPr lang="en-IN" dirty="0"/>
              <a:t>(2</a:t>
            </a:r>
            <a:r>
              <a:rPr lang="en-IN" dirty="0" smtClean="0"/>
              <a:t>), </a:t>
            </a:r>
            <a:r>
              <a:rPr lang="en-IN" i="1" dirty="0" smtClean="0"/>
              <a:t>H</a:t>
            </a:r>
            <a:r>
              <a:rPr lang="en-IN" dirty="0" smtClean="0"/>
              <a:t>(1</a:t>
            </a:r>
            <a:r>
              <a:rPr lang="en-IN" dirty="0"/>
              <a:t>) ≠</a:t>
            </a:r>
            <a:r>
              <a:rPr lang="en-IN" dirty="0" smtClean="0"/>
              <a:t> </a:t>
            </a:r>
            <a:r>
              <a:rPr lang="en-IN" i="1" dirty="0"/>
              <a:t>H</a:t>
            </a:r>
            <a:r>
              <a:rPr lang="en-IN" dirty="0"/>
              <a:t>(3), and </a:t>
            </a:r>
            <a:r>
              <a:rPr lang="en-IN" i="1" dirty="0"/>
              <a:t>H</a:t>
            </a:r>
            <a:r>
              <a:rPr lang="en-IN" dirty="0"/>
              <a:t>(2) ≠</a:t>
            </a:r>
            <a:r>
              <a:rPr lang="en-IN" dirty="0" smtClean="0"/>
              <a:t> </a:t>
            </a:r>
            <a:r>
              <a:rPr lang="en-IN" i="1" dirty="0"/>
              <a:t>H</a:t>
            </a:r>
            <a:r>
              <a:rPr lang="en-IN" dirty="0"/>
              <a:t>(3). </a:t>
            </a:r>
            <a:endParaRPr lang="en-IN" dirty="0" smtClean="0"/>
          </a:p>
          <a:p>
            <a:endParaRPr lang="en-IN" i="1" dirty="0"/>
          </a:p>
          <a:p>
            <a:r>
              <a:rPr lang="en-IN" i="1" dirty="0" smtClean="0"/>
              <a:t>	K</a:t>
            </a:r>
            <a:r>
              <a:rPr lang="en-IN" dirty="0"/>
              <a:t>, however, is not </a:t>
            </a:r>
            <a:r>
              <a:rPr lang="en-IN" dirty="0" smtClean="0"/>
              <a:t>one-to-one </a:t>
            </a:r>
            <a:r>
              <a:rPr lang="en-IN" dirty="0"/>
              <a:t>because </a:t>
            </a:r>
            <a:r>
              <a:rPr lang="en-IN" i="1" dirty="0"/>
              <a:t>K</a:t>
            </a:r>
            <a:r>
              <a:rPr lang="en-IN" dirty="0"/>
              <a:t>(1) </a:t>
            </a:r>
            <a:r>
              <a:rPr lang="en-IN" dirty="0" smtClean="0"/>
              <a:t>= </a:t>
            </a:r>
            <a:r>
              <a:rPr lang="en-IN" i="1" dirty="0"/>
              <a:t>K</a:t>
            </a:r>
            <a:r>
              <a:rPr lang="en-IN" dirty="0"/>
              <a:t>(3) </a:t>
            </a:r>
            <a:r>
              <a:rPr lang="en-IN" dirty="0" smtClean="0"/>
              <a:t>= </a:t>
            </a:r>
            <a:r>
              <a:rPr lang="en-IN" i="1" dirty="0" smtClean="0"/>
              <a:t>d </a:t>
            </a:r>
            <a:r>
              <a:rPr lang="en-IN" dirty="0" smtClean="0"/>
              <a:t>but </a:t>
            </a:r>
            <a:r>
              <a:rPr lang="en-IN" dirty="0"/>
              <a:t>1 ≠</a:t>
            </a:r>
            <a:r>
              <a:rPr lang="en-IN" dirty="0" smtClean="0"/>
              <a:t> </a:t>
            </a:r>
            <a:r>
              <a:rPr lang="en-IN" dirty="0"/>
              <a:t>3.</a:t>
            </a:r>
            <a:endParaRPr lang="en-US" altLang="en-US" sz="1800" dirty="0">
              <a:solidFill>
                <a:srgbClr val="00AEEF"/>
              </a:solidFill>
            </a:endParaRPr>
          </a:p>
        </p:txBody>
      </p:sp>
    </p:spTree>
    <p:extLst>
      <p:ext uri="{BB962C8B-B14F-4D97-AF65-F5344CB8AC3E}">
        <p14:creationId xmlns:p14="http://schemas.microsoft.com/office/powerpoint/2010/main" val="4283026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One-to-One Functions on Infinite Sets</a:t>
            </a:r>
          </a:p>
        </p:txBody>
      </p:sp>
    </p:spTree>
    <p:extLst>
      <p:ext uri="{BB962C8B-B14F-4D97-AF65-F5344CB8AC3E}">
        <p14:creationId xmlns:p14="http://schemas.microsoft.com/office/powerpoint/2010/main" val="664451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700" dirty="0"/>
              <a:t>One-to-One Functions on Infinite Sets</a:t>
            </a:r>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a:t>Now suppose </a:t>
            </a:r>
            <a:r>
              <a:rPr lang="en-IN" i="1" dirty="0"/>
              <a:t>f </a:t>
            </a:r>
            <a:r>
              <a:rPr lang="en-IN" dirty="0"/>
              <a:t>is a function defined on an infinite set </a:t>
            </a:r>
            <a:r>
              <a:rPr lang="en-IN" i="1" dirty="0"/>
              <a:t>X</a:t>
            </a:r>
            <a:r>
              <a:rPr lang="en-IN" dirty="0"/>
              <a:t>. By definition, </a:t>
            </a:r>
            <a:r>
              <a:rPr lang="en-IN" i="1" dirty="0"/>
              <a:t>f </a:t>
            </a:r>
            <a:r>
              <a:rPr lang="en-IN" dirty="0"/>
              <a:t>is one-to-one </a:t>
            </a:r>
            <a:r>
              <a:rPr lang="en-IN" dirty="0" smtClean="0"/>
              <a:t>if, and </a:t>
            </a:r>
            <a:r>
              <a:rPr lang="en-IN" dirty="0"/>
              <a:t>only if, the following universal statement is true</a:t>
            </a:r>
            <a:r>
              <a:rPr lang="en-IN" dirty="0" smtClean="0"/>
              <a:t>: </a:t>
            </a:r>
          </a:p>
          <a:p>
            <a:pPr marL="0" indent="0"/>
            <a:r>
              <a:rPr lang="en-IN" dirty="0" smtClean="0"/>
              <a:t>	    </a:t>
            </a:r>
            <a:r>
              <a:rPr lang="en-IN" dirty="0" smtClean="0">
                <a:ea typeface="Arial Unicode MS"/>
                <a:cs typeface="Arial Unicode MS"/>
              </a:rPr>
              <a:t>∀</a:t>
            </a:r>
            <a:r>
              <a:rPr lang="en-IN" i="1" dirty="0" smtClean="0"/>
              <a:t>x</a:t>
            </a:r>
            <a:r>
              <a:rPr lang="en-IN" baseline="-25000" dirty="0" smtClean="0"/>
              <a:t>1</a:t>
            </a:r>
            <a:r>
              <a:rPr lang="en-IN" dirty="0"/>
              <a:t>, </a:t>
            </a:r>
            <a:r>
              <a:rPr lang="en-IN" i="1" dirty="0"/>
              <a:t>x</a:t>
            </a:r>
            <a:r>
              <a:rPr lang="en-IN" baseline="-25000" dirty="0"/>
              <a:t>2</a:t>
            </a:r>
            <a:r>
              <a:rPr lang="en-IN" dirty="0"/>
              <a:t> ∈ </a:t>
            </a:r>
            <a:r>
              <a:rPr lang="en-IN" i="1" dirty="0"/>
              <a:t>X</a:t>
            </a:r>
            <a:r>
              <a:rPr lang="en-IN" dirty="0"/>
              <a:t>, if </a:t>
            </a:r>
            <a:r>
              <a:rPr lang="en-IN" i="1" dirty="0" smtClean="0"/>
              <a:t>f</a:t>
            </a:r>
            <a:r>
              <a:rPr lang="en-IN" sz="400" i="1" dirty="0" smtClean="0"/>
              <a:t> </a:t>
            </a:r>
            <a:r>
              <a:rPr lang="en-IN" dirty="0" smtClean="0"/>
              <a:t>(</a:t>
            </a:r>
            <a:r>
              <a:rPr lang="en-IN" i="1" dirty="0"/>
              <a:t>x</a:t>
            </a:r>
            <a:r>
              <a:rPr lang="en-IN" baseline="-25000" dirty="0"/>
              <a:t>1</a:t>
            </a:r>
            <a:r>
              <a:rPr lang="en-IN" dirty="0"/>
              <a:t>) </a:t>
            </a:r>
            <a:r>
              <a:rPr lang="en-IN" dirty="0" smtClean="0"/>
              <a:t>= </a:t>
            </a:r>
            <a:r>
              <a:rPr lang="en-IN" i="1" dirty="0" smtClean="0"/>
              <a:t>f</a:t>
            </a:r>
            <a:r>
              <a:rPr lang="en-IN" sz="800" i="1" dirty="0"/>
              <a:t> </a:t>
            </a:r>
            <a:r>
              <a:rPr lang="en-IN" dirty="0" smtClean="0"/>
              <a:t>(</a:t>
            </a:r>
            <a:r>
              <a:rPr lang="en-IN" i="1" dirty="0"/>
              <a:t>x</a:t>
            </a:r>
            <a:r>
              <a:rPr lang="en-IN" baseline="-25000" dirty="0"/>
              <a:t>2</a:t>
            </a:r>
            <a:r>
              <a:rPr lang="en-IN" dirty="0"/>
              <a:t>) then </a:t>
            </a:r>
            <a:r>
              <a:rPr lang="en-IN" i="1" dirty="0"/>
              <a:t>x</a:t>
            </a:r>
            <a:r>
              <a:rPr lang="en-IN" baseline="-25000" dirty="0"/>
              <a:t>1</a:t>
            </a:r>
            <a:r>
              <a:rPr lang="en-IN" dirty="0"/>
              <a:t> </a:t>
            </a:r>
            <a:r>
              <a:rPr lang="en-IN" dirty="0" smtClean="0"/>
              <a:t>= </a:t>
            </a:r>
            <a:r>
              <a:rPr lang="en-IN" i="1" dirty="0"/>
              <a:t>x</a:t>
            </a:r>
            <a:r>
              <a:rPr lang="en-IN" baseline="-25000" dirty="0"/>
              <a:t>2</a:t>
            </a:r>
            <a:r>
              <a:rPr lang="en-IN" dirty="0" smtClean="0"/>
              <a:t>.</a:t>
            </a:r>
          </a:p>
          <a:p>
            <a:pPr marL="0" indent="0"/>
            <a:endParaRPr lang="en-US" sz="1400" dirty="0"/>
          </a:p>
          <a:p>
            <a:pPr marL="0" indent="0"/>
            <a:r>
              <a:rPr lang="en-IN" dirty="0"/>
              <a:t>Thus, to prove </a:t>
            </a:r>
            <a:r>
              <a:rPr lang="en-IN" i="1" dirty="0"/>
              <a:t>f </a:t>
            </a:r>
            <a:r>
              <a:rPr lang="en-IN" dirty="0"/>
              <a:t>is one-to-one, you will generally use the method of direct </a:t>
            </a:r>
            <a:r>
              <a:rPr lang="en-IN" dirty="0" smtClean="0"/>
              <a:t>proof:</a:t>
            </a:r>
          </a:p>
          <a:p>
            <a:pPr marL="0" indent="0"/>
            <a:r>
              <a:rPr lang="en-IN" b="1" dirty="0" smtClean="0"/>
              <a:t>		suppose </a:t>
            </a:r>
            <a:r>
              <a:rPr lang="en-IN" i="1" dirty="0"/>
              <a:t>x</a:t>
            </a:r>
            <a:r>
              <a:rPr lang="en-IN" baseline="-25000" dirty="0"/>
              <a:t>1</a:t>
            </a:r>
            <a:r>
              <a:rPr lang="en-IN" dirty="0"/>
              <a:t> and </a:t>
            </a:r>
            <a:r>
              <a:rPr lang="en-IN" i="1" dirty="0"/>
              <a:t>x</a:t>
            </a:r>
            <a:r>
              <a:rPr lang="en-IN" baseline="-25000" dirty="0"/>
              <a:t>2</a:t>
            </a:r>
            <a:r>
              <a:rPr lang="en-IN" dirty="0"/>
              <a:t> are elements of </a:t>
            </a:r>
            <a:r>
              <a:rPr lang="en-IN" i="1" dirty="0"/>
              <a:t>X </a:t>
            </a:r>
            <a:r>
              <a:rPr lang="en-IN" dirty="0"/>
              <a:t>such </a:t>
            </a:r>
            <a:r>
              <a:rPr lang="en-IN" dirty="0" smtClean="0"/>
              <a:t>		that </a:t>
            </a:r>
            <a:r>
              <a:rPr lang="en-IN" i="1" dirty="0" smtClean="0"/>
              <a:t>f</a:t>
            </a:r>
            <a:r>
              <a:rPr lang="en-IN" sz="800" i="1" dirty="0"/>
              <a:t> </a:t>
            </a:r>
            <a:r>
              <a:rPr lang="en-IN" dirty="0" smtClean="0"/>
              <a:t>(</a:t>
            </a:r>
            <a:r>
              <a:rPr lang="en-IN" i="1" dirty="0" smtClean="0"/>
              <a:t>x</a:t>
            </a:r>
            <a:r>
              <a:rPr lang="en-IN" baseline="-25000" dirty="0" smtClean="0"/>
              <a:t>1</a:t>
            </a:r>
            <a:r>
              <a:rPr lang="en-IN" dirty="0"/>
              <a:t>) </a:t>
            </a:r>
            <a:r>
              <a:rPr lang="en-IN" dirty="0" smtClean="0"/>
              <a:t>= </a:t>
            </a:r>
            <a:r>
              <a:rPr lang="en-IN" i="1" dirty="0" smtClean="0"/>
              <a:t>f</a:t>
            </a:r>
            <a:r>
              <a:rPr lang="en-IN" sz="800" i="1" dirty="0"/>
              <a:t> </a:t>
            </a:r>
            <a:r>
              <a:rPr lang="en-IN" dirty="0" smtClean="0"/>
              <a:t>(</a:t>
            </a:r>
            <a:r>
              <a:rPr lang="en-IN" i="1" dirty="0" smtClean="0"/>
              <a:t>x</a:t>
            </a:r>
            <a:r>
              <a:rPr lang="en-IN" baseline="-25000" dirty="0" smtClean="0"/>
              <a:t>2</a:t>
            </a:r>
            <a:r>
              <a:rPr lang="en-IN" dirty="0" smtClean="0"/>
              <a:t>) </a:t>
            </a:r>
          </a:p>
          <a:p>
            <a:pPr marL="0" indent="0"/>
            <a:endParaRPr lang="en-IN" sz="600" dirty="0"/>
          </a:p>
          <a:p>
            <a:pPr marL="0" indent="0"/>
            <a:r>
              <a:rPr lang="en-IN" dirty="0" smtClean="0"/>
              <a:t>and 		</a:t>
            </a:r>
            <a:r>
              <a:rPr lang="en-IN" b="1" dirty="0" smtClean="0"/>
              <a:t>show </a:t>
            </a:r>
            <a:r>
              <a:rPr lang="en-IN" dirty="0"/>
              <a:t>that </a:t>
            </a:r>
            <a:r>
              <a:rPr lang="en-IN" i="1" dirty="0"/>
              <a:t>x</a:t>
            </a:r>
            <a:r>
              <a:rPr lang="en-IN" baseline="-25000" dirty="0"/>
              <a:t>1</a:t>
            </a:r>
            <a:r>
              <a:rPr lang="en-IN" dirty="0"/>
              <a:t> </a:t>
            </a:r>
            <a:r>
              <a:rPr lang="en-IN" dirty="0" smtClean="0"/>
              <a:t>= </a:t>
            </a:r>
            <a:r>
              <a:rPr lang="en-IN" i="1" dirty="0"/>
              <a:t>x</a:t>
            </a:r>
            <a:r>
              <a:rPr lang="en-IN" baseline="-25000" dirty="0"/>
              <a:t>2</a:t>
            </a:r>
            <a:r>
              <a:rPr lang="en-IN" dirty="0"/>
              <a:t>.</a:t>
            </a:r>
            <a:endParaRPr lang="en-IN" dirty="0" smtClean="0"/>
          </a:p>
        </p:txBody>
      </p:sp>
    </p:spTree>
    <p:extLst>
      <p:ext uri="{BB962C8B-B14F-4D97-AF65-F5344CB8AC3E}">
        <p14:creationId xmlns:p14="http://schemas.microsoft.com/office/powerpoint/2010/main" val="175225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700" dirty="0"/>
              <a:t>One-to-One Functions on Infinite Sets</a:t>
            </a: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To show that </a:t>
            </a:r>
            <a:r>
              <a:rPr lang="en-IN" i="1" dirty="0"/>
              <a:t>f </a:t>
            </a:r>
            <a:r>
              <a:rPr lang="en-IN" dirty="0"/>
              <a:t>is </a:t>
            </a:r>
            <a:r>
              <a:rPr lang="en-IN" i="1" dirty="0"/>
              <a:t>not </a:t>
            </a:r>
            <a:r>
              <a:rPr lang="en-IN" dirty="0"/>
              <a:t>one-to-one, you will </a:t>
            </a:r>
            <a:r>
              <a:rPr lang="en-IN" dirty="0" smtClean="0"/>
              <a:t>ordinarily </a:t>
            </a:r>
          </a:p>
          <a:p>
            <a:pPr marL="0" indent="0"/>
            <a:endParaRPr lang="en-IN" sz="1800" b="1" dirty="0"/>
          </a:p>
          <a:p>
            <a:pPr marL="0" indent="0"/>
            <a:r>
              <a:rPr lang="en-IN" b="1" dirty="0" smtClean="0"/>
              <a:t>	find </a:t>
            </a:r>
            <a:r>
              <a:rPr lang="en-IN" dirty="0"/>
              <a:t>elements </a:t>
            </a:r>
            <a:r>
              <a:rPr lang="en-IN" i="1" dirty="0"/>
              <a:t>x</a:t>
            </a:r>
            <a:r>
              <a:rPr lang="en-IN" baseline="-25000" dirty="0"/>
              <a:t>1</a:t>
            </a:r>
            <a:r>
              <a:rPr lang="en-IN" dirty="0"/>
              <a:t> and </a:t>
            </a:r>
            <a:r>
              <a:rPr lang="en-IN" i="1" dirty="0"/>
              <a:t>x</a:t>
            </a:r>
            <a:r>
              <a:rPr lang="en-IN" baseline="-25000" dirty="0"/>
              <a:t>2</a:t>
            </a:r>
            <a:r>
              <a:rPr lang="en-IN" dirty="0"/>
              <a:t> in </a:t>
            </a:r>
            <a:r>
              <a:rPr lang="en-IN" i="1" dirty="0"/>
              <a:t>X </a:t>
            </a:r>
            <a:r>
              <a:rPr lang="en-IN" dirty="0"/>
              <a:t>so that </a:t>
            </a:r>
            <a:r>
              <a:rPr lang="en-IN" i="1" dirty="0" smtClean="0"/>
              <a:t>f</a:t>
            </a:r>
            <a:r>
              <a:rPr lang="en-IN" sz="800" i="1" dirty="0" smtClean="0"/>
              <a:t> </a:t>
            </a:r>
            <a:r>
              <a:rPr lang="en-IN" dirty="0" smtClean="0"/>
              <a:t>(</a:t>
            </a:r>
            <a:r>
              <a:rPr lang="en-IN" i="1" dirty="0"/>
              <a:t>x</a:t>
            </a:r>
            <a:r>
              <a:rPr lang="en-IN" baseline="-25000" dirty="0"/>
              <a:t>1</a:t>
            </a:r>
            <a:r>
              <a:rPr lang="en-IN" dirty="0"/>
              <a:t>) </a:t>
            </a:r>
            <a:r>
              <a:rPr lang="en-IN" dirty="0" smtClean="0"/>
              <a:t>= </a:t>
            </a:r>
            <a:r>
              <a:rPr lang="en-IN" i="1" dirty="0" smtClean="0"/>
              <a:t>f</a:t>
            </a:r>
            <a:r>
              <a:rPr lang="en-IN" sz="800" i="1" dirty="0" smtClean="0"/>
              <a:t> </a:t>
            </a:r>
            <a:r>
              <a:rPr lang="en-IN" dirty="0" smtClean="0"/>
              <a:t>(</a:t>
            </a:r>
            <a:r>
              <a:rPr lang="en-IN" i="1" dirty="0" smtClean="0"/>
              <a:t>x</a:t>
            </a:r>
            <a:r>
              <a:rPr lang="en-IN" baseline="-25000" dirty="0" smtClean="0"/>
              <a:t>2</a:t>
            </a:r>
            <a:r>
              <a:rPr lang="en-IN" dirty="0"/>
              <a:t>) but </a:t>
            </a:r>
            <a:r>
              <a:rPr lang="en-IN" dirty="0" smtClean="0"/>
              <a:t>	</a:t>
            </a:r>
            <a:r>
              <a:rPr lang="en-IN" i="1" dirty="0" smtClean="0"/>
              <a:t>x</a:t>
            </a:r>
            <a:r>
              <a:rPr lang="en-IN" baseline="-25000" dirty="0" smtClean="0"/>
              <a:t>1</a:t>
            </a:r>
            <a:r>
              <a:rPr lang="en-IN" dirty="0" smtClean="0"/>
              <a:t> </a:t>
            </a:r>
            <a:r>
              <a:rPr lang="en-IN" dirty="0"/>
              <a:t>≠ </a:t>
            </a:r>
            <a:r>
              <a:rPr lang="en-IN" i="1" dirty="0"/>
              <a:t>x</a:t>
            </a:r>
            <a:r>
              <a:rPr lang="en-IN" baseline="-25000" dirty="0"/>
              <a:t>2</a:t>
            </a:r>
            <a:r>
              <a:rPr lang="en-IN" dirty="0"/>
              <a:t>.</a:t>
            </a:r>
            <a:endParaRPr lang="en-IN" dirty="0" smtClean="0"/>
          </a:p>
        </p:txBody>
      </p:sp>
    </p:spTree>
    <p:extLst>
      <p:ext uri="{BB962C8B-B14F-4D97-AF65-F5344CB8AC3E}">
        <p14:creationId xmlns:p14="http://schemas.microsoft.com/office/powerpoint/2010/main" val="870853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7.2.2 </a:t>
            </a:r>
            <a:r>
              <a:rPr lang="en-US" altLang="en-US" sz="2000" dirty="0" smtClean="0"/>
              <a:t>– </a:t>
            </a:r>
            <a:r>
              <a:rPr lang="en-IN" altLang="en-US" sz="2000" i="1" dirty="0"/>
              <a:t>Proving or Disproving That Functions Are One-to-One</a:t>
            </a:r>
            <a:endParaRPr lang="en-IN" altLang="en-US" sz="2000" dirty="0"/>
          </a:p>
        </p:txBody>
      </p:sp>
      <p:sp>
        <p:nvSpPr>
          <p:cNvPr id="3" name="Content Placeholder 2"/>
          <p:cNvSpPr>
            <a:spLocks noGrp="1"/>
          </p:cNvSpPr>
          <p:nvPr>
            <p:ph sz="quarter" idx="13"/>
          </p:nvPr>
        </p:nvSpPr>
        <p:spPr>
          <a:xfrm>
            <a:off x="457200" y="1447800"/>
            <a:ext cx="8226425" cy="1571625"/>
          </a:xfrm>
        </p:spPr>
        <p:txBody>
          <a:bodyPr/>
          <a:lstStyle/>
          <a:p>
            <a:pPr marL="341313" indent="-341313"/>
            <a:r>
              <a:rPr lang="en-IN" dirty="0"/>
              <a:t>Define </a:t>
            </a:r>
            <a:r>
              <a:rPr lang="en-IN" i="1" dirty="0"/>
              <a:t>f </a:t>
            </a:r>
            <a:r>
              <a:rPr lang="en-IN" dirty="0"/>
              <a:t>: </a:t>
            </a:r>
            <a:r>
              <a:rPr lang="en-IN" b="1" dirty="0"/>
              <a:t>R </a:t>
            </a:r>
            <a:r>
              <a:rPr lang="en-IN" dirty="0" smtClean="0"/>
              <a:t>→ </a:t>
            </a:r>
            <a:r>
              <a:rPr lang="en-IN" b="1" dirty="0"/>
              <a:t>R </a:t>
            </a:r>
            <a:r>
              <a:rPr lang="en-IN" dirty="0"/>
              <a:t>and </a:t>
            </a:r>
            <a:r>
              <a:rPr lang="en-IN" i="1" dirty="0"/>
              <a:t>g </a:t>
            </a:r>
            <a:r>
              <a:rPr lang="en-IN" dirty="0"/>
              <a:t>: </a:t>
            </a:r>
            <a:r>
              <a:rPr lang="en-IN" b="1" dirty="0"/>
              <a:t>Z </a:t>
            </a:r>
            <a:r>
              <a:rPr lang="en-IN" dirty="0"/>
              <a:t>→</a:t>
            </a:r>
            <a:r>
              <a:rPr lang="en-IN" dirty="0" smtClean="0"/>
              <a:t> </a:t>
            </a:r>
            <a:r>
              <a:rPr lang="en-IN" b="1" dirty="0"/>
              <a:t>Z </a:t>
            </a:r>
            <a:r>
              <a:rPr lang="en-IN" dirty="0"/>
              <a:t>by the </a:t>
            </a:r>
            <a:r>
              <a:rPr lang="en-IN" dirty="0" smtClean="0"/>
              <a:t>rules</a:t>
            </a:r>
          </a:p>
          <a:p>
            <a:pPr marL="341313" indent="-341313"/>
            <a:endParaRPr lang="en-US" altLang="en-US" sz="1200" dirty="0"/>
          </a:p>
          <a:p>
            <a:r>
              <a:rPr lang="en-IN" i="1" dirty="0" smtClean="0"/>
              <a:t>			    f</a:t>
            </a:r>
            <a:r>
              <a:rPr lang="en-IN" sz="400" i="1" dirty="0" smtClean="0"/>
              <a:t> </a:t>
            </a:r>
            <a:r>
              <a:rPr lang="en-IN" dirty="0" smtClean="0"/>
              <a:t>(</a:t>
            </a:r>
            <a:r>
              <a:rPr lang="en-IN" i="1" dirty="0"/>
              <a:t>x</a:t>
            </a:r>
            <a:r>
              <a:rPr lang="en-IN" dirty="0"/>
              <a:t>) </a:t>
            </a:r>
            <a:r>
              <a:rPr lang="en-IN" dirty="0" smtClean="0"/>
              <a:t>= 4</a:t>
            </a:r>
            <a:r>
              <a:rPr lang="en-IN" i="1" dirty="0" smtClean="0"/>
              <a:t>x</a:t>
            </a:r>
            <a:r>
              <a:rPr lang="en-IN" dirty="0"/>
              <a:t> − 1 for all </a:t>
            </a:r>
            <a:r>
              <a:rPr lang="en-IN" i="1" dirty="0"/>
              <a:t>x </a:t>
            </a:r>
            <a:r>
              <a:rPr lang="en-IN" dirty="0"/>
              <a:t>∈</a:t>
            </a:r>
            <a:r>
              <a:rPr lang="en-IN" dirty="0" smtClean="0"/>
              <a:t> </a:t>
            </a:r>
            <a:r>
              <a:rPr lang="en-IN" b="1" dirty="0" smtClean="0"/>
              <a:t>R </a:t>
            </a:r>
          </a:p>
          <a:p>
            <a:endParaRPr lang="en-IN" sz="200" b="1" dirty="0"/>
          </a:p>
          <a:p>
            <a:r>
              <a:rPr lang="en-IN" dirty="0" smtClean="0"/>
              <a:t>and</a:t>
            </a:r>
            <a:endParaRPr lang="en-US" altLang="en-US" dirty="0"/>
          </a:p>
        </p:txBody>
      </p:sp>
      <p:pic>
        <p:nvPicPr>
          <p:cNvPr id="5122" name="Picture 2" descr="g(n) = n^2 for all n element of  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76550"/>
            <a:ext cx="3067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3581400"/>
            <a:ext cx="8226425" cy="1219200"/>
          </a:xfrm>
        </p:spPr>
        <p:txBody>
          <a:bodyPr/>
          <a:lstStyle/>
          <a:p>
            <a:r>
              <a:rPr lang="en-IN" dirty="0" smtClean="0"/>
              <a:t>a. Is </a:t>
            </a:r>
            <a:r>
              <a:rPr lang="en-IN" i="1" dirty="0"/>
              <a:t>f </a:t>
            </a:r>
            <a:r>
              <a:rPr lang="en-IN" dirty="0"/>
              <a:t>one-to-one? Prove or give a </a:t>
            </a:r>
            <a:r>
              <a:rPr lang="en-IN" dirty="0" smtClean="0"/>
              <a:t>counterexample.</a:t>
            </a:r>
          </a:p>
          <a:p>
            <a:endParaRPr lang="en-IN" sz="1600" dirty="0" smtClean="0"/>
          </a:p>
          <a:p>
            <a:r>
              <a:rPr lang="en-IN" dirty="0" smtClean="0"/>
              <a:t>b</a:t>
            </a:r>
            <a:r>
              <a:rPr lang="en-IN" dirty="0"/>
              <a:t>. Is </a:t>
            </a:r>
            <a:r>
              <a:rPr lang="en-IN" i="1" dirty="0"/>
              <a:t>g </a:t>
            </a:r>
            <a:r>
              <a:rPr lang="en-IN" dirty="0"/>
              <a:t>one-to-one? Prove or give a counterexample.</a:t>
            </a:r>
            <a:endParaRPr lang="en-US" altLang="en-US" dirty="0"/>
          </a:p>
        </p:txBody>
      </p:sp>
    </p:spTree>
    <p:extLst>
      <p:ext uri="{BB962C8B-B14F-4D97-AF65-F5344CB8AC3E}">
        <p14:creationId xmlns:p14="http://schemas.microsoft.com/office/powerpoint/2010/main" val="663129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581400"/>
          </a:xfrm>
        </p:spPr>
        <p:txBody>
          <a:bodyPr/>
          <a:lstStyle/>
          <a:p>
            <a:pPr marL="0" indent="0"/>
            <a:r>
              <a:rPr lang="en-IN" dirty="0"/>
              <a:t>It is usually best to start by taking a positive approach to answering </a:t>
            </a:r>
            <a:r>
              <a:rPr lang="en-IN" dirty="0" smtClean="0"/>
              <a:t>questions like </a:t>
            </a:r>
            <a:r>
              <a:rPr lang="en-IN" dirty="0"/>
              <a:t>these. Try to prove the given functions are one-to-one and see whether you </a:t>
            </a:r>
            <a:r>
              <a:rPr lang="en-IN" dirty="0" smtClean="0"/>
              <a:t>run into </a:t>
            </a:r>
            <a:r>
              <a:rPr lang="en-IN" dirty="0"/>
              <a:t>difficulty. </a:t>
            </a:r>
            <a:endParaRPr lang="en-IN" dirty="0" smtClean="0"/>
          </a:p>
          <a:p>
            <a:pPr marL="0" indent="0"/>
            <a:endParaRPr lang="en-IN" dirty="0"/>
          </a:p>
          <a:p>
            <a:pPr marL="0" indent="0"/>
            <a:r>
              <a:rPr lang="en-IN" dirty="0" smtClean="0"/>
              <a:t>If </a:t>
            </a:r>
            <a:r>
              <a:rPr lang="en-IN" dirty="0"/>
              <a:t>you finish without running into </a:t>
            </a:r>
            <a:r>
              <a:rPr lang="en-IN" dirty="0" smtClean="0"/>
              <a:t>any problems</a:t>
            </a:r>
            <a:r>
              <a:rPr lang="en-IN" dirty="0"/>
              <a:t>, then you have a </a:t>
            </a:r>
            <a:r>
              <a:rPr lang="en-IN" dirty="0" smtClean="0"/>
              <a:t>proof. If </a:t>
            </a:r>
            <a:r>
              <a:rPr lang="en-IN" dirty="0"/>
              <a:t>you do encounter a problem, then </a:t>
            </a:r>
            <a:r>
              <a:rPr lang="en-IN" dirty="0" err="1"/>
              <a:t>analyzing</a:t>
            </a:r>
            <a:r>
              <a:rPr lang="en-IN" dirty="0"/>
              <a:t> the problem may lead you to discover </a:t>
            </a:r>
            <a:r>
              <a:rPr lang="en-IN" dirty="0" smtClean="0"/>
              <a:t>a counterexample</a:t>
            </a:r>
            <a:r>
              <a:rPr lang="en-IN" dirty="0"/>
              <a:t>.</a:t>
            </a:r>
            <a:endParaRPr lang="en-US" altLang="en-US" sz="1800" dirty="0">
              <a:solidFill>
                <a:srgbClr val="00AEEF"/>
              </a:solidFill>
            </a:endParaRPr>
          </a:p>
        </p:txBody>
      </p:sp>
    </p:spTree>
    <p:extLst>
      <p:ext uri="{BB962C8B-B14F-4D97-AF65-F5344CB8AC3E}">
        <p14:creationId xmlns:p14="http://schemas.microsoft.com/office/powerpoint/2010/main" val="1639511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a. The function </a:t>
            </a:r>
            <a:r>
              <a:rPr lang="en-IN" i="1" dirty="0" smtClean="0"/>
              <a:t>f </a:t>
            </a:r>
            <a:r>
              <a:rPr lang="en-IN" dirty="0" smtClean="0"/>
              <a:t>: </a:t>
            </a:r>
            <a:r>
              <a:rPr lang="en-IN" b="1" dirty="0"/>
              <a:t>R </a:t>
            </a:r>
            <a:r>
              <a:rPr lang="en-IN" dirty="0"/>
              <a:t>→</a:t>
            </a:r>
            <a:r>
              <a:rPr lang="en-IN" dirty="0" smtClean="0"/>
              <a:t> </a:t>
            </a:r>
            <a:r>
              <a:rPr lang="en-IN" b="1" dirty="0"/>
              <a:t>R </a:t>
            </a:r>
            <a:r>
              <a:rPr lang="en-IN" dirty="0"/>
              <a:t>is defined by the rule</a:t>
            </a:r>
            <a:endParaRPr lang="en-US" altLang="en-US" sz="1800" dirty="0">
              <a:solidFill>
                <a:srgbClr val="00AEEF"/>
              </a:solidFill>
            </a:endParaRPr>
          </a:p>
        </p:txBody>
      </p:sp>
      <p:pic>
        <p:nvPicPr>
          <p:cNvPr id="6146" name="Picture 2" descr="The text reads “f(x) = 4x minus 1 for each real number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0944"/>
            <a:ext cx="4766905" cy="686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124200"/>
            <a:ext cx="8226425" cy="1524000"/>
          </a:xfrm>
        </p:spPr>
        <p:txBody>
          <a:bodyPr/>
          <a:lstStyle/>
          <a:p>
            <a:pPr marL="0" indent="0"/>
            <a:r>
              <a:rPr lang="en-IN" dirty="0"/>
              <a:t> </a:t>
            </a:r>
            <a:r>
              <a:rPr lang="en-IN" dirty="0" smtClean="0"/>
              <a:t>   To </a:t>
            </a:r>
            <a:r>
              <a:rPr lang="en-IN" dirty="0"/>
              <a:t>prove that </a:t>
            </a:r>
            <a:r>
              <a:rPr lang="en-IN" i="1" dirty="0"/>
              <a:t>f </a:t>
            </a:r>
            <a:r>
              <a:rPr lang="en-IN" dirty="0"/>
              <a:t>is one-to-one, you need to prove </a:t>
            </a:r>
            <a:r>
              <a:rPr lang="en-IN" dirty="0" smtClean="0"/>
              <a:t>that </a:t>
            </a:r>
          </a:p>
          <a:p>
            <a:pPr marL="0" indent="0"/>
            <a:endParaRPr lang="en-IN" sz="1800" dirty="0" smtClean="0"/>
          </a:p>
          <a:p>
            <a:pPr marL="0" indent="0"/>
            <a:r>
              <a:rPr lang="en-IN" dirty="0" smtClean="0"/>
              <a:t>        </a:t>
            </a:r>
            <a:r>
              <a:rPr lang="en-IN" dirty="0" smtClean="0">
                <a:ea typeface="Arial Unicode MS"/>
                <a:cs typeface="Arial Unicode MS"/>
              </a:rPr>
              <a:t>∀</a:t>
            </a:r>
            <a:r>
              <a:rPr lang="en-IN" dirty="0" smtClean="0"/>
              <a:t> </a:t>
            </a:r>
            <a:r>
              <a:rPr lang="en-IN" dirty="0"/>
              <a:t>real numbers </a:t>
            </a:r>
            <a:r>
              <a:rPr lang="en-IN" i="1" dirty="0"/>
              <a:t>x</a:t>
            </a:r>
            <a:r>
              <a:rPr lang="en-IN" baseline="-25000" dirty="0"/>
              <a:t>1</a:t>
            </a:r>
            <a:r>
              <a:rPr lang="en-IN" dirty="0"/>
              <a:t> and </a:t>
            </a:r>
            <a:r>
              <a:rPr lang="en-IN" i="1" dirty="0"/>
              <a:t>x</a:t>
            </a:r>
            <a:r>
              <a:rPr lang="en-IN" baseline="-25000" dirty="0"/>
              <a:t>2</a:t>
            </a:r>
            <a:r>
              <a:rPr lang="en-IN" dirty="0"/>
              <a:t>, if </a:t>
            </a:r>
            <a:r>
              <a:rPr lang="en-IN" i="1" dirty="0" smtClean="0"/>
              <a:t>f</a:t>
            </a:r>
            <a:r>
              <a:rPr lang="en-IN" sz="400" i="1" dirty="0" smtClean="0"/>
              <a:t> </a:t>
            </a:r>
            <a:r>
              <a:rPr lang="en-IN" dirty="0" smtClean="0"/>
              <a:t>(</a:t>
            </a:r>
            <a:r>
              <a:rPr lang="en-IN" i="1" dirty="0"/>
              <a:t>x</a:t>
            </a:r>
            <a:r>
              <a:rPr lang="en-IN" baseline="-25000" dirty="0"/>
              <a:t>1</a:t>
            </a:r>
            <a:r>
              <a:rPr lang="en-IN" dirty="0"/>
              <a:t>) </a:t>
            </a:r>
            <a:r>
              <a:rPr lang="en-IN" dirty="0" smtClean="0"/>
              <a:t>= </a:t>
            </a:r>
            <a:r>
              <a:rPr lang="en-IN" i="1" dirty="0" smtClean="0"/>
              <a:t>f</a:t>
            </a:r>
            <a:r>
              <a:rPr lang="en-IN" sz="400" i="1" dirty="0"/>
              <a:t> </a:t>
            </a:r>
            <a:r>
              <a:rPr lang="en-IN" dirty="0" smtClean="0"/>
              <a:t>(</a:t>
            </a:r>
            <a:r>
              <a:rPr lang="en-IN" i="1" dirty="0" smtClean="0"/>
              <a:t>x</a:t>
            </a:r>
            <a:r>
              <a:rPr lang="en-IN" baseline="-25000" dirty="0" smtClean="0"/>
              <a:t>2</a:t>
            </a:r>
            <a:r>
              <a:rPr lang="en-IN" dirty="0"/>
              <a:t>) then </a:t>
            </a:r>
            <a:r>
              <a:rPr lang="en-IN" i="1" dirty="0"/>
              <a:t>x</a:t>
            </a:r>
            <a:r>
              <a:rPr lang="en-IN" baseline="-25000" dirty="0"/>
              <a:t>1</a:t>
            </a:r>
            <a:r>
              <a:rPr lang="en-IN" dirty="0"/>
              <a:t> </a:t>
            </a:r>
            <a:r>
              <a:rPr lang="en-IN" dirty="0" smtClean="0"/>
              <a:t>= </a:t>
            </a:r>
            <a:r>
              <a:rPr lang="en-IN" i="1" dirty="0"/>
              <a:t>x</a:t>
            </a:r>
            <a:r>
              <a:rPr lang="en-IN" baseline="-25000" dirty="0"/>
              <a:t>2</a:t>
            </a:r>
            <a:r>
              <a:rPr lang="en-IN" dirty="0" smtClean="0"/>
              <a:t>.</a:t>
            </a:r>
            <a:endParaRPr lang="en-US" altLang="en-US" dirty="0">
              <a:solidFill>
                <a:srgbClr val="00AEEF"/>
              </a:solidFill>
            </a:endParaRPr>
          </a:p>
        </p:txBody>
      </p:sp>
    </p:spTree>
    <p:extLst>
      <p:ext uri="{BB962C8B-B14F-4D97-AF65-F5344CB8AC3E}">
        <p14:creationId xmlns:p14="http://schemas.microsoft.com/office/powerpoint/2010/main" val="853012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514600"/>
          </a:xfrm>
        </p:spPr>
        <p:txBody>
          <a:bodyPr/>
          <a:lstStyle/>
          <a:p>
            <a:pPr marL="341313" indent="0"/>
            <a:r>
              <a:rPr lang="en-IN" dirty="0"/>
              <a:t>Substituting the definition of </a:t>
            </a:r>
            <a:r>
              <a:rPr lang="en-IN" i="1" dirty="0"/>
              <a:t>f </a:t>
            </a:r>
            <a:r>
              <a:rPr lang="en-IN" dirty="0"/>
              <a:t>into the outline of a direct </a:t>
            </a:r>
            <a:r>
              <a:rPr lang="en-IN" dirty="0" smtClean="0"/>
              <a:t>proof</a:t>
            </a:r>
            <a:r>
              <a:rPr lang="en-IN" dirty="0"/>
              <a:t>, </a:t>
            </a:r>
            <a:r>
              <a:rPr lang="en-IN" dirty="0" smtClean="0"/>
              <a:t>you</a:t>
            </a:r>
          </a:p>
          <a:p>
            <a:pPr marL="341313" indent="0"/>
            <a:endParaRPr lang="en-IN" sz="700" b="1" dirty="0"/>
          </a:p>
          <a:p>
            <a:pPr marL="341313" indent="0"/>
            <a:r>
              <a:rPr lang="en-IN" b="1" dirty="0" smtClean="0"/>
              <a:t>	suppose </a:t>
            </a:r>
            <a:r>
              <a:rPr lang="en-IN" i="1" dirty="0"/>
              <a:t>x</a:t>
            </a:r>
            <a:r>
              <a:rPr lang="en-IN" baseline="-25000" dirty="0"/>
              <a:t>1</a:t>
            </a:r>
            <a:r>
              <a:rPr lang="en-IN" dirty="0"/>
              <a:t> and </a:t>
            </a:r>
            <a:r>
              <a:rPr lang="en-IN" i="1" dirty="0"/>
              <a:t>x</a:t>
            </a:r>
            <a:r>
              <a:rPr lang="en-IN" baseline="-25000" dirty="0"/>
              <a:t>2</a:t>
            </a:r>
            <a:r>
              <a:rPr lang="en-IN" dirty="0"/>
              <a:t> are any real numbers such that </a:t>
            </a:r>
            <a:r>
              <a:rPr lang="en-IN" dirty="0" smtClean="0"/>
              <a:t>	4</a:t>
            </a:r>
            <a:r>
              <a:rPr lang="en-IN" i="1" dirty="0" smtClean="0"/>
              <a:t>x</a:t>
            </a:r>
            <a:r>
              <a:rPr lang="en-IN" baseline="-25000" dirty="0"/>
              <a:t>1</a:t>
            </a:r>
            <a:r>
              <a:rPr lang="en-IN" dirty="0"/>
              <a:t> </a:t>
            </a:r>
            <a:r>
              <a:rPr lang="en-IN" dirty="0" smtClean="0"/>
              <a:t>− 1 = 4</a:t>
            </a:r>
            <a:r>
              <a:rPr lang="en-IN" i="1" dirty="0" smtClean="0"/>
              <a:t>x</a:t>
            </a:r>
            <a:r>
              <a:rPr lang="en-IN" baseline="-25000" dirty="0"/>
              <a:t>2</a:t>
            </a:r>
            <a:r>
              <a:rPr lang="en-IN" dirty="0"/>
              <a:t> </a:t>
            </a:r>
            <a:r>
              <a:rPr lang="en-IN" dirty="0" smtClean="0"/>
              <a:t>− 1,</a:t>
            </a:r>
          </a:p>
          <a:p>
            <a:pPr marL="341313" indent="0"/>
            <a:endParaRPr lang="en-IN" sz="1050" dirty="0"/>
          </a:p>
          <a:p>
            <a:pPr marL="341313" indent="0"/>
            <a:r>
              <a:rPr lang="en-IN" dirty="0" smtClean="0"/>
              <a:t>and 	</a:t>
            </a:r>
            <a:r>
              <a:rPr lang="en-IN" b="1" dirty="0" smtClean="0"/>
              <a:t>show </a:t>
            </a:r>
            <a:r>
              <a:rPr lang="en-IN" dirty="0"/>
              <a:t>that </a:t>
            </a:r>
            <a:r>
              <a:rPr lang="en-IN" i="1" dirty="0"/>
              <a:t>x</a:t>
            </a:r>
            <a:r>
              <a:rPr lang="en-IN" baseline="-25000" dirty="0"/>
              <a:t>1</a:t>
            </a:r>
            <a:r>
              <a:rPr lang="en-IN" dirty="0"/>
              <a:t> </a:t>
            </a:r>
            <a:r>
              <a:rPr lang="en-IN" dirty="0" smtClean="0"/>
              <a:t>= </a:t>
            </a:r>
            <a:r>
              <a:rPr lang="en-IN" i="1" dirty="0"/>
              <a:t>x</a:t>
            </a:r>
            <a:r>
              <a:rPr lang="en-IN" baseline="-25000" dirty="0"/>
              <a:t>2</a:t>
            </a:r>
            <a:r>
              <a:rPr lang="en-IN" dirty="0"/>
              <a:t>.</a:t>
            </a:r>
            <a:endParaRPr lang="en-US" altLang="en-US" sz="1800" dirty="0">
              <a:solidFill>
                <a:srgbClr val="00AEEF"/>
              </a:solidFill>
            </a:endParaRPr>
          </a:p>
        </p:txBody>
      </p:sp>
      <p:pic>
        <p:nvPicPr>
          <p:cNvPr id="7170" name="Picture 2" descr="The textbox has the heading “Answer to (a).”  The text reads  “If the function f from set R to set R is defined by the rule f(x) = 4x minus 1, for each real number x, then f is one-to-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7707306" cy="1280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446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7.2</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1981200"/>
            <a:ext cx="8029575" cy="1295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sz="4000" dirty="0"/>
              <a:t>One-to-One, Onto, and Inverse Functions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21356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14800"/>
          </a:xfrm>
        </p:spPr>
        <p:txBody>
          <a:bodyPr/>
          <a:lstStyle/>
          <a:p>
            <a:r>
              <a:rPr lang="en-IN" b="1" dirty="0" smtClean="0"/>
              <a:t>Proof</a:t>
            </a:r>
            <a:r>
              <a:rPr lang="en-IN" b="1" dirty="0"/>
              <a:t>: </a:t>
            </a:r>
            <a:r>
              <a:rPr lang="en-IN" dirty="0"/>
              <a:t>Suppose </a:t>
            </a:r>
            <a:r>
              <a:rPr lang="en-IN" i="1" dirty="0"/>
              <a:t>x</a:t>
            </a:r>
            <a:r>
              <a:rPr lang="en-IN" baseline="-25000" dirty="0"/>
              <a:t>1</a:t>
            </a:r>
            <a:r>
              <a:rPr lang="en-IN" dirty="0"/>
              <a:t> and </a:t>
            </a:r>
            <a:r>
              <a:rPr lang="en-IN" i="1" dirty="0"/>
              <a:t>x</a:t>
            </a:r>
            <a:r>
              <a:rPr lang="en-IN" baseline="-25000" dirty="0"/>
              <a:t>2</a:t>
            </a:r>
            <a:r>
              <a:rPr lang="en-IN" dirty="0"/>
              <a:t> are real numbers such that </a:t>
            </a:r>
            <a:r>
              <a:rPr lang="en-IN" dirty="0" smtClean="0"/>
              <a:t>         </a:t>
            </a:r>
            <a:r>
              <a:rPr lang="en-IN" i="1" dirty="0" smtClean="0"/>
              <a:t>f</a:t>
            </a:r>
            <a:r>
              <a:rPr lang="en-IN" sz="800" i="1" dirty="0" smtClean="0"/>
              <a:t> </a:t>
            </a:r>
            <a:r>
              <a:rPr lang="en-IN" dirty="0" smtClean="0"/>
              <a:t>(</a:t>
            </a:r>
            <a:r>
              <a:rPr lang="en-IN" i="1" dirty="0" smtClean="0"/>
              <a:t>x</a:t>
            </a:r>
            <a:r>
              <a:rPr lang="en-IN" baseline="-25000" dirty="0" smtClean="0"/>
              <a:t>1</a:t>
            </a:r>
            <a:r>
              <a:rPr lang="en-IN" dirty="0"/>
              <a:t>) </a:t>
            </a:r>
            <a:r>
              <a:rPr lang="en-IN" dirty="0" smtClean="0"/>
              <a:t>= </a:t>
            </a:r>
            <a:r>
              <a:rPr lang="en-IN" i="1" dirty="0" smtClean="0"/>
              <a:t>f</a:t>
            </a:r>
            <a:r>
              <a:rPr lang="en-IN" sz="800" i="1" dirty="0" smtClean="0"/>
              <a:t> </a:t>
            </a:r>
            <a:r>
              <a:rPr lang="en-IN" dirty="0" smtClean="0"/>
              <a:t>(</a:t>
            </a:r>
            <a:r>
              <a:rPr lang="en-IN" i="1" dirty="0" smtClean="0"/>
              <a:t>x</a:t>
            </a:r>
            <a:r>
              <a:rPr lang="en-IN" baseline="-25000" dirty="0" smtClean="0"/>
              <a:t>2</a:t>
            </a:r>
            <a:r>
              <a:rPr lang="en-IN" dirty="0"/>
              <a:t>). </a:t>
            </a:r>
            <a:r>
              <a:rPr lang="en-IN" i="1" dirty="0"/>
              <a:t>[We must </a:t>
            </a:r>
            <a:r>
              <a:rPr lang="en-IN" i="1" dirty="0" smtClean="0"/>
              <a:t>show that </a:t>
            </a:r>
            <a:r>
              <a:rPr lang="en-IN" i="1" dirty="0"/>
              <a:t>x</a:t>
            </a:r>
            <a:r>
              <a:rPr lang="en-IN" baseline="-25000" dirty="0"/>
              <a:t>1</a:t>
            </a:r>
            <a:r>
              <a:rPr lang="en-IN" dirty="0"/>
              <a:t> </a:t>
            </a:r>
            <a:r>
              <a:rPr lang="en-IN" dirty="0" smtClean="0"/>
              <a:t>= </a:t>
            </a:r>
            <a:r>
              <a:rPr lang="en-IN" i="1" dirty="0"/>
              <a:t>x</a:t>
            </a:r>
            <a:r>
              <a:rPr lang="en-IN" baseline="-25000" dirty="0"/>
              <a:t>2</a:t>
            </a:r>
            <a:r>
              <a:rPr lang="en-IN" dirty="0"/>
              <a:t>.</a:t>
            </a:r>
            <a:r>
              <a:rPr lang="en-IN" i="1" dirty="0"/>
              <a:t>] </a:t>
            </a:r>
            <a:r>
              <a:rPr lang="en-IN" dirty="0"/>
              <a:t>By definition of </a:t>
            </a:r>
            <a:r>
              <a:rPr lang="en-IN" i="1" dirty="0"/>
              <a:t>f</a:t>
            </a:r>
            <a:r>
              <a:rPr lang="en-IN" dirty="0" smtClean="0"/>
              <a:t>,</a:t>
            </a:r>
          </a:p>
          <a:p>
            <a:r>
              <a:rPr lang="en-US" altLang="en-US" dirty="0" smtClean="0">
                <a:solidFill>
                  <a:srgbClr val="00AEEF"/>
                </a:solidFill>
              </a:rPr>
              <a:t>				</a:t>
            </a:r>
            <a:r>
              <a:rPr lang="en-IN" dirty="0" smtClean="0"/>
              <a:t>4</a:t>
            </a:r>
            <a:r>
              <a:rPr lang="en-IN" i="1" dirty="0" smtClean="0"/>
              <a:t>x</a:t>
            </a:r>
            <a:r>
              <a:rPr lang="en-IN" baseline="-25000" dirty="0" smtClean="0"/>
              <a:t>1</a:t>
            </a:r>
            <a:r>
              <a:rPr lang="en-IN" dirty="0" smtClean="0"/>
              <a:t> − 1 = 4</a:t>
            </a:r>
            <a:r>
              <a:rPr lang="en-IN" i="1" dirty="0" smtClean="0"/>
              <a:t>x</a:t>
            </a:r>
            <a:r>
              <a:rPr lang="en-IN" baseline="-25000" dirty="0"/>
              <a:t>2</a:t>
            </a:r>
            <a:r>
              <a:rPr lang="en-IN" dirty="0"/>
              <a:t> </a:t>
            </a:r>
            <a:r>
              <a:rPr lang="en-IN" dirty="0" smtClean="0"/>
              <a:t>− 1.</a:t>
            </a:r>
          </a:p>
          <a:p>
            <a:endParaRPr lang="en-US" altLang="en-US" sz="700" dirty="0">
              <a:solidFill>
                <a:srgbClr val="00AEEF"/>
              </a:solidFill>
            </a:endParaRPr>
          </a:p>
          <a:p>
            <a:r>
              <a:rPr lang="en-IN" dirty="0" smtClean="0"/>
              <a:t>	Adding </a:t>
            </a:r>
            <a:r>
              <a:rPr lang="en-IN" dirty="0"/>
              <a:t>1 to both sides </a:t>
            </a:r>
            <a:r>
              <a:rPr lang="en-IN" dirty="0" smtClean="0"/>
              <a:t>gives </a:t>
            </a:r>
          </a:p>
          <a:p>
            <a:r>
              <a:rPr lang="en-IN" dirty="0" smtClean="0"/>
              <a:t>				     </a:t>
            </a:r>
            <a:r>
              <a:rPr lang="en-IN" sz="900" dirty="0" smtClean="0"/>
              <a:t>   </a:t>
            </a:r>
            <a:r>
              <a:rPr lang="en-IN" dirty="0" smtClean="0"/>
              <a:t>4</a:t>
            </a:r>
            <a:r>
              <a:rPr lang="en-IN" i="1" dirty="0" smtClean="0"/>
              <a:t>x</a:t>
            </a:r>
            <a:r>
              <a:rPr lang="en-IN" baseline="-25000" dirty="0" smtClean="0"/>
              <a:t>1</a:t>
            </a:r>
            <a:r>
              <a:rPr lang="en-IN" dirty="0" smtClean="0"/>
              <a:t> = 4</a:t>
            </a:r>
            <a:r>
              <a:rPr lang="en-IN" i="1" dirty="0" smtClean="0"/>
              <a:t>x</a:t>
            </a:r>
            <a:r>
              <a:rPr lang="en-IN" baseline="-25000" dirty="0" smtClean="0"/>
              <a:t>2</a:t>
            </a:r>
            <a:r>
              <a:rPr lang="en-IN" dirty="0" smtClean="0"/>
              <a:t>, </a:t>
            </a:r>
          </a:p>
          <a:p>
            <a:r>
              <a:rPr lang="en-IN" dirty="0" smtClean="0"/>
              <a:t>	and </a:t>
            </a:r>
            <a:r>
              <a:rPr lang="en-IN" dirty="0"/>
              <a:t>dividing both sides by 4 </a:t>
            </a:r>
            <a:r>
              <a:rPr lang="en-IN" dirty="0" smtClean="0"/>
              <a:t>gives</a:t>
            </a:r>
          </a:p>
          <a:p>
            <a:r>
              <a:rPr lang="en-IN" i="1" dirty="0" smtClean="0"/>
              <a:t>				        </a:t>
            </a:r>
            <a:r>
              <a:rPr lang="en-IN" sz="900" i="1" dirty="0" smtClean="0"/>
              <a:t> </a:t>
            </a:r>
            <a:r>
              <a:rPr lang="en-IN" i="1" dirty="0" smtClean="0"/>
              <a:t>x</a:t>
            </a:r>
            <a:r>
              <a:rPr lang="en-IN" baseline="-25000" dirty="0" smtClean="0"/>
              <a:t>1</a:t>
            </a:r>
            <a:r>
              <a:rPr lang="en-IN" dirty="0" smtClean="0"/>
              <a:t> = </a:t>
            </a:r>
            <a:r>
              <a:rPr lang="en-IN" i="1" dirty="0"/>
              <a:t>x</a:t>
            </a:r>
            <a:r>
              <a:rPr lang="en-IN" baseline="-25000" dirty="0"/>
              <a:t>2</a:t>
            </a:r>
            <a:r>
              <a:rPr lang="en-IN" dirty="0" smtClean="0"/>
              <a:t>,</a:t>
            </a:r>
          </a:p>
          <a:p>
            <a:r>
              <a:rPr lang="en-IN" i="1" dirty="0" smtClean="0"/>
              <a:t>	[</a:t>
            </a:r>
            <a:r>
              <a:rPr lang="en-IN" i="1" dirty="0"/>
              <a:t>as was to be shown]</a:t>
            </a:r>
            <a:r>
              <a:rPr lang="en-IN" dirty="0"/>
              <a:t>.</a:t>
            </a:r>
            <a:endParaRPr lang="en-US" altLang="en-US" dirty="0">
              <a:solidFill>
                <a:srgbClr val="00AEEF"/>
              </a:solidFill>
            </a:endParaRPr>
          </a:p>
        </p:txBody>
      </p:sp>
    </p:spTree>
    <p:extLst>
      <p:ext uri="{BB962C8B-B14F-4D97-AF65-F5344CB8AC3E}">
        <p14:creationId xmlns:p14="http://schemas.microsoft.com/office/powerpoint/2010/main" val="2955575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r>
              <a:rPr lang="en-IN" dirty="0"/>
              <a:t>b. The function </a:t>
            </a:r>
            <a:r>
              <a:rPr lang="en-IN" i="1" dirty="0"/>
              <a:t>g</a:t>
            </a:r>
            <a:r>
              <a:rPr lang="en-IN" dirty="0"/>
              <a:t>: </a:t>
            </a:r>
            <a:r>
              <a:rPr lang="en-IN" b="1" dirty="0"/>
              <a:t>Z </a:t>
            </a:r>
            <a:r>
              <a:rPr lang="en-IN" dirty="0" smtClean="0"/>
              <a:t>→ </a:t>
            </a:r>
            <a:r>
              <a:rPr lang="en-IN" b="1" dirty="0"/>
              <a:t>Z </a:t>
            </a:r>
            <a:r>
              <a:rPr lang="en-IN" dirty="0"/>
              <a:t>is defined by the rule</a:t>
            </a:r>
            <a:endParaRPr lang="en-US" altLang="en-US" dirty="0">
              <a:solidFill>
                <a:srgbClr val="00AEEF"/>
              </a:solidFill>
            </a:endParaRPr>
          </a:p>
        </p:txBody>
      </p:sp>
      <p:pic>
        <p:nvPicPr>
          <p:cNvPr id="8194" name="Picture 2" descr="The text reads” g(n) = n^2 for each integer 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175" y="1923482"/>
            <a:ext cx="4163650" cy="81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2895600"/>
            <a:ext cx="8226425" cy="1828800"/>
          </a:xfrm>
        </p:spPr>
        <p:txBody>
          <a:bodyPr/>
          <a:lstStyle/>
          <a:p>
            <a:r>
              <a:rPr lang="en-IN" dirty="0" smtClean="0"/>
              <a:t>	As </a:t>
            </a:r>
            <a:r>
              <a:rPr lang="en-IN" dirty="0"/>
              <a:t>above, you start as though you were going to prove that </a:t>
            </a:r>
            <a:r>
              <a:rPr lang="en-IN" i="1" dirty="0"/>
              <a:t>g </a:t>
            </a:r>
            <a:r>
              <a:rPr lang="en-IN" dirty="0"/>
              <a:t>is one-to-one. </a:t>
            </a:r>
            <a:r>
              <a:rPr lang="en-IN" dirty="0" smtClean="0"/>
              <a:t>Substituting the </a:t>
            </a:r>
            <a:r>
              <a:rPr lang="en-IN" dirty="0"/>
              <a:t>definition of </a:t>
            </a:r>
            <a:r>
              <a:rPr lang="en-IN" i="1" dirty="0"/>
              <a:t>g </a:t>
            </a:r>
            <a:r>
              <a:rPr lang="en-IN" dirty="0"/>
              <a:t>into the outline of a direct proof, </a:t>
            </a:r>
            <a:r>
              <a:rPr lang="en-IN" dirty="0" smtClean="0"/>
              <a:t>you</a:t>
            </a:r>
          </a:p>
          <a:p>
            <a:endParaRPr lang="en-IN" sz="600" dirty="0" smtClean="0"/>
          </a:p>
          <a:p>
            <a:r>
              <a:rPr lang="en-IN" b="1" dirty="0" smtClean="0"/>
              <a:t>		  suppose </a:t>
            </a:r>
            <a:r>
              <a:rPr lang="en-IN" i="1" dirty="0"/>
              <a:t>n</a:t>
            </a:r>
            <a:r>
              <a:rPr lang="en-IN" baseline="-25000" dirty="0"/>
              <a:t>1</a:t>
            </a:r>
            <a:r>
              <a:rPr lang="en-IN" dirty="0"/>
              <a:t> and </a:t>
            </a:r>
            <a:r>
              <a:rPr lang="en-IN" i="1" dirty="0"/>
              <a:t>n</a:t>
            </a:r>
            <a:r>
              <a:rPr lang="en-IN" baseline="-25000" dirty="0"/>
              <a:t>2</a:t>
            </a:r>
            <a:r>
              <a:rPr lang="en-IN" dirty="0"/>
              <a:t> are integers such that</a:t>
            </a:r>
            <a:endParaRPr lang="en-US" altLang="en-US" dirty="0">
              <a:solidFill>
                <a:srgbClr val="00AEEF"/>
              </a:solidFill>
            </a:endParaRPr>
          </a:p>
        </p:txBody>
      </p:sp>
      <p:pic>
        <p:nvPicPr>
          <p:cNvPr id="8195" name="Picture 3" descr="n_1^2=n_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911" y="4236720"/>
            <a:ext cx="1014889" cy="377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4800600"/>
            <a:ext cx="8226425" cy="457200"/>
          </a:xfrm>
        </p:spPr>
        <p:txBody>
          <a:bodyPr/>
          <a:lstStyle/>
          <a:p>
            <a:r>
              <a:rPr lang="en-IN" dirty="0" smtClean="0"/>
              <a:t>	and   </a:t>
            </a:r>
            <a:r>
              <a:rPr lang="en-IN" b="1" dirty="0" smtClean="0"/>
              <a:t>try </a:t>
            </a:r>
            <a:r>
              <a:rPr lang="en-IN" b="1" dirty="0"/>
              <a:t>to show </a:t>
            </a:r>
            <a:r>
              <a:rPr lang="en-IN" dirty="0"/>
              <a:t>that </a:t>
            </a:r>
            <a:r>
              <a:rPr lang="en-IN" i="1" dirty="0"/>
              <a:t>n</a:t>
            </a:r>
            <a:r>
              <a:rPr lang="en-IN" baseline="-25000" dirty="0"/>
              <a:t>1</a:t>
            </a:r>
            <a:r>
              <a:rPr lang="en-IN" dirty="0"/>
              <a:t> </a:t>
            </a:r>
            <a:r>
              <a:rPr lang="en-IN" dirty="0" smtClean="0"/>
              <a:t>= </a:t>
            </a:r>
            <a:r>
              <a:rPr lang="en-IN" i="1" dirty="0"/>
              <a:t>n</a:t>
            </a:r>
            <a:r>
              <a:rPr lang="en-IN" baseline="-25000" dirty="0"/>
              <a:t>2</a:t>
            </a:r>
            <a:r>
              <a:rPr lang="en-IN" dirty="0"/>
              <a:t>.</a:t>
            </a:r>
            <a:endParaRPr lang="en-US" altLang="en-US" dirty="0">
              <a:solidFill>
                <a:srgbClr val="00AEEF"/>
              </a:solidFill>
            </a:endParaRPr>
          </a:p>
        </p:txBody>
      </p:sp>
    </p:spTree>
    <p:extLst>
      <p:ext uri="{BB962C8B-B14F-4D97-AF65-F5344CB8AC3E}">
        <p14:creationId xmlns:p14="http://schemas.microsoft.com/office/powerpoint/2010/main" val="2216431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524000"/>
          </a:xfrm>
        </p:spPr>
        <p:txBody>
          <a:bodyPr/>
          <a:lstStyle/>
          <a:p>
            <a:pPr indent="-1588"/>
            <a:r>
              <a:rPr lang="en-IN" dirty="0"/>
              <a:t>Can you reach what is to be shown from </a:t>
            </a:r>
            <a:r>
              <a:rPr lang="en-IN" dirty="0" smtClean="0"/>
              <a:t>the supposition</a:t>
            </a:r>
            <a:r>
              <a:rPr lang="en-IN" dirty="0"/>
              <a:t>? No! It is quite possible </a:t>
            </a:r>
            <a:r>
              <a:rPr lang="en-IN" dirty="0" smtClean="0"/>
              <a:t>for two </a:t>
            </a:r>
            <a:r>
              <a:rPr lang="en-IN" dirty="0"/>
              <a:t>numbers to have the same squares and yet be different. For example,</a:t>
            </a:r>
            <a:endParaRPr lang="en-US" altLang="en-US" dirty="0">
              <a:solidFill>
                <a:srgbClr val="00AEEF"/>
              </a:solidFill>
            </a:endParaRPr>
          </a:p>
        </p:txBody>
      </p:sp>
      <p:pic>
        <p:nvPicPr>
          <p:cNvPr id="9218" name="Picture 2" descr="2^2 = (negativ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26997"/>
            <a:ext cx="1457277" cy="344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2514600"/>
            <a:ext cx="8226425" cy="2438400"/>
          </a:xfrm>
        </p:spPr>
        <p:txBody>
          <a:bodyPr/>
          <a:lstStyle/>
          <a:p>
            <a:r>
              <a:rPr lang="en-IN" dirty="0" smtClean="0"/>
              <a:t>                                     but </a:t>
            </a:r>
            <a:r>
              <a:rPr lang="en-IN" dirty="0"/>
              <a:t>2 ≠ −2</a:t>
            </a:r>
            <a:r>
              <a:rPr lang="en-IN" dirty="0" smtClean="0"/>
              <a:t>.</a:t>
            </a:r>
          </a:p>
          <a:p>
            <a:endParaRPr lang="en-IN" dirty="0"/>
          </a:p>
          <a:p>
            <a:r>
              <a:rPr lang="en-IN" dirty="0" smtClean="0"/>
              <a:t>	Thus</a:t>
            </a:r>
            <a:r>
              <a:rPr lang="en-IN" dirty="0"/>
              <a:t>, in trying to prove that </a:t>
            </a:r>
            <a:r>
              <a:rPr lang="en-IN" i="1" dirty="0"/>
              <a:t>g </a:t>
            </a:r>
            <a:r>
              <a:rPr lang="en-IN" dirty="0"/>
              <a:t>is one-to-one, you run into difficulty. But </a:t>
            </a:r>
            <a:r>
              <a:rPr lang="en-IN" dirty="0" err="1" smtClean="0"/>
              <a:t>analyzing</a:t>
            </a:r>
            <a:r>
              <a:rPr lang="en-IN" dirty="0" smtClean="0"/>
              <a:t> this </a:t>
            </a:r>
            <a:r>
              <a:rPr lang="en-IN" dirty="0"/>
              <a:t>difficulty leads to </a:t>
            </a:r>
            <a:r>
              <a:rPr lang="en-IN" dirty="0" smtClean="0"/>
              <a:t>the discovery </a:t>
            </a:r>
            <a:r>
              <a:rPr lang="en-IN" dirty="0"/>
              <a:t>of a counterexample, which shows that </a:t>
            </a:r>
            <a:r>
              <a:rPr lang="en-IN" i="1" dirty="0"/>
              <a:t>g </a:t>
            </a:r>
            <a:r>
              <a:rPr lang="en-IN" dirty="0"/>
              <a:t>is </a:t>
            </a:r>
            <a:r>
              <a:rPr lang="en-IN" dirty="0" smtClean="0"/>
              <a:t>not one-to-one</a:t>
            </a:r>
            <a:r>
              <a:rPr lang="en-IN" dirty="0"/>
              <a:t>.</a:t>
            </a:r>
            <a:endParaRPr lang="en-US" altLang="en-US" dirty="0">
              <a:solidFill>
                <a:srgbClr val="00AEEF"/>
              </a:solidFill>
            </a:endParaRPr>
          </a:p>
        </p:txBody>
      </p:sp>
    </p:spTree>
    <p:extLst>
      <p:ext uri="{BB962C8B-B14F-4D97-AF65-F5344CB8AC3E}">
        <p14:creationId xmlns:p14="http://schemas.microsoft.com/office/powerpoint/2010/main" val="995519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
          </a:xfrm>
        </p:spPr>
        <p:txBody>
          <a:bodyPr/>
          <a:lstStyle/>
          <a:p>
            <a:r>
              <a:rPr lang="en-IN" dirty="0" smtClean="0"/>
              <a:t>	This </a:t>
            </a:r>
            <a:r>
              <a:rPr lang="en-IN" dirty="0"/>
              <a:t>discussion is summarized as follows:</a:t>
            </a:r>
            <a:endParaRPr lang="en-US" altLang="en-US" dirty="0">
              <a:solidFill>
                <a:srgbClr val="00AEEF"/>
              </a:solidFill>
            </a:endParaRPr>
          </a:p>
        </p:txBody>
      </p:sp>
      <p:pic>
        <p:nvPicPr>
          <p:cNvPr id="10242" name="Picture 2" descr="The text box has the heading, Answer to (b). The text reads, If the function g from set Z to set Z is defined by the rule g(n) = n^2, for all n element of Z, then g is not one-to 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31221"/>
            <a:ext cx="7707306" cy="1345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505200"/>
            <a:ext cx="8226425" cy="914400"/>
          </a:xfrm>
        </p:spPr>
        <p:txBody>
          <a:bodyPr/>
          <a:lstStyle/>
          <a:p>
            <a:r>
              <a:rPr lang="en-IN" b="1" dirty="0" smtClean="0"/>
              <a:t>Counterexample:</a:t>
            </a:r>
            <a:endParaRPr lang="en-IN" b="1" dirty="0"/>
          </a:p>
          <a:p>
            <a:r>
              <a:rPr lang="en-IN" dirty="0" smtClean="0"/>
              <a:t>Let </a:t>
            </a:r>
            <a:r>
              <a:rPr lang="en-IN" i="1" dirty="0"/>
              <a:t>n</a:t>
            </a:r>
            <a:r>
              <a:rPr lang="en-IN" baseline="-25000" dirty="0"/>
              <a:t>1</a:t>
            </a:r>
            <a:r>
              <a:rPr lang="en-IN" dirty="0"/>
              <a:t> </a:t>
            </a:r>
            <a:r>
              <a:rPr lang="en-IN" dirty="0" smtClean="0"/>
              <a:t>= </a:t>
            </a:r>
            <a:r>
              <a:rPr lang="en-IN" dirty="0"/>
              <a:t>2 and </a:t>
            </a:r>
            <a:r>
              <a:rPr lang="en-IN" i="1" dirty="0"/>
              <a:t>n</a:t>
            </a:r>
            <a:r>
              <a:rPr lang="en-IN" baseline="-25000" dirty="0"/>
              <a:t>2</a:t>
            </a:r>
            <a:r>
              <a:rPr lang="en-IN" dirty="0"/>
              <a:t> </a:t>
            </a:r>
            <a:r>
              <a:rPr lang="en-IN" dirty="0" smtClean="0"/>
              <a:t>= −2</a:t>
            </a:r>
            <a:r>
              <a:rPr lang="en-IN" dirty="0"/>
              <a:t>. Then by definition of </a:t>
            </a:r>
            <a:r>
              <a:rPr lang="en-IN" i="1" dirty="0"/>
              <a:t>g</a:t>
            </a:r>
            <a:r>
              <a:rPr lang="en-IN" dirty="0"/>
              <a:t>,</a:t>
            </a:r>
            <a:endParaRPr lang="en-US" altLang="en-US" dirty="0">
              <a:solidFill>
                <a:srgbClr val="00AEEF"/>
              </a:solidFill>
            </a:endParaRPr>
          </a:p>
        </p:txBody>
      </p:sp>
      <p:pic>
        <p:nvPicPr>
          <p:cNvPr id="10243" name="Picture 3" descr="g(n_1) = g(2) = 2^2 = 4 and also g(n_2) = g(negative 2) = (negative 2)^2 =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493" y="4419600"/>
            <a:ext cx="37433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133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7.2.2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371600"/>
          </a:xfrm>
        </p:spPr>
        <p:txBody>
          <a:bodyPr/>
          <a:lstStyle/>
          <a:p>
            <a:r>
              <a:rPr lang="pt-BR" dirty="0"/>
              <a:t>Hence </a:t>
            </a:r>
            <a:r>
              <a:rPr lang="pt-BR" dirty="0" smtClean="0"/>
              <a:t>	     </a:t>
            </a:r>
            <a:r>
              <a:rPr lang="pt-BR" i="1" dirty="0" smtClean="0"/>
              <a:t>g</a:t>
            </a:r>
            <a:r>
              <a:rPr lang="pt-BR" dirty="0" smtClean="0"/>
              <a:t>(</a:t>
            </a:r>
            <a:r>
              <a:rPr lang="pt-BR" i="1" dirty="0" smtClean="0"/>
              <a:t>n</a:t>
            </a:r>
            <a:r>
              <a:rPr lang="pt-BR" baseline="-25000" dirty="0" smtClean="0"/>
              <a:t>1</a:t>
            </a:r>
            <a:r>
              <a:rPr lang="pt-BR" dirty="0"/>
              <a:t>) </a:t>
            </a:r>
            <a:r>
              <a:rPr lang="pt-BR" dirty="0" smtClean="0"/>
              <a:t>= </a:t>
            </a:r>
            <a:r>
              <a:rPr lang="pt-BR" i="1" dirty="0"/>
              <a:t>g</a:t>
            </a:r>
            <a:r>
              <a:rPr lang="pt-BR" dirty="0"/>
              <a:t>(</a:t>
            </a:r>
            <a:r>
              <a:rPr lang="pt-BR" i="1" dirty="0"/>
              <a:t>n</a:t>
            </a:r>
            <a:r>
              <a:rPr lang="pt-BR" baseline="-25000" dirty="0"/>
              <a:t>2</a:t>
            </a:r>
            <a:r>
              <a:rPr lang="pt-BR" dirty="0" smtClean="0"/>
              <a:t>)     </a:t>
            </a:r>
            <a:r>
              <a:rPr lang="pt-BR" dirty="0"/>
              <a:t>but </a:t>
            </a:r>
            <a:r>
              <a:rPr lang="pt-BR" dirty="0" smtClean="0"/>
              <a:t>    </a:t>
            </a:r>
            <a:r>
              <a:rPr lang="pt-BR" i="1" dirty="0" smtClean="0"/>
              <a:t>n</a:t>
            </a:r>
            <a:r>
              <a:rPr lang="pt-BR" baseline="-25000" dirty="0" smtClean="0"/>
              <a:t>1</a:t>
            </a:r>
            <a:r>
              <a:rPr lang="pt-BR" dirty="0" smtClean="0"/>
              <a:t> </a:t>
            </a:r>
            <a:r>
              <a:rPr lang="pt-BR" dirty="0"/>
              <a:t>≠ </a:t>
            </a:r>
            <a:r>
              <a:rPr lang="pt-BR" i="1" dirty="0" smtClean="0"/>
              <a:t>n</a:t>
            </a:r>
            <a:r>
              <a:rPr lang="pt-BR" baseline="-25000" dirty="0" smtClean="0"/>
              <a:t>2</a:t>
            </a:r>
            <a:r>
              <a:rPr lang="pt-BR" dirty="0" smtClean="0"/>
              <a:t>,</a:t>
            </a:r>
          </a:p>
          <a:p>
            <a:endParaRPr lang="pt-BR" dirty="0"/>
          </a:p>
          <a:p>
            <a:r>
              <a:rPr lang="en-IN" dirty="0" smtClean="0"/>
              <a:t>and </a:t>
            </a:r>
            <a:r>
              <a:rPr lang="en-IN" dirty="0"/>
              <a:t>so </a:t>
            </a:r>
            <a:r>
              <a:rPr lang="en-IN" i="1" dirty="0"/>
              <a:t>g </a:t>
            </a:r>
            <a:r>
              <a:rPr lang="en-IN" dirty="0"/>
              <a:t>is not one-to-one.</a:t>
            </a:r>
            <a:endParaRPr lang="en-US" altLang="en-US" dirty="0">
              <a:solidFill>
                <a:srgbClr val="00AEEF"/>
              </a:solidFill>
            </a:endParaRPr>
          </a:p>
        </p:txBody>
      </p:sp>
    </p:spTree>
    <p:extLst>
      <p:ext uri="{BB962C8B-B14F-4D97-AF65-F5344CB8AC3E}">
        <p14:creationId xmlns:p14="http://schemas.microsoft.com/office/powerpoint/2010/main" val="3325842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Application: Hash Functions</a:t>
            </a:r>
          </a:p>
        </p:txBody>
      </p:sp>
    </p:spTree>
    <p:extLst>
      <p:ext uri="{BB962C8B-B14F-4D97-AF65-F5344CB8AC3E}">
        <p14:creationId xmlns:p14="http://schemas.microsoft.com/office/powerpoint/2010/main" val="16546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pic>
        <p:nvPicPr>
          <p:cNvPr id="11266" name="Picture 2" descr="The text box has the heading “Definition: Hash Function.” The text reads “A hash function is a function defined from a larger, possibly infinite, set of data to a smaller fixed-size set of integ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8118687" cy="120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0" y="2895600"/>
            <a:ext cx="8226425" cy="2286000"/>
          </a:xfrm>
        </p:spPr>
        <p:txBody>
          <a:bodyPr/>
          <a:lstStyle/>
          <a:p>
            <a:pPr marL="0" indent="0"/>
            <a:r>
              <a:rPr lang="en-IN" dirty="0"/>
              <a:t>To make it efficient for the university to store the records, a hash function is needed </a:t>
            </a:r>
            <a:r>
              <a:rPr lang="en-IN" dirty="0" smtClean="0"/>
              <a:t>that (1</a:t>
            </a:r>
            <a:r>
              <a:rPr lang="en-IN" dirty="0"/>
              <a:t>) is one-to-one and (2) has a co-domain that is very much smaller than </a:t>
            </a:r>
            <a:r>
              <a:rPr lang="en-IN" dirty="0" smtClean="0"/>
              <a:t>one billion</a:t>
            </a:r>
            <a:r>
              <a:rPr lang="en-IN" dirty="0"/>
              <a:t>. </a:t>
            </a:r>
            <a:r>
              <a:rPr lang="en-IN" dirty="0" smtClean="0"/>
              <a:t>Most hash </a:t>
            </a:r>
            <a:r>
              <a:rPr lang="en-IN" dirty="0"/>
              <a:t>functions are modifications of </a:t>
            </a:r>
            <a:r>
              <a:rPr lang="en-IN" i="1" dirty="0"/>
              <a:t>mod </a:t>
            </a:r>
            <a:r>
              <a:rPr lang="en-IN" dirty="0"/>
              <a:t>functions and are defined using prime </a:t>
            </a:r>
            <a:r>
              <a:rPr lang="en-IN" dirty="0" smtClean="0"/>
              <a:t>numbers to </a:t>
            </a:r>
            <a:r>
              <a:rPr lang="en-IN" dirty="0"/>
              <a:t>increase the chance that their values will be scattered rather than clustered together.</a:t>
            </a:r>
            <a:endParaRPr lang="en-IN" dirty="0" smtClean="0"/>
          </a:p>
        </p:txBody>
      </p:sp>
    </p:spTree>
    <p:extLst>
      <p:ext uri="{BB962C8B-B14F-4D97-AF65-F5344CB8AC3E}">
        <p14:creationId xmlns:p14="http://schemas.microsoft.com/office/powerpoint/2010/main" val="896958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2743200"/>
          </a:xfrm>
        </p:spPr>
        <p:txBody>
          <a:bodyPr/>
          <a:lstStyle/>
          <a:p>
            <a:pPr marL="0" indent="0"/>
            <a:r>
              <a:rPr lang="en-IN" dirty="0" smtClean="0"/>
              <a:t>In addition</a:t>
            </a:r>
            <a:r>
              <a:rPr lang="en-IN" dirty="0"/>
              <a:t>, making their co-domains 50% to 100% larger than their domains makes it </a:t>
            </a:r>
            <a:r>
              <a:rPr lang="en-IN" dirty="0" smtClean="0"/>
              <a:t>more </a:t>
            </a:r>
            <a:r>
              <a:rPr lang="en-IN" dirty="0"/>
              <a:t>likely that they will be one-to-one. </a:t>
            </a:r>
            <a:endParaRPr lang="en-IN" dirty="0" smtClean="0"/>
          </a:p>
          <a:p>
            <a:pPr marL="0" indent="0"/>
            <a:endParaRPr lang="en-IN" dirty="0"/>
          </a:p>
          <a:p>
            <a:pPr marL="0" indent="0"/>
            <a:r>
              <a:rPr lang="en-IN" dirty="0" smtClean="0"/>
              <a:t>Nonetheless</a:t>
            </a:r>
            <a:r>
              <a:rPr lang="en-IN" dirty="0"/>
              <a:t>, two input values may </a:t>
            </a:r>
            <a:r>
              <a:rPr lang="en-IN" b="1" dirty="0"/>
              <a:t>collide</a:t>
            </a:r>
            <a:r>
              <a:rPr lang="en-IN" dirty="0"/>
              <a:t>, that is, </a:t>
            </a:r>
            <a:r>
              <a:rPr lang="en-IN" dirty="0" smtClean="0"/>
              <a:t>have the </a:t>
            </a:r>
            <a:r>
              <a:rPr lang="en-IN" dirty="0"/>
              <a:t>same output value, and various methods are used to avoid such a </a:t>
            </a:r>
            <a:r>
              <a:rPr lang="en-IN" b="1" dirty="0"/>
              <a:t>collision</a:t>
            </a:r>
            <a:r>
              <a:rPr lang="en-IN" dirty="0"/>
              <a:t>.</a:t>
            </a:r>
            <a:endParaRPr lang="en-IN" dirty="0" smtClean="0"/>
          </a:p>
        </p:txBody>
      </p:sp>
    </p:spTree>
    <p:extLst>
      <p:ext uri="{BB962C8B-B14F-4D97-AF65-F5344CB8AC3E}">
        <p14:creationId xmlns:p14="http://schemas.microsoft.com/office/powerpoint/2010/main" val="1171572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7.2.3 </a:t>
            </a:r>
            <a:r>
              <a:rPr lang="en-US" altLang="en-US" sz="2400" dirty="0" smtClean="0"/>
              <a:t>– </a:t>
            </a:r>
            <a:r>
              <a:rPr lang="en-IN" altLang="en-US" sz="2400" i="1" dirty="0"/>
              <a:t>Computing Values of a Hash Function</a:t>
            </a:r>
            <a:endParaRPr lang="en-IN" altLang="en-US" sz="2400" dirty="0"/>
          </a:p>
        </p:txBody>
      </p:sp>
      <p:sp>
        <p:nvSpPr>
          <p:cNvPr id="3" name="Content Placeholder 2"/>
          <p:cNvSpPr>
            <a:spLocks noGrp="1"/>
          </p:cNvSpPr>
          <p:nvPr>
            <p:ph sz="quarter" idx="13"/>
          </p:nvPr>
        </p:nvSpPr>
        <p:spPr>
          <a:xfrm>
            <a:off x="457200" y="1447800"/>
            <a:ext cx="8226425" cy="3429000"/>
          </a:xfrm>
        </p:spPr>
        <p:txBody>
          <a:bodyPr/>
          <a:lstStyle/>
          <a:p>
            <a:pPr marL="0" indent="0"/>
            <a:r>
              <a:rPr lang="en-IN" dirty="0"/>
              <a:t>Instead of 10,000 students, suppose there are only </a:t>
            </a:r>
            <a:r>
              <a:rPr lang="en-IN" dirty="0" smtClean="0"/>
              <a:t>6. Define </a:t>
            </a:r>
            <a:r>
              <a:rPr lang="en-IN" dirty="0"/>
              <a:t>a function </a:t>
            </a:r>
            <a:r>
              <a:rPr lang="en-IN" i="1" dirty="0"/>
              <a:t>H</a:t>
            </a:r>
            <a:r>
              <a:rPr lang="en-IN" dirty="0"/>
              <a:t>, from the set </a:t>
            </a:r>
            <a:r>
              <a:rPr lang="en-IN" dirty="0" smtClean="0"/>
              <a:t>of student </a:t>
            </a:r>
            <a:r>
              <a:rPr lang="en-IN" dirty="0"/>
              <a:t>ID numbers to the set {0, 1, 2, 3, 4, 5, 6, 7, 8, 9, 10} as </a:t>
            </a:r>
            <a:r>
              <a:rPr lang="en-IN" dirty="0" smtClean="0"/>
              <a:t>follows: </a:t>
            </a:r>
          </a:p>
          <a:p>
            <a:pPr marL="0" indent="0"/>
            <a:endParaRPr lang="en-IN" sz="1200" i="1" dirty="0"/>
          </a:p>
          <a:p>
            <a:pPr marL="0" indent="0"/>
            <a:r>
              <a:rPr lang="en-IN" i="1" dirty="0" smtClean="0"/>
              <a:t>	      H</a:t>
            </a:r>
            <a:r>
              <a:rPr lang="en-IN" dirty="0" smtClean="0"/>
              <a:t>(</a:t>
            </a:r>
            <a:r>
              <a:rPr lang="en-IN" i="1" dirty="0" smtClean="0"/>
              <a:t>n</a:t>
            </a:r>
            <a:r>
              <a:rPr lang="en-IN" dirty="0"/>
              <a:t>) </a:t>
            </a:r>
            <a:r>
              <a:rPr lang="en-IN" dirty="0" smtClean="0"/>
              <a:t>= </a:t>
            </a:r>
            <a:r>
              <a:rPr lang="en-IN" i="1" dirty="0"/>
              <a:t>n mod </a:t>
            </a:r>
            <a:r>
              <a:rPr lang="en-IN" dirty="0"/>
              <a:t>11 for each ID number </a:t>
            </a:r>
            <a:r>
              <a:rPr lang="en-IN" i="1" dirty="0"/>
              <a:t>n</a:t>
            </a:r>
            <a:r>
              <a:rPr lang="en-IN" dirty="0" smtClean="0"/>
              <a:t>.</a:t>
            </a:r>
          </a:p>
          <a:p>
            <a:pPr marL="0" indent="0"/>
            <a:endParaRPr lang="en-US" altLang="en-US" dirty="0">
              <a:solidFill>
                <a:srgbClr val="00AEEF"/>
              </a:solidFill>
            </a:endParaRPr>
          </a:p>
          <a:p>
            <a:pPr marL="0" indent="0"/>
            <a:r>
              <a:rPr lang="en-IN" dirty="0"/>
              <a:t>To compute values of </a:t>
            </a:r>
            <a:r>
              <a:rPr lang="en-IN" i="1" dirty="0"/>
              <a:t>H </a:t>
            </a:r>
            <a:r>
              <a:rPr lang="en-IN" dirty="0"/>
              <a:t>either use a calculator or a computer with a built-in </a:t>
            </a:r>
            <a:r>
              <a:rPr lang="en-IN" i="1" dirty="0"/>
              <a:t>mod </a:t>
            </a:r>
            <a:r>
              <a:rPr lang="en-IN" dirty="0" smtClean="0"/>
              <a:t>function or </a:t>
            </a:r>
            <a:r>
              <a:rPr lang="en-IN" dirty="0"/>
              <a:t>use the formula </a:t>
            </a:r>
            <a:r>
              <a:rPr lang="en-IN" dirty="0" smtClean="0"/>
              <a:t>    </a:t>
            </a:r>
            <a:r>
              <a:rPr lang="en-IN" i="1" dirty="0" smtClean="0"/>
              <a:t>n </a:t>
            </a:r>
            <a:r>
              <a:rPr lang="en-IN" i="1" dirty="0"/>
              <a:t>mod </a:t>
            </a:r>
            <a:r>
              <a:rPr lang="en-IN" dirty="0"/>
              <a:t>11 </a:t>
            </a:r>
            <a:r>
              <a:rPr lang="en-IN" dirty="0" smtClean="0"/>
              <a:t>= </a:t>
            </a:r>
            <a:r>
              <a:rPr lang="en-IN" i="1" dirty="0" smtClean="0"/>
              <a:t>n</a:t>
            </a:r>
            <a:r>
              <a:rPr lang="en-IN" dirty="0"/>
              <a:t> − (</a:t>
            </a:r>
            <a:r>
              <a:rPr lang="en-IN" i="1" dirty="0"/>
              <a:t>n div </a:t>
            </a:r>
            <a:r>
              <a:rPr lang="en-IN" dirty="0"/>
              <a:t>11</a:t>
            </a:r>
            <a:r>
              <a:rPr lang="en-IN" dirty="0" smtClean="0"/>
              <a:t>).</a:t>
            </a:r>
            <a:endParaRPr lang="en-US" altLang="en-US" dirty="0">
              <a:solidFill>
                <a:srgbClr val="00AEEF"/>
              </a:solidFill>
            </a:endParaRPr>
          </a:p>
        </p:txBody>
      </p:sp>
    </p:spTree>
    <p:extLst>
      <p:ext uri="{BB962C8B-B14F-4D97-AF65-F5344CB8AC3E}">
        <p14:creationId xmlns:p14="http://schemas.microsoft.com/office/powerpoint/2010/main" val="2788118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7.2.3 </a:t>
            </a:r>
            <a:r>
              <a:rPr lang="en-US" altLang="en-US" sz="2400" dirty="0" smtClean="0"/>
              <a:t>– </a:t>
            </a:r>
            <a:r>
              <a:rPr lang="en-IN" altLang="en-US" sz="2400" i="1" dirty="0"/>
              <a:t>Computing Values of a Hash Function</a:t>
            </a:r>
            <a:endParaRPr lang="en-IN" altLang="en-US" sz="24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10000"/>
          </a:xfrm>
        </p:spPr>
        <p:txBody>
          <a:bodyPr/>
          <a:lstStyle/>
          <a:p>
            <a:pPr marL="0" indent="0"/>
            <a:r>
              <a:rPr lang="en-IN" dirty="0"/>
              <a:t>In other words, divide </a:t>
            </a:r>
            <a:r>
              <a:rPr lang="en-IN" i="1" dirty="0" smtClean="0"/>
              <a:t>n </a:t>
            </a:r>
            <a:r>
              <a:rPr lang="en-IN" dirty="0" smtClean="0"/>
              <a:t>by </a:t>
            </a:r>
            <a:r>
              <a:rPr lang="en-IN" dirty="0"/>
              <a:t>11, multiply the integer part of the result by 11, and subtract that number from </a:t>
            </a:r>
            <a:r>
              <a:rPr lang="en-IN" i="1" dirty="0"/>
              <a:t>n</a:t>
            </a:r>
            <a:r>
              <a:rPr lang="en-IN" dirty="0"/>
              <a:t>. </a:t>
            </a:r>
            <a:endParaRPr lang="en-IN" dirty="0" smtClean="0"/>
          </a:p>
          <a:p>
            <a:pPr marL="0" indent="0"/>
            <a:endParaRPr lang="en-IN" dirty="0"/>
          </a:p>
          <a:p>
            <a:pPr marL="0" indent="0"/>
            <a:r>
              <a:rPr lang="en-IN" dirty="0" smtClean="0"/>
              <a:t>As an example</a:t>
            </a:r>
            <a:r>
              <a:rPr lang="en-IN" dirty="0"/>
              <a:t>, since </a:t>
            </a:r>
            <a:r>
              <a:rPr lang="en-IN" dirty="0" smtClean="0"/>
              <a:t>328343419</a:t>
            </a:r>
            <a:r>
              <a:rPr lang="en-IN" sz="1200" b="1" dirty="0"/>
              <a:t> </a:t>
            </a:r>
            <a:r>
              <a:rPr lang="en-IN" b="1" dirty="0" smtClean="0"/>
              <a:t>∕</a:t>
            </a:r>
            <a:r>
              <a:rPr lang="en-IN" sz="1200" b="1" dirty="0" smtClean="0"/>
              <a:t> </a:t>
            </a:r>
            <a:r>
              <a:rPr lang="en-IN" dirty="0" smtClean="0"/>
              <a:t>11 = 29849401.73.</a:t>
            </a:r>
          </a:p>
          <a:p>
            <a:pPr marL="0" indent="0"/>
            <a:endParaRPr lang="en-IN" sz="1600" i="1" dirty="0"/>
          </a:p>
          <a:p>
            <a:pPr marL="0" indent="0"/>
            <a:r>
              <a:rPr lang="pt-BR" i="1" dirty="0" smtClean="0"/>
              <a:t>	H</a:t>
            </a:r>
            <a:r>
              <a:rPr lang="pt-BR" dirty="0" smtClean="0"/>
              <a:t>(328343419</a:t>
            </a:r>
            <a:r>
              <a:rPr lang="pt-BR" dirty="0"/>
              <a:t>) = </a:t>
            </a:r>
            <a:r>
              <a:rPr lang="pt-BR" dirty="0" smtClean="0"/>
              <a:t>328343419 </a:t>
            </a:r>
            <a:r>
              <a:rPr lang="en-IN" dirty="0" smtClean="0"/>
              <a:t>− </a:t>
            </a:r>
            <a:r>
              <a:rPr lang="pt-BR" dirty="0" smtClean="0"/>
              <a:t>(11 </a:t>
            </a:r>
            <a:r>
              <a:rPr lang="pt-BR" b="1" dirty="0" smtClean="0"/>
              <a:t>· </a:t>
            </a:r>
            <a:r>
              <a:rPr lang="pt-BR" dirty="0" smtClean="0"/>
              <a:t>29849401</a:t>
            </a:r>
            <a:r>
              <a:rPr lang="pt-BR" dirty="0"/>
              <a:t>) </a:t>
            </a:r>
            <a:r>
              <a:rPr lang="pt-BR" dirty="0" smtClean="0"/>
              <a:t>= 8</a:t>
            </a:r>
          </a:p>
        </p:txBody>
      </p:sp>
    </p:spTree>
    <p:extLst>
      <p:ext uri="{BB962C8B-B14F-4D97-AF65-F5344CB8AC3E}">
        <p14:creationId xmlns:p14="http://schemas.microsoft.com/office/powerpoint/2010/main" val="1812822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One-to-One, Onto, and Inverse Functions</a:t>
            </a:r>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In this section we discuss two important properties that functions may satisfy: the </a:t>
            </a:r>
            <a:r>
              <a:rPr lang="en-IN" dirty="0" smtClean="0"/>
              <a:t>property of </a:t>
            </a:r>
            <a:r>
              <a:rPr lang="en-IN" dirty="0"/>
              <a:t>being </a:t>
            </a:r>
            <a:r>
              <a:rPr lang="en-IN" i="1" dirty="0"/>
              <a:t>one-to-one </a:t>
            </a:r>
            <a:r>
              <a:rPr lang="en-IN" dirty="0"/>
              <a:t>and the property of being </a:t>
            </a:r>
            <a:r>
              <a:rPr lang="en-IN" i="1" dirty="0"/>
              <a:t>onto</a:t>
            </a:r>
            <a:r>
              <a:rPr lang="en-IN" dirty="0"/>
              <a:t>. </a:t>
            </a:r>
            <a:endParaRPr lang="en-IN" dirty="0" smtClean="0"/>
          </a:p>
          <a:p>
            <a:pPr marL="0" indent="0"/>
            <a:endParaRPr lang="en-IN" sz="1200" dirty="0"/>
          </a:p>
          <a:p>
            <a:pPr marL="0" indent="0"/>
            <a:r>
              <a:rPr lang="en-IN" dirty="0" smtClean="0"/>
              <a:t>Functions that satisfy both properties are called </a:t>
            </a:r>
            <a:r>
              <a:rPr lang="en-IN" i="1" dirty="0" smtClean="0"/>
              <a:t>one-to-one correspondences </a:t>
            </a:r>
            <a:r>
              <a:rPr lang="en-IN" dirty="0" smtClean="0"/>
              <a:t>or </a:t>
            </a:r>
            <a:r>
              <a:rPr lang="en-IN" i="1" dirty="0" smtClean="0"/>
              <a:t>one-to-one onto functions</a:t>
            </a:r>
            <a:r>
              <a:rPr lang="en-IN" dirty="0" smtClean="0"/>
              <a:t>. </a:t>
            </a:r>
          </a:p>
          <a:p>
            <a:pPr marL="0" indent="0"/>
            <a:endParaRPr lang="en-IN" sz="1200" dirty="0"/>
          </a:p>
          <a:p>
            <a:pPr marL="0" indent="0"/>
            <a:r>
              <a:rPr lang="en-IN" dirty="0" smtClean="0"/>
              <a:t>When a function is a one-to-one correspondence, the elements of its domain and co-domain match up perfectly, </a:t>
            </a:r>
            <a:r>
              <a:rPr lang="en-IN" dirty="0"/>
              <a:t>and we can define an </a:t>
            </a:r>
            <a:r>
              <a:rPr lang="en-IN" i="1" dirty="0"/>
              <a:t>inverse function </a:t>
            </a:r>
            <a:r>
              <a:rPr lang="en-IN" dirty="0"/>
              <a:t>from the co-domain to </a:t>
            </a:r>
            <a:r>
              <a:rPr lang="en-IN" dirty="0" smtClean="0"/>
              <a:t>the domain </a:t>
            </a:r>
            <a:r>
              <a:rPr lang="en-IN" dirty="0"/>
              <a:t>that “</a:t>
            </a:r>
            <a:r>
              <a:rPr lang="en-IN" dirty="0" smtClean="0"/>
              <a:t>undoes” the </a:t>
            </a:r>
            <a:r>
              <a:rPr lang="en-IN" dirty="0"/>
              <a:t>action of the function.</a:t>
            </a:r>
            <a:endParaRPr lang="en-US" altLang="en-US" dirty="0"/>
          </a:p>
        </p:txBody>
      </p:sp>
    </p:spTree>
    <p:extLst>
      <p:ext uri="{BB962C8B-B14F-4D97-AF65-F5344CB8AC3E}">
        <p14:creationId xmlns:p14="http://schemas.microsoft.com/office/powerpoint/2010/main" val="1802426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7.2.3 </a:t>
            </a:r>
            <a:r>
              <a:rPr lang="en-US" altLang="en-US" sz="2400" dirty="0" smtClean="0"/>
              <a:t>– </a:t>
            </a:r>
            <a:r>
              <a:rPr lang="en-IN" altLang="en-US" sz="2400" i="1" dirty="0"/>
              <a:t>Computing Values of a Hash Function</a:t>
            </a:r>
            <a:endParaRPr lang="en-IN" altLang="en-US" sz="24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1" y="1447800"/>
            <a:ext cx="4572000" cy="3581400"/>
          </a:xfrm>
        </p:spPr>
        <p:txBody>
          <a:bodyPr/>
          <a:lstStyle/>
          <a:p>
            <a:pPr marL="0" indent="0"/>
            <a:r>
              <a:rPr lang="en-IN" dirty="0"/>
              <a:t>To store the link to the record for </a:t>
            </a:r>
            <a:r>
              <a:rPr lang="en-IN" dirty="0" smtClean="0"/>
              <a:t>the </a:t>
            </a:r>
            <a:r>
              <a:rPr lang="en-IN" dirty="0"/>
              <a:t>student with ID number </a:t>
            </a:r>
            <a:r>
              <a:rPr lang="en-IN" i="1" dirty="0"/>
              <a:t>n</a:t>
            </a:r>
            <a:r>
              <a:rPr lang="en-IN" dirty="0"/>
              <a:t>, start by computing </a:t>
            </a:r>
            <a:r>
              <a:rPr lang="en-IN" i="1" dirty="0"/>
              <a:t>H</a:t>
            </a:r>
            <a:r>
              <a:rPr lang="en-IN" dirty="0"/>
              <a:t>(</a:t>
            </a:r>
            <a:r>
              <a:rPr lang="en-IN" i="1" dirty="0"/>
              <a:t>n</a:t>
            </a:r>
            <a:r>
              <a:rPr lang="en-IN" dirty="0" smtClean="0"/>
              <a:t>). </a:t>
            </a:r>
          </a:p>
          <a:p>
            <a:pPr marL="0" indent="0"/>
            <a:endParaRPr lang="en-IN" dirty="0"/>
          </a:p>
          <a:p>
            <a:pPr marL="0" indent="0"/>
            <a:r>
              <a:rPr lang="en-IN" dirty="0" smtClean="0"/>
              <a:t>For </a:t>
            </a:r>
            <a:r>
              <a:rPr lang="en-IN" dirty="0"/>
              <a:t>instance, if the ID numbers are 328343419, 356633102, 223799061, and 513408716, </a:t>
            </a:r>
            <a:r>
              <a:rPr lang="en-IN" dirty="0" smtClean="0"/>
              <a:t>the corresponding </a:t>
            </a:r>
            <a:r>
              <a:rPr lang="en-IN" i="1" dirty="0"/>
              <a:t>H</a:t>
            </a:r>
            <a:r>
              <a:rPr lang="en-IN" dirty="0"/>
              <a:t>-values are as shown in Table 7.2.1.</a:t>
            </a:r>
            <a:endParaRPr lang="en-US" altLang="en-US" dirty="0">
              <a:solidFill>
                <a:srgbClr val="00AEEF"/>
              </a:solidFill>
            </a:endParaRPr>
          </a:p>
        </p:txBody>
      </p:sp>
      <p:sp>
        <p:nvSpPr>
          <p:cNvPr id="6" name="Content Placeholder 2"/>
          <p:cNvSpPr>
            <a:spLocks noGrp="1"/>
          </p:cNvSpPr>
          <p:nvPr>
            <p:ph sz="quarter" idx="13"/>
          </p:nvPr>
        </p:nvSpPr>
        <p:spPr>
          <a:xfrm>
            <a:off x="6284881" y="4953000"/>
            <a:ext cx="1335119" cy="304800"/>
          </a:xfrm>
        </p:spPr>
        <p:txBody>
          <a:bodyPr/>
          <a:lstStyle/>
          <a:p>
            <a:pPr marL="0" indent="0"/>
            <a:r>
              <a:rPr lang="en-IN" sz="1200" b="1" dirty="0"/>
              <a:t>Table 7.2.1</a:t>
            </a:r>
            <a:endParaRPr lang="en-US" altLang="en-US" sz="1200" b="1" dirty="0"/>
          </a:p>
        </p:txBody>
      </p:sp>
      <p:pic>
        <p:nvPicPr>
          <p:cNvPr id="1026" name="Picture 2" descr="A table has 2 columns. The first column contains a student ID number, that is n, and the second column contains their corresponding H values, that is H(n).  The table entries read row wise as follows:&#10;no ID number for H-value 0&#10;ID number 356633102 has 1 H-value&#10;ID number 223799061 has 2 H-value&#10;no ID number for H-value 3&#10;no ID number for H-value 4&#10;no ID number for H-value 5&#10;no ID number for H-value 6&#10;ID number 513408716  has 7 H-value&#10;ID number 328343419  has 8 H-value&#10;no ID number for H-value 9&#10;no ID number for H-valu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542352"/>
            <a:ext cx="2728520" cy="3334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911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7.2.3 </a:t>
            </a:r>
            <a:r>
              <a:rPr lang="en-US" altLang="en-US" sz="2400" dirty="0" smtClean="0"/>
              <a:t>– </a:t>
            </a:r>
            <a:r>
              <a:rPr lang="en-IN" altLang="en-US" sz="2400" i="1" dirty="0"/>
              <a:t>Computing Values of a Hash Function</a:t>
            </a:r>
            <a:endParaRPr lang="en-IN" altLang="en-US" sz="24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As </a:t>
            </a:r>
            <a:r>
              <a:rPr lang="en-IN" dirty="0" smtClean="0"/>
              <a:t>noted, </a:t>
            </a:r>
            <a:r>
              <a:rPr lang="en-IN" i="1" dirty="0"/>
              <a:t>H </a:t>
            </a:r>
            <a:r>
              <a:rPr lang="en-IN" dirty="0"/>
              <a:t>may not be one-to-one: two different ID numbers could have </a:t>
            </a:r>
            <a:r>
              <a:rPr lang="en-IN" dirty="0" smtClean="0"/>
              <a:t>the same </a:t>
            </a:r>
            <a:r>
              <a:rPr lang="en-IN" i="1" dirty="0"/>
              <a:t>H</a:t>
            </a:r>
            <a:r>
              <a:rPr lang="en-IN" dirty="0"/>
              <a:t>-value. </a:t>
            </a:r>
            <a:endParaRPr lang="en-IN" dirty="0" smtClean="0"/>
          </a:p>
          <a:p>
            <a:pPr marL="0" indent="0"/>
            <a:endParaRPr lang="en-IN" dirty="0"/>
          </a:p>
          <a:p>
            <a:pPr marL="0" indent="0"/>
            <a:r>
              <a:rPr lang="en-IN" dirty="0" smtClean="0"/>
              <a:t>But </a:t>
            </a:r>
            <a:r>
              <a:rPr lang="en-IN" dirty="0"/>
              <a:t>because it is important for each value in the table to link to a </a:t>
            </a:r>
            <a:r>
              <a:rPr lang="en-IN" dirty="0" smtClean="0"/>
              <a:t>single student </a:t>
            </a:r>
            <a:r>
              <a:rPr lang="en-IN" dirty="0"/>
              <a:t>record, a </a:t>
            </a:r>
            <a:r>
              <a:rPr lang="en-IN" b="1" dirty="0"/>
              <a:t>collision resolution </a:t>
            </a:r>
            <a:r>
              <a:rPr lang="en-IN" dirty="0"/>
              <a:t>method </a:t>
            </a:r>
            <a:r>
              <a:rPr lang="en-IN" dirty="0" smtClean="0"/>
              <a:t>is needed. </a:t>
            </a:r>
            <a:endParaRPr lang="en-US" altLang="en-US" dirty="0">
              <a:solidFill>
                <a:srgbClr val="00AEEF"/>
              </a:solidFill>
            </a:endParaRPr>
          </a:p>
        </p:txBody>
      </p:sp>
    </p:spTree>
    <p:extLst>
      <p:ext uri="{BB962C8B-B14F-4D97-AF65-F5344CB8AC3E}">
        <p14:creationId xmlns:p14="http://schemas.microsoft.com/office/powerpoint/2010/main" val="3124364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7.2.3 </a:t>
            </a:r>
            <a:r>
              <a:rPr lang="en-US" altLang="en-US" sz="2400" dirty="0" smtClean="0"/>
              <a:t>– </a:t>
            </a:r>
            <a:r>
              <a:rPr lang="en-IN" altLang="en-US" sz="2400" i="1" dirty="0"/>
              <a:t>Computing Values of a Hash Function</a:t>
            </a:r>
            <a:endParaRPr lang="en-IN" altLang="en-US" sz="24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One of the simplest, called a </a:t>
            </a:r>
            <a:r>
              <a:rPr lang="en-IN" b="1" dirty="0"/>
              <a:t>linear probe</a:t>
            </a:r>
            <a:r>
              <a:rPr lang="en-IN" dirty="0"/>
              <a:t>, works as follows: If </a:t>
            </a:r>
            <a:r>
              <a:rPr lang="en-IN" i="1" dirty="0"/>
              <a:t>H</a:t>
            </a:r>
            <a:r>
              <a:rPr lang="en-IN" dirty="0"/>
              <a:t>(</a:t>
            </a:r>
            <a:r>
              <a:rPr lang="en-IN" i="1" dirty="0"/>
              <a:t>n</a:t>
            </a:r>
            <a:r>
              <a:rPr lang="en-IN" dirty="0"/>
              <a:t>) is already occupied when a new student ID number is input, start from </a:t>
            </a:r>
            <a:r>
              <a:rPr lang="en-IN" i="1" dirty="0"/>
              <a:t>H</a:t>
            </a:r>
            <a:r>
              <a:rPr lang="en-IN" dirty="0"/>
              <a:t>(</a:t>
            </a:r>
            <a:r>
              <a:rPr lang="en-IN" i="1" dirty="0"/>
              <a:t>n</a:t>
            </a:r>
            <a:r>
              <a:rPr lang="en-IN" dirty="0"/>
              <a:t>) in the table and search downward to put a link for the student’s record in the first empty position that occurs; if no empty positions remain going down, go up to the beginning of the table and search from there</a:t>
            </a:r>
            <a:r>
              <a:rPr lang="en-IN" dirty="0" smtClean="0"/>
              <a:t>.</a:t>
            </a:r>
          </a:p>
          <a:p>
            <a:pPr marL="0" indent="0"/>
            <a:endParaRPr lang="en-IN" sz="1050" dirty="0"/>
          </a:p>
          <a:p>
            <a:pPr marL="0" indent="0"/>
            <a:r>
              <a:rPr lang="en-IN" dirty="0" smtClean="0"/>
              <a:t>Because </a:t>
            </a:r>
            <a:r>
              <a:rPr lang="en-IN" dirty="0"/>
              <a:t>11 is greater than 6, </a:t>
            </a:r>
            <a:r>
              <a:rPr lang="en-IN" dirty="0" smtClean="0"/>
              <a:t>empty positions </a:t>
            </a:r>
            <a:r>
              <a:rPr lang="en-IN" dirty="0"/>
              <a:t>are guaranteed</a:t>
            </a:r>
            <a:r>
              <a:rPr lang="en-IN" dirty="0" smtClean="0"/>
              <a:t>. Suppose </a:t>
            </a:r>
            <a:r>
              <a:rPr lang="en-IN" dirty="0"/>
              <a:t>the ID number for another student is 607275830. Find the position in the </a:t>
            </a:r>
            <a:r>
              <a:rPr lang="en-IN" dirty="0" smtClean="0"/>
              <a:t>table for </a:t>
            </a:r>
            <a:r>
              <a:rPr lang="en-IN" dirty="0"/>
              <a:t>this number.</a:t>
            </a:r>
            <a:endParaRPr lang="en-US" altLang="en-US" dirty="0">
              <a:solidFill>
                <a:srgbClr val="00AEEF"/>
              </a:solidFill>
            </a:endParaRPr>
          </a:p>
        </p:txBody>
      </p:sp>
    </p:spTree>
    <p:extLst>
      <p:ext uri="{BB962C8B-B14F-4D97-AF65-F5344CB8AC3E}">
        <p14:creationId xmlns:p14="http://schemas.microsoft.com/office/powerpoint/2010/main" val="2064694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7.2.3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When you compute </a:t>
            </a:r>
            <a:r>
              <a:rPr lang="en-IN" i="1" dirty="0"/>
              <a:t>H</a:t>
            </a:r>
            <a:r>
              <a:rPr lang="en-IN" dirty="0"/>
              <a:t>(607275830) you find that it equals </a:t>
            </a:r>
            <a:r>
              <a:rPr lang="en-IN" dirty="0" smtClean="0"/>
              <a:t>7, which </a:t>
            </a:r>
            <a:r>
              <a:rPr lang="en-IN" dirty="0"/>
              <a:t>is </a:t>
            </a:r>
            <a:r>
              <a:rPr lang="en-IN" dirty="0" smtClean="0"/>
              <a:t>already occupied </a:t>
            </a:r>
            <a:r>
              <a:rPr lang="en-IN" dirty="0"/>
              <a:t>by the link to the record for ID number 513408716. Searching downward </a:t>
            </a:r>
            <a:r>
              <a:rPr lang="en-IN" dirty="0" smtClean="0"/>
              <a:t>from position </a:t>
            </a:r>
            <a:r>
              <a:rPr lang="en-IN" dirty="0"/>
              <a:t>7, you find that position 8 is also occupied but position 9 is free.</a:t>
            </a:r>
            <a:endParaRPr lang="en-US" altLang="en-US" dirty="0">
              <a:solidFill>
                <a:srgbClr val="00AEEF"/>
              </a:solidFill>
            </a:endParaRPr>
          </a:p>
        </p:txBody>
      </p:sp>
      <p:pic>
        <p:nvPicPr>
          <p:cNvPr id="2050" name="Picture 2" title="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52800"/>
            <a:ext cx="48482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4572000"/>
            <a:ext cx="8226425" cy="838200"/>
          </a:xfrm>
        </p:spPr>
        <p:txBody>
          <a:bodyPr/>
          <a:lstStyle/>
          <a:p>
            <a:pPr marL="0" indent="0"/>
            <a:r>
              <a:rPr lang="en-IN" dirty="0"/>
              <a:t>Therefore, you put the link for the record with ID number 607275830 in position 9.</a:t>
            </a:r>
            <a:endParaRPr lang="en-US" altLang="en-US" dirty="0">
              <a:solidFill>
                <a:srgbClr val="00AEEF"/>
              </a:solidFill>
            </a:endParaRPr>
          </a:p>
        </p:txBody>
      </p:sp>
    </p:spTree>
    <p:extLst>
      <p:ext uri="{BB962C8B-B14F-4D97-AF65-F5344CB8AC3E}">
        <p14:creationId xmlns:p14="http://schemas.microsoft.com/office/powerpoint/2010/main" val="37669388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A special class of hash functions, known as </a:t>
            </a:r>
            <a:r>
              <a:rPr lang="en-IN" i="1" dirty="0"/>
              <a:t>cryptographic hash functions</a:t>
            </a:r>
            <a:r>
              <a:rPr lang="en-IN" dirty="0"/>
              <a:t>, is used </a:t>
            </a:r>
            <a:r>
              <a:rPr lang="en-IN" dirty="0" smtClean="0"/>
              <a:t>to secure </a:t>
            </a:r>
            <a:r>
              <a:rPr lang="en-IN" dirty="0"/>
              <a:t>digital data. A </a:t>
            </a:r>
            <a:r>
              <a:rPr lang="en-IN" b="1" dirty="0"/>
              <a:t>cryptographic hash function </a:t>
            </a:r>
            <a:r>
              <a:rPr lang="en-IN" dirty="0"/>
              <a:t>is designed to satisfy the </a:t>
            </a:r>
            <a:r>
              <a:rPr lang="en-IN" dirty="0" smtClean="0"/>
              <a:t>following conditions:</a:t>
            </a:r>
          </a:p>
          <a:p>
            <a:pPr marL="0" indent="0"/>
            <a:endParaRPr lang="en-US" sz="2000" dirty="0"/>
          </a:p>
          <a:p>
            <a:r>
              <a:rPr lang="en-IN" dirty="0" smtClean="0"/>
              <a:t>1. It </a:t>
            </a:r>
            <a:r>
              <a:rPr lang="en-IN" dirty="0"/>
              <a:t>is a function from bit strings to bit strings of a fixed </a:t>
            </a:r>
            <a:r>
              <a:rPr lang="en-IN" dirty="0" smtClean="0"/>
              <a:t>length.</a:t>
            </a:r>
          </a:p>
          <a:p>
            <a:endParaRPr lang="en-IN" sz="1600" dirty="0" smtClean="0"/>
          </a:p>
          <a:p>
            <a:r>
              <a:rPr lang="en-IN" dirty="0" smtClean="0"/>
              <a:t>2</a:t>
            </a:r>
            <a:r>
              <a:rPr lang="en-IN" dirty="0"/>
              <a:t>. It is close to being one-to-one: the probability of collisions is very small.</a:t>
            </a:r>
            <a:endParaRPr lang="en-IN" dirty="0" smtClean="0"/>
          </a:p>
        </p:txBody>
      </p:sp>
    </p:spTree>
    <p:extLst>
      <p:ext uri="{BB962C8B-B14F-4D97-AF65-F5344CB8AC3E}">
        <p14:creationId xmlns:p14="http://schemas.microsoft.com/office/powerpoint/2010/main" val="3108149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4191000"/>
          </a:xfrm>
        </p:spPr>
        <p:txBody>
          <a:bodyPr/>
          <a:lstStyle/>
          <a:p>
            <a:pPr marL="341313" indent="-341313"/>
            <a:r>
              <a:rPr lang="en-IN" dirty="0"/>
              <a:t>3. It is close to being a </a:t>
            </a:r>
            <a:r>
              <a:rPr lang="en-IN" i="1" dirty="0"/>
              <a:t>one-way function</a:t>
            </a:r>
            <a:r>
              <a:rPr lang="en-IN" dirty="0"/>
              <a:t>: given any bit string in its range, finding the </a:t>
            </a:r>
            <a:r>
              <a:rPr lang="en-IN" dirty="0" smtClean="0"/>
              <a:t>inverse image </a:t>
            </a:r>
            <a:r>
              <a:rPr lang="en-IN" dirty="0"/>
              <a:t>of the string is computationally very </a:t>
            </a:r>
            <a:r>
              <a:rPr lang="en-IN" dirty="0" smtClean="0"/>
              <a:t>difficult. </a:t>
            </a:r>
          </a:p>
          <a:p>
            <a:pPr marL="341313" indent="-341313"/>
            <a:endParaRPr lang="en-IN" sz="1100" dirty="0"/>
          </a:p>
          <a:p>
            <a:pPr marL="341313" indent="-341313"/>
            <a:r>
              <a:rPr lang="en-IN" dirty="0" smtClean="0"/>
              <a:t>4</a:t>
            </a:r>
            <a:r>
              <a:rPr lang="en-IN" dirty="0"/>
              <a:t>. Its values can be quickly </a:t>
            </a:r>
            <a:r>
              <a:rPr lang="en-IN" dirty="0" smtClean="0"/>
              <a:t>computed.</a:t>
            </a:r>
          </a:p>
          <a:p>
            <a:pPr marL="341313" indent="-341313"/>
            <a:endParaRPr lang="en-IN" sz="1100" dirty="0"/>
          </a:p>
          <a:p>
            <a:pPr marL="341313" indent="-341313"/>
            <a:r>
              <a:rPr lang="en-IN" dirty="0" smtClean="0"/>
              <a:t>5</a:t>
            </a:r>
            <a:r>
              <a:rPr lang="en-IN" dirty="0"/>
              <a:t>. A very slight change in an input string results in an extensive change in the output string</a:t>
            </a:r>
            <a:r>
              <a:rPr lang="en-IN" dirty="0" smtClean="0"/>
              <a:t>.</a:t>
            </a:r>
          </a:p>
          <a:p>
            <a:pPr marL="341313" indent="-341313"/>
            <a:endParaRPr lang="en-US" sz="1800" dirty="0"/>
          </a:p>
          <a:p>
            <a:pPr marL="0" indent="0"/>
            <a:r>
              <a:rPr lang="en-IN" dirty="0"/>
              <a:t>One use of cryptographic hash functions is to provide password security.</a:t>
            </a:r>
            <a:endParaRPr lang="en-IN" dirty="0" smtClean="0"/>
          </a:p>
        </p:txBody>
      </p:sp>
    </p:spTree>
    <p:extLst>
      <p:ext uri="{BB962C8B-B14F-4D97-AF65-F5344CB8AC3E}">
        <p14:creationId xmlns:p14="http://schemas.microsoft.com/office/powerpoint/2010/main" val="3497649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3962400"/>
          </a:xfrm>
        </p:spPr>
        <p:txBody>
          <a:bodyPr/>
          <a:lstStyle/>
          <a:p>
            <a:pPr marL="0" indent="0"/>
            <a:r>
              <a:rPr lang="en-IN" dirty="0"/>
              <a:t>Passwords in </a:t>
            </a:r>
            <a:r>
              <a:rPr lang="en-IN" dirty="0" smtClean="0"/>
              <a:t>a company’s </a:t>
            </a:r>
            <a:r>
              <a:rPr lang="en-IN" dirty="0"/>
              <a:t>user account file are almost never stored as “clear” text. A basic protection is </a:t>
            </a:r>
            <a:r>
              <a:rPr lang="en-IN" dirty="0" smtClean="0"/>
              <a:t>to apply </a:t>
            </a:r>
            <a:r>
              <a:rPr lang="en-IN" dirty="0"/>
              <a:t>a cryptographic hash function to the passwords, or to a combination consisting of </a:t>
            </a:r>
            <a:r>
              <a:rPr lang="en-IN" dirty="0" smtClean="0"/>
              <a:t>the passwords </a:t>
            </a:r>
            <a:r>
              <a:rPr lang="en-IN" dirty="0"/>
              <a:t>plus extra content provided by the company, and to store only the values of the </a:t>
            </a:r>
            <a:r>
              <a:rPr lang="en-IN" dirty="0" smtClean="0"/>
              <a:t>hash function</a:t>
            </a:r>
            <a:r>
              <a:rPr lang="en-IN" dirty="0"/>
              <a:t>, called the </a:t>
            </a:r>
            <a:r>
              <a:rPr lang="en-IN" i="1" dirty="0"/>
              <a:t>hashes</a:t>
            </a:r>
            <a:r>
              <a:rPr lang="en-IN" dirty="0"/>
              <a:t>. </a:t>
            </a:r>
            <a:endParaRPr lang="en-IN" dirty="0" smtClean="0"/>
          </a:p>
          <a:p>
            <a:pPr marL="0" indent="0"/>
            <a:endParaRPr lang="en-IN" sz="600" dirty="0"/>
          </a:p>
          <a:p>
            <a:pPr marL="0" indent="0"/>
            <a:r>
              <a:rPr lang="en-IN" dirty="0" smtClean="0"/>
              <a:t>To </a:t>
            </a:r>
            <a:r>
              <a:rPr lang="en-IN" dirty="0"/>
              <a:t>log in, a user keys in a password, which is immediately </a:t>
            </a:r>
            <a:r>
              <a:rPr lang="en-IN" i="1" dirty="0" smtClean="0"/>
              <a:t>hashed </a:t>
            </a:r>
            <a:r>
              <a:rPr lang="en-IN" dirty="0" smtClean="0"/>
              <a:t>(meaning </a:t>
            </a:r>
            <a:r>
              <a:rPr lang="en-IN" dirty="0"/>
              <a:t>that its value is input to the hash function), </a:t>
            </a:r>
            <a:r>
              <a:rPr lang="en-IN" dirty="0" smtClean="0"/>
              <a:t>and the </a:t>
            </a:r>
            <a:r>
              <a:rPr lang="en-IN" dirty="0"/>
              <a:t>result is compared to the </a:t>
            </a:r>
            <a:r>
              <a:rPr lang="en-IN" dirty="0" smtClean="0"/>
              <a:t>hash stored </a:t>
            </a:r>
            <a:r>
              <a:rPr lang="en-IN" dirty="0"/>
              <a:t>in the account file. </a:t>
            </a:r>
            <a:endParaRPr lang="en-IN" dirty="0" smtClean="0"/>
          </a:p>
        </p:txBody>
      </p:sp>
    </p:spTree>
    <p:extLst>
      <p:ext uri="{BB962C8B-B14F-4D97-AF65-F5344CB8AC3E}">
        <p14:creationId xmlns:p14="http://schemas.microsoft.com/office/powerpoint/2010/main" val="1155885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3657600"/>
          </a:xfrm>
        </p:spPr>
        <p:txBody>
          <a:bodyPr/>
          <a:lstStyle/>
          <a:p>
            <a:pPr marL="0" indent="0"/>
            <a:r>
              <a:rPr lang="en-IN" dirty="0" smtClean="0"/>
              <a:t>In </a:t>
            </a:r>
            <a:r>
              <a:rPr lang="en-IN" dirty="0"/>
              <a:t>order to complete the login process, the </a:t>
            </a:r>
            <a:r>
              <a:rPr lang="en-IN" dirty="0" smtClean="0"/>
              <a:t>two hashes </a:t>
            </a:r>
            <a:r>
              <a:rPr lang="en-IN" dirty="0"/>
              <a:t>have to agree</a:t>
            </a:r>
            <a:r>
              <a:rPr lang="en-IN" dirty="0" smtClean="0"/>
              <a:t>.</a:t>
            </a:r>
          </a:p>
          <a:p>
            <a:pPr marL="0" indent="0"/>
            <a:endParaRPr lang="en-US" dirty="0"/>
          </a:p>
          <a:p>
            <a:pPr marL="0" indent="0"/>
            <a:r>
              <a:rPr lang="en-IN" dirty="0" smtClean="0"/>
              <a:t>A somewhat </a:t>
            </a:r>
            <a:r>
              <a:rPr lang="en-IN" dirty="0"/>
              <a:t>similar kind of hashing is used for checking the integrity of files. </a:t>
            </a:r>
            <a:r>
              <a:rPr lang="en-IN" dirty="0" smtClean="0"/>
              <a:t>When a </a:t>
            </a:r>
            <a:r>
              <a:rPr lang="en-IN" dirty="0"/>
              <a:t>file is intended to be copied, a cryptographic hash function is applied to </a:t>
            </a:r>
            <a:r>
              <a:rPr lang="en-IN" dirty="0" smtClean="0"/>
              <a:t>it.</a:t>
            </a:r>
          </a:p>
          <a:p>
            <a:pPr marL="0" indent="0"/>
            <a:endParaRPr lang="en-IN" sz="800" dirty="0"/>
          </a:p>
          <a:p>
            <a:pPr marL="0" indent="0"/>
            <a:r>
              <a:rPr lang="en-IN" dirty="0" smtClean="0"/>
              <a:t>The </a:t>
            </a:r>
            <a:r>
              <a:rPr lang="en-IN" dirty="0"/>
              <a:t>accuracy of a copy is checked by applying the same hash function. If the two hashes agree, the copy is accepted. </a:t>
            </a:r>
            <a:endParaRPr lang="en-IN" dirty="0" smtClean="0"/>
          </a:p>
          <a:p>
            <a:pPr marL="0" indent="0"/>
            <a:endParaRPr lang="en-US" dirty="0"/>
          </a:p>
        </p:txBody>
      </p:sp>
    </p:spTree>
    <p:extLst>
      <p:ext uri="{BB962C8B-B14F-4D97-AF65-F5344CB8AC3E}">
        <p14:creationId xmlns:p14="http://schemas.microsoft.com/office/powerpoint/2010/main" val="3278569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smtClean="0"/>
              <a:t>Similarly</a:t>
            </a:r>
            <a:r>
              <a:rPr lang="en-IN" dirty="0"/>
              <a:t>, when </a:t>
            </a:r>
            <a:r>
              <a:rPr lang="en-IN" i="1" dirty="0"/>
              <a:t>A </a:t>
            </a:r>
            <a:r>
              <a:rPr lang="en-IN" dirty="0"/>
              <a:t>needs to send a file through a possibly </a:t>
            </a:r>
            <a:r>
              <a:rPr lang="en-IN" dirty="0" smtClean="0"/>
              <a:t>insecure network </a:t>
            </a:r>
            <a:r>
              <a:rPr lang="en-IN" dirty="0"/>
              <a:t>to </a:t>
            </a:r>
            <a:r>
              <a:rPr lang="en-IN" i="1" dirty="0"/>
              <a:t>B</a:t>
            </a:r>
            <a:r>
              <a:rPr lang="en-IN" dirty="0"/>
              <a:t>, </a:t>
            </a:r>
            <a:r>
              <a:rPr lang="en-IN" i="1" dirty="0"/>
              <a:t>A </a:t>
            </a:r>
            <a:r>
              <a:rPr lang="en-IN" dirty="0"/>
              <a:t>can first apply a cryptographic hash function to the file. </a:t>
            </a:r>
            <a:endParaRPr lang="en-IN" dirty="0" smtClean="0"/>
          </a:p>
          <a:p>
            <a:pPr marL="0" indent="0"/>
            <a:endParaRPr lang="en-IN" sz="1100" dirty="0"/>
          </a:p>
          <a:p>
            <a:pPr marL="0" indent="0"/>
            <a:r>
              <a:rPr lang="en-IN" dirty="0" smtClean="0"/>
              <a:t>Then </a:t>
            </a:r>
            <a:r>
              <a:rPr lang="en-IN" i="1" dirty="0"/>
              <a:t>A </a:t>
            </a:r>
            <a:r>
              <a:rPr lang="en-IN" dirty="0" smtClean="0"/>
              <a:t>sends the </a:t>
            </a:r>
            <a:r>
              <a:rPr lang="en-IN" dirty="0"/>
              <a:t>hash separately to </a:t>
            </a:r>
            <a:r>
              <a:rPr lang="en-IN" i="1" dirty="0"/>
              <a:t>B </a:t>
            </a:r>
            <a:r>
              <a:rPr lang="en-IN" dirty="0"/>
              <a:t>through a secure network, and when </a:t>
            </a:r>
            <a:r>
              <a:rPr lang="en-IN" i="1" dirty="0"/>
              <a:t>B </a:t>
            </a:r>
            <a:r>
              <a:rPr lang="en-IN" dirty="0"/>
              <a:t>receives the file, </a:t>
            </a:r>
            <a:r>
              <a:rPr lang="en-IN" i="1" dirty="0"/>
              <a:t>B </a:t>
            </a:r>
            <a:r>
              <a:rPr lang="en-IN" dirty="0" smtClean="0"/>
              <a:t>applies the </a:t>
            </a:r>
            <a:r>
              <a:rPr lang="en-IN" dirty="0"/>
              <a:t>same hash function to it that </a:t>
            </a:r>
            <a:r>
              <a:rPr lang="en-IN" i="1" dirty="0"/>
              <a:t>A </a:t>
            </a:r>
            <a:r>
              <a:rPr lang="en-IN" dirty="0"/>
              <a:t>used.</a:t>
            </a:r>
            <a:endParaRPr lang="en-IN" dirty="0" smtClean="0"/>
          </a:p>
        </p:txBody>
      </p:sp>
    </p:spTree>
    <p:extLst>
      <p:ext uri="{BB962C8B-B14F-4D97-AF65-F5344CB8AC3E}">
        <p14:creationId xmlns:p14="http://schemas.microsoft.com/office/powerpoint/2010/main" val="456246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4267200"/>
          </a:xfrm>
        </p:spPr>
        <p:txBody>
          <a:bodyPr/>
          <a:lstStyle/>
          <a:p>
            <a:pPr marL="0" indent="0"/>
            <a:r>
              <a:rPr lang="en-IN" i="1" dirty="0"/>
              <a:t>B </a:t>
            </a:r>
            <a:r>
              <a:rPr lang="en-IN" dirty="0"/>
              <a:t>compares the result with the hash </a:t>
            </a:r>
            <a:r>
              <a:rPr lang="en-IN" dirty="0" smtClean="0"/>
              <a:t>received from </a:t>
            </a:r>
            <a:r>
              <a:rPr lang="en-IN" i="1" dirty="0"/>
              <a:t>A</a:t>
            </a:r>
            <a:r>
              <a:rPr lang="en-IN" dirty="0"/>
              <a:t>, and if the two agree, </a:t>
            </a:r>
            <a:r>
              <a:rPr lang="en-IN" i="1" dirty="0"/>
              <a:t>B </a:t>
            </a:r>
            <a:r>
              <a:rPr lang="en-IN" dirty="0"/>
              <a:t>can have confidence that the file was unchanged </a:t>
            </a:r>
            <a:r>
              <a:rPr lang="en-IN" dirty="0" smtClean="0"/>
              <a:t>during transmission.</a:t>
            </a:r>
          </a:p>
          <a:p>
            <a:pPr marL="0" indent="0"/>
            <a:endParaRPr lang="en-US" sz="600" dirty="0"/>
          </a:p>
          <a:p>
            <a:pPr marL="0" indent="0"/>
            <a:r>
              <a:rPr lang="en-IN" dirty="0"/>
              <a:t>Cryptographic hash functions are also used in </a:t>
            </a:r>
            <a:r>
              <a:rPr lang="en-IN" i="1" dirty="0" err="1"/>
              <a:t>blockchain</a:t>
            </a:r>
            <a:r>
              <a:rPr lang="en-IN" i="1" dirty="0"/>
              <a:t> </a:t>
            </a:r>
            <a:r>
              <a:rPr lang="en-IN" dirty="0"/>
              <a:t>technology. A </a:t>
            </a:r>
            <a:r>
              <a:rPr lang="en-IN" dirty="0" err="1"/>
              <a:t>blockchain</a:t>
            </a:r>
            <a:r>
              <a:rPr lang="en-IN" dirty="0"/>
              <a:t> is </a:t>
            </a:r>
            <a:r>
              <a:rPr lang="en-IN" dirty="0" smtClean="0"/>
              <a:t>a public </a:t>
            </a:r>
            <a:r>
              <a:rPr lang="en-IN" dirty="0"/>
              <a:t>register on the Internet made up of linked blocks consisting of records or programs</a:t>
            </a:r>
            <a:r>
              <a:rPr lang="en-IN" dirty="0" smtClean="0"/>
              <a:t>.</a:t>
            </a:r>
          </a:p>
          <a:p>
            <a:pPr marL="0" indent="0"/>
            <a:endParaRPr lang="en-US" sz="600" dirty="0"/>
          </a:p>
          <a:p>
            <a:pPr marL="0" indent="0"/>
            <a:r>
              <a:rPr lang="en-IN" dirty="0" smtClean="0"/>
              <a:t>To make </a:t>
            </a:r>
            <a:r>
              <a:rPr lang="en-IN" dirty="0"/>
              <a:t>it impossible to change the data in any part of a block, each includes a time stamp plus </a:t>
            </a:r>
            <a:r>
              <a:rPr lang="en-IN" dirty="0" smtClean="0"/>
              <a:t>a hash </a:t>
            </a:r>
            <a:r>
              <a:rPr lang="en-IN" dirty="0"/>
              <a:t>computed from all the previous parts of the </a:t>
            </a:r>
            <a:r>
              <a:rPr lang="en-IN" dirty="0" err="1"/>
              <a:t>blockchain</a:t>
            </a:r>
            <a:r>
              <a:rPr lang="en-IN" dirty="0"/>
              <a:t>.</a:t>
            </a:r>
            <a:endParaRPr lang="en-IN" dirty="0" smtClean="0"/>
          </a:p>
        </p:txBody>
      </p:sp>
    </p:spTree>
    <p:extLst>
      <p:ext uri="{BB962C8B-B14F-4D97-AF65-F5344CB8AC3E}">
        <p14:creationId xmlns:p14="http://schemas.microsoft.com/office/powerpoint/2010/main" val="777313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One-to-One Functions</a:t>
            </a:r>
          </a:p>
        </p:txBody>
      </p:sp>
    </p:spTree>
    <p:extLst>
      <p:ext uri="{BB962C8B-B14F-4D97-AF65-F5344CB8AC3E}">
        <p14:creationId xmlns:p14="http://schemas.microsoft.com/office/powerpoint/2010/main" val="785157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Hash Functions</a:t>
            </a:r>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To keep the system operating at </a:t>
            </a:r>
            <a:r>
              <a:rPr lang="en-IN" dirty="0" smtClean="0"/>
              <a:t>a reasonable </a:t>
            </a:r>
            <a:r>
              <a:rPr lang="en-IN" dirty="0"/>
              <a:t>pace and to validate additions, a time-consuming </a:t>
            </a:r>
            <a:r>
              <a:rPr lang="en-IN" i="1" dirty="0"/>
              <a:t>proof of work </a:t>
            </a:r>
            <a:r>
              <a:rPr lang="en-IN" dirty="0"/>
              <a:t>is required to add </a:t>
            </a:r>
            <a:r>
              <a:rPr lang="en-IN" dirty="0" smtClean="0"/>
              <a:t>a block </a:t>
            </a:r>
            <a:r>
              <a:rPr lang="en-IN" dirty="0"/>
              <a:t>to the </a:t>
            </a:r>
            <a:r>
              <a:rPr lang="en-IN" dirty="0" err="1"/>
              <a:t>blockchain</a:t>
            </a:r>
            <a:r>
              <a:rPr lang="en-IN" dirty="0"/>
              <a:t>. </a:t>
            </a:r>
            <a:endParaRPr lang="en-IN" dirty="0" smtClean="0"/>
          </a:p>
          <a:p>
            <a:pPr marL="0" indent="0"/>
            <a:endParaRPr lang="en-IN" dirty="0"/>
          </a:p>
          <a:p>
            <a:pPr marL="0" indent="0"/>
            <a:r>
              <a:rPr lang="en-IN" dirty="0" smtClean="0"/>
              <a:t>A </a:t>
            </a:r>
            <a:r>
              <a:rPr lang="en-IN" dirty="0"/>
              <a:t>commonly used proof of work requires a programmer to use </a:t>
            </a:r>
            <a:r>
              <a:rPr lang="en-IN" dirty="0" smtClean="0"/>
              <a:t>repeated random </a:t>
            </a:r>
            <a:r>
              <a:rPr lang="en-IN" dirty="0"/>
              <a:t>trials, to discover the input that needs to be added to the data in the </a:t>
            </a:r>
            <a:r>
              <a:rPr lang="en-IN" dirty="0" err="1"/>
              <a:t>blockchain</a:t>
            </a:r>
            <a:r>
              <a:rPr lang="en-IN" dirty="0"/>
              <a:t> so </a:t>
            </a:r>
            <a:r>
              <a:rPr lang="en-IN" dirty="0" smtClean="0"/>
              <a:t>that when </a:t>
            </a:r>
            <a:r>
              <a:rPr lang="en-IN" dirty="0"/>
              <a:t>the two are hashed together the output will contain </a:t>
            </a:r>
            <a:r>
              <a:rPr lang="en-IN" dirty="0" smtClean="0"/>
              <a:t>a specified </a:t>
            </a:r>
            <a:r>
              <a:rPr lang="en-IN" dirty="0"/>
              <a:t>number of initial zeroes.</a:t>
            </a:r>
            <a:endParaRPr lang="en-IN" dirty="0" smtClean="0"/>
          </a:p>
        </p:txBody>
      </p:sp>
    </p:spTree>
    <p:extLst>
      <p:ext uri="{BB962C8B-B14F-4D97-AF65-F5344CB8AC3E}">
        <p14:creationId xmlns:p14="http://schemas.microsoft.com/office/powerpoint/2010/main" val="2495101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Onto Functions</a:t>
            </a:r>
          </a:p>
        </p:txBody>
      </p:sp>
    </p:spTree>
    <p:extLst>
      <p:ext uri="{BB962C8B-B14F-4D97-AF65-F5344CB8AC3E}">
        <p14:creationId xmlns:p14="http://schemas.microsoft.com/office/powerpoint/2010/main" val="3280582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Onto Functions</a:t>
            </a:r>
          </a:p>
        </p:txBody>
      </p:sp>
      <p:sp>
        <p:nvSpPr>
          <p:cNvPr id="3" name="Content Placeholder 2"/>
          <p:cNvSpPr>
            <a:spLocks noGrp="1"/>
          </p:cNvSpPr>
          <p:nvPr>
            <p:ph sz="quarter" idx="13"/>
          </p:nvPr>
        </p:nvSpPr>
        <p:spPr>
          <a:xfrm>
            <a:off x="457200" y="1447800"/>
            <a:ext cx="8226425" cy="2590800"/>
          </a:xfrm>
        </p:spPr>
        <p:txBody>
          <a:bodyPr/>
          <a:lstStyle/>
          <a:p>
            <a:pPr marL="0" indent="0"/>
            <a:r>
              <a:rPr lang="en-IN" dirty="0" smtClean="0"/>
              <a:t>There </a:t>
            </a:r>
            <a:r>
              <a:rPr lang="en-IN" dirty="0"/>
              <a:t>may be an element of the co-domain of a </a:t>
            </a:r>
            <a:r>
              <a:rPr lang="en-IN" dirty="0" smtClean="0"/>
              <a:t>function that </a:t>
            </a:r>
            <a:r>
              <a:rPr lang="en-IN" dirty="0"/>
              <a:t>is not the image of any element in the domain. On the other hand, it is possible </a:t>
            </a:r>
            <a:r>
              <a:rPr lang="en-IN" dirty="0" smtClean="0"/>
              <a:t>for </a:t>
            </a:r>
            <a:r>
              <a:rPr lang="en-IN" i="1" dirty="0" smtClean="0"/>
              <a:t>every </a:t>
            </a:r>
            <a:r>
              <a:rPr lang="en-IN" dirty="0"/>
              <a:t>element in a function’s co-domain to be the image of some element </a:t>
            </a:r>
            <a:r>
              <a:rPr lang="en-IN" dirty="0" smtClean="0"/>
              <a:t>in </a:t>
            </a:r>
            <a:r>
              <a:rPr lang="en-IN" dirty="0"/>
              <a:t>its domain</a:t>
            </a:r>
            <a:r>
              <a:rPr lang="en-IN" dirty="0" smtClean="0"/>
              <a:t>.</a:t>
            </a:r>
          </a:p>
          <a:p>
            <a:pPr marL="0" indent="0"/>
            <a:endParaRPr lang="en-US" sz="800" dirty="0"/>
          </a:p>
          <a:p>
            <a:pPr marL="0" indent="0"/>
            <a:r>
              <a:rPr lang="en-IN" dirty="0"/>
              <a:t>Such a function is called </a:t>
            </a:r>
            <a:r>
              <a:rPr lang="en-IN" i="1" dirty="0"/>
              <a:t>onto </a:t>
            </a:r>
            <a:r>
              <a:rPr lang="en-IN" dirty="0"/>
              <a:t>or </a:t>
            </a:r>
            <a:r>
              <a:rPr lang="en-IN" i="1" dirty="0"/>
              <a:t>surjective</a:t>
            </a:r>
            <a:r>
              <a:rPr lang="en-IN" dirty="0"/>
              <a:t>. When a function is onto, its range is equal </a:t>
            </a:r>
            <a:r>
              <a:rPr lang="en-IN" dirty="0" smtClean="0"/>
              <a:t>to its </a:t>
            </a:r>
            <a:r>
              <a:rPr lang="en-IN" dirty="0"/>
              <a:t>co-domain.</a:t>
            </a:r>
            <a:endParaRPr lang="en-IN" dirty="0" smtClean="0"/>
          </a:p>
        </p:txBody>
      </p:sp>
      <p:pic>
        <p:nvPicPr>
          <p:cNvPr id="3074" name="Picture 2" descr="The text box has the heading  “Definition.” The text reads:&#10;“Let F be a function from a set X to a set Y. F is onto (or surjective) if, and only if, given any element y in Y, it is possible to find an element x in X with the property that y = F(x). &#10;Symbolically: &#10;F: X right arrow Y is onto if and only if for all y element of Y, there exists x element of X such that F(x) = 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702" y="3986080"/>
            <a:ext cx="6713698" cy="172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579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Onto Functions</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To obtain a precise statement of what it means for a function </a:t>
            </a:r>
            <a:r>
              <a:rPr lang="en-IN" i="1" dirty="0"/>
              <a:t>not </a:t>
            </a:r>
            <a:r>
              <a:rPr lang="en-IN" dirty="0"/>
              <a:t>to be onto, take </a:t>
            </a:r>
            <a:r>
              <a:rPr lang="en-IN" dirty="0" smtClean="0"/>
              <a:t>the negation </a:t>
            </a:r>
            <a:r>
              <a:rPr lang="en-IN" dirty="0"/>
              <a:t>of the definition of onto:</a:t>
            </a:r>
            <a:endParaRPr lang="en-IN" dirty="0" smtClean="0"/>
          </a:p>
        </p:txBody>
      </p:sp>
      <p:pic>
        <p:nvPicPr>
          <p:cNvPr id="4098" name="Picture 2" descr="The text reads “F be a function from set X to a set Y. F is not onto if, and only if, there exists y in Y such that for all x element of X, F(x) is not equal to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42459"/>
            <a:ext cx="8148014" cy="58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962400"/>
            <a:ext cx="8226425" cy="838200"/>
          </a:xfrm>
        </p:spPr>
        <p:txBody>
          <a:bodyPr/>
          <a:lstStyle/>
          <a:p>
            <a:pPr marL="0" indent="0"/>
            <a:r>
              <a:rPr lang="en-IN" dirty="0"/>
              <a:t>That is, there is some element in </a:t>
            </a:r>
            <a:r>
              <a:rPr lang="en-IN" i="1" dirty="0"/>
              <a:t>Y </a:t>
            </a:r>
            <a:r>
              <a:rPr lang="en-IN" dirty="0"/>
              <a:t>that is </a:t>
            </a:r>
            <a:r>
              <a:rPr lang="en-IN" i="1" dirty="0"/>
              <a:t>not </a:t>
            </a:r>
            <a:r>
              <a:rPr lang="en-IN" dirty="0"/>
              <a:t>the image of </a:t>
            </a:r>
            <a:r>
              <a:rPr lang="en-IN" i="1" dirty="0"/>
              <a:t>any </a:t>
            </a:r>
            <a:r>
              <a:rPr lang="en-IN" dirty="0"/>
              <a:t>element in </a:t>
            </a:r>
            <a:r>
              <a:rPr lang="en-IN" i="1" dirty="0"/>
              <a:t>X</a:t>
            </a:r>
            <a:r>
              <a:rPr lang="en-IN" dirty="0"/>
              <a:t>.</a:t>
            </a:r>
            <a:endParaRPr lang="en-IN" dirty="0" smtClean="0"/>
          </a:p>
        </p:txBody>
      </p:sp>
    </p:spTree>
    <p:extLst>
      <p:ext uri="{BB962C8B-B14F-4D97-AF65-F5344CB8AC3E}">
        <p14:creationId xmlns:p14="http://schemas.microsoft.com/office/powerpoint/2010/main" val="35498105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Onto Functions</a:t>
            </a:r>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In terms of arrow diagrams, a function is onto if each element of the co-domain has </a:t>
            </a:r>
            <a:r>
              <a:rPr lang="en-IN" dirty="0" smtClean="0"/>
              <a:t>an arrow </a:t>
            </a:r>
            <a:r>
              <a:rPr lang="en-IN" dirty="0"/>
              <a:t>pointing to it from some element of the domain. </a:t>
            </a:r>
            <a:endParaRPr lang="en-IN" dirty="0" smtClean="0"/>
          </a:p>
          <a:p>
            <a:pPr marL="0" indent="0"/>
            <a:endParaRPr lang="en-IN" dirty="0"/>
          </a:p>
          <a:p>
            <a:pPr marL="0" indent="0"/>
            <a:r>
              <a:rPr lang="en-IN" dirty="0" smtClean="0"/>
              <a:t>A </a:t>
            </a:r>
            <a:r>
              <a:rPr lang="en-IN" dirty="0"/>
              <a:t>function is not onto if at least </a:t>
            </a:r>
            <a:r>
              <a:rPr lang="en-IN" dirty="0" smtClean="0"/>
              <a:t>one element </a:t>
            </a:r>
            <a:r>
              <a:rPr lang="en-IN" dirty="0"/>
              <a:t>in its </a:t>
            </a:r>
            <a:r>
              <a:rPr lang="en-IN" dirty="0" smtClean="0"/>
              <a:t>           co-domain </a:t>
            </a:r>
            <a:r>
              <a:rPr lang="en-IN" dirty="0"/>
              <a:t>does not have an arrow pointing to it. </a:t>
            </a:r>
            <a:endParaRPr lang="en-IN" dirty="0" smtClean="0"/>
          </a:p>
        </p:txBody>
      </p:sp>
    </p:spTree>
    <p:extLst>
      <p:ext uri="{BB962C8B-B14F-4D97-AF65-F5344CB8AC3E}">
        <p14:creationId xmlns:p14="http://schemas.microsoft.com/office/powerpoint/2010/main" val="793276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Onto Functions</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smtClean="0"/>
              <a:t>This </a:t>
            </a:r>
            <a:r>
              <a:rPr lang="en-IN" dirty="0"/>
              <a:t>is illustrated in </a:t>
            </a:r>
            <a:r>
              <a:rPr lang="en-IN" dirty="0" smtClean="0"/>
              <a:t>Figures 7.2.3(a</a:t>
            </a:r>
            <a:r>
              <a:rPr lang="en-IN" dirty="0"/>
              <a:t>) and 7.2.3(b).</a:t>
            </a:r>
            <a:endParaRPr lang="en-IN" dirty="0" smtClean="0"/>
          </a:p>
        </p:txBody>
      </p:sp>
      <p:sp>
        <p:nvSpPr>
          <p:cNvPr id="6" name="Content Placeholder 2"/>
          <p:cNvSpPr>
            <a:spLocks noGrp="1"/>
          </p:cNvSpPr>
          <p:nvPr>
            <p:ph sz="quarter" idx="13"/>
          </p:nvPr>
        </p:nvSpPr>
        <p:spPr>
          <a:xfrm>
            <a:off x="3815982" y="3505200"/>
            <a:ext cx="1335119" cy="304800"/>
          </a:xfrm>
        </p:spPr>
        <p:txBody>
          <a:bodyPr/>
          <a:lstStyle/>
          <a:p>
            <a:pPr marL="0" indent="0"/>
            <a:r>
              <a:rPr lang="en-IN" sz="1200" b="1" dirty="0" smtClean="0"/>
              <a:t>Figures 7.2.3(a)</a:t>
            </a:r>
            <a:endParaRPr lang="en-US" altLang="en-US" sz="1200" b="1" dirty="0"/>
          </a:p>
        </p:txBody>
      </p:sp>
      <p:sp>
        <p:nvSpPr>
          <p:cNvPr id="7" name="Content Placeholder 2"/>
          <p:cNvSpPr>
            <a:spLocks noGrp="1"/>
          </p:cNvSpPr>
          <p:nvPr>
            <p:ph sz="quarter" idx="13"/>
          </p:nvPr>
        </p:nvSpPr>
        <p:spPr>
          <a:xfrm>
            <a:off x="3395926" y="3276600"/>
            <a:ext cx="2175230" cy="304800"/>
          </a:xfrm>
        </p:spPr>
        <p:txBody>
          <a:bodyPr/>
          <a:lstStyle/>
          <a:p>
            <a:pPr marL="0" indent="0"/>
            <a:r>
              <a:rPr lang="en-IN" sz="1400" dirty="0"/>
              <a:t>A Function That Is Onto</a:t>
            </a:r>
            <a:endParaRPr lang="en-US" altLang="en-US" sz="1400" dirty="0"/>
          </a:p>
        </p:txBody>
      </p:sp>
      <p:pic>
        <p:nvPicPr>
          <p:cNvPr id="5122" name="Picture 2" descr="There are two sets, namely X = domain of F and Y = Co-domain of F. There are 6 elements under set X where the fifth element of these is denoted as x, and there are 4 elements under set Y where the third element of these is denoted as y=F(x). Six arrows start from the elements in the first set (X) and end on the elements in the second set (Y) with function F. The first arrow starts from the first element on the set X and ends at the first element on the set Y. The second arrow starts from second element on the set X and ends at the first element on the set Y. The third arrow starts from the third element on the set X and ends at the second element on the set Y. The fourth arrow starts from the fourth element on the set X and ends at y=F(x), that is the third element on the set Y. The fifth arrow starts from x, that is the fifth element on the set X, and ends at y=F(x), that is the third element on the set Y. The sixth arrow starts from the sixth element on the set X and ends at the fourth element on the set Y. To the right of it, the text  “Each element y in Y equals F(x) for at least one x in X.” is writt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4852283" cy="141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3824539" y="5486400"/>
            <a:ext cx="1335119" cy="304800"/>
          </a:xfrm>
        </p:spPr>
        <p:txBody>
          <a:bodyPr/>
          <a:lstStyle/>
          <a:p>
            <a:pPr marL="0" indent="0"/>
            <a:r>
              <a:rPr lang="en-IN" sz="1200" b="1" dirty="0" smtClean="0"/>
              <a:t>Figures 7.2.3(b)</a:t>
            </a:r>
            <a:endParaRPr lang="en-US" altLang="en-US" sz="1200" b="1" dirty="0"/>
          </a:p>
        </p:txBody>
      </p:sp>
      <p:sp>
        <p:nvSpPr>
          <p:cNvPr id="9" name="Content Placeholder 2"/>
          <p:cNvSpPr>
            <a:spLocks noGrp="1"/>
          </p:cNvSpPr>
          <p:nvPr>
            <p:ph sz="quarter" idx="13"/>
          </p:nvPr>
        </p:nvSpPr>
        <p:spPr>
          <a:xfrm>
            <a:off x="3404483" y="5257800"/>
            <a:ext cx="2590800" cy="304800"/>
          </a:xfrm>
        </p:spPr>
        <p:txBody>
          <a:bodyPr/>
          <a:lstStyle/>
          <a:p>
            <a:pPr marL="0" indent="0"/>
            <a:r>
              <a:rPr lang="en-IN" sz="1400" dirty="0"/>
              <a:t>A Function That Is Not Onto</a:t>
            </a:r>
            <a:endParaRPr lang="en-US" altLang="en-US" sz="1400" dirty="0"/>
          </a:p>
        </p:txBody>
      </p:sp>
      <p:pic>
        <p:nvPicPr>
          <p:cNvPr id="5123" name="Picture 3" descr="There are two sets, namely X = domain of F and Y = Co-domain of F. There are 3 elements under set X, and there are 5 elements under set Y. Three arrows start from the elements in the first set (X) and end on the elements in the second set (Y) with function F. The first arrow starts from the first element on the set X and ends at the first element on the set Y. The second arrow starts from the second element on the set X and ends at the third element on the set Y. The third arrow starts from the third element on the set X and ends at the fifth element of the set Y. To the right of it, the text  “At least one element in Y does not equal F(x) for any x in X.” is writt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0713" y="4038600"/>
            <a:ext cx="4665657" cy="1264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7797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7.2.4 </a:t>
            </a:r>
            <a:r>
              <a:rPr lang="en-US" altLang="en-US" sz="2000" dirty="0" smtClean="0"/>
              <a:t>– </a:t>
            </a:r>
            <a:r>
              <a:rPr lang="en-IN" altLang="en-US" sz="2000" i="1" dirty="0"/>
              <a:t>Identifying Onto Functions Defined on Finite Sets</a:t>
            </a:r>
            <a:endParaRPr lang="en-IN" altLang="en-US" sz="2000" dirty="0"/>
          </a:p>
        </p:txBody>
      </p:sp>
      <p:sp>
        <p:nvSpPr>
          <p:cNvPr id="3" name="Content Placeholder 2"/>
          <p:cNvSpPr>
            <a:spLocks noGrp="1"/>
          </p:cNvSpPr>
          <p:nvPr>
            <p:ph sz="quarter" idx="13"/>
          </p:nvPr>
        </p:nvSpPr>
        <p:spPr>
          <a:xfrm>
            <a:off x="457200" y="1447800"/>
            <a:ext cx="8226425" cy="838200"/>
          </a:xfrm>
        </p:spPr>
        <p:txBody>
          <a:bodyPr/>
          <a:lstStyle/>
          <a:p>
            <a:pPr marL="341313" indent="-341313"/>
            <a:r>
              <a:rPr lang="en-IN" dirty="0"/>
              <a:t>a. Do either of the arrow diagrams in Figure 7.2.4 </a:t>
            </a:r>
            <a:r>
              <a:rPr lang="en-IN" dirty="0" smtClean="0"/>
              <a:t>define onto </a:t>
            </a:r>
            <a:r>
              <a:rPr lang="en-IN" dirty="0"/>
              <a:t>functions?</a:t>
            </a:r>
            <a:endParaRPr lang="en-US" altLang="en-US" dirty="0">
              <a:solidFill>
                <a:srgbClr val="00AEEF"/>
              </a:solidFill>
            </a:endParaRPr>
          </a:p>
        </p:txBody>
      </p:sp>
      <p:sp>
        <p:nvSpPr>
          <p:cNvPr id="5" name="Content Placeholder 2"/>
          <p:cNvSpPr>
            <a:spLocks noGrp="1"/>
          </p:cNvSpPr>
          <p:nvPr>
            <p:ph sz="quarter" idx="13"/>
          </p:nvPr>
        </p:nvSpPr>
        <p:spPr>
          <a:xfrm>
            <a:off x="3922681" y="4696691"/>
            <a:ext cx="1335119" cy="304800"/>
          </a:xfrm>
        </p:spPr>
        <p:txBody>
          <a:bodyPr/>
          <a:lstStyle/>
          <a:p>
            <a:pPr marL="0" indent="0"/>
            <a:r>
              <a:rPr lang="en-IN" sz="1200" b="1" dirty="0" smtClean="0"/>
              <a:t>Figures 7.2.4</a:t>
            </a:r>
            <a:endParaRPr lang="en-US" altLang="en-US" sz="1200" b="1" dirty="0"/>
          </a:p>
        </p:txBody>
      </p:sp>
      <p:pic>
        <p:nvPicPr>
          <p:cNvPr id="6146" name="Picture 2" descr="There are two sets, namely X = domain of F and Y = Co-domain of F. Elements under set X are 1, 2, 3, 4, and 5; and, elements under set Y are a, b, c, and d. Five arrows start from the elements in the first set (X) and end on the elements in the second set (Y) with function F. The first arrow starts from the number 1 on the set X and ends at a on the set Y. The second arrow starts from the number 2 on the set X and ends at c on the set Y. The third arrow starts from the number 3 on the set X and ends at c on the set Y. The fourth arrow starts from the number 4 on the set X and ends at d on the set Y. The fifth arrow starts from the number 5 on the set X and ends at d on the set Y. To the right of it, there are another two sets, namely X = domain of G and Y = Co-domain of G. Elements under set X are 1, 2, 3, 4, and 5; and, elements under set Y are a, b, c, and d. Five arrows start from the elements in the first set (X) and end on the elements in the second set (Y) with function G. The first arrow starts from the number 1 on the set X and ends at b on the set Y. The second arrow starts from the number 2 on the set X and ends at c on the set Y. The third arrow starts from the number 3 on the set X and ends at a on the set Y. The fourth arrow starts from the number 4 on the set X and ends at c on the set Y. The fifth arrow starts from the number 5 on the set X and ends at d on the set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782" y="2514600"/>
            <a:ext cx="7065818" cy="207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7180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7.2.4 </a:t>
            </a:r>
            <a:r>
              <a:rPr lang="en-US" altLang="en-US" sz="2000" dirty="0" smtClean="0"/>
              <a:t>– </a:t>
            </a:r>
            <a:r>
              <a:rPr lang="en-IN" altLang="en-US" sz="2000" i="1" dirty="0"/>
              <a:t>Identifying Onto Functions Defined on Finite Sets</a:t>
            </a:r>
            <a:endParaRPr lang="en-IN" altLang="en-US" sz="20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r>
              <a:rPr lang="en-IN" dirty="0"/>
              <a:t>b. Let </a:t>
            </a:r>
            <a:r>
              <a:rPr lang="en-IN" i="1" dirty="0"/>
              <a:t>X </a:t>
            </a:r>
            <a:r>
              <a:rPr lang="en-IN" dirty="0" smtClean="0"/>
              <a:t>= </a:t>
            </a:r>
            <a:r>
              <a:rPr lang="en-IN" dirty="0"/>
              <a:t>{1, 2, 3, 4} and </a:t>
            </a:r>
            <a:r>
              <a:rPr lang="en-IN" i="1" dirty="0"/>
              <a:t>Y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Define </a:t>
            </a:r>
            <a:r>
              <a:rPr lang="en-IN" i="1" dirty="0"/>
              <a:t>H </a:t>
            </a:r>
            <a:r>
              <a:rPr lang="en-IN" dirty="0"/>
              <a:t>: </a:t>
            </a:r>
            <a:r>
              <a:rPr lang="en-IN" i="1" dirty="0"/>
              <a:t>X </a:t>
            </a:r>
            <a:r>
              <a:rPr lang="en-IN" dirty="0" smtClean="0"/>
              <a:t>→ </a:t>
            </a:r>
            <a:r>
              <a:rPr lang="en-IN" i="1" dirty="0"/>
              <a:t>Y </a:t>
            </a:r>
            <a:r>
              <a:rPr lang="en-IN" dirty="0"/>
              <a:t>as follows: </a:t>
            </a:r>
            <a:r>
              <a:rPr lang="en-IN" i="1" dirty="0"/>
              <a:t>H</a:t>
            </a:r>
            <a:r>
              <a:rPr lang="en-IN" dirty="0"/>
              <a:t>(1) </a:t>
            </a:r>
            <a:r>
              <a:rPr lang="en-IN" dirty="0" smtClean="0"/>
              <a:t>= </a:t>
            </a:r>
            <a:r>
              <a:rPr lang="en-IN" i="1" dirty="0" smtClean="0"/>
              <a:t>c</a:t>
            </a:r>
            <a:r>
              <a:rPr lang="en-IN" dirty="0" smtClean="0"/>
              <a:t>, </a:t>
            </a:r>
            <a:r>
              <a:rPr lang="pt-BR" i="1" dirty="0" smtClean="0"/>
              <a:t>H</a:t>
            </a:r>
            <a:r>
              <a:rPr lang="pt-BR" dirty="0" smtClean="0"/>
              <a:t>(2</a:t>
            </a:r>
            <a:r>
              <a:rPr lang="pt-BR" dirty="0"/>
              <a:t>) </a:t>
            </a:r>
            <a:r>
              <a:rPr lang="pt-BR" dirty="0" smtClean="0"/>
              <a:t>= </a:t>
            </a:r>
            <a:r>
              <a:rPr lang="pt-BR" i="1" dirty="0"/>
              <a:t>a</a:t>
            </a:r>
            <a:r>
              <a:rPr lang="pt-BR" dirty="0"/>
              <a:t>, </a:t>
            </a:r>
            <a:r>
              <a:rPr lang="pt-BR" i="1" dirty="0"/>
              <a:t>H</a:t>
            </a:r>
            <a:r>
              <a:rPr lang="pt-BR" dirty="0"/>
              <a:t>(3) </a:t>
            </a:r>
            <a:r>
              <a:rPr lang="pt-BR" dirty="0" smtClean="0"/>
              <a:t>= </a:t>
            </a:r>
            <a:r>
              <a:rPr lang="pt-BR" i="1" dirty="0"/>
              <a:t>c</a:t>
            </a:r>
            <a:r>
              <a:rPr lang="pt-BR" dirty="0"/>
              <a:t>, </a:t>
            </a:r>
            <a:r>
              <a:rPr lang="pt-BR" i="1" dirty="0"/>
              <a:t>H</a:t>
            </a:r>
            <a:r>
              <a:rPr lang="pt-BR" dirty="0"/>
              <a:t>(4) </a:t>
            </a:r>
            <a:r>
              <a:rPr lang="pt-BR" dirty="0" smtClean="0"/>
              <a:t>= </a:t>
            </a:r>
            <a:r>
              <a:rPr lang="pt-BR" i="1" dirty="0"/>
              <a:t>b</a:t>
            </a:r>
            <a:r>
              <a:rPr lang="pt-BR" dirty="0"/>
              <a:t>. </a:t>
            </a:r>
            <a:endParaRPr lang="pt-BR" dirty="0" smtClean="0"/>
          </a:p>
          <a:p>
            <a:endParaRPr lang="pt-BR" dirty="0"/>
          </a:p>
          <a:p>
            <a:r>
              <a:rPr lang="pt-BR" dirty="0" smtClean="0"/>
              <a:t>	Define </a:t>
            </a:r>
            <a:r>
              <a:rPr lang="pt-BR" i="1" dirty="0"/>
              <a:t>K </a:t>
            </a:r>
            <a:r>
              <a:rPr lang="pt-BR" dirty="0"/>
              <a:t>: </a:t>
            </a:r>
            <a:r>
              <a:rPr lang="pt-BR" i="1" dirty="0"/>
              <a:t>X </a:t>
            </a:r>
            <a:r>
              <a:rPr lang="en-IN" dirty="0"/>
              <a:t>→</a:t>
            </a:r>
            <a:r>
              <a:rPr lang="pt-BR" dirty="0" smtClean="0"/>
              <a:t> </a:t>
            </a:r>
            <a:r>
              <a:rPr lang="pt-BR" i="1" dirty="0"/>
              <a:t>Y </a:t>
            </a:r>
            <a:r>
              <a:rPr lang="pt-BR" dirty="0"/>
              <a:t>as follows: </a:t>
            </a:r>
            <a:r>
              <a:rPr lang="pt-BR" i="1" dirty="0"/>
              <a:t>K</a:t>
            </a:r>
            <a:r>
              <a:rPr lang="pt-BR" dirty="0"/>
              <a:t>(1) </a:t>
            </a:r>
            <a:r>
              <a:rPr lang="pt-BR" dirty="0" smtClean="0"/>
              <a:t>= </a:t>
            </a:r>
            <a:r>
              <a:rPr lang="pt-BR" i="1" dirty="0"/>
              <a:t>c</a:t>
            </a:r>
            <a:r>
              <a:rPr lang="pt-BR" dirty="0"/>
              <a:t>, </a:t>
            </a:r>
            <a:r>
              <a:rPr lang="pt-BR" i="1" dirty="0"/>
              <a:t>K</a:t>
            </a:r>
            <a:r>
              <a:rPr lang="pt-BR" dirty="0"/>
              <a:t>(2) </a:t>
            </a:r>
            <a:r>
              <a:rPr lang="pt-BR" dirty="0" smtClean="0"/>
              <a:t>= </a:t>
            </a:r>
            <a:r>
              <a:rPr lang="pt-BR" i="1" dirty="0" smtClean="0"/>
              <a:t>b</a:t>
            </a:r>
            <a:r>
              <a:rPr lang="pt-BR" dirty="0" smtClean="0"/>
              <a:t>, </a:t>
            </a:r>
            <a:r>
              <a:rPr lang="en-IN" i="1" dirty="0" smtClean="0"/>
              <a:t>K</a:t>
            </a:r>
            <a:r>
              <a:rPr lang="en-IN" dirty="0" smtClean="0"/>
              <a:t>(3</a:t>
            </a:r>
            <a:r>
              <a:rPr lang="en-IN" dirty="0"/>
              <a:t>) </a:t>
            </a:r>
            <a:r>
              <a:rPr lang="en-IN" dirty="0" smtClean="0"/>
              <a:t>= </a:t>
            </a:r>
            <a:r>
              <a:rPr lang="en-IN" i="1" dirty="0"/>
              <a:t>b</a:t>
            </a:r>
            <a:r>
              <a:rPr lang="en-IN" dirty="0"/>
              <a:t>, and </a:t>
            </a:r>
            <a:r>
              <a:rPr lang="en-IN" i="1" dirty="0"/>
              <a:t>K</a:t>
            </a:r>
            <a:r>
              <a:rPr lang="en-IN" dirty="0"/>
              <a:t>(4) </a:t>
            </a:r>
            <a:r>
              <a:rPr lang="en-IN" dirty="0" smtClean="0"/>
              <a:t>= </a:t>
            </a:r>
            <a:r>
              <a:rPr lang="en-IN" i="1" dirty="0"/>
              <a:t>c</a:t>
            </a:r>
            <a:r>
              <a:rPr lang="en-IN" dirty="0"/>
              <a:t>. Is either </a:t>
            </a:r>
            <a:r>
              <a:rPr lang="en-IN" i="1" dirty="0"/>
              <a:t>H </a:t>
            </a:r>
            <a:r>
              <a:rPr lang="en-IN" dirty="0"/>
              <a:t>or </a:t>
            </a:r>
            <a:r>
              <a:rPr lang="en-IN" i="1" dirty="0"/>
              <a:t>K </a:t>
            </a:r>
            <a:r>
              <a:rPr lang="en-IN" dirty="0"/>
              <a:t>onto?</a:t>
            </a:r>
            <a:endParaRPr lang="en-US" altLang="en-US" dirty="0">
              <a:solidFill>
                <a:srgbClr val="00AEEF"/>
              </a:solidFill>
            </a:endParaRPr>
          </a:p>
        </p:txBody>
      </p:sp>
    </p:spTree>
    <p:extLst>
      <p:ext uri="{BB962C8B-B14F-4D97-AF65-F5344CB8AC3E}">
        <p14:creationId xmlns:p14="http://schemas.microsoft.com/office/powerpoint/2010/main" val="3917894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7.2.4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3657600"/>
          </a:xfrm>
        </p:spPr>
        <p:txBody>
          <a:bodyPr/>
          <a:lstStyle/>
          <a:p>
            <a:r>
              <a:rPr lang="en-IN" dirty="0" smtClean="0"/>
              <a:t>a. </a:t>
            </a:r>
            <a:r>
              <a:rPr lang="en-IN" i="1" dirty="0" smtClean="0"/>
              <a:t>F </a:t>
            </a:r>
            <a:r>
              <a:rPr lang="en-IN" dirty="0"/>
              <a:t>is not onto because </a:t>
            </a:r>
            <a:r>
              <a:rPr lang="en-IN" i="1" dirty="0"/>
              <a:t>b </a:t>
            </a:r>
            <a:r>
              <a:rPr lang="en-IN" dirty="0"/>
              <a:t>≠ </a:t>
            </a:r>
            <a:r>
              <a:rPr lang="en-IN" i="1" dirty="0"/>
              <a:t>F</a:t>
            </a:r>
            <a:r>
              <a:rPr lang="en-IN" dirty="0"/>
              <a:t>(</a:t>
            </a:r>
            <a:r>
              <a:rPr lang="en-IN" i="1" dirty="0"/>
              <a:t>x</a:t>
            </a:r>
            <a:r>
              <a:rPr lang="en-IN" dirty="0"/>
              <a:t>) for any </a:t>
            </a:r>
            <a:r>
              <a:rPr lang="en-IN" i="1" dirty="0"/>
              <a:t>x </a:t>
            </a:r>
            <a:r>
              <a:rPr lang="en-IN" dirty="0"/>
              <a:t>in </a:t>
            </a:r>
            <a:r>
              <a:rPr lang="en-IN" i="1" dirty="0"/>
              <a:t>X</a:t>
            </a:r>
            <a:r>
              <a:rPr lang="en-IN" dirty="0"/>
              <a:t>. </a:t>
            </a:r>
            <a:r>
              <a:rPr lang="en-IN" i="1" dirty="0"/>
              <a:t>G </a:t>
            </a:r>
            <a:r>
              <a:rPr lang="en-IN" dirty="0"/>
              <a:t>is </a:t>
            </a:r>
            <a:r>
              <a:rPr lang="en-IN" dirty="0" smtClean="0"/>
              <a:t>onto because </a:t>
            </a:r>
            <a:r>
              <a:rPr lang="en-IN" dirty="0"/>
              <a:t>each element of </a:t>
            </a:r>
            <a:r>
              <a:rPr lang="en-IN" i="1" dirty="0" smtClean="0"/>
              <a:t>Y </a:t>
            </a:r>
            <a:r>
              <a:rPr lang="en-IN" dirty="0" smtClean="0"/>
              <a:t>equals </a:t>
            </a:r>
            <a:r>
              <a:rPr lang="en-IN" i="1" dirty="0"/>
              <a:t>G</a:t>
            </a:r>
            <a:r>
              <a:rPr lang="en-IN" dirty="0"/>
              <a:t>(</a:t>
            </a:r>
            <a:r>
              <a:rPr lang="en-IN" i="1" dirty="0"/>
              <a:t>x</a:t>
            </a:r>
            <a:r>
              <a:rPr lang="en-IN" dirty="0"/>
              <a:t>) for some </a:t>
            </a:r>
            <a:r>
              <a:rPr lang="en-IN" i="1" dirty="0"/>
              <a:t>x </a:t>
            </a:r>
            <a:r>
              <a:rPr lang="en-IN" dirty="0"/>
              <a:t>in </a:t>
            </a:r>
            <a:r>
              <a:rPr lang="en-IN" i="1" dirty="0"/>
              <a:t>X </a:t>
            </a:r>
            <a:r>
              <a:rPr lang="en-IN" dirty="0"/>
              <a:t>: </a:t>
            </a:r>
            <a:r>
              <a:rPr lang="en-IN" i="1" dirty="0"/>
              <a:t>a </a:t>
            </a:r>
            <a:r>
              <a:rPr lang="en-IN" dirty="0" smtClean="0"/>
              <a:t>= </a:t>
            </a:r>
            <a:r>
              <a:rPr lang="en-IN" i="1" dirty="0"/>
              <a:t>G</a:t>
            </a:r>
            <a:r>
              <a:rPr lang="en-IN" dirty="0"/>
              <a:t>(3), </a:t>
            </a:r>
            <a:r>
              <a:rPr lang="en-IN" i="1" dirty="0"/>
              <a:t>b </a:t>
            </a:r>
            <a:r>
              <a:rPr lang="en-IN" dirty="0" smtClean="0"/>
              <a:t>= </a:t>
            </a:r>
            <a:r>
              <a:rPr lang="en-IN" i="1" dirty="0"/>
              <a:t>G</a:t>
            </a:r>
            <a:r>
              <a:rPr lang="en-IN" dirty="0"/>
              <a:t>(1), </a:t>
            </a:r>
            <a:r>
              <a:rPr lang="en-IN" i="1" dirty="0"/>
              <a:t>c </a:t>
            </a:r>
            <a:r>
              <a:rPr lang="en-IN" dirty="0" smtClean="0"/>
              <a:t>= </a:t>
            </a:r>
            <a:r>
              <a:rPr lang="en-IN" i="1" dirty="0"/>
              <a:t>G</a:t>
            </a:r>
            <a:r>
              <a:rPr lang="en-IN" dirty="0"/>
              <a:t>(2) </a:t>
            </a:r>
            <a:r>
              <a:rPr lang="en-IN" dirty="0" smtClean="0"/>
              <a:t>= </a:t>
            </a:r>
            <a:r>
              <a:rPr lang="en-IN" i="1" dirty="0"/>
              <a:t>G</a:t>
            </a:r>
            <a:r>
              <a:rPr lang="en-IN" dirty="0"/>
              <a:t>(4), and </a:t>
            </a:r>
            <a:r>
              <a:rPr lang="en-IN" i="1" dirty="0"/>
              <a:t>d </a:t>
            </a:r>
            <a:r>
              <a:rPr lang="en-IN" dirty="0" smtClean="0"/>
              <a:t>= </a:t>
            </a:r>
            <a:r>
              <a:rPr lang="en-IN" i="1" dirty="0"/>
              <a:t>G</a:t>
            </a:r>
            <a:r>
              <a:rPr lang="en-IN" dirty="0"/>
              <a:t>(5</a:t>
            </a:r>
            <a:r>
              <a:rPr lang="en-IN" dirty="0" smtClean="0"/>
              <a:t>).</a:t>
            </a:r>
          </a:p>
          <a:p>
            <a:endParaRPr lang="en-US" altLang="en-US" dirty="0" smtClean="0">
              <a:solidFill>
                <a:srgbClr val="00AEEF"/>
              </a:solidFill>
            </a:endParaRPr>
          </a:p>
          <a:p>
            <a:r>
              <a:rPr lang="en-IN" dirty="0"/>
              <a:t>b. </a:t>
            </a:r>
            <a:r>
              <a:rPr lang="en-IN" i="1" dirty="0"/>
              <a:t>H </a:t>
            </a:r>
            <a:r>
              <a:rPr lang="en-IN" dirty="0"/>
              <a:t>is onto but </a:t>
            </a:r>
            <a:r>
              <a:rPr lang="en-IN" i="1" dirty="0"/>
              <a:t>K </a:t>
            </a:r>
            <a:r>
              <a:rPr lang="en-IN" dirty="0"/>
              <a:t>is not. </a:t>
            </a:r>
            <a:r>
              <a:rPr lang="en-IN" i="1" dirty="0"/>
              <a:t>H </a:t>
            </a:r>
            <a:r>
              <a:rPr lang="en-IN" dirty="0"/>
              <a:t>is onto because each of the three elements of the </a:t>
            </a:r>
            <a:r>
              <a:rPr lang="en-IN" dirty="0" smtClean="0"/>
              <a:t>co-domain of </a:t>
            </a:r>
            <a:r>
              <a:rPr lang="en-IN" i="1" dirty="0"/>
              <a:t>H </a:t>
            </a:r>
            <a:r>
              <a:rPr lang="en-IN" dirty="0"/>
              <a:t>is the image </a:t>
            </a:r>
            <a:r>
              <a:rPr lang="en-IN" dirty="0" smtClean="0"/>
              <a:t>of some </a:t>
            </a:r>
            <a:r>
              <a:rPr lang="en-IN" dirty="0"/>
              <a:t>element of the domain of </a:t>
            </a:r>
            <a:r>
              <a:rPr lang="en-IN" i="1" dirty="0"/>
              <a:t>H </a:t>
            </a:r>
            <a:r>
              <a:rPr lang="en-IN" dirty="0"/>
              <a:t>: </a:t>
            </a:r>
            <a:r>
              <a:rPr lang="en-IN" i="1" dirty="0"/>
              <a:t>a </a:t>
            </a:r>
            <a:r>
              <a:rPr lang="en-IN" dirty="0" smtClean="0"/>
              <a:t>= </a:t>
            </a:r>
            <a:r>
              <a:rPr lang="en-IN" i="1" dirty="0"/>
              <a:t>H</a:t>
            </a:r>
            <a:r>
              <a:rPr lang="en-IN" dirty="0"/>
              <a:t>(2), </a:t>
            </a:r>
            <a:r>
              <a:rPr lang="en-IN" i="1" dirty="0"/>
              <a:t>b </a:t>
            </a:r>
            <a:r>
              <a:rPr lang="en-IN" dirty="0" smtClean="0"/>
              <a:t>= </a:t>
            </a:r>
            <a:r>
              <a:rPr lang="en-IN" i="1" dirty="0"/>
              <a:t>H</a:t>
            </a:r>
            <a:r>
              <a:rPr lang="en-IN" dirty="0"/>
              <a:t>(4), </a:t>
            </a:r>
            <a:r>
              <a:rPr lang="en-IN" dirty="0" smtClean="0"/>
              <a:t>and </a:t>
            </a:r>
            <a:r>
              <a:rPr lang="en-IN" i="1" dirty="0" smtClean="0"/>
              <a:t>c </a:t>
            </a:r>
            <a:r>
              <a:rPr lang="en-IN" dirty="0" smtClean="0"/>
              <a:t>= </a:t>
            </a:r>
            <a:r>
              <a:rPr lang="en-IN" i="1" dirty="0"/>
              <a:t>H</a:t>
            </a:r>
            <a:r>
              <a:rPr lang="en-IN" dirty="0"/>
              <a:t>(1) </a:t>
            </a:r>
            <a:r>
              <a:rPr lang="en-IN" dirty="0" smtClean="0"/>
              <a:t>= </a:t>
            </a:r>
            <a:r>
              <a:rPr lang="en-IN" i="1" dirty="0"/>
              <a:t>H</a:t>
            </a:r>
            <a:r>
              <a:rPr lang="en-IN" dirty="0"/>
              <a:t>(3). </a:t>
            </a:r>
            <a:r>
              <a:rPr lang="en-IN" i="1" dirty="0"/>
              <a:t>K</a:t>
            </a:r>
            <a:r>
              <a:rPr lang="en-IN" dirty="0"/>
              <a:t>, however, is not onto because </a:t>
            </a:r>
            <a:r>
              <a:rPr lang="en-IN" dirty="0" smtClean="0"/>
              <a:t>    </a:t>
            </a:r>
            <a:r>
              <a:rPr lang="en-IN" i="1" dirty="0" smtClean="0"/>
              <a:t>a </a:t>
            </a:r>
            <a:r>
              <a:rPr lang="en-IN" dirty="0"/>
              <a:t>≠</a:t>
            </a:r>
            <a:r>
              <a:rPr lang="en-IN" dirty="0" smtClean="0"/>
              <a:t> </a:t>
            </a:r>
            <a:r>
              <a:rPr lang="en-IN" i="1" dirty="0"/>
              <a:t>K</a:t>
            </a:r>
            <a:r>
              <a:rPr lang="en-IN" dirty="0"/>
              <a:t>(</a:t>
            </a:r>
            <a:r>
              <a:rPr lang="en-IN" i="1" dirty="0"/>
              <a:t>x</a:t>
            </a:r>
            <a:r>
              <a:rPr lang="en-IN" dirty="0"/>
              <a:t>) for any </a:t>
            </a:r>
            <a:r>
              <a:rPr lang="en-IN" i="1" dirty="0"/>
              <a:t>x </a:t>
            </a:r>
            <a:r>
              <a:rPr lang="en-IN" dirty="0"/>
              <a:t>in {1, 2, 3, 4}.</a:t>
            </a:r>
            <a:endParaRPr lang="en-US" altLang="en-US" dirty="0">
              <a:solidFill>
                <a:srgbClr val="00AEEF"/>
              </a:solidFill>
            </a:endParaRPr>
          </a:p>
        </p:txBody>
      </p:sp>
    </p:spTree>
    <p:extLst>
      <p:ext uri="{BB962C8B-B14F-4D97-AF65-F5344CB8AC3E}">
        <p14:creationId xmlns:p14="http://schemas.microsoft.com/office/powerpoint/2010/main" val="33193938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Onto Functions on Infinite Sets</a:t>
            </a:r>
          </a:p>
        </p:txBody>
      </p:sp>
    </p:spTree>
    <p:extLst>
      <p:ext uri="{BB962C8B-B14F-4D97-AF65-F5344CB8AC3E}">
        <p14:creationId xmlns:p14="http://schemas.microsoft.com/office/powerpoint/2010/main" val="29059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Functions</a:t>
            </a:r>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In terms of arrow diagrams, this means that two or more </a:t>
            </a:r>
            <a:r>
              <a:rPr lang="en-IN" dirty="0" smtClean="0"/>
              <a:t>arrows that </a:t>
            </a:r>
            <a:r>
              <a:rPr lang="en-IN" dirty="0"/>
              <a:t>start in the domain can point to the same element in the co-domain. </a:t>
            </a:r>
            <a:endParaRPr lang="en-IN" dirty="0" smtClean="0"/>
          </a:p>
          <a:p>
            <a:pPr marL="0" indent="0"/>
            <a:endParaRPr lang="en-IN" dirty="0"/>
          </a:p>
          <a:p>
            <a:pPr marL="0" indent="0"/>
            <a:r>
              <a:rPr lang="en-IN" dirty="0" smtClean="0"/>
              <a:t>On </a:t>
            </a:r>
            <a:r>
              <a:rPr lang="en-IN" dirty="0"/>
              <a:t>the other </a:t>
            </a:r>
            <a:r>
              <a:rPr lang="en-IN" dirty="0" smtClean="0"/>
              <a:t>hand, if </a:t>
            </a:r>
            <a:r>
              <a:rPr lang="en-IN" dirty="0"/>
              <a:t>no two arrows that start in the domain point to the same element of the co-domain </a:t>
            </a:r>
            <a:r>
              <a:rPr lang="en-IN" dirty="0" smtClean="0"/>
              <a:t>then the </a:t>
            </a:r>
            <a:r>
              <a:rPr lang="en-IN" dirty="0"/>
              <a:t>function is called </a:t>
            </a:r>
            <a:r>
              <a:rPr lang="en-IN" i="1" dirty="0"/>
              <a:t>one-to-one </a:t>
            </a:r>
            <a:r>
              <a:rPr lang="en-IN" dirty="0"/>
              <a:t>or </a:t>
            </a:r>
            <a:r>
              <a:rPr lang="en-IN" i="1" dirty="0"/>
              <a:t>injective</a:t>
            </a:r>
            <a:r>
              <a:rPr lang="en-IN" dirty="0"/>
              <a:t>. </a:t>
            </a:r>
            <a:endParaRPr lang="en-IN" dirty="0" smtClean="0"/>
          </a:p>
          <a:p>
            <a:pPr marL="0" indent="0"/>
            <a:endParaRPr lang="en-IN" dirty="0"/>
          </a:p>
          <a:p>
            <a:pPr marL="0" indent="0"/>
            <a:r>
              <a:rPr lang="en-IN" dirty="0" smtClean="0"/>
              <a:t>For </a:t>
            </a:r>
            <a:r>
              <a:rPr lang="en-IN" dirty="0"/>
              <a:t>a one-to-one function, each element </a:t>
            </a:r>
            <a:r>
              <a:rPr lang="en-IN" dirty="0" smtClean="0"/>
              <a:t>of the </a:t>
            </a:r>
            <a:r>
              <a:rPr lang="en-IN" dirty="0"/>
              <a:t>co-domain is the image of at most one element of </a:t>
            </a:r>
            <a:r>
              <a:rPr lang="en-IN" dirty="0" smtClean="0"/>
              <a:t>the domain</a:t>
            </a:r>
            <a:r>
              <a:rPr lang="en-IN" dirty="0"/>
              <a:t>.</a:t>
            </a:r>
            <a:endParaRPr lang="en-US" altLang="en-US" dirty="0"/>
          </a:p>
        </p:txBody>
      </p:sp>
    </p:spTree>
    <p:extLst>
      <p:ext uri="{BB962C8B-B14F-4D97-AF65-F5344CB8AC3E}">
        <p14:creationId xmlns:p14="http://schemas.microsoft.com/office/powerpoint/2010/main" val="13134540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Onto Functions on Infinite Sets</a:t>
            </a:r>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Now suppose </a:t>
            </a:r>
            <a:r>
              <a:rPr lang="en-IN" i="1" dirty="0"/>
              <a:t>F </a:t>
            </a:r>
            <a:r>
              <a:rPr lang="en-IN" dirty="0"/>
              <a:t>is a function from a set </a:t>
            </a:r>
            <a:r>
              <a:rPr lang="en-IN" i="1" dirty="0"/>
              <a:t>X </a:t>
            </a:r>
            <a:r>
              <a:rPr lang="en-IN" dirty="0"/>
              <a:t>to a set </a:t>
            </a:r>
            <a:r>
              <a:rPr lang="en-IN" i="1" dirty="0"/>
              <a:t>Y</a:t>
            </a:r>
            <a:r>
              <a:rPr lang="en-IN" dirty="0"/>
              <a:t>, </a:t>
            </a:r>
            <a:r>
              <a:rPr lang="en-IN" dirty="0" smtClean="0"/>
              <a:t>and suppose </a:t>
            </a:r>
            <a:r>
              <a:rPr lang="en-IN" i="1" dirty="0"/>
              <a:t>Y </a:t>
            </a:r>
            <a:r>
              <a:rPr lang="en-IN" dirty="0"/>
              <a:t>is infinite. By </a:t>
            </a:r>
            <a:r>
              <a:rPr lang="en-IN" dirty="0" smtClean="0"/>
              <a:t>definition, </a:t>
            </a:r>
            <a:r>
              <a:rPr lang="en-IN" i="1" dirty="0" smtClean="0"/>
              <a:t>F </a:t>
            </a:r>
            <a:r>
              <a:rPr lang="en-IN" dirty="0"/>
              <a:t>is onto if, and only if, the following universal statement is </a:t>
            </a:r>
            <a:r>
              <a:rPr lang="en-IN" dirty="0" smtClean="0"/>
              <a:t>true:</a:t>
            </a:r>
          </a:p>
          <a:p>
            <a:pPr marL="0" indent="0"/>
            <a:r>
              <a:rPr lang="en-IN" dirty="0" smtClean="0"/>
              <a:t>	</a:t>
            </a:r>
            <a:r>
              <a:rPr lang="en-IN" dirty="0"/>
              <a:t>	∀</a:t>
            </a:r>
            <a:r>
              <a:rPr lang="en-IN" i="1" dirty="0" smtClean="0"/>
              <a:t>y </a:t>
            </a:r>
            <a:r>
              <a:rPr lang="en-IN" dirty="0"/>
              <a:t>∈ </a:t>
            </a:r>
            <a:r>
              <a:rPr lang="en-IN" i="1" dirty="0"/>
              <a:t>Y</a:t>
            </a:r>
            <a:r>
              <a:rPr lang="en-IN" dirty="0"/>
              <a:t>, ∃</a:t>
            </a:r>
            <a:r>
              <a:rPr lang="en-IN" i="1" dirty="0" smtClean="0"/>
              <a:t>x </a:t>
            </a:r>
            <a:r>
              <a:rPr lang="en-IN" dirty="0"/>
              <a:t>∈ </a:t>
            </a:r>
            <a:r>
              <a:rPr lang="en-IN" i="1" dirty="0"/>
              <a:t>X </a:t>
            </a:r>
            <a:r>
              <a:rPr lang="en-IN" dirty="0"/>
              <a:t>such that </a:t>
            </a:r>
            <a:r>
              <a:rPr lang="en-IN" i="1" dirty="0"/>
              <a:t>F</a:t>
            </a:r>
            <a:r>
              <a:rPr lang="en-IN" dirty="0"/>
              <a:t>(</a:t>
            </a:r>
            <a:r>
              <a:rPr lang="en-IN" i="1" dirty="0"/>
              <a:t>x</a:t>
            </a:r>
            <a:r>
              <a:rPr lang="en-IN" dirty="0"/>
              <a:t>) </a:t>
            </a:r>
            <a:r>
              <a:rPr lang="en-IN" dirty="0" smtClean="0"/>
              <a:t>= </a:t>
            </a:r>
            <a:r>
              <a:rPr lang="en-IN" i="1" dirty="0"/>
              <a:t>y</a:t>
            </a:r>
            <a:r>
              <a:rPr lang="en-IN" dirty="0" smtClean="0"/>
              <a:t>.</a:t>
            </a:r>
          </a:p>
          <a:p>
            <a:pPr marL="0" indent="0"/>
            <a:endParaRPr lang="en-US" sz="1400" dirty="0"/>
          </a:p>
          <a:p>
            <a:pPr marL="0" indent="0"/>
            <a:r>
              <a:rPr lang="en-IN" dirty="0"/>
              <a:t>Thus to prove </a:t>
            </a:r>
            <a:r>
              <a:rPr lang="en-IN" i="1" dirty="0"/>
              <a:t>F </a:t>
            </a:r>
            <a:r>
              <a:rPr lang="en-IN" dirty="0"/>
              <a:t>is onto, you will ordinarily use the method of generalizing from the </a:t>
            </a:r>
            <a:r>
              <a:rPr lang="en-IN" dirty="0" smtClean="0"/>
              <a:t>generic particular: </a:t>
            </a:r>
          </a:p>
          <a:p>
            <a:pPr marL="0" indent="0"/>
            <a:endParaRPr lang="en-IN" sz="900" b="1" dirty="0"/>
          </a:p>
          <a:p>
            <a:pPr marL="0" indent="0"/>
            <a:r>
              <a:rPr lang="en-IN" b="1" dirty="0" smtClean="0"/>
              <a:t>	suppose </a:t>
            </a:r>
            <a:r>
              <a:rPr lang="en-IN" dirty="0"/>
              <a:t>that </a:t>
            </a:r>
            <a:r>
              <a:rPr lang="en-IN" i="1" dirty="0"/>
              <a:t>y </a:t>
            </a:r>
            <a:r>
              <a:rPr lang="en-IN" dirty="0"/>
              <a:t>is any element of </a:t>
            </a:r>
            <a:r>
              <a:rPr lang="en-IN" i="1" dirty="0" smtClean="0"/>
              <a:t>Y</a:t>
            </a:r>
          </a:p>
          <a:p>
            <a:pPr marL="0" indent="0"/>
            <a:endParaRPr lang="en-IN" sz="1100" i="1" dirty="0"/>
          </a:p>
          <a:p>
            <a:pPr marL="0" indent="0"/>
            <a:r>
              <a:rPr lang="en-IN" dirty="0" smtClean="0"/>
              <a:t>and    </a:t>
            </a:r>
            <a:r>
              <a:rPr lang="en-IN" b="1" dirty="0" smtClean="0"/>
              <a:t>show </a:t>
            </a:r>
            <a:r>
              <a:rPr lang="en-IN" dirty="0"/>
              <a:t>that there is an element </a:t>
            </a:r>
            <a:r>
              <a:rPr lang="en-IN" i="1" dirty="0"/>
              <a:t>x </a:t>
            </a:r>
            <a:r>
              <a:rPr lang="en-IN" dirty="0"/>
              <a:t>in </a:t>
            </a:r>
            <a:r>
              <a:rPr lang="en-IN" i="1" dirty="0"/>
              <a:t>X </a:t>
            </a:r>
            <a:r>
              <a:rPr lang="en-IN" dirty="0"/>
              <a:t>with </a:t>
            </a:r>
            <a:r>
              <a:rPr lang="en-IN" i="1" dirty="0"/>
              <a:t>F</a:t>
            </a:r>
            <a:r>
              <a:rPr lang="en-IN" dirty="0"/>
              <a:t>(</a:t>
            </a:r>
            <a:r>
              <a:rPr lang="en-IN" i="1" dirty="0"/>
              <a:t>x</a:t>
            </a:r>
            <a:r>
              <a:rPr lang="en-IN" dirty="0"/>
              <a:t>) </a:t>
            </a:r>
            <a:r>
              <a:rPr lang="en-IN" dirty="0" smtClean="0"/>
              <a:t>= </a:t>
            </a:r>
            <a:r>
              <a:rPr lang="en-IN" i="1" dirty="0"/>
              <a:t>y</a:t>
            </a:r>
            <a:r>
              <a:rPr lang="en-IN" dirty="0"/>
              <a:t>.</a:t>
            </a:r>
            <a:endParaRPr lang="en-IN" dirty="0" smtClean="0"/>
          </a:p>
        </p:txBody>
      </p:sp>
    </p:spTree>
    <p:extLst>
      <p:ext uri="{BB962C8B-B14F-4D97-AF65-F5344CB8AC3E}">
        <p14:creationId xmlns:p14="http://schemas.microsoft.com/office/powerpoint/2010/main" val="9574583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Onto Functions on Infinite Sets</a:t>
            </a:r>
          </a:p>
        </p:txBody>
      </p:sp>
      <p:sp>
        <p:nvSpPr>
          <p:cNvPr id="3" name="Content Placeholder 2"/>
          <p:cNvSpPr>
            <a:spLocks noGrp="1"/>
          </p:cNvSpPr>
          <p:nvPr>
            <p:ph sz="quarter" idx="13"/>
          </p:nvPr>
        </p:nvSpPr>
        <p:spPr>
          <a:xfrm>
            <a:off x="457200" y="1447800"/>
            <a:ext cx="8226425" cy="1447800"/>
          </a:xfrm>
        </p:spPr>
        <p:txBody>
          <a:bodyPr/>
          <a:lstStyle/>
          <a:p>
            <a:r>
              <a:rPr lang="en-IN" dirty="0"/>
              <a:t>To prove </a:t>
            </a:r>
            <a:r>
              <a:rPr lang="en-IN" i="1" dirty="0"/>
              <a:t>F </a:t>
            </a:r>
            <a:r>
              <a:rPr lang="en-IN" dirty="0"/>
              <a:t>is </a:t>
            </a:r>
            <a:r>
              <a:rPr lang="en-IN" i="1" dirty="0"/>
              <a:t>not </a:t>
            </a:r>
            <a:r>
              <a:rPr lang="en-IN" dirty="0"/>
              <a:t>onto, you will </a:t>
            </a:r>
            <a:r>
              <a:rPr lang="en-IN" dirty="0" smtClean="0"/>
              <a:t>usually </a:t>
            </a:r>
          </a:p>
          <a:p>
            <a:endParaRPr lang="en-IN" sz="1800" b="1" dirty="0"/>
          </a:p>
          <a:p>
            <a:r>
              <a:rPr lang="en-IN" b="1" dirty="0" smtClean="0"/>
              <a:t>	   find </a:t>
            </a:r>
            <a:r>
              <a:rPr lang="en-IN" dirty="0"/>
              <a:t>an element </a:t>
            </a:r>
            <a:r>
              <a:rPr lang="en-IN" i="1" dirty="0"/>
              <a:t>y </a:t>
            </a:r>
            <a:r>
              <a:rPr lang="en-IN" dirty="0"/>
              <a:t>of </a:t>
            </a:r>
            <a:r>
              <a:rPr lang="en-IN" i="1" dirty="0"/>
              <a:t>Y </a:t>
            </a:r>
            <a:r>
              <a:rPr lang="en-IN" dirty="0"/>
              <a:t>such that </a:t>
            </a:r>
            <a:r>
              <a:rPr lang="en-IN" i="1" dirty="0"/>
              <a:t>y </a:t>
            </a:r>
            <a:r>
              <a:rPr lang="en-IN" dirty="0"/>
              <a:t>≠</a:t>
            </a:r>
            <a:r>
              <a:rPr lang="en-IN" dirty="0" smtClean="0"/>
              <a:t> </a:t>
            </a:r>
            <a:r>
              <a:rPr lang="en-IN" i="1" dirty="0"/>
              <a:t>F</a:t>
            </a:r>
            <a:r>
              <a:rPr lang="en-IN" dirty="0"/>
              <a:t>(</a:t>
            </a:r>
            <a:r>
              <a:rPr lang="en-IN" i="1" dirty="0"/>
              <a:t>x</a:t>
            </a:r>
            <a:r>
              <a:rPr lang="en-IN" dirty="0"/>
              <a:t>) for </a:t>
            </a:r>
            <a:r>
              <a:rPr lang="en-IN" i="1" dirty="0"/>
              <a:t>any x </a:t>
            </a:r>
            <a:r>
              <a:rPr lang="en-IN" dirty="0"/>
              <a:t>in </a:t>
            </a:r>
            <a:r>
              <a:rPr lang="en-IN" i="1" dirty="0"/>
              <a:t>X</a:t>
            </a:r>
            <a:r>
              <a:rPr lang="en-IN" dirty="0"/>
              <a:t>.</a:t>
            </a:r>
            <a:endParaRPr lang="en-IN" dirty="0" smtClean="0"/>
          </a:p>
        </p:txBody>
      </p:sp>
    </p:spTree>
    <p:extLst>
      <p:ext uri="{BB962C8B-B14F-4D97-AF65-F5344CB8AC3E}">
        <p14:creationId xmlns:p14="http://schemas.microsoft.com/office/powerpoint/2010/main" val="13797324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7.2.5 </a:t>
            </a:r>
            <a:r>
              <a:rPr lang="en-US" altLang="en-US" sz="2200" dirty="0" smtClean="0"/>
              <a:t>– </a:t>
            </a:r>
            <a:r>
              <a:rPr lang="en-IN" altLang="en-US" sz="2200" i="1" dirty="0"/>
              <a:t>Proving or Disproving That Functions Are Onto</a:t>
            </a:r>
            <a:endParaRPr lang="en-IN" altLang="en-US" sz="2200" dirty="0"/>
          </a:p>
        </p:txBody>
      </p:sp>
      <p:sp>
        <p:nvSpPr>
          <p:cNvPr id="3" name="Content Placeholder 2"/>
          <p:cNvSpPr>
            <a:spLocks noGrp="1"/>
          </p:cNvSpPr>
          <p:nvPr>
            <p:ph sz="quarter" idx="13"/>
          </p:nvPr>
        </p:nvSpPr>
        <p:spPr>
          <a:xfrm>
            <a:off x="457200" y="1447800"/>
            <a:ext cx="8226425" cy="3429000"/>
          </a:xfrm>
        </p:spPr>
        <p:txBody>
          <a:bodyPr/>
          <a:lstStyle/>
          <a:p>
            <a:pPr marL="0" indent="0"/>
            <a:r>
              <a:rPr lang="en-IN" dirty="0"/>
              <a:t>Define </a:t>
            </a:r>
            <a:r>
              <a:rPr lang="en-IN" i="1" dirty="0"/>
              <a:t>f </a:t>
            </a:r>
            <a:r>
              <a:rPr lang="en-IN" dirty="0"/>
              <a:t>: </a:t>
            </a:r>
            <a:r>
              <a:rPr lang="en-IN" b="1" dirty="0"/>
              <a:t>R </a:t>
            </a:r>
            <a:r>
              <a:rPr lang="en-IN" dirty="0"/>
              <a:t>→</a:t>
            </a:r>
            <a:r>
              <a:rPr lang="en-IN" dirty="0" smtClean="0"/>
              <a:t> </a:t>
            </a:r>
            <a:r>
              <a:rPr lang="en-IN" b="1" dirty="0"/>
              <a:t>R </a:t>
            </a:r>
            <a:r>
              <a:rPr lang="en-IN" dirty="0"/>
              <a:t>and </a:t>
            </a:r>
            <a:r>
              <a:rPr lang="en-IN" i="1" dirty="0"/>
              <a:t>h </a:t>
            </a:r>
            <a:r>
              <a:rPr lang="en-IN" dirty="0"/>
              <a:t>: </a:t>
            </a:r>
            <a:r>
              <a:rPr lang="en-IN" b="1" dirty="0"/>
              <a:t>Z </a:t>
            </a:r>
            <a:r>
              <a:rPr lang="en-IN" dirty="0"/>
              <a:t>→</a:t>
            </a:r>
            <a:r>
              <a:rPr lang="en-IN" dirty="0" smtClean="0"/>
              <a:t> </a:t>
            </a:r>
            <a:r>
              <a:rPr lang="en-IN" b="1" dirty="0"/>
              <a:t>Z </a:t>
            </a:r>
            <a:r>
              <a:rPr lang="en-IN" dirty="0"/>
              <a:t>by the </a:t>
            </a:r>
            <a:r>
              <a:rPr lang="en-IN" dirty="0" smtClean="0"/>
              <a:t>rules </a:t>
            </a:r>
          </a:p>
          <a:p>
            <a:pPr marL="0" indent="0"/>
            <a:r>
              <a:rPr lang="en-IN" i="1" dirty="0" smtClean="0"/>
              <a:t>		f</a:t>
            </a:r>
            <a:r>
              <a:rPr lang="en-IN" sz="800" i="1" dirty="0" smtClean="0"/>
              <a:t> </a:t>
            </a:r>
            <a:r>
              <a:rPr lang="en-IN" dirty="0"/>
              <a:t>(</a:t>
            </a:r>
            <a:r>
              <a:rPr lang="en-IN" i="1" dirty="0"/>
              <a:t>x</a:t>
            </a:r>
            <a:r>
              <a:rPr lang="en-IN" dirty="0"/>
              <a:t>) </a:t>
            </a:r>
            <a:r>
              <a:rPr lang="en-IN" dirty="0" smtClean="0"/>
              <a:t>= 4</a:t>
            </a:r>
            <a:r>
              <a:rPr lang="en-IN" i="1" dirty="0" smtClean="0"/>
              <a:t>x</a:t>
            </a:r>
            <a:r>
              <a:rPr lang="en-IN" dirty="0"/>
              <a:t> − 1 for each </a:t>
            </a:r>
            <a:r>
              <a:rPr lang="en-IN" i="1" dirty="0"/>
              <a:t>x </a:t>
            </a:r>
            <a:r>
              <a:rPr lang="en-IN" dirty="0"/>
              <a:t>∈</a:t>
            </a:r>
            <a:r>
              <a:rPr lang="en-IN" dirty="0" smtClean="0"/>
              <a:t> </a:t>
            </a:r>
            <a:r>
              <a:rPr lang="en-IN" b="1" dirty="0" smtClean="0"/>
              <a:t>R </a:t>
            </a:r>
          </a:p>
          <a:p>
            <a:pPr marL="0" indent="0"/>
            <a:r>
              <a:rPr lang="pt-BR" dirty="0" smtClean="0"/>
              <a:t>and </a:t>
            </a:r>
          </a:p>
          <a:p>
            <a:pPr marL="0" indent="0"/>
            <a:r>
              <a:rPr lang="pt-BR" i="1" dirty="0" smtClean="0"/>
              <a:t>		h</a:t>
            </a:r>
            <a:r>
              <a:rPr lang="pt-BR" dirty="0" smtClean="0"/>
              <a:t>(</a:t>
            </a:r>
            <a:r>
              <a:rPr lang="pt-BR" i="1" dirty="0" smtClean="0"/>
              <a:t>n</a:t>
            </a:r>
            <a:r>
              <a:rPr lang="pt-BR" dirty="0"/>
              <a:t>) </a:t>
            </a:r>
            <a:r>
              <a:rPr lang="pt-BR" dirty="0" smtClean="0"/>
              <a:t>= 4</a:t>
            </a:r>
            <a:r>
              <a:rPr lang="pt-BR" i="1" dirty="0" smtClean="0"/>
              <a:t>n</a:t>
            </a:r>
            <a:r>
              <a:rPr lang="pt-BR" dirty="0"/>
              <a:t> − 1 for each </a:t>
            </a:r>
            <a:r>
              <a:rPr lang="pt-BR" i="1" dirty="0"/>
              <a:t>n </a:t>
            </a:r>
            <a:r>
              <a:rPr lang="en-IN" dirty="0"/>
              <a:t>∈</a:t>
            </a:r>
            <a:r>
              <a:rPr lang="pt-BR" dirty="0" smtClean="0"/>
              <a:t> </a:t>
            </a:r>
            <a:r>
              <a:rPr lang="pt-BR" b="1" dirty="0" smtClean="0"/>
              <a:t>Z</a:t>
            </a:r>
            <a:r>
              <a:rPr lang="pt-BR" dirty="0" smtClean="0"/>
              <a:t>.</a:t>
            </a:r>
          </a:p>
          <a:p>
            <a:pPr marL="0" indent="0"/>
            <a:endParaRPr lang="pt-BR" sz="2000" dirty="0"/>
          </a:p>
          <a:p>
            <a:pPr marL="0" indent="0"/>
            <a:r>
              <a:rPr lang="en-IN" dirty="0" smtClean="0"/>
              <a:t>a. Is </a:t>
            </a:r>
            <a:r>
              <a:rPr lang="en-IN" i="1" dirty="0"/>
              <a:t>f </a:t>
            </a:r>
            <a:r>
              <a:rPr lang="en-IN" dirty="0"/>
              <a:t>onto? Prove or give a </a:t>
            </a:r>
            <a:r>
              <a:rPr lang="en-IN" dirty="0" smtClean="0"/>
              <a:t>counterexample.</a:t>
            </a:r>
          </a:p>
          <a:p>
            <a:pPr marL="0" indent="0"/>
            <a:endParaRPr lang="en-IN" sz="2000" dirty="0" smtClean="0"/>
          </a:p>
          <a:p>
            <a:pPr marL="0" indent="0"/>
            <a:r>
              <a:rPr lang="en-IN" dirty="0" smtClean="0"/>
              <a:t>b</a:t>
            </a:r>
            <a:r>
              <a:rPr lang="en-IN" dirty="0"/>
              <a:t>. Is </a:t>
            </a:r>
            <a:r>
              <a:rPr lang="en-IN" i="1" dirty="0"/>
              <a:t>h </a:t>
            </a:r>
            <a:r>
              <a:rPr lang="en-IN" dirty="0"/>
              <a:t>onto? Prove or give a counterexample.</a:t>
            </a:r>
            <a:endParaRPr lang="en-US" altLang="en-US" dirty="0">
              <a:solidFill>
                <a:srgbClr val="00AEEF"/>
              </a:solidFill>
            </a:endParaRPr>
          </a:p>
        </p:txBody>
      </p:sp>
    </p:spTree>
    <p:extLst>
      <p:ext uri="{BB962C8B-B14F-4D97-AF65-F5344CB8AC3E}">
        <p14:creationId xmlns:p14="http://schemas.microsoft.com/office/powerpoint/2010/main" val="14047310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2057400"/>
          </a:xfrm>
        </p:spPr>
        <p:txBody>
          <a:bodyPr/>
          <a:lstStyle/>
          <a:p>
            <a:r>
              <a:rPr lang="en-IN" dirty="0" smtClean="0"/>
              <a:t>a. The </a:t>
            </a:r>
            <a:r>
              <a:rPr lang="en-IN" dirty="0"/>
              <a:t>best approach is to start trying to prove that </a:t>
            </a:r>
            <a:r>
              <a:rPr lang="en-IN" i="1" dirty="0"/>
              <a:t>f </a:t>
            </a:r>
            <a:r>
              <a:rPr lang="en-IN" dirty="0"/>
              <a:t>is onto and be alert for </a:t>
            </a:r>
            <a:r>
              <a:rPr lang="en-IN" dirty="0" smtClean="0"/>
              <a:t>difficulties that </a:t>
            </a:r>
            <a:r>
              <a:rPr lang="en-IN" dirty="0"/>
              <a:t>might indicate that it is not. </a:t>
            </a:r>
            <a:endParaRPr lang="en-IN" dirty="0" smtClean="0"/>
          </a:p>
          <a:p>
            <a:r>
              <a:rPr lang="en-IN" dirty="0" smtClean="0"/>
              <a:t>	</a:t>
            </a:r>
          </a:p>
          <a:p>
            <a:r>
              <a:rPr lang="en-IN" dirty="0"/>
              <a:t>	</a:t>
            </a:r>
            <a:r>
              <a:rPr lang="en-IN" dirty="0" smtClean="0"/>
              <a:t>Now </a:t>
            </a:r>
            <a:r>
              <a:rPr lang="en-IN" i="1" dirty="0"/>
              <a:t>f </a:t>
            </a:r>
            <a:r>
              <a:rPr lang="en-IN" dirty="0"/>
              <a:t>: </a:t>
            </a:r>
            <a:r>
              <a:rPr lang="en-IN" b="1" dirty="0"/>
              <a:t>R </a:t>
            </a:r>
            <a:r>
              <a:rPr lang="en-IN" dirty="0"/>
              <a:t>→</a:t>
            </a:r>
            <a:r>
              <a:rPr lang="en-IN" dirty="0" smtClean="0"/>
              <a:t> </a:t>
            </a:r>
            <a:r>
              <a:rPr lang="en-IN" b="1" dirty="0"/>
              <a:t>R </a:t>
            </a:r>
            <a:r>
              <a:rPr lang="en-IN" dirty="0"/>
              <a:t>is the function defined by the rule</a:t>
            </a:r>
            <a:endParaRPr lang="en-US" altLang="en-US" dirty="0">
              <a:solidFill>
                <a:srgbClr val="00AEEF"/>
              </a:solidFill>
            </a:endParaRPr>
          </a:p>
        </p:txBody>
      </p:sp>
      <p:pic>
        <p:nvPicPr>
          <p:cNvPr id="7170" name="Picture 2" descr="The text reads “f(x) = 4x minus 1 for each real number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117" y="3657600"/>
            <a:ext cx="5282632" cy="74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1011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86200"/>
          </a:xfrm>
        </p:spPr>
        <p:txBody>
          <a:bodyPr/>
          <a:lstStyle/>
          <a:p>
            <a:r>
              <a:rPr lang="en-IN" dirty="0" smtClean="0"/>
              <a:t>	To </a:t>
            </a:r>
            <a:r>
              <a:rPr lang="en-IN" dirty="0"/>
              <a:t>prove that </a:t>
            </a:r>
            <a:r>
              <a:rPr lang="en-IN" i="1" dirty="0"/>
              <a:t>f </a:t>
            </a:r>
            <a:r>
              <a:rPr lang="en-IN" dirty="0"/>
              <a:t>is onto, you must </a:t>
            </a:r>
            <a:r>
              <a:rPr lang="en-IN" dirty="0" smtClean="0"/>
              <a:t>prove</a:t>
            </a:r>
          </a:p>
          <a:p>
            <a:endParaRPr lang="en-IN" sz="400" dirty="0"/>
          </a:p>
          <a:p>
            <a:r>
              <a:rPr lang="en-IN" dirty="0" smtClean="0"/>
              <a:t>			</a:t>
            </a:r>
            <a:r>
              <a:rPr lang="en-IN" dirty="0"/>
              <a:t> </a:t>
            </a:r>
            <a:r>
              <a:rPr lang="en-IN" dirty="0" smtClean="0"/>
              <a:t>∀</a:t>
            </a:r>
            <a:r>
              <a:rPr lang="en-IN" i="1" dirty="0" smtClean="0"/>
              <a:t>y </a:t>
            </a:r>
            <a:r>
              <a:rPr lang="en-IN" dirty="0"/>
              <a:t>∈</a:t>
            </a:r>
            <a:r>
              <a:rPr lang="en-IN" dirty="0" smtClean="0"/>
              <a:t> </a:t>
            </a:r>
            <a:r>
              <a:rPr lang="en-IN" i="1" dirty="0"/>
              <a:t>Y</a:t>
            </a:r>
            <a:r>
              <a:rPr lang="en-IN" dirty="0"/>
              <a:t>, </a:t>
            </a:r>
            <a:r>
              <a:rPr lang="en-IN" dirty="0" smtClean="0"/>
              <a:t>∃</a:t>
            </a:r>
            <a:r>
              <a:rPr lang="en-IN" i="1" dirty="0" smtClean="0"/>
              <a:t>x </a:t>
            </a:r>
            <a:r>
              <a:rPr lang="en-IN" dirty="0"/>
              <a:t>∈</a:t>
            </a:r>
            <a:r>
              <a:rPr lang="en-IN" dirty="0" smtClean="0"/>
              <a:t> </a:t>
            </a:r>
            <a:r>
              <a:rPr lang="en-IN" i="1" dirty="0"/>
              <a:t>X </a:t>
            </a:r>
            <a:r>
              <a:rPr lang="en-IN" dirty="0"/>
              <a:t>such that </a:t>
            </a:r>
            <a:r>
              <a:rPr lang="en-IN" i="1" dirty="0"/>
              <a:t>f</a:t>
            </a:r>
            <a:r>
              <a:rPr lang="en-IN" sz="800" i="1" dirty="0"/>
              <a:t> </a:t>
            </a:r>
            <a:r>
              <a:rPr lang="en-IN" dirty="0"/>
              <a:t>(</a:t>
            </a:r>
            <a:r>
              <a:rPr lang="en-IN" i="1" dirty="0"/>
              <a:t>x</a:t>
            </a:r>
            <a:r>
              <a:rPr lang="en-IN" dirty="0"/>
              <a:t>) </a:t>
            </a:r>
            <a:r>
              <a:rPr lang="en-IN" dirty="0" smtClean="0"/>
              <a:t>= </a:t>
            </a:r>
            <a:r>
              <a:rPr lang="en-IN" i="1" dirty="0"/>
              <a:t>y</a:t>
            </a:r>
            <a:r>
              <a:rPr lang="en-IN" dirty="0" smtClean="0"/>
              <a:t>.</a:t>
            </a:r>
          </a:p>
          <a:p>
            <a:endParaRPr lang="en-US" altLang="en-US" sz="2000" dirty="0">
              <a:solidFill>
                <a:srgbClr val="00AEEF"/>
              </a:solidFill>
            </a:endParaRPr>
          </a:p>
          <a:p>
            <a:pPr marL="0" indent="0"/>
            <a:r>
              <a:rPr lang="en-IN" dirty="0"/>
              <a:t>Substituting the definition of </a:t>
            </a:r>
            <a:r>
              <a:rPr lang="en-IN" i="1" dirty="0"/>
              <a:t>f </a:t>
            </a:r>
            <a:r>
              <a:rPr lang="en-IN" dirty="0"/>
              <a:t>into the outline of a proof by the method of </a:t>
            </a:r>
            <a:r>
              <a:rPr lang="en-IN" dirty="0" smtClean="0"/>
              <a:t>generalizing from </a:t>
            </a:r>
            <a:r>
              <a:rPr lang="en-IN" dirty="0"/>
              <a:t>the generic particular, </a:t>
            </a:r>
            <a:r>
              <a:rPr lang="en-IN" dirty="0" smtClean="0"/>
              <a:t>you</a:t>
            </a:r>
          </a:p>
          <a:p>
            <a:pPr marL="0" indent="0"/>
            <a:endParaRPr lang="en-IN" sz="1100" b="1" dirty="0"/>
          </a:p>
          <a:p>
            <a:pPr marL="0" indent="0"/>
            <a:r>
              <a:rPr lang="en-IN" b="1" dirty="0" smtClean="0"/>
              <a:t>	suppose </a:t>
            </a:r>
            <a:r>
              <a:rPr lang="en-IN" i="1" dirty="0"/>
              <a:t>y </a:t>
            </a:r>
            <a:r>
              <a:rPr lang="en-IN" dirty="0"/>
              <a:t>is a real </a:t>
            </a:r>
            <a:r>
              <a:rPr lang="en-IN" dirty="0" smtClean="0"/>
              <a:t>number</a:t>
            </a:r>
          </a:p>
          <a:p>
            <a:pPr marL="0" indent="0"/>
            <a:endParaRPr lang="en-IN" sz="1000" dirty="0"/>
          </a:p>
          <a:p>
            <a:pPr marL="0" indent="0"/>
            <a:r>
              <a:rPr lang="en-IN" dirty="0"/>
              <a:t>and </a:t>
            </a:r>
            <a:r>
              <a:rPr lang="en-IN" dirty="0" smtClean="0"/>
              <a:t>    </a:t>
            </a:r>
            <a:r>
              <a:rPr lang="en-IN" b="1" dirty="0" smtClean="0"/>
              <a:t>show </a:t>
            </a:r>
            <a:r>
              <a:rPr lang="en-IN" dirty="0"/>
              <a:t>that there exists a real number </a:t>
            </a:r>
            <a:r>
              <a:rPr lang="en-IN" i="1" dirty="0"/>
              <a:t>x </a:t>
            </a:r>
            <a:r>
              <a:rPr lang="en-IN" dirty="0"/>
              <a:t>such that </a:t>
            </a:r>
            <a:r>
              <a:rPr lang="en-IN" dirty="0" smtClean="0"/>
              <a:t>      	</a:t>
            </a:r>
            <a:r>
              <a:rPr lang="en-IN" i="1" dirty="0" smtClean="0"/>
              <a:t>y </a:t>
            </a:r>
            <a:r>
              <a:rPr lang="en-IN" dirty="0" smtClean="0"/>
              <a:t>= 4</a:t>
            </a:r>
            <a:r>
              <a:rPr lang="en-IN" i="1" dirty="0" smtClean="0"/>
              <a:t>x</a:t>
            </a:r>
            <a:r>
              <a:rPr lang="en-IN" dirty="0"/>
              <a:t> − 1.</a:t>
            </a:r>
            <a:endParaRPr lang="en-US" altLang="en-US" dirty="0">
              <a:solidFill>
                <a:srgbClr val="00AEEF"/>
              </a:solidFill>
            </a:endParaRPr>
          </a:p>
        </p:txBody>
      </p:sp>
    </p:spTree>
    <p:extLst>
      <p:ext uri="{BB962C8B-B14F-4D97-AF65-F5344CB8AC3E}">
        <p14:creationId xmlns:p14="http://schemas.microsoft.com/office/powerpoint/2010/main" val="30375127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r>
              <a:rPr lang="en-IN" b="1" i="1" dirty="0"/>
              <a:t>Scratch Work: </a:t>
            </a:r>
            <a:r>
              <a:rPr lang="en-IN" b="1" dirty="0"/>
              <a:t>If</a:t>
            </a:r>
            <a:r>
              <a:rPr lang="en-IN" dirty="0"/>
              <a:t> such a real number </a:t>
            </a:r>
            <a:r>
              <a:rPr lang="en-IN" i="1" dirty="0"/>
              <a:t>x </a:t>
            </a:r>
            <a:r>
              <a:rPr lang="en-IN" dirty="0"/>
              <a:t>exists, then</a:t>
            </a:r>
            <a:endParaRPr lang="en-US" altLang="en-US" dirty="0">
              <a:solidFill>
                <a:srgbClr val="00AEEF"/>
              </a:solidFill>
            </a:endParaRPr>
          </a:p>
        </p:txBody>
      </p:sp>
      <p:pic>
        <p:nvPicPr>
          <p:cNvPr id="8194" name="Picture 2" descr="4x minus 1 = y&#10;4x = y + 1.tThe action comment reads “by adding 1 to both sides.”&#10;x = (y + 1)∕4. The action comment reads “by dividing both sides by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4814220" cy="1632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4114800"/>
            <a:ext cx="8226425" cy="838200"/>
          </a:xfrm>
        </p:spPr>
        <p:txBody>
          <a:bodyPr/>
          <a:lstStyle/>
          <a:p>
            <a:pPr marL="0" indent="0"/>
            <a:r>
              <a:rPr lang="en-IN" dirty="0"/>
              <a:t>Thus </a:t>
            </a:r>
            <a:r>
              <a:rPr lang="en-IN" i="1" dirty="0"/>
              <a:t>if </a:t>
            </a:r>
            <a:r>
              <a:rPr lang="en-IN" dirty="0"/>
              <a:t>such a number </a:t>
            </a:r>
            <a:r>
              <a:rPr lang="en-IN" i="1" dirty="0"/>
              <a:t>x </a:t>
            </a:r>
            <a:r>
              <a:rPr lang="en-IN" dirty="0"/>
              <a:t>exists, it must equal (</a:t>
            </a:r>
            <a:r>
              <a:rPr lang="en-IN" i="1" dirty="0" smtClean="0"/>
              <a:t>y</a:t>
            </a:r>
            <a:r>
              <a:rPr lang="en-IN" dirty="0" smtClean="0"/>
              <a:t> + 1</a:t>
            </a:r>
            <a:r>
              <a:rPr lang="en-IN" dirty="0"/>
              <a:t>)</a:t>
            </a:r>
            <a:r>
              <a:rPr lang="en-IN" sz="1200" dirty="0"/>
              <a:t> </a:t>
            </a:r>
            <a:r>
              <a:rPr lang="en-IN" b="1" dirty="0"/>
              <a:t>∕</a:t>
            </a:r>
            <a:r>
              <a:rPr lang="en-IN" sz="1200" dirty="0"/>
              <a:t> </a:t>
            </a:r>
            <a:r>
              <a:rPr lang="en-IN" dirty="0"/>
              <a:t>4. Does such a number exist? Yes.</a:t>
            </a:r>
            <a:endParaRPr lang="en-US" altLang="en-US" dirty="0">
              <a:solidFill>
                <a:srgbClr val="00AEEF"/>
              </a:solidFill>
            </a:endParaRPr>
          </a:p>
        </p:txBody>
      </p:sp>
    </p:spTree>
    <p:extLst>
      <p:ext uri="{BB962C8B-B14F-4D97-AF65-F5344CB8AC3E}">
        <p14:creationId xmlns:p14="http://schemas.microsoft.com/office/powerpoint/2010/main" val="15410540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To show this, let </a:t>
            </a:r>
            <a:r>
              <a:rPr lang="en-IN" i="1" dirty="0"/>
              <a:t>x </a:t>
            </a:r>
            <a:r>
              <a:rPr lang="en-IN" dirty="0" smtClean="0"/>
              <a:t>= </a:t>
            </a:r>
            <a:r>
              <a:rPr lang="en-IN" dirty="0"/>
              <a:t>(</a:t>
            </a:r>
            <a:r>
              <a:rPr lang="en-IN" i="1" dirty="0"/>
              <a:t>y</a:t>
            </a:r>
            <a:r>
              <a:rPr lang="en-IN" dirty="0"/>
              <a:t> + 1)</a:t>
            </a:r>
            <a:r>
              <a:rPr lang="en-IN" sz="1200" dirty="0"/>
              <a:t> </a:t>
            </a:r>
            <a:r>
              <a:rPr lang="en-IN" b="1" dirty="0"/>
              <a:t>∕</a:t>
            </a:r>
            <a:r>
              <a:rPr lang="en-IN" sz="1200" dirty="0"/>
              <a:t> </a:t>
            </a:r>
            <a:r>
              <a:rPr lang="en-IN" dirty="0"/>
              <a:t>4</a:t>
            </a:r>
            <a:r>
              <a:rPr lang="en-IN" dirty="0" smtClean="0"/>
              <a:t>, </a:t>
            </a:r>
            <a:r>
              <a:rPr lang="en-IN" dirty="0"/>
              <a:t>and then make sure that </a:t>
            </a:r>
            <a:r>
              <a:rPr lang="en-IN" dirty="0" smtClean="0"/>
              <a:t>  (</a:t>
            </a:r>
            <a:r>
              <a:rPr lang="en-IN" dirty="0"/>
              <a:t>1) </a:t>
            </a:r>
            <a:r>
              <a:rPr lang="en-IN" i="1" dirty="0"/>
              <a:t>x </a:t>
            </a:r>
            <a:r>
              <a:rPr lang="en-IN" dirty="0"/>
              <a:t>is a real number and that (</a:t>
            </a:r>
            <a:r>
              <a:rPr lang="en-IN" dirty="0" smtClean="0"/>
              <a:t>2) </a:t>
            </a:r>
            <a:r>
              <a:rPr lang="en-IN" i="1" dirty="0" smtClean="0"/>
              <a:t>f </a:t>
            </a:r>
            <a:r>
              <a:rPr lang="en-IN" dirty="0"/>
              <a:t>really does send </a:t>
            </a:r>
            <a:r>
              <a:rPr lang="en-IN" i="1" dirty="0"/>
              <a:t>x </a:t>
            </a:r>
            <a:r>
              <a:rPr lang="en-IN" dirty="0"/>
              <a:t>to </a:t>
            </a:r>
            <a:r>
              <a:rPr lang="en-IN" i="1" dirty="0"/>
              <a:t>y</a:t>
            </a:r>
            <a:r>
              <a:rPr lang="en-IN" dirty="0"/>
              <a:t>. </a:t>
            </a:r>
            <a:endParaRPr lang="en-IN" dirty="0" smtClean="0"/>
          </a:p>
          <a:p>
            <a:pPr marL="0" indent="0"/>
            <a:endParaRPr lang="en-IN" dirty="0"/>
          </a:p>
          <a:p>
            <a:pPr marL="0" indent="0"/>
            <a:r>
              <a:rPr lang="en-IN" dirty="0" smtClean="0"/>
              <a:t>The </a:t>
            </a:r>
            <a:r>
              <a:rPr lang="en-IN" dirty="0"/>
              <a:t>following formal answer summarizes this process.</a:t>
            </a:r>
            <a:endParaRPr lang="en-US" altLang="en-US" dirty="0">
              <a:solidFill>
                <a:srgbClr val="00AEEF"/>
              </a:solidFill>
            </a:endParaRPr>
          </a:p>
        </p:txBody>
      </p:sp>
      <p:pic>
        <p:nvPicPr>
          <p:cNvPr id="9218" name="Picture 2" descr="A text box has the heading “Answer to (a).” The text reads  “If the function f from set R to set R is the function defined by the rule f(x) = 4x minus 1 for each real number x, then f is o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35" y="3248574"/>
            <a:ext cx="7032665" cy="1171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1471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pPr marL="0" indent="0"/>
            <a:r>
              <a:rPr lang="en-IN" b="1" dirty="0"/>
              <a:t>Proof: </a:t>
            </a:r>
            <a:r>
              <a:rPr lang="en-IN" dirty="0"/>
              <a:t>Let </a:t>
            </a:r>
            <a:r>
              <a:rPr lang="en-IN" i="1" dirty="0"/>
              <a:t>y </a:t>
            </a:r>
            <a:r>
              <a:rPr lang="en-IN" dirty="0"/>
              <a:t>∈</a:t>
            </a:r>
            <a:r>
              <a:rPr lang="en-IN" dirty="0" smtClean="0"/>
              <a:t> </a:t>
            </a:r>
            <a:r>
              <a:rPr lang="en-IN" b="1" dirty="0"/>
              <a:t>R</a:t>
            </a:r>
            <a:r>
              <a:rPr lang="en-IN" dirty="0"/>
              <a:t>. </a:t>
            </a:r>
            <a:r>
              <a:rPr lang="en-IN" i="1" dirty="0" smtClean="0"/>
              <a:t>[</a:t>
            </a:r>
            <a:r>
              <a:rPr lang="en-IN" i="1" dirty="0"/>
              <a:t>We must show that </a:t>
            </a:r>
            <a:r>
              <a:rPr lang="en-IN" dirty="0" smtClean="0"/>
              <a:t>∃</a:t>
            </a:r>
            <a:r>
              <a:rPr lang="en-IN" i="1" dirty="0" smtClean="0"/>
              <a:t>x </a:t>
            </a:r>
            <a:r>
              <a:rPr lang="en-IN" i="1" dirty="0"/>
              <a:t>in </a:t>
            </a:r>
            <a:r>
              <a:rPr lang="en-IN" b="1" dirty="0"/>
              <a:t>R </a:t>
            </a:r>
            <a:r>
              <a:rPr lang="en-IN" i="1" dirty="0"/>
              <a:t>such that </a:t>
            </a:r>
            <a:r>
              <a:rPr lang="en-IN" i="1" dirty="0" smtClean="0"/>
              <a:t>      f</a:t>
            </a:r>
            <a:r>
              <a:rPr lang="en-IN" sz="800" i="1" dirty="0" smtClean="0"/>
              <a:t> </a:t>
            </a:r>
            <a:r>
              <a:rPr lang="en-IN" dirty="0"/>
              <a:t>(</a:t>
            </a:r>
            <a:r>
              <a:rPr lang="en-IN" i="1" dirty="0"/>
              <a:t>x</a:t>
            </a:r>
            <a:r>
              <a:rPr lang="en-IN" dirty="0"/>
              <a:t>) </a:t>
            </a:r>
            <a:r>
              <a:rPr lang="en-IN" dirty="0" smtClean="0"/>
              <a:t>= </a:t>
            </a:r>
            <a:r>
              <a:rPr lang="en-IN" i="1" dirty="0"/>
              <a:t>y</a:t>
            </a:r>
            <a:r>
              <a:rPr lang="en-IN" dirty="0"/>
              <a:t>.</a:t>
            </a:r>
            <a:r>
              <a:rPr lang="en-IN" i="1" dirty="0"/>
              <a:t>] </a:t>
            </a:r>
            <a:r>
              <a:rPr lang="en-IN" dirty="0"/>
              <a:t>Let </a:t>
            </a:r>
            <a:r>
              <a:rPr lang="en-IN" i="1" dirty="0"/>
              <a:t>x </a:t>
            </a:r>
            <a:r>
              <a:rPr lang="en-IN" dirty="0" smtClean="0"/>
              <a:t>= </a:t>
            </a:r>
            <a:r>
              <a:rPr lang="en-IN" dirty="0"/>
              <a:t>(</a:t>
            </a:r>
            <a:r>
              <a:rPr lang="en-IN" i="1" dirty="0"/>
              <a:t>y</a:t>
            </a:r>
            <a:r>
              <a:rPr lang="en-IN" dirty="0"/>
              <a:t> + 1)</a:t>
            </a:r>
            <a:r>
              <a:rPr lang="en-IN" sz="1200" dirty="0"/>
              <a:t> </a:t>
            </a:r>
            <a:r>
              <a:rPr lang="en-IN" b="1" dirty="0"/>
              <a:t>∕</a:t>
            </a:r>
            <a:r>
              <a:rPr lang="en-IN" sz="1200" dirty="0"/>
              <a:t> </a:t>
            </a:r>
            <a:r>
              <a:rPr lang="en-IN" dirty="0"/>
              <a:t>4</a:t>
            </a:r>
            <a:r>
              <a:rPr lang="en-IN" dirty="0" smtClean="0"/>
              <a:t>.</a:t>
            </a:r>
          </a:p>
          <a:p>
            <a:pPr marL="0" indent="0"/>
            <a:endParaRPr lang="en-US" altLang="en-US" dirty="0">
              <a:solidFill>
                <a:srgbClr val="00AEEF"/>
              </a:solidFill>
            </a:endParaRPr>
          </a:p>
          <a:p>
            <a:pPr marL="0" indent="0"/>
            <a:r>
              <a:rPr lang="en-IN" dirty="0"/>
              <a:t>Then </a:t>
            </a:r>
            <a:r>
              <a:rPr lang="en-IN" i="1" dirty="0"/>
              <a:t>x </a:t>
            </a:r>
            <a:r>
              <a:rPr lang="en-IN" dirty="0"/>
              <a:t>is a real number since sums and quotients (other than by 0) of real </a:t>
            </a:r>
            <a:r>
              <a:rPr lang="en-IN" dirty="0" smtClean="0"/>
              <a:t>numbers are </a:t>
            </a:r>
            <a:r>
              <a:rPr lang="en-IN" dirty="0"/>
              <a:t>real numbers. It follows that</a:t>
            </a:r>
            <a:endParaRPr lang="en-US" altLang="en-US" dirty="0">
              <a:solidFill>
                <a:srgbClr val="00AEEF"/>
              </a:solidFill>
            </a:endParaRPr>
          </a:p>
        </p:txBody>
      </p:sp>
      <p:pic>
        <p:nvPicPr>
          <p:cNvPr id="10242" name="Picture 2" descr="f(x) = f((y + 1)∕4). The action comment reads “by substitution.”&#10;        = 4 * ((y + 1)∕4) minus 1. The action comment reads “by definition of  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3505200"/>
            <a:ext cx="47625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2011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981200"/>
          </a:xfrm>
        </p:spPr>
        <p:txBody>
          <a:bodyPr/>
          <a:lstStyle/>
          <a:p>
            <a:r>
              <a:rPr lang="en-IN" dirty="0" smtClean="0"/>
              <a:t>			= </a:t>
            </a:r>
            <a:r>
              <a:rPr lang="en-IN" dirty="0"/>
              <a:t>(</a:t>
            </a:r>
            <a:r>
              <a:rPr lang="en-IN" i="1" dirty="0" smtClean="0"/>
              <a:t>y</a:t>
            </a:r>
            <a:r>
              <a:rPr lang="en-IN" dirty="0" smtClean="0"/>
              <a:t> + </a:t>
            </a:r>
            <a:r>
              <a:rPr lang="en-IN" dirty="0"/>
              <a:t>1) </a:t>
            </a:r>
            <a:r>
              <a:rPr lang="en-IN" dirty="0" smtClean="0"/>
              <a:t>− 1 = </a:t>
            </a:r>
            <a:r>
              <a:rPr lang="en-IN" i="1" dirty="0"/>
              <a:t>y </a:t>
            </a:r>
            <a:r>
              <a:rPr lang="en-IN" i="1" dirty="0" smtClean="0"/>
              <a:t>		</a:t>
            </a:r>
            <a:r>
              <a:rPr lang="en-IN" sz="1800" dirty="0" smtClean="0">
                <a:solidFill>
                  <a:srgbClr val="00AEEF"/>
                </a:solidFill>
              </a:rPr>
              <a:t>by </a:t>
            </a:r>
            <a:r>
              <a:rPr lang="en-IN" sz="1800" dirty="0">
                <a:solidFill>
                  <a:srgbClr val="00AEEF"/>
                </a:solidFill>
              </a:rPr>
              <a:t>basic algebra</a:t>
            </a:r>
            <a:r>
              <a:rPr lang="en-IN" sz="1800" dirty="0" smtClean="0">
                <a:solidFill>
                  <a:srgbClr val="00AEEF"/>
                </a:solidFill>
              </a:rPr>
              <a:t>,</a:t>
            </a:r>
          </a:p>
          <a:p>
            <a:endParaRPr lang="en-IN" sz="600" i="1" dirty="0"/>
          </a:p>
          <a:p>
            <a:r>
              <a:rPr lang="en-IN" i="1" dirty="0" smtClean="0"/>
              <a:t>[</a:t>
            </a:r>
            <a:r>
              <a:rPr lang="en-IN" i="1" dirty="0"/>
              <a:t>as was to be shown</a:t>
            </a:r>
            <a:r>
              <a:rPr lang="en-IN" i="1" dirty="0" smtClean="0"/>
              <a:t>].</a:t>
            </a:r>
          </a:p>
          <a:p>
            <a:endParaRPr lang="en-US" altLang="en-US" sz="2000" i="1" dirty="0">
              <a:solidFill>
                <a:srgbClr val="00AEEF"/>
              </a:solidFill>
            </a:endParaRPr>
          </a:p>
          <a:p>
            <a:r>
              <a:rPr lang="en-IN" dirty="0"/>
              <a:t>b. The function </a:t>
            </a:r>
            <a:r>
              <a:rPr lang="en-IN" i="1" dirty="0"/>
              <a:t>h </a:t>
            </a:r>
            <a:r>
              <a:rPr lang="en-IN" dirty="0"/>
              <a:t>: </a:t>
            </a:r>
            <a:r>
              <a:rPr lang="en-IN" b="1" dirty="0"/>
              <a:t>Z </a:t>
            </a:r>
            <a:r>
              <a:rPr lang="en-IN" dirty="0" smtClean="0"/>
              <a:t>→ </a:t>
            </a:r>
            <a:r>
              <a:rPr lang="en-IN" b="1" dirty="0"/>
              <a:t>Z </a:t>
            </a:r>
            <a:r>
              <a:rPr lang="en-IN" dirty="0"/>
              <a:t>is defined by the rule</a:t>
            </a:r>
            <a:endParaRPr lang="en-US" altLang="en-US" dirty="0">
              <a:solidFill>
                <a:srgbClr val="00AEEF"/>
              </a:solidFill>
            </a:endParaRPr>
          </a:p>
        </p:txBody>
      </p:sp>
      <p:pic>
        <p:nvPicPr>
          <p:cNvPr id="11266" name="Picture 2" descr="The text reads “h(n) = 4n minus 1, for each integer 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052" y="3276600"/>
            <a:ext cx="46291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4191000"/>
            <a:ext cx="8226425" cy="1219200"/>
          </a:xfrm>
        </p:spPr>
        <p:txBody>
          <a:bodyPr/>
          <a:lstStyle/>
          <a:p>
            <a:r>
              <a:rPr lang="en-IN" dirty="0"/>
              <a:t>To prove that </a:t>
            </a:r>
            <a:r>
              <a:rPr lang="en-IN" i="1" dirty="0"/>
              <a:t>h </a:t>
            </a:r>
            <a:r>
              <a:rPr lang="en-IN" dirty="0"/>
              <a:t>is onto, you must prove </a:t>
            </a:r>
            <a:r>
              <a:rPr lang="en-IN" dirty="0" smtClean="0"/>
              <a:t>that </a:t>
            </a:r>
          </a:p>
          <a:p>
            <a:endParaRPr lang="en-IN" sz="1050" dirty="0"/>
          </a:p>
          <a:p>
            <a:r>
              <a:rPr lang="pt-BR" dirty="0" smtClean="0"/>
              <a:t>		</a:t>
            </a:r>
            <a:r>
              <a:rPr lang="en-IN" dirty="0"/>
              <a:t> ∀</a:t>
            </a:r>
            <a:r>
              <a:rPr lang="pt-BR" dirty="0" smtClean="0"/>
              <a:t> </a:t>
            </a:r>
            <a:r>
              <a:rPr lang="pt-BR" dirty="0"/>
              <a:t>integer </a:t>
            </a:r>
            <a:r>
              <a:rPr lang="pt-BR" i="1" dirty="0"/>
              <a:t>m</a:t>
            </a:r>
            <a:r>
              <a:rPr lang="pt-BR" dirty="0"/>
              <a:t>, </a:t>
            </a:r>
            <a:r>
              <a:rPr lang="en-IN" dirty="0"/>
              <a:t>∃</a:t>
            </a:r>
            <a:r>
              <a:rPr lang="pt-BR" dirty="0" smtClean="0"/>
              <a:t> </a:t>
            </a:r>
            <a:r>
              <a:rPr lang="pt-BR" dirty="0"/>
              <a:t>an integer </a:t>
            </a:r>
            <a:r>
              <a:rPr lang="pt-BR" i="1" dirty="0"/>
              <a:t>n </a:t>
            </a:r>
            <a:r>
              <a:rPr lang="pt-BR" dirty="0"/>
              <a:t>such that </a:t>
            </a:r>
            <a:r>
              <a:rPr lang="pt-BR" i="1" dirty="0"/>
              <a:t>h</a:t>
            </a:r>
            <a:r>
              <a:rPr lang="pt-BR" dirty="0"/>
              <a:t>(</a:t>
            </a:r>
            <a:r>
              <a:rPr lang="pt-BR" i="1" dirty="0"/>
              <a:t>n</a:t>
            </a:r>
            <a:r>
              <a:rPr lang="pt-BR" dirty="0"/>
              <a:t>) </a:t>
            </a:r>
            <a:r>
              <a:rPr lang="pt-BR" dirty="0" smtClean="0"/>
              <a:t>= </a:t>
            </a:r>
            <a:r>
              <a:rPr lang="pt-BR" i="1" dirty="0"/>
              <a:t>m</a:t>
            </a:r>
            <a:r>
              <a:rPr lang="pt-BR" dirty="0"/>
              <a:t>.</a:t>
            </a:r>
            <a:endParaRPr lang="en-US" altLang="en-US" dirty="0">
              <a:solidFill>
                <a:srgbClr val="00AEEF"/>
              </a:solidFill>
            </a:endParaRPr>
          </a:p>
        </p:txBody>
      </p:sp>
    </p:spTree>
    <p:extLst>
      <p:ext uri="{BB962C8B-B14F-4D97-AF65-F5344CB8AC3E}">
        <p14:creationId xmlns:p14="http://schemas.microsoft.com/office/powerpoint/2010/main" val="7010596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352800"/>
          </a:xfrm>
        </p:spPr>
        <p:txBody>
          <a:bodyPr/>
          <a:lstStyle/>
          <a:p>
            <a:pPr marL="0" indent="0"/>
            <a:r>
              <a:rPr lang="en-IN" dirty="0"/>
              <a:t>Substituting the definition of </a:t>
            </a:r>
            <a:r>
              <a:rPr lang="en-IN" i="1" dirty="0"/>
              <a:t>h </a:t>
            </a:r>
            <a:r>
              <a:rPr lang="en-IN" dirty="0"/>
              <a:t>into the outline of a proof by the method of </a:t>
            </a:r>
            <a:r>
              <a:rPr lang="en-IN" dirty="0" smtClean="0"/>
              <a:t>generalizing from </a:t>
            </a:r>
            <a:r>
              <a:rPr lang="en-IN" dirty="0"/>
              <a:t>the generic particular shows that you need </a:t>
            </a:r>
            <a:r>
              <a:rPr lang="en-IN" dirty="0" smtClean="0"/>
              <a:t>to</a:t>
            </a:r>
          </a:p>
          <a:p>
            <a:pPr marL="0" indent="0"/>
            <a:r>
              <a:rPr lang="en-IN" b="1" dirty="0" smtClean="0"/>
              <a:t>	  suppose </a:t>
            </a:r>
            <a:r>
              <a:rPr lang="en-IN" i="1" dirty="0"/>
              <a:t>m </a:t>
            </a:r>
            <a:r>
              <a:rPr lang="en-IN" dirty="0"/>
              <a:t>is any </a:t>
            </a:r>
            <a:r>
              <a:rPr lang="en-IN" dirty="0" smtClean="0"/>
              <a:t>integer</a:t>
            </a:r>
          </a:p>
          <a:p>
            <a:pPr marL="0" indent="0"/>
            <a:endParaRPr lang="en-IN" sz="100" dirty="0"/>
          </a:p>
          <a:p>
            <a:pPr marL="0" indent="0"/>
            <a:r>
              <a:rPr lang="en-IN" dirty="0" smtClean="0"/>
              <a:t>and 	  </a:t>
            </a:r>
            <a:r>
              <a:rPr lang="en-IN" b="1" dirty="0" smtClean="0"/>
              <a:t>show </a:t>
            </a:r>
            <a:r>
              <a:rPr lang="en-IN" dirty="0" smtClean="0"/>
              <a:t>that </a:t>
            </a:r>
            <a:r>
              <a:rPr lang="en-IN" dirty="0"/>
              <a:t>there is an integer </a:t>
            </a:r>
            <a:r>
              <a:rPr lang="en-IN" i="1" dirty="0"/>
              <a:t>n </a:t>
            </a:r>
            <a:r>
              <a:rPr lang="en-IN" dirty="0"/>
              <a:t>with </a:t>
            </a:r>
            <a:r>
              <a:rPr lang="en-IN" dirty="0" smtClean="0"/>
              <a:t>4</a:t>
            </a:r>
            <a:r>
              <a:rPr lang="en-IN" i="1" dirty="0" smtClean="0"/>
              <a:t>n </a:t>
            </a:r>
            <a:r>
              <a:rPr lang="en-IN" dirty="0" smtClean="0"/>
              <a:t>− 1 = </a:t>
            </a:r>
            <a:r>
              <a:rPr lang="en-IN" i="1" dirty="0"/>
              <a:t>m</a:t>
            </a:r>
            <a:r>
              <a:rPr lang="en-IN" dirty="0" smtClean="0"/>
              <a:t>.</a:t>
            </a:r>
          </a:p>
          <a:p>
            <a:pPr marL="0" indent="0"/>
            <a:endParaRPr lang="en-US" altLang="en-US" sz="2000" dirty="0">
              <a:solidFill>
                <a:srgbClr val="00AEEF"/>
              </a:solidFill>
            </a:endParaRPr>
          </a:p>
          <a:p>
            <a:pPr marL="0" indent="0"/>
            <a:r>
              <a:rPr lang="en-IN" dirty="0"/>
              <a:t>Can you reach what is to be shown from the supposition? No! If </a:t>
            </a:r>
            <a:r>
              <a:rPr lang="en-IN" dirty="0" smtClean="0"/>
              <a:t>4</a:t>
            </a:r>
            <a:r>
              <a:rPr lang="en-IN" i="1" dirty="0" smtClean="0"/>
              <a:t>n </a:t>
            </a:r>
            <a:r>
              <a:rPr lang="en-IN" dirty="0"/>
              <a:t>− </a:t>
            </a:r>
            <a:r>
              <a:rPr lang="en-IN" dirty="0" smtClean="0"/>
              <a:t>1 = </a:t>
            </a:r>
            <a:r>
              <a:rPr lang="en-IN" i="1" dirty="0"/>
              <a:t>m</a:t>
            </a:r>
            <a:r>
              <a:rPr lang="en-IN" dirty="0"/>
              <a:t>,</a:t>
            </a:r>
            <a:endParaRPr lang="en-US" altLang="en-US" dirty="0">
              <a:solidFill>
                <a:srgbClr val="00AEEF"/>
              </a:solidFill>
            </a:endParaRPr>
          </a:p>
        </p:txBody>
      </p:sp>
      <p:pic>
        <p:nvPicPr>
          <p:cNvPr id="12290" name="Picture 2" descr="n = (m + 1)∕4. The action comment reads “by adding 1 and dividing by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4648200"/>
            <a:ext cx="45243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649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Functions</a:t>
            </a:r>
          </a:p>
        </p:txBody>
      </p:sp>
      <p:pic>
        <p:nvPicPr>
          <p:cNvPr id="1026" name="Picture 2" descr="A text box has the heading “Definition.” The text reads: &#10;“Let F be a function from a set X to a set Y. F is one-to-one (or injective) if, and only if, for all elements x_1 and x_2 in X. &#10;if F(x_1) = F(x_2), then x_1 = X_2 &#10;or equivalently,&#10;if x_1 is not equal to x_2, then F(x_1) is not equal to F(x_2).&#10;Symbolically: &#10;F: X right arrow Y is one-to-one if and only if for all x_1, x_2  element of X, if F(x_1) = F(x_2) then x_1 = X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138238" cy="2727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0" y="4419600"/>
            <a:ext cx="8226425" cy="1219200"/>
          </a:xfrm>
        </p:spPr>
        <p:txBody>
          <a:bodyPr/>
          <a:lstStyle/>
          <a:p>
            <a:pPr marL="0" indent="0"/>
            <a:r>
              <a:rPr lang="en-IN" dirty="0"/>
              <a:t>To obtain a precise statement of what it means for </a:t>
            </a:r>
            <a:r>
              <a:rPr lang="en-IN" dirty="0" smtClean="0"/>
              <a:t>a function </a:t>
            </a:r>
            <a:r>
              <a:rPr lang="en-IN" i="1" dirty="0"/>
              <a:t>not </a:t>
            </a:r>
            <a:r>
              <a:rPr lang="en-IN" dirty="0"/>
              <a:t>to be one-to-one, </a:t>
            </a:r>
            <a:r>
              <a:rPr lang="en-IN" dirty="0" smtClean="0"/>
              <a:t>take the </a:t>
            </a:r>
            <a:r>
              <a:rPr lang="en-IN" dirty="0"/>
              <a:t>negation of one of the equivalent versions of the definition above.</a:t>
            </a:r>
            <a:endParaRPr lang="en-US" altLang="en-US" dirty="0"/>
          </a:p>
        </p:txBody>
      </p:sp>
    </p:spTree>
    <p:extLst>
      <p:ext uri="{BB962C8B-B14F-4D97-AF65-F5344CB8AC3E}">
        <p14:creationId xmlns:p14="http://schemas.microsoft.com/office/powerpoint/2010/main" val="39184741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But </a:t>
            </a:r>
            <a:r>
              <a:rPr lang="en-IN" i="1" dirty="0"/>
              <a:t>n </a:t>
            </a:r>
            <a:r>
              <a:rPr lang="en-IN" dirty="0"/>
              <a:t>must be an integer. And when, for example, </a:t>
            </a:r>
            <a:r>
              <a:rPr lang="en-IN" i="1" dirty="0"/>
              <a:t>m </a:t>
            </a:r>
            <a:r>
              <a:rPr lang="en-IN" dirty="0" smtClean="0"/>
              <a:t>= </a:t>
            </a:r>
            <a:r>
              <a:rPr lang="en-IN" dirty="0"/>
              <a:t>0,</a:t>
            </a:r>
            <a:endParaRPr lang="en-US" altLang="en-US" dirty="0">
              <a:solidFill>
                <a:srgbClr val="00AEEF"/>
              </a:solidFill>
            </a:endParaRPr>
          </a:p>
        </p:txBody>
      </p:sp>
      <p:pic>
        <p:nvPicPr>
          <p:cNvPr id="13314" name="Picture 2" descr="n = (0 + 1)∕4 =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124075"/>
            <a:ext cx="20193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2971800"/>
            <a:ext cx="8226425" cy="2209800"/>
          </a:xfrm>
        </p:spPr>
        <p:txBody>
          <a:bodyPr/>
          <a:lstStyle/>
          <a:p>
            <a:r>
              <a:rPr lang="en-IN" dirty="0"/>
              <a:t>which is </a:t>
            </a:r>
            <a:r>
              <a:rPr lang="en-IN" i="1" dirty="0"/>
              <a:t>not </a:t>
            </a:r>
            <a:r>
              <a:rPr lang="en-IN" dirty="0"/>
              <a:t>an </a:t>
            </a:r>
            <a:r>
              <a:rPr lang="en-IN" dirty="0" smtClean="0"/>
              <a:t>integer.</a:t>
            </a:r>
          </a:p>
          <a:p>
            <a:endParaRPr lang="en-IN" dirty="0"/>
          </a:p>
          <a:p>
            <a:pPr marL="0" indent="0"/>
            <a:r>
              <a:rPr lang="en-IN" dirty="0" smtClean="0"/>
              <a:t>Thus</a:t>
            </a:r>
            <a:r>
              <a:rPr lang="en-IN" dirty="0"/>
              <a:t>, in trying to prove that </a:t>
            </a:r>
            <a:r>
              <a:rPr lang="en-IN" i="1" dirty="0"/>
              <a:t>h </a:t>
            </a:r>
            <a:r>
              <a:rPr lang="en-IN" dirty="0"/>
              <a:t>is onto, you run into difficulty, and this </a:t>
            </a:r>
            <a:r>
              <a:rPr lang="en-IN" dirty="0" smtClean="0"/>
              <a:t>difficulty reveals </a:t>
            </a:r>
            <a:r>
              <a:rPr lang="en-IN" dirty="0"/>
              <a:t>a counterexample that shows </a:t>
            </a:r>
            <a:r>
              <a:rPr lang="en-IN" i="1" dirty="0"/>
              <a:t>h </a:t>
            </a:r>
            <a:r>
              <a:rPr lang="en-IN" dirty="0"/>
              <a:t>is not onto.</a:t>
            </a:r>
            <a:endParaRPr lang="en-US" altLang="en-US" dirty="0">
              <a:solidFill>
                <a:srgbClr val="00AEEF"/>
              </a:solidFill>
            </a:endParaRPr>
          </a:p>
        </p:txBody>
      </p:sp>
    </p:spTree>
    <p:extLst>
      <p:ext uri="{BB962C8B-B14F-4D97-AF65-F5344CB8AC3E}">
        <p14:creationId xmlns:p14="http://schemas.microsoft.com/office/powerpoint/2010/main" val="1284043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This discussion is summarized in the following formal answer.</a:t>
            </a:r>
            <a:endParaRPr lang="en-US" altLang="en-US" dirty="0">
              <a:solidFill>
                <a:srgbClr val="00AEEF"/>
              </a:solidFill>
            </a:endParaRPr>
          </a:p>
        </p:txBody>
      </p:sp>
      <p:pic>
        <p:nvPicPr>
          <p:cNvPr id="14338" name="Picture 2" descr="A text box has the heading “Answer to (b):” The text reads “If the function h from set Z to set Z is defined by the rule h(n) = 4n minus 1 for each integer n, then h is not o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62" y="2362200"/>
            <a:ext cx="7685838" cy="1288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3962400"/>
            <a:ext cx="8226425" cy="1371600"/>
          </a:xfrm>
        </p:spPr>
        <p:txBody>
          <a:bodyPr/>
          <a:lstStyle/>
          <a:p>
            <a:r>
              <a:rPr lang="en-IN" b="1" dirty="0"/>
              <a:t>Counterexample: </a:t>
            </a:r>
            <a:r>
              <a:rPr lang="en-IN" dirty="0"/>
              <a:t>The co-domain of </a:t>
            </a:r>
            <a:r>
              <a:rPr lang="en-IN" i="1" dirty="0"/>
              <a:t>h </a:t>
            </a:r>
            <a:r>
              <a:rPr lang="en-IN" dirty="0"/>
              <a:t>is </a:t>
            </a:r>
            <a:r>
              <a:rPr lang="en-IN" b="1" dirty="0"/>
              <a:t>Z </a:t>
            </a:r>
            <a:r>
              <a:rPr lang="en-IN" dirty="0"/>
              <a:t>and 0 ∈ </a:t>
            </a:r>
            <a:r>
              <a:rPr lang="en-IN" b="1" dirty="0"/>
              <a:t>Z</a:t>
            </a:r>
            <a:r>
              <a:rPr lang="en-IN" dirty="0"/>
              <a:t>. </a:t>
            </a:r>
          </a:p>
          <a:p>
            <a:endParaRPr lang="en-IN" sz="1800" dirty="0" smtClean="0"/>
          </a:p>
          <a:p>
            <a:r>
              <a:rPr lang="en-IN" dirty="0" smtClean="0"/>
              <a:t>But </a:t>
            </a:r>
            <a:r>
              <a:rPr lang="en-IN" i="1" dirty="0"/>
              <a:t>h</a:t>
            </a:r>
            <a:r>
              <a:rPr lang="en-IN" dirty="0"/>
              <a:t>(</a:t>
            </a:r>
            <a:r>
              <a:rPr lang="en-IN" i="1" dirty="0"/>
              <a:t>n</a:t>
            </a:r>
            <a:r>
              <a:rPr lang="en-IN" dirty="0"/>
              <a:t>) ≠ 0 for </a:t>
            </a:r>
            <a:r>
              <a:rPr lang="en-IN" dirty="0" smtClean="0"/>
              <a:t>any integer </a:t>
            </a:r>
            <a:r>
              <a:rPr lang="en-IN" i="1" dirty="0"/>
              <a:t>n</a:t>
            </a:r>
            <a:r>
              <a:rPr lang="en-IN" dirty="0"/>
              <a:t>.</a:t>
            </a:r>
            <a:endParaRPr lang="en-US" altLang="en-US" dirty="0">
              <a:solidFill>
                <a:srgbClr val="00AEEF"/>
              </a:solidFill>
            </a:endParaRPr>
          </a:p>
        </p:txBody>
      </p:sp>
    </p:spTree>
    <p:extLst>
      <p:ext uri="{BB962C8B-B14F-4D97-AF65-F5344CB8AC3E}">
        <p14:creationId xmlns:p14="http://schemas.microsoft.com/office/powerpoint/2010/main" val="12514167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9" name="Content Placeholder 2"/>
          <p:cNvSpPr>
            <a:spLocks noGrp="1"/>
          </p:cNvSpPr>
          <p:nvPr>
            <p:ph sz="quarter" idx="13"/>
          </p:nvPr>
        </p:nvSpPr>
        <p:spPr>
          <a:xfrm>
            <a:off x="457200" y="1447800"/>
            <a:ext cx="8226425" cy="2362200"/>
          </a:xfrm>
        </p:spPr>
        <p:txBody>
          <a:bodyPr/>
          <a:lstStyle/>
          <a:p>
            <a:r>
              <a:rPr lang="en-IN" dirty="0"/>
              <a:t>For if </a:t>
            </a:r>
            <a:r>
              <a:rPr lang="en-IN" i="1" dirty="0"/>
              <a:t>h</a:t>
            </a:r>
            <a:r>
              <a:rPr lang="en-IN" dirty="0"/>
              <a:t>(</a:t>
            </a:r>
            <a:r>
              <a:rPr lang="en-IN" i="1" dirty="0"/>
              <a:t>n</a:t>
            </a:r>
            <a:r>
              <a:rPr lang="en-IN" dirty="0"/>
              <a:t>) </a:t>
            </a:r>
            <a:r>
              <a:rPr lang="en-IN" dirty="0" smtClean="0"/>
              <a:t>= </a:t>
            </a:r>
            <a:r>
              <a:rPr lang="en-IN" dirty="0"/>
              <a:t>0, </a:t>
            </a:r>
            <a:r>
              <a:rPr lang="en-IN" dirty="0" smtClean="0"/>
              <a:t>then</a:t>
            </a:r>
          </a:p>
          <a:p>
            <a:endParaRPr lang="en-IN" sz="500" dirty="0" smtClean="0"/>
          </a:p>
          <a:p>
            <a:r>
              <a:rPr lang="en-IN" dirty="0" smtClean="0"/>
              <a:t>			  4</a:t>
            </a:r>
            <a:r>
              <a:rPr lang="en-IN" i="1" dirty="0" smtClean="0"/>
              <a:t>n</a:t>
            </a:r>
            <a:r>
              <a:rPr lang="en-IN" dirty="0" smtClean="0"/>
              <a:t> − 1 = </a:t>
            </a:r>
            <a:r>
              <a:rPr lang="en-IN" dirty="0"/>
              <a:t>0 </a:t>
            </a:r>
            <a:r>
              <a:rPr lang="en-IN" dirty="0" smtClean="0"/>
              <a:t>		</a:t>
            </a:r>
            <a:r>
              <a:rPr lang="en-IN" sz="1800" dirty="0" smtClean="0">
                <a:solidFill>
                  <a:srgbClr val="00AEEF"/>
                </a:solidFill>
              </a:rPr>
              <a:t>by </a:t>
            </a:r>
            <a:r>
              <a:rPr lang="en-IN" sz="1800" dirty="0">
                <a:solidFill>
                  <a:srgbClr val="00AEEF"/>
                </a:solidFill>
              </a:rPr>
              <a:t>definition of </a:t>
            </a:r>
            <a:r>
              <a:rPr lang="en-IN" sz="1800" i="1" dirty="0" smtClean="0">
                <a:solidFill>
                  <a:srgbClr val="00AEEF"/>
                </a:solidFill>
              </a:rPr>
              <a:t>h</a:t>
            </a:r>
          </a:p>
          <a:p>
            <a:r>
              <a:rPr lang="en-IN" dirty="0" smtClean="0"/>
              <a:t>which </a:t>
            </a:r>
            <a:r>
              <a:rPr lang="en-IN" dirty="0"/>
              <a:t>implies </a:t>
            </a:r>
            <a:r>
              <a:rPr lang="en-IN" dirty="0" smtClean="0"/>
              <a:t>that</a:t>
            </a:r>
          </a:p>
          <a:p>
            <a:endParaRPr lang="en-IN" sz="500" dirty="0"/>
          </a:p>
          <a:p>
            <a:r>
              <a:rPr lang="en-IN" dirty="0" smtClean="0"/>
              <a:t>			        4</a:t>
            </a:r>
            <a:r>
              <a:rPr lang="en-IN" i="1" dirty="0" smtClean="0"/>
              <a:t>n </a:t>
            </a:r>
            <a:r>
              <a:rPr lang="en-IN" dirty="0" smtClean="0"/>
              <a:t>= </a:t>
            </a:r>
            <a:r>
              <a:rPr lang="en-IN" dirty="0"/>
              <a:t>1 </a:t>
            </a:r>
            <a:r>
              <a:rPr lang="en-IN" dirty="0" smtClean="0"/>
              <a:t>		</a:t>
            </a:r>
            <a:r>
              <a:rPr lang="en-IN" sz="1800" dirty="0" smtClean="0">
                <a:solidFill>
                  <a:srgbClr val="00AEEF"/>
                </a:solidFill>
              </a:rPr>
              <a:t>by </a:t>
            </a:r>
            <a:r>
              <a:rPr lang="en-IN" sz="1800" dirty="0">
                <a:solidFill>
                  <a:srgbClr val="00AEEF"/>
                </a:solidFill>
              </a:rPr>
              <a:t>adding 1 to both </a:t>
            </a:r>
            <a:r>
              <a:rPr lang="en-IN" sz="1800" dirty="0" smtClean="0">
                <a:solidFill>
                  <a:srgbClr val="00AEEF"/>
                </a:solidFill>
              </a:rPr>
              <a:t>sides</a:t>
            </a:r>
          </a:p>
          <a:p>
            <a:r>
              <a:rPr lang="en-IN" dirty="0" smtClean="0"/>
              <a:t>and </a:t>
            </a:r>
            <a:r>
              <a:rPr lang="en-IN" dirty="0"/>
              <a:t>so</a:t>
            </a:r>
            <a:endParaRPr lang="en-US" altLang="en-US" dirty="0">
              <a:solidFill>
                <a:srgbClr val="00AEEF"/>
              </a:solidFill>
            </a:endParaRPr>
          </a:p>
        </p:txBody>
      </p:sp>
      <p:pic>
        <p:nvPicPr>
          <p:cNvPr id="15363" name="Picture 3" descr="n = 1∕4"/>
          <p:cNvPicPr>
            <a:picLocks noChangeAspect="1" noChangeArrowheads="1"/>
          </p:cNvPicPr>
          <p:nvPr/>
        </p:nvPicPr>
        <p:blipFill rotWithShape="1">
          <a:blip r:embed="rId3">
            <a:extLst>
              <a:ext uri="{28A0092B-C50C-407E-A947-70E740481C1C}">
                <a14:useLocalDpi xmlns:a14="http://schemas.microsoft.com/office/drawing/2010/main" val="0"/>
              </a:ext>
            </a:extLst>
          </a:blip>
          <a:srcRect r="75553"/>
          <a:stretch/>
        </p:blipFill>
        <p:spPr bwMode="auto">
          <a:xfrm>
            <a:off x="3054824" y="3657600"/>
            <a:ext cx="1080448"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5029200" y="3752850"/>
            <a:ext cx="3061647" cy="428625"/>
          </a:xfrm>
        </p:spPr>
        <p:txBody>
          <a:bodyPr/>
          <a:lstStyle/>
          <a:p>
            <a:r>
              <a:rPr lang="en-IN" sz="1800" dirty="0">
                <a:solidFill>
                  <a:srgbClr val="00AEEF"/>
                </a:solidFill>
              </a:rPr>
              <a:t>by dividing both sides by 4.</a:t>
            </a:r>
            <a:endParaRPr lang="en-US" altLang="en-US" sz="1800" dirty="0">
              <a:solidFill>
                <a:srgbClr val="00AEEF"/>
              </a:solidFill>
            </a:endParaRPr>
          </a:p>
        </p:txBody>
      </p:sp>
      <p:sp>
        <p:nvSpPr>
          <p:cNvPr id="10" name="Content Placeholder 2"/>
          <p:cNvSpPr>
            <a:spLocks noGrp="1"/>
          </p:cNvSpPr>
          <p:nvPr>
            <p:ph sz="quarter" idx="13"/>
          </p:nvPr>
        </p:nvSpPr>
        <p:spPr>
          <a:xfrm>
            <a:off x="457201" y="4431030"/>
            <a:ext cx="914400" cy="476250"/>
          </a:xfrm>
        </p:spPr>
        <p:txBody>
          <a:bodyPr/>
          <a:lstStyle/>
          <a:p>
            <a:r>
              <a:rPr lang="en-IN" dirty="0"/>
              <a:t>But</a:t>
            </a:r>
            <a:endParaRPr lang="en-US" altLang="en-US" dirty="0">
              <a:solidFill>
                <a:srgbClr val="00AEEF"/>
              </a:solidFill>
            </a:endParaRPr>
          </a:p>
        </p:txBody>
      </p:sp>
      <p:pic>
        <p:nvPicPr>
          <p:cNvPr id="11" name="Picture 3" descr="1∕4"/>
          <p:cNvPicPr>
            <a:picLocks noChangeAspect="1" noChangeArrowheads="1"/>
          </p:cNvPicPr>
          <p:nvPr/>
        </p:nvPicPr>
        <p:blipFill rotWithShape="1">
          <a:blip r:embed="rId3">
            <a:extLst>
              <a:ext uri="{28A0092B-C50C-407E-A947-70E740481C1C}">
                <a14:useLocalDpi xmlns:a14="http://schemas.microsoft.com/office/drawing/2010/main" val="0"/>
              </a:ext>
            </a:extLst>
          </a:blip>
          <a:srcRect l="14102" r="79483"/>
          <a:stretch/>
        </p:blipFill>
        <p:spPr bwMode="auto">
          <a:xfrm>
            <a:off x="1015204" y="4393674"/>
            <a:ext cx="234324" cy="582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3"/>
          </p:nvPr>
        </p:nvSpPr>
        <p:spPr>
          <a:xfrm>
            <a:off x="457200" y="4419600"/>
            <a:ext cx="8226425" cy="914400"/>
          </a:xfrm>
        </p:spPr>
        <p:txBody>
          <a:bodyPr/>
          <a:lstStyle/>
          <a:p>
            <a:pPr marL="0" indent="0">
              <a:lnSpc>
                <a:spcPct val="120000"/>
              </a:lnSpc>
            </a:pPr>
            <a:r>
              <a:rPr lang="en-IN" dirty="0"/>
              <a:t> </a:t>
            </a:r>
            <a:r>
              <a:rPr lang="en-IN" dirty="0" smtClean="0"/>
              <a:t>        is </a:t>
            </a:r>
            <a:r>
              <a:rPr lang="en-IN" dirty="0"/>
              <a:t>not an integer. Hence there is no integer </a:t>
            </a:r>
            <a:r>
              <a:rPr lang="en-IN" i="1" dirty="0"/>
              <a:t>n </a:t>
            </a:r>
            <a:r>
              <a:rPr lang="en-IN" dirty="0"/>
              <a:t>for which </a:t>
            </a:r>
            <a:r>
              <a:rPr lang="en-IN" i="1" dirty="0"/>
              <a:t>f</a:t>
            </a:r>
            <a:r>
              <a:rPr lang="en-IN" sz="800" i="1" dirty="0"/>
              <a:t> </a:t>
            </a:r>
            <a:r>
              <a:rPr lang="en-IN" dirty="0"/>
              <a:t>(</a:t>
            </a:r>
            <a:r>
              <a:rPr lang="en-IN" i="1" dirty="0" smtClean="0"/>
              <a:t>n</a:t>
            </a:r>
            <a:r>
              <a:rPr lang="en-IN" dirty="0" smtClean="0"/>
              <a:t>) = </a:t>
            </a:r>
            <a:r>
              <a:rPr lang="en-IN" dirty="0"/>
              <a:t>0, and </a:t>
            </a:r>
            <a:r>
              <a:rPr lang="en-IN" dirty="0" smtClean="0"/>
              <a:t>thus </a:t>
            </a:r>
            <a:r>
              <a:rPr lang="en-IN" i="1" dirty="0" smtClean="0"/>
              <a:t>f </a:t>
            </a:r>
            <a:r>
              <a:rPr lang="en-IN" dirty="0"/>
              <a:t>is not onto.</a:t>
            </a:r>
            <a:endParaRPr lang="en-US" altLang="en-US" dirty="0">
              <a:solidFill>
                <a:srgbClr val="00AEEF"/>
              </a:solidFill>
            </a:endParaRPr>
          </a:p>
        </p:txBody>
      </p:sp>
    </p:spTree>
    <p:extLst>
      <p:ext uri="{BB962C8B-B14F-4D97-AF65-F5344CB8AC3E}">
        <p14:creationId xmlns:p14="http://schemas.microsoft.com/office/powerpoint/2010/main" val="30711747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Relations between Exponential and Logarithmic Functions</a:t>
            </a:r>
          </a:p>
        </p:txBody>
      </p:sp>
    </p:spTree>
    <p:extLst>
      <p:ext uri="{BB962C8B-B14F-4D97-AF65-F5344CB8AC3E}">
        <p14:creationId xmlns:p14="http://schemas.microsoft.com/office/powerpoint/2010/main" val="21520803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Relations between Exponential and Logarithmic Functions</a:t>
            </a:r>
          </a:p>
        </p:txBody>
      </p:sp>
      <p:sp>
        <p:nvSpPr>
          <p:cNvPr id="3" name="Content Placeholder 2"/>
          <p:cNvSpPr>
            <a:spLocks noGrp="1"/>
          </p:cNvSpPr>
          <p:nvPr>
            <p:ph sz="quarter" idx="13"/>
          </p:nvPr>
        </p:nvSpPr>
        <p:spPr>
          <a:xfrm>
            <a:off x="457200" y="1447800"/>
            <a:ext cx="8226425" cy="762000"/>
          </a:xfrm>
        </p:spPr>
        <p:txBody>
          <a:bodyPr/>
          <a:lstStyle/>
          <a:p>
            <a:pPr marL="0" indent="0"/>
            <a:r>
              <a:rPr lang="en-IN" dirty="0"/>
              <a:t>For positive numbers </a:t>
            </a:r>
            <a:r>
              <a:rPr lang="en-IN" i="1" dirty="0"/>
              <a:t>b </a:t>
            </a:r>
            <a:r>
              <a:rPr lang="en-IN" dirty="0"/>
              <a:t>≠ 1, the </a:t>
            </a:r>
            <a:r>
              <a:rPr lang="en-IN" b="1" dirty="0"/>
              <a:t>exponential function </a:t>
            </a:r>
            <a:r>
              <a:rPr lang="en-IN" b="1" dirty="0" smtClean="0"/>
              <a:t>with base </a:t>
            </a:r>
            <a:r>
              <a:rPr lang="en-IN" b="1" i="1" dirty="0"/>
              <a:t>b</a:t>
            </a:r>
            <a:r>
              <a:rPr lang="en-IN" dirty="0"/>
              <a:t>, denoted </a:t>
            </a:r>
            <a:r>
              <a:rPr lang="en-IN" dirty="0" err="1" smtClean="0"/>
              <a:t>exp</a:t>
            </a:r>
            <a:r>
              <a:rPr lang="en-IN" sz="100" dirty="0" smtClean="0"/>
              <a:t> </a:t>
            </a:r>
            <a:r>
              <a:rPr lang="en-IN" i="1" baseline="-25000" dirty="0" smtClean="0"/>
              <a:t>b</a:t>
            </a:r>
            <a:r>
              <a:rPr lang="en-IN" dirty="0"/>
              <a:t>, is </a:t>
            </a:r>
            <a:r>
              <a:rPr lang="en-IN" dirty="0" smtClean="0"/>
              <a:t>the function </a:t>
            </a:r>
            <a:r>
              <a:rPr lang="en-IN" dirty="0"/>
              <a:t>from </a:t>
            </a:r>
            <a:r>
              <a:rPr lang="en-IN" b="1" dirty="0"/>
              <a:t>R </a:t>
            </a:r>
            <a:r>
              <a:rPr lang="en-IN" dirty="0"/>
              <a:t>to</a:t>
            </a:r>
            <a:endParaRPr lang="en-IN" dirty="0" smtClean="0"/>
          </a:p>
        </p:txBody>
      </p:sp>
      <p:pic>
        <p:nvPicPr>
          <p:cNvPr id="16386" name="Picture 2" desc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872" y="1883664"/>
            <a:ext cx="3714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828800"/>
            <a:ext cx="8226425" cy="838200"/>
          </a:xfrm>
        </p:spPr>
        <p:txBody>
          <a:bodyPr/>
          <a:lstStyle/>
          <a:p>
            <a:pPr marL="0" indent="0"/>
            <a:r>
              <a:rPr lang="en-IN" dirty="0" smtClean="0"/>
              <a:t>						                 defined </a:t>
            </a:r>
            <a:r>
              <a:rPr lang="en-IN" dirty="0"/>
              <a:t>as follows: For each real number </a:t>
            </a:r>
            <a:r>
              <a:rPr lang="en-IN" i="1" dirty="0"/>
              <a:t>x</a:t>
            </a:r>
            <a:r>
              <a:rPr lang="en-IN" dirty="0"/>
              <a:t>,</a:t>
            </a:r>
            <a:endParaRPr lang="en-IN" dirty="0" smtClean="0"/>
          </a:p>
        </p:txBody>
      </p:sp>
      <p:pic>
        <p:nvPicPr>
          <p:cNvPr id="16387" name="Picture 3" descr="exp_b (x) = b^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5" y="2809875"/>
            <a:ext cx="17049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descr="where b^0 = 1 and b^(negative x) = 1∕b^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3390900"/>
            <a:ext cx="34766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4114800"/>
            <a:ext cx="8226425" cy="838200"/>
          </a:xfrm>
        </p:spPr>
        <p:txBody>
          <a:bodyPr/>
          <a:lstStyle/>
          <a:p>
            <a:pPr marL="0" indent="0"/>
            <a:r>
              <a:rPr lang="en-IN" dirty="0"/>
              <a:t>When working with the exponential function, it is useful to recall the laws of </a:t>
            </a:r>
            <a:r>
              <a:rPr lang="en-IN" dirty="0" smtClean="0"/>
              <a:t>exponents from </a:t>
            </a:r>
            <a:r>
              <a:rPr lang="en-IN" dirty="0"/>
              <a:t>elementary algebra.</a:t>
            </a:r>
            <a:endParaRPr lang="en-IN" dirty="0" smtClean="0"/>
          </a:p>
        </p:txBody>
      </p:sp>
    </p:spTree>
    <p:extLst>
      <p:ext uri="{BB962C8B-B14F-4D97-AF65-F5344CB8AC3E}">
        <p14:creationId xmlns:p14="http://schemas.microsoft.com/office/powerpoint/2010/main" val="20277210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Relations between Exponential and Logarithmic Functions</a:t>
            </a:r>
          </a:p>
        </p:txBody>
      </p:sp>
      <p:pic>
        <p:nvPicPr>
          <p:cNvPr id="17411" name="Picture 3" descr="A text box has the heading “Laws of Exponents.” The text reads: &#10; “If b and c are any positive real numbers and u and v are any real numbers, the following laws of exponents hold true:&#10;(b^u)(b^v) = b^(u + v)          7.2.1&#10;(b^u)^v = b^(u v)                    7.2.2&#10;(b^u)∕(b^v) = b^(u minus v)    7.2.3&#10;(b c)^u = (b^u) (c^u)             7.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25884"/>
            <a:ext cx="7221331" cy="2641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0" y="4495800"/>
            <a:ext cx="8226425" cy="914400"/>
          </a:xfrm>
        </p:spPr>
        <p:txBody>
          <a:bodyPr/>
          <a:lstStyle/>
          <a:p>
            <a:pPr marL="0" indent="0"/>
            <a:r>
              <a:rPr lang="en-IN" dirty="0"/>
              <a:t>It can be shown using calculus that both the exponential and logarithmic functions are </a:t>
            </a:r>
            <a:r>
              <a:rPr lang="en-IN" dirty="0" smtClean="0"/>
              <a:t>one-to-one </a:t>
            </a:r>
            <a:r>
              <a:rPr lang="en-IN" dirty="0"/>
              <a:t>and onto.</a:t>
            </a:r>
            <a:endParaRPr lang="en-IN" dirty="0" smtClean="0"/>
          </a:p>
        </p:txBody>
      </p:sp>
    </p:spTree>
    <p:extLst>
      <p:ext uri="{BB962C8B-B14F-4D97-AF65-F5344CB8AC3E}">
        <p14:creationId xmlns:p14="http://schemas.microsoft.com/office/powerpoint/2010/main" val="12879052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Relations between Exponential and Logarithmic Functions</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Therefore, by definition of one-to-one, the following properties hold true:</a:t>
            </a:r>
            <a:endParaRPr lang="en-IN" dirty="0" smtClean="0"/>
          </a:p>
        </p:txBody>
      </p:sp>
      <p:pic>
        <p:nvPicPr>
          <p:cNvPr id="18434" name="Picture 2" descr="The text reads   “For any positive real number b with b is not equal to 1, &#10;if b^u = b^v then u = v for all real numbers u and v, (named as 7.2.5) &#10;and &#10;if log_b(u) = log_b(v) then u = v for all positive real numbers u and v, (named as 7.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7936307" cy="188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4495800"/>
            <a:ext cx="8226425" cy="914400"/>
          </a:xfrm>
        </p:spPr>
        <p:txBody>
          <a:bodyPr/>
          <a:lstStyle/>
          <a:p>
            <a:pPr marL="0" indent="0"/>
            <a:r>
              <a:rPr lang="en-IN" dirty="0"/>
              <a:t>These properties are used to derive many additional facts about exponents and logarithms.</a:t>
            </a:r>
            <a:endParaRPr lang="en-IN" dirty="0" smtClean="0"/>
          </a:p>
        </p:txBody>
      </p:sp>
    </p:spTree>
    <p:extLst>
      <p:ext uri="{BB962C8B-B14F-4D97-AF65-F5344CB8AC3E}">
        <p14:creationId xmlns:p14="http://schemas.microsoft.com/office/powerpoint/2010/main" val="14662622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Relations between Exponential and Logarithmic Functions</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In particular we have the following properties of logarithms.</a:t>
            </a:r>
            <a:endParaRPr lang="en-IN" dirty="0" smtClean="0"/>
          </a:p>
        </p:txBody>
      </p:sp>
      <p:pic>
        <p:nvPicPr>
          <p:cNvPr id="19458" name="Picture 2" descr="A text box has the heading  “Theorem 7.2.1 Properties of Logarithms.” The text reads  “For any positive real numbers b, c, x, and y with b is not equal to 1 and c is not equal to 1 and for every real number a:&#10;a. log_b(x y) = log_b(x) + log_b(y)&#10;b. log_b(x∕y) = log_b(x) minus log_b(y)&#10;c. log_b(x^a) = a log_b(x)&#10;d. log_c(x) = log_b(x)∕log_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8118687" cy="3196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7306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100" dirty="0"/>
              <a:t>Example </a:t>
            </a:r>
            <a:r>
              <a:rPr lang="en-IN" altLang="en-US" sz="2100" dirty="0" smtClean="0"/>
              <a:t>7.2.7 </a:t>
            </a:r>
            <a:r>
              <a:rPr lang="en-US" altLang="en-US" sz="2100" dirty="0" smtClean="0"/>
              <a:t>– </a:t>
            </a:r>
            <a:r>
              <a:rPr lang="en-IN" altLang="en-US" sz="2100" i="1" dirty="0"/>
              <a:t>Computing Logarithms with Base 2 on a Calculator</a:t>
            </a:r>
            <a:endParaRPr lang="en-IN" altLang="en-US" sz="2100" dirty="0"/>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In computer science it is often necessary to compute logarithms with base 2. Most </a:t>
            </a:r>
            <a:r>
              <a:rPr lang="en-IN" dirty="0" smtClean="0"/>
              <a:t>calculators do </a:t>
            </a:r>
            <a:r>
              <a:rPr lang="en-IN" dirty="0"/>
              <a:t>not have keys to compute logarithms with base 2 but do have keys to </a:t>
            </a:r>
            <a:r>
              <a:rPr lang="en-IN" dirty="0" smtClean="0"/>
              <a:t>compute logarithms </a:t>
            </a:r>
            <a:r>
              <a:rPr lang="en-IN" dirty="0"/>
              <a:t>with base 10 (called </a:t>
            </a:r>
            <a:r>
              <a:rPr lang="en-IN" b="1" dirty="0"/>
              <a:t>common logarithms </a:t>
            </a:r>
            <a:r>
              <a:rPr lang="en-IN" dirty="0"/>
              <a:t>and often denoted simply log) </a:t>
            </a:r>
            <a:r>
              <a:rPr lang="en-IN" dirty="0" smtClean="0"/>
              <a:t>and logarithms </a:t>
            </a:r>
            <a:r>
              <a:rPr lang="en-IN" dirty="0"/>
              <a:t>with base </a:t>
            </a:r>
            <a:r>
              <a:rPr lang="en-IN" i="1" dirty="0"/>
              <a:t>e </a:t>
            </a:r>
            <a:r>
              <a:rPr lang="en-IN" dirty="0"/>
              <a:t>(called </a:t>
            </a:r>
            <a:r>
              <a:rPr lang="en-IN" b="1" dirty="0"/>
              <a:t>natural logarithms </a:t>
            </a:r>
            <a:r>
              <a:rPr lang="en-IN" dirty="0"/>
              <a:t>and usually denoted ln). </a:t>
            </a:r>
            <a:endParaRPr lang="en-IN" dirty="0" smtClean="0"/>
          </a:p>
          <a:p>
            <a:pPr marL="0" indent="0"/>
            <a:endParaRPr lang="en-IN" sz="500" dirty="0" smtClean="0"/>
          </a:p>
          <a:p>
            <a:pPr marL="0" indent="0"/>
            <a:r>
              <a:rPr lang="en-IN" dirty="0" smtClean="0"/>
              <a:t>Suppose your calculator </a:t>
            </a:r>
            <a:r>
              <a:rPr lang="en-IN" dirty="0"/>
              <a:t>shows that ln 5 </a:t>
            </a:r>
            <a:r>
              <a:rPr lang="en-IN" dirty="0">
                <a:latin typeface="Arial Unicode MS"/>
                <a:ea typeface="Arial Unicode MS"/>
                <a:cs typeface="Arial Unicode MS"/>
              </a:rPr>
              <a:t>≅</a:t>
            </a:r>
            <a:r>
              <a:rPr lang="en-IN" dirty="0" smtClean="0"/>
              <a:t> </a:t>
            </a:r>
            <a:r>
              <a:rPr lang="en-IN" dirty="0"/>
              <a:t>1.609437912 and ln 2 </a:t>
            </a:r>
            <a:r>
              <a:rPr lang="en-IN" dirty="0" smtClean="0">
                <a:latin typeface="Arial Unicode MS"/>
                <a:ea typeface="Arial Unicode MS"/>
                <a:cs typeface="Arial Unicode MS"/>
              </a:rPr>
              <a:t>≅</a:t>
            </a:r>
            <a:r>
              <a:rPr lang="en-IN" dirty="0" smtClean="0"/>
              <a:t> </a:t>
            </a:r>
            <a:r>
              <a:rPr lang="en-IN" dirty="0"/>
              <a:t>0.6931471806. Use Theorem </a:t>
            </a:r>
            <a:r>
              <a:rPr lang="en-IN" dirty="0" smtClean="0"/>
              <a:t>7.2.1(d) to </a:t>
            </a:r>
            <a:r>
              <a:rPr lang="en-IN" dirty="0"/>
              <a:t>find an approximate value for </a:t>
            </a:r>
            <a:r>
              <a:rPr lang="en-IN" dirty="0" smtClean="0"/>
              <a:t>log</a:t>
            </a:r>
            <a:r>
              <a:rPr lang="en-IN" baseline="-25000" dirty="0" smtClean="0"/>
              <a:t>2</a:t>
            </a:r>
            <a:r>
              <a:rPr lang="en-IN" dirty="0" smtClean="0"/>
              <a:t>5</a:t>
            </a:r>
            <a:r>
              <a:rPr lang="en-IN" dirty="0"/>
              <a:t>.</a:t>
            </a:r>
            <a:endParaRPr lang="en-US" altLang="en-US" dirty="0">
              <a:solidFill>
                <a:srgbClr val="00AEEF"/>
              </a:solidFill>
            </a:endParaRPr>
          </a:p>
        </p:txBody>
      </p:sp>
    </p:spTree>
    <p:extLst>
      <p:ext uri="{BB962C8B-B14F-4D97-AF65-F5344CB8AC3E}">
        <p14:creationId xmlns:p14="http://schemas.microsoft.com/office/powerpoint/2010/main" val="20797143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7.2.7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r>
              <a:rPr lang="en-IN" dirty="0"/>
              <a:t>By Theorem 7.2.1(d),</a:t>
            </a:r>
            <a:endParaRPr lang="en-US" altLang="en-US" dirty="0">
              <a:solidFill>
                <a:srgbClr val="00AEEF"/>
              </a:solidFill>
            </a:endParaRPr>
          </a:p>
        </p:txBody>
      </p:sp>
      <p:pic>
        <p:nvPicPr>
          <p:cNvPr id="20482" name="Picture 2" descr="log_2 (5) = ln 5∕ln 2 is approximately equal to 1.609437912∕0.6931471806"/>
          <p:cNvPicPr>
            <a:picLocks noChangeAspect="1" noChangeArrowheads="1"/>
          </p:cNvPicPr>
          <p:nvPr/>
        </p:nvPicPr>
        <p:blipFill rotWithShape="1">
          <a:blip r:embed="rId3">
            <a:extLst>
              <a:ext uri="{28A0092B-C50C-407E-A947-70E740481C1C}">
                <a14:useLocalDpi xmlns:a14="http://schemas.microsoft.com/office/drawing/2010/main" val="0"/>
              </a:ext>
            </a:extLst>
          </a:blip>
          <a:srcRect r="34614"/>
          <a:stretch/>
        </p:blipFill>
        <p:spPr bwMode="auto">
          <a:xfrm>
            <a:off x="1733550" y="2209800"/>
            <a:ext cx="3711907"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is approximately equal to 2.321928095."/>
          <p:cNvPicPr>
            <a:picLocks noChangeAspect="1" noChangeArrowheads="1"/>
          </p:cNvPicPr>
          <p:nvPr/>
        </p:nvPicPr>
        <p:blipFill rotWithShape="1">
          <a:blip r:embed="rId3">
            <a:extLst>
              <a:ext uri="{28A0092B-C50C-407E-A947-70E740481C1C}">
                <a14:useLocalDpi xmlns:a14="http://schemas.microsoft.com/office/drawing/2010/main" val="0"/>
              </a:ext>
            </a:extLst>
          </a:blip>
          <a:srcRect l="65947"/>
          <a:stretch/>
        </p:blipFill>
        <p:spPr bwMode="auto">
          <a:xfrm>
            <a:off x="3352800" y="3124200"/>
            <a:ext cx="1933148"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654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Functions</a:t>
            </a: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Thus:</a:t>
            </a:r>
            <a:endParaRPr lang="en-US" altLang="en-US" dirty="0"/>
          </a:p>
        </p:txBody>
      </p:sp>
      <p:pic>
        <p:nvPicPr>
          <p:cNvPr id="2050" name="Picture 2" descr="The text reads   “A function F from set X to set Y is not one-to-one if and only if there exists elements x_1 and x_2 in X with F(x_1) = F(x_2) and x_1 is not equal to x_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477" y="1875619"/>
            <a:ext cx="8163523" cy="94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2895600"/>
            <a:ext cx="8226425" cy="2819400"/>
          </a:xfrm>
        </p:spPr>
        <p:txBody>
          <a:bodyPr/>
          <a:lstStyle/>
          <a:p>
            <a:pPr marL="0" indent="0"/>
            <a:r>
              <a:rPr lang="en-IN" dirty="0"/>
              <a:t>In other words, if elements </a:t>
            </a:r>
            <a:r>
              <a:rPr lang="en-IN" i="1" dirty="0"/>
              <a:t>x</a:t>
            </a:r>
            <a:r>
              <a:rPr lang="en-IN" baseline="-25000" dirty="0"/>
              <a:t>1</a:t>
            </a:r>
            <a:r>
              <a:rPr lang="en-IN" dirty="0"/>
              <a:t> and </a:t>
            </a:r>
            <a:r>
              <a:rPr lang="en-IN" i="1" dirty="0"/>
              <a:t>x</a:t>
            </a:r>
            <a:r>
              <a:rPr lang="en-IN" baseline="-25000" dirty="0"/>
              <a:t>2</a:t>
            </a:r>
            <a:r>
              <a:rPr lang="en-IN" dirty="0"/>
              <a:t> can be found </a:t>
            </a:r>
            <a:r>
              <a:rPr lang="en-IN" dirty="0" smtClean="0"/>
              <a:t>that have </a:t>
            </a:r>
            <a:r>
              <a:rPr lang="en-IN" dirty="0"/>
              <a:t>the same function value </a:t>
            </a:r>
            <a:r>
              <a:rPr lang="en-IN" dirty="0" smtClean="0"/>
              <a:t>but are </a:t>
            </a:r>
            <a:r>
              <a:rPr lang="en-IN" dirty="0"/>
              <a:t>not equal, then </a:t>
            </a:r>
            <a:r>
              <a:rPr lang="en-IN" i="1" dirty="0"/>
              <a:t>F </a:t>
            </a:r>
            <a:r>
              <a:rPr lang="en-IN" dirty="0"/>
              <a:t>is not one-to-one</a:t>
            </a:r>
            <a:r>
              <a:rPr lang="en-IN" dirty="0" smtClean="0"/>
              <a:t>.</a:t>
            </a:r>
          </a:p>
          <a:p>
            <a:pPr marL="0" indent="0"/>
            <a:endParaRPr lang="en-US" altLang="en-US" sz="400" dirty="0"/>
          </a:p>
          <a:p>
            <a:pPr marL="0" indent="0"/>
            <a:r>
              <a:rPr lang="en-IN" dirty="0"/>
              <a:t>In terms of arrow diagrams, a one-to-one function can be thought of as a function </a:t>
            </a:r>
            <a:r>
              <a:rPr lang="en-IN" dirty="0" smtClean="0"/>
              <a:t>that separates </a:t>
            </a:r>
            <a:r>
              <a:rPr lang="en-IN" dirty="0"/>
              <a:t>points</a:t>
            </a:r>
            <a:r>
              <a:rPr lang="en-IN" dirty="0" smtClean="0"/>
              <a:t>. </a:t>
            </a:r>
            <a:r>
              <a:rPr lang="en-IN" dirty="0"/>
              <a:t>That is, it takes distinct points of the domain to distinct points of the codomain.</a:t>
            </a:r>
            <a:endParaRPr lang="en-US" altLang="en-US" dirty="0"/>
          </a:p>
        </p:txBody>
      </p:sp>
    </p:spTree>
    <p:extLst>
      <p:ext uri="{BB962C8B-B14F-4D97-AF65-F5344CB8AC3E}">
        <p14:creationId xmlns:p14="http://schemas.microsoft.com/office/powerpoint/2010/main" val="29763388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One-to-One Correspondences</a:t>
            </a:r>
          </a:p>
        </p:txBody>
      </p:sp>
    </p:spTree>
    <p:extLst>
      <p:ext uri="{BB962C8B-B14F-4D97-AF65-F5344CB8AC3E}">
        <p14:creationId xmlns:p14="http://schemas.microsoft.com/office/powerpoint/2010/main" val="258980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Correspondences</a:t>
            </a:r>
          </a:p>
        </p:txBody>
      </p:sp>
      <p:sp>
        <p:nvSpPr>
          <p:cNvPr id="3" name="Content Placeholder 2"/>
          <p:cNvSpPr>
            <a:spLocks noGrp="1"/>
          </p:cNvSpPr>
          <p:nvPr>
            <p:ph sz="quarter" idx="13"/>
          </p:nvPr>
        </p:nvSpPr>
        <p:spPr>
          <a:xfrm>
            <a:off x="457200" y="1447800"/>
            <a:ext cx="8226425" cy="4267200"/>
          </a:xfrm>
        </p:spPr>
        <p:txBody>
          <a:bodyPr/>
          <a:lstStyle/>
          <a:p>
            <a:pPr marL="0" indent="0"/>
            <a:r>
              <a:rPr lang="en-IN" dirty="0"/>
              <a:t>Consider a function </a:t>
            </a:r>
            <a:r>
              <a:rPr lang="en-IN" i="1" dirty="0"/>
              <a:t>F </a:t>
            </a:r>
            <a:r>
              <a:rPr lang="en-IN" dirty="0"/>
              <a:t>: </a:t>
            </a:r>
            <a:r>
              <a:rPr lang="en-IN" i="1" dirty="0"/>
              <a:t>X </a:t>
            </a:r>
            <a:r>
              <a:rPr lang="en-IN" dirty="0" smtClean="0"/>
              <a:t>→ </a:t>
            </a:r>
            <a:r>
              <a:rPr lang="en-IN" i="1" dirty="0"/>
              <a:t>Y </a:t>
            </a:r>
            <a:r>
              <a:rPr lang="en-IN" dirty="0"/>
              <a:t>that is both one-to-one and onto. Given any element </a:t>
            </a:r>
            <a:r>
              <a:rPr lang="en-IN" i="1" dirty="0"/>
              <a:t>x </a:t>
            </a:r>
            <a:r>
              <a:rPr lang="en-IN" dirty="0"/>
              <a:t>in </a:t>
            </a:r>
            <a:r>
              <a:rPr lang="en-IN" i="1" dirty="0" smtClean="0"/>
              <a:t>X</a:t>
            </a:r>
            <a:r>
              <a:rPr lang="en-IN" dirty="0" smtClean="0"/>
              <a:t>, there </a:t>
            </a:r>
            <a:r>
              <a:rPr lang="en-IN" dirty="0"/>
              <a:t>is a unique corresponding element </a:t>
            </a:r>
            <a:r>
              <a:rPr lang="en-IN" i="1" dirty="0"/>
              <a:t>y </a:t>
            </a:r>
            <a:r>
              <a:rPr lang="en-IN" dirty="0" smtClean="0"/>
              <a:t>= </a:t>
            </a:r>
            <a:r>
              <a:rPr lang="en-IN" i="1" dirty="0"/>
              <a:t>F</a:t>
            </a:r>
            <a:r>
              <a:rPr lang="en-IN" dirty="0"/>
              <a:t>(</a:t>
            </a:r>
            <a:r>
              <a:rPr lang="en-IN" i="1" dirty="0"/>
              <a:t>x</a:t>
            </a:r>
            <a:r>
              <a:rPr lang="en-IN" dirty="0"/>
              <a:t>) in </a:t>
            </a:r>
            <a:r>
              <a:rPr lang="en-IN" i="1" dirty="0"/>
              <a:t>Y </a:t>
            </a:r>
            <a:r>
              <a:rPr lang="en-IN" dirty="0"/>
              <a:t>(since </a:t>
            </a:r>
            <a:r>
              <a:rPr lang="en-IN" i="1" dirty="0"/>
              <a:t>F </a:t>
            </a:r>
            <a:r>
              <a:rPr lang="en-IN" dirty="0"/>
              <a:t>is </a:t>
            </a:r>
            <a:r>
              <a:rPr lang="en-IN" dirty="0" smtClean="0"/>
              <a:t>a function).</a:t>
            </a:r>
          </a:p>
          <a:p>
            <a:pPr marL="0" indent="0"/>
            <a:endParaRPr lang="en-US" sz="700" dirty="0"/>
          </a:p>
          <a:p>
            <a:pPr marL="0" indent="0"/>
            <a:r>
              <a:rPr lang="en-IN" dirty="0"/>
              <a:t>Also </a:t>
            </a:r>
            <a:r>
              <a:rPr lang="en-IN" dirty="0" smtClean="0"/>
              <a:t>given any </a:t>
            </a:r>
            <a:r>
              <a:rPr lang="en-IN" dirty="0"/>
              <a:t>element </a:t>
            </a:r>
            <a:r>
              <a:rPr lang="en-IN" i="1" dirty="0"/>
              <a:t>y </a:t>
            </a:r>
            <a:r>
              <a:rPr lang="en-IN" dirty="0"/>
              <a:t>in </a:t>
            </a:r>
            <a:r>
              <a:rPr lang="en-IN" i="1" dirty="0"/>
              <a:t>Y</a:t>
            </a:r>
            <a:r>
              <a:rPr lang="en-IN" dirty="0"/>
              <a:t>, there is an element </a:t>
            </a:r>
            <a:r>
              <a:rPr lang="en-IN" i="1" dirty="0"/>
              <a:t>x </a:t>
            </a:r>
            <a:r>
              <a:rPr lang="en-IN" dirty="0"/>
              <a:t>in </a:t>
            </a:r>
            <a:r>
              <a:rPr lang="en-IN" i="1" dirty="0"/>
              <a:t>X </a:t>
            </a:r>
            <a:r>
              <a:rPr lang="en-IN" dirty="0"/>
              <a:t>such that </a:t>
            </a:r>
            <a:r>
              <a:rPr lang="en-IN" i="1" dirty="0"/>
              <a:t>F</a:t>
            </a:r>
            <a:r>
              <a:rPr lang="en-IN" dirty="0"/>
              <a:t>(</a:t>
            </a:r>
            <a:r>
              <a:rPr lang="en-IN" i="1" dirty="0"/>
              <a:t>x</a:t>
            </a:r>
            <a:r>
              <a:rPr lang="en-IN" dirty="0"/>
              <a:t>) </a:t>
            </a:r>
            <a:r>
              <a:rPr lang="en-IN" dirty="0" smtClean="0"/>
              <a:t>= </a:t>
            </a:r>
            <a:r>
              <a:rPr lang="en-IN" i="1" dirty="0"/>
              <a:t>y </a:t>
            </a:r>
            <a:r>
              <a:rPr lang="en-IN" dirty="0"/>
              <a:t>(since </a:t>
            </a:r>
            <a:r>
              <a:rPr lang="en-IN" i="1" dirty="0"/>
              <a:t>F </a:t>
            </a:r>
            <a:r>
              <a:rPr lang="en-IN" dirty="0"/>
              <a:t>is onto) and </a:t>
            </a:r>
            <a:r>
              <a:rPr lang="en-IN" dirty="0" smtClean="0"/>
              <a:t>there is </a:t>
            </a:r>
            <a:r>
              <a:rPr lang="en-IN" dirty="0"/>
              <a:t>only one such </a:t>
            </a:r>
            <a:r>
              <a:rPr lang="en-IN" i="1" dirty="0"/>
              <a:t>x </a:t>
            </a:r>
            <a:r>
              <a:rPr lang="en-IN" dirty="0"/>
              <a:t>(since </a:t>
            </a:r>
            <a:r>
              <a:rPr lang="en-IN" i="1" dirty="0"/>
              <a:t>F </a:t>
            </a:r>
            <a:r>
              <a:rPr lang="en-IN" dirty="0"/>
              <a:t>is one-to-one</a:t>
            </a:r>
            <a:r>
              <a:rPr lang="en-IN" dirty="0" smtClean="0"/>
              <a:t>).</a:t>
            </a:r>
          </a:p>
          <a:p>
            <a:pPr marL="0" indent="0"/>
            <a:endParaRPr lang="en-US" sz="700" dirty="0"/>
          </a:p>
          <a:p>
            <a:pPr marL="0" indent="0"/>
            <a:r>
              <a:rPr lang="en-IN" dirty="0"/>
              <a:t>Thus, a function that is one-to-one and onto </a:t>
            </a:r>
            <a:r>
              <a:rPr lang="en-IN" dirty="0" smtClean="0"/>
              <a:t>sets up </a:t>
            </a:r>
            <a:r>
              <a:rPr lang="en-IN" dirty="0"/>
              <a:t>a pairing between the elements of </a:t>
            </a:r>
            <a:r>
              <a:rPr lang="en-IN" i="1" dirty="0"/>
              <a:t>X </a:t>
            </a:r>
            <a:r>
              <a:rPr lang="en-IN" dirty="0"/>
              <a:t>and the elements of </a:t>
            </a:r>
            <a:r>
              <a:rPr lang="en-IN" i="1" dirty="0"/>
              <a:t>Y </a:t>
            </a:r>
            <a:r>
              <a:rPr lang="en-IN" dirty="0"/>
              <a:t>that matches each element </a:t>
            </a:r>
            <a:r>
              <a:rPr lang="en-IN" dirty="0" smtClean="0"/>
              <a:t>of </a:t>
            </a:r>
            <a:r>
              <a:rPr lang="en-IN" i="1" dirty="0" smtClean="0"/>
              <a:t>X </a:t>
            </a:r>
            <a:r>
              <a:rPr lang="en-IN" dirty="0"/>
              <a:t>with exactly </a:t>
            </a:r>
            <a:r>
              <a:rPr lang="en-IN" dirty="0" smtClean="0"/>
              <a:t>one element </a:t>
            </a:r>
            <a:r>
              <a:rPr lang="en-IN" dirty="0"/>
              <a:t>of </a:t>
            </a:r>
            <a:r>
              <a:rPr lang="en-IN" i="1" dirty="0"/>
              <a:t>Y </a:t>
            </a:r>
            <a:r>
              <a:rPr lang="en-IN" dirty="0"/>
              <a:t>and each element of </a:t>
            </a:r>
            <a:r>
              <a:rPr lang="en-IN" i="1" dirty="0"/>
              <a:t>Y </a:t>
            </a:r>
            <a:r>
              <a:rPr lang="en-IN" dirty="0"/>
              <a:t>with exactly one element of </a:t>
            </a:r>
            <a:r>
              <a:rPr lang="en-IN" i="1" dirty="0"/>
              <a:t>X</a:t>
            </a:r>
            <a:r>
              <a:rPr lang="en-IN" dirty="0"/>
              <a:t>.</a:t>
            </a:r>
            <a:endParaRPr lang="en-IN" dirty="0" smtClean="0"/>
          </a:p>
        </p:txBody>
      </p:sp>
    </p:spTree>
    <p:extLst>
      <p:ext uri="{BB962C8B-B14F-4D97-AF65-F5344CB8AC3E}">
        <p14:creationId xmlns:p14="http://schemas.microsoft.com/office/powerpoint/2010/main" val="34140485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Correspondences</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smtClean="0"/>
              <a:t>Such a </a:t>
            </a:r>
            <a:r>
              <a:rPr lang="en-IN" dirty="0"/>
              <a:t>pairing is called a </a:t>
            </a:r>
            <a:r>
              <a:rPr lang="en-IN" i="1" dirty="0"/>
              <a:t>one-to-one correspondence </a:t>
            </a:r>
            <a:r>
              <a:rPr lang="en-IN" dirty="0"/>
              <a:t>or </a:t>
            </a:r>
            <a:r>
              <a:rPr lang="en-IN" i="1" dirty="0"/>
              <a:t>bijection </a:t>
            </a:r>
            <a:r>
              <a:rPr lang="en-IN" dirty="0"/>
              <a:t>and is illustrated by the </a:t>
            </a:r>
            <a:r>
              <a:rPr lang="en-IN" dirty="0" smtClean="0"/>
              <a:t>arrow diagram </a:t>
            </a:r>
            <a:r>
              <a:rPr lang="en-IN" dirty="0"/>
              <a:t>in </a:t>
            </a:r>
            <a:r>
              <a:rPr lang="en-IN" dirty="0" smtClean="0"/>
              <a:t>     Figure </a:t>
            </a:r>
            <a:r>
              <a:rPr lang="en-IN" dirty="0"/>
              <a:t>7.2.5. </a:t>
            </a:r>
            <a:endParaRPr lang="en-IN" dirty="0" smtClean="0"/>
          </a:p>
        </p:txBody>
      </p:sp>
      <p:sp>
        <p:nvSpPr>
          <p:cNvPr id="5" name="Content Placeholder 2"/>
          <p:cNvSpPr>
            <a:spLocks noGrp="1"/>
          </p:cNvSpPr>
          <p:nvPr>
            <p:ph sz="quarter" idx="13"/>
          </p:nvPr>
        </p:nvSpPr>
        <p:spPr>
          <a:xfrm>
            <a:off x="3904441" y="5029200"/>
            <a:ext cx="1335119" cy="304800"/>
          </a:xfrm>
        </p:spPr>
        <p:txBody>
          <a:bodyPr/>
          <a:lstStyle/>
          <a:p>
            <a:pPr marL="0" indent="0"/>
            <a:r>
              <a:rPr lang="en-IN" sz="1200" b="1" dirty="0" smtClean="0"/>
              <a:t>Figures 7.2.5</a:t>
            </a:r>
            <a:endParaRPr lang="en-US" altLang="en-US" sz="1200" b="1" dirty="0"/>
          </a:p>
        </p:txBody>
      </p:sp>
      <p:sp>
        <p:nvSpPr>
          <p:cNvPr id="6" name="Content Placeholder 2"/>
          <p:cNvSpPr>
            <a:spLocks noGrp="1"/>
          </p:cNvSpPr>
          <p:nvPr>
            <p:ph sz="quarter" idx="13"/>
          </p:nvPr>
        </p:nvSpPr>
        <p:spPr>
          <a:xfrm>
            <a:off x="2133600" y="4724400"/>
            <a:ext cx="4876800" cy="304800"/>
          </a:xfrm>
        </p:spPr>
        <p:txBody>
          <a:bodyPr/>
          <a:lstStyle/>
          <a:p>
            <a:pPr marL="0" indent="0"/>
            <a:r>
              <a:rPr lang="en-IN" sz="1400" dirty="0"/>
              <a:t>An Arrow Diagram for a One-to-One Correspondence</a:t>
            </a:r>
            <a:endParaRPr lang="en-US" altLang="en-US" sz="1400" dirty="0"/>
          </a:p>
        </p:txBody>
      </p:sp>
      <p:pic>
        <p:nvPicPr>
          <p:cNvPr id="21506" name="Picture 2" descr="There are two sets, namely X = domain of F and Y = Co-domain of F. Elements under the set X are a, b, c, d, and e; and, elements under set Y are 1, 2, 3, 4, and 5. Five arrows start from the elements in the first set (X) and end on the elements in the second set (Y) with function F. The first arrow starts from a on the set X and ends at the number 1 on the set Y. The second arrow starts from b on the set X and ends at the number 2 on the set Y. The third arrow starts from c on the set X and ends at the number 3 on the set Y. The fourth arrow starts from d on the set X and ends at the number 4 on the set Y. The fifth arrow starts from e on the set X and ends at the number 5 on the set 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667000"/>
            <a:ext cx="41243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554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Correspondences</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smtClean="0"/>
              <a:t>One-to-one </a:t>
            </a:r>
            <a:r>
              <a:rPr lang="en-IN" dirty="0"/>
              <a:t>correspondences are often used as aids to </a:t>
            </a:r>
            <a:r>
              <a:rPr lang="en-IN" dirty="0" smtClean="0"/>
              <a:t>counting. The </a:t>
            </a:r>
            <a:r>
              <a:rPr lang="en-IN" dirty="0"/>
              <a:t>pairing of Figure 7.2.5, for example, shows that there are five elements in the set </a:t>
            </a:r>
            <a:r>
              <a:rPr lang="en-IN" i="1" dirty="0"/>
              <a:t>X</a:t>
            </a:r>
            <a:r>
              <a:rPr lang="en-IN" dirty="0"/>
              <a:t>.</a:t>
            </a:r>
            <a:endParaRPr lang="en-IN" dirty="0" smtClean="0"/>
          </a:p>
        </p:txBody>
      </p:sp>
      <p:pic>
        <p:nvPicPr>
          <p:cNvPr id="22530" name="Picture 2" descr="A text box has the heading  “Definition.” The text reads “A one-to one correspondence (or bijection) from a set X to a set Y is a function F from set X to set Y that is both one-to-one and onto.”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20465"/>
            <a:ext cx="8162678" cy="1217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421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7.2.8 </a:t>
            </a:r>
            <a:r>
              <a:rPr lang="en-US" altLang="en-US" sz="2000" dirty="0" smtClean="0"/>
              <a:t>– </a:t>
            </a:r>
            <a:r>
              <a:rPr lang="en-IN" altLang="en-US" sz="2000" i="1" dirty="0"/>
              <a:t>A Function from a Power Set to a Set of Strings</a:t>
            </a:r>
            <a:endParaRPr lang="en-IN" altLang="en-US" sz="2000" dirty="0"/>
          </a:p>
        </p:txBody>
      </p:sp>
      <p:sp>
        <p:nvSpPr>
          <p:cNvPr id="3" name="Content Placeholder 2"/>
          <p:cNvSpPr>
            <a:spLocks noGrp="1"/>
          </p:cNvSpPr>
          <p:nvPr>
            <p:ph sz="quarter" idx="13"/>
          </p:nvPr>
        </p:nvSpPr>
        <p:spPr>
          <a:xfrm>
            <a:off x="457200" y="1447800"/>
            <a:ext cx="8226425" cy="400050"/>
          </a:xfrm>
        </p:spPr>
        <p:txBody>
          <a:bodyPr/>
          <a:lstStyle/>
          <a:p>
            <a:pPr marL="0" indent="0"/>
            <a:r>
              <a:rPr lang="en-IN" dirty="0"/>
              <a:t>Let</a:t>
            </a:r>
            <a:endParaRPr lang="en-US" altLang="en-US" dirty="0">
              <a:solidFill>
                <a:srgbClr val="00AEEF"/>
              </a:solidFill>
            </a:endParaRPr>
          </a:p>
        </p:txBody>
      </p:sp>
      <p:pic>
        <p:nvPicPr>
          <p:cNvPr id="23554" name="Picture 2" descr="script P({a,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10953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447800"/>
            <a:ext cx="8226425" cy="1143000"/>
          </a:xfrm>
        </p:spPr>
        <p:txBody>
          <a:bodyPr/>
          <a:lstStyle/>
          <a:p>
            <a:pPr marL="0" indent="0"/>
            <a:r>
              <a:rPr lang="en-IN" dirty="0" smtClean="0"/>
              <a:t>                    be </a:t>
            </a:r>
            <a:r>
              <a:rPr lang="en-IN" dirty="0"/>
              <a:t>the set of all subsets of {</a:t>
            </a:r>
            <a:r>
              <a:rPr lang="en-IN" i="1" dirty="0"/>
              <a:t>a</a:t>
            </a:r>
            <a:r>
              <a:rPr lang="en-IN" dirty="0"/>
              <a:t>, </a:t>
            </a:r>
            <a:r>
              <a:rPr lang="en-IN" i="1" dirty="0"/>
              <a:t>b</a:t>
            </a:r>
            <a:r>
              <a:rPr lang="en-IN" dirty="0"/>
              <a:t>} and let </a:t>
            </a:r>
            <a:r>
              <a:rPr lang="en-IN" i="1" dirty="0"/>
              <a:t>S </a:t>
            </a:r>
            <a:r>
              <a:rPr lang="en-IN" dirty="0"/>
              <a:t>be the set of all strings of </a:t>
            </a:r>
            <a:r>
              <a:rPr lang="en-IN" dirty="0" smtClean="0"/>
              <a:t>length 2 </a:t>
            </a:r>
            <a:r>
              <a:rPr lang="en-IN" dirty="0"/>
              <a:t>made up of 0’s and 1’s. Then</a:t>
            </a:r>
            <a:endParaRPr lang="en-US" altLang="en-US" dirty="0">
              <a:solidFill>
                <a:srgbClr val="00AEEF"/>
              </a:solidFill>
            </a:endParaRPr>
          </a:p>
        </p:txBody>
      </p:sp>
      <p:pic>
        <p:nvPicPr>
          <p:cNvPr id="23555" name="Picture 3" descr="script P({a, b}) = {empty set, {a}, {b}, {a, 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38375"/>
            <a:ext cx="38290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2167128"/>
            <a:ext cx="8226425" cy="1109472"/>
          </a:xfrm>
        </p:spPr>
        <p:txBody>
          <a:bodyPr/>
          <a:lstStyle/>
          <a:p>
            <a:pPr marL="0" indent="0"/>
            <a:r>
              <a:rPr lang="en-IN" dirty="0" smtClean="0"/>
              <a:t>                                                        and </a:t>
            </a:r>
            <a:r>
              <a:rPr lang="en-IN" i="1" dirty="0"/>
              <a:t>S </a:t>
            </a:r>
            <a:r>
              <a:rPr lang="en-IN" dirty="0" smtClean="0"/>
              <a:t>= </a:t>
            </a:r>
            <a:r>
              <a:rPr lang="en-IN" dirty="0"/>
              <a:t>{00, 01, 10, 11</a:t>
            </a:r>
            <a:r>
              <a:rPr lang="en-IN" dirty="0" smtClean="0"/>
              <a:t>}.</a:t>
            </a:r>
          </a:p>
          <a:p>
            <a:pPr marL="0" indent="0"/>
            <a:endParaRPr lang="en-IN" sz="1200" dirty="0"/>
          </a:p>
          <a:p>
            <a:pPr marL="0" indent="0"/>
            <a:r>
              <a:rPr lang="en-IN" dirty="0" smtClean="0"/>
              <a:t>Define </a:t>
            </a:r>
            <a:r>
              <a:rPr lang="en-IN" dirty="0"/>
              <a:t>a function </a:t>
            </a:r>
            <a:r>
              <a:rPr lang="en-IN" i="1" dirty="0"/>
              <a:t>h </a:t>
            </a:r>
            <a:r>
              <a:rPr lang="en-IN" dirty="0"/>
              <a:t>from</a:t>
            </a:r>
            <a:endParaRPr lang="en-US" altLang="en-US" dirty="0">
              <a:solidFill>
                <a:srgbClr val="00AEEF"/>
              </a:solidFill>
            </a:endParaRPr>
          </a:p>
        </p:txBody>
      </p:sp>
      <p:pic>
        <p:nvPicPr>
          <p:cNvPr id="23556" name="Picture 4" descr="script P({a, 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2943225"/>
            <a:ext cx="10953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2843784"/>
            <a:ext cx="8226425" cy="2414016"/>
          </a:xfrm>
        </p:spPr>
        <p:txBody>
          <a:bodyPr/>
          <a:lstStyle/>
          <a:p>
            <a:pPr marL="0" indent="0"/>
            <a:r>
              <a:rPr lang="en-IN" dirty="0" smtClean="0"/>
              <a:t>                                                     to </a:t>
            </a:r>
            <a:r>
              <a:rPr lang="en-IN" i="1" dirty="0"/>
              <a:t>S </a:t>
            </a:r>
            <a:r>
              <a:rPr lang="en-IN" dirty="0"/>
              <a:t>as follows: Given any subset </a:t>
            </a:r>
            <a:r>
              <a:rPr lang="en-IN" i="1" dirty="0"/>
              <a:t>A </a:t>
            </a:r>
            <a:r>
              <a:rPr lang="en-IN" dirty="0"/>
              <a:t>of {</a:t>
            </a:r>
            <a:r>
              <a:rPr lang="en-IN" i="1" dirty="0"/>
              <a:t>a</a:t>
            </a:r>
            <a:r>
              <a:rPr lang="en-IN" dirty="0"/>
              <a:t>, </a:t>
            </a:r>
            <a:r>
              <a:rPr lang="en-IN" i="1" dirty="0"/>
              <a:t>b</a:t>
            </a:r>
            <a:r>
              <a:rPr lang="en-IN" dirty="0"/>
              <a:t>}, </a:t>
            </a:r>
            <a:r>
              <a:rPr lang="en-IN" i="1" dirty="0"/>
              <a:t>a </a:t>
            </a:r>
            <a:r>
              <a:rPr lang="en-IN" dirty="0"/>
              <a:t>is </a:t>
            </a:r>
            <a:r>
              <a:rPr lang="en-IN" dirty="0" smtClean="0"/>
              <a:t>either in </a:t>
            </a:r>
            <a:r>
              <a:rPr lang="en-IN" i="1" dirty="0"/>
              <a:t>A </a:t>
            </a:r>
            <a:r>
              <a:rPr lang="en-IN" dirty="0"/>
              <a:t>or not in </a:t>
            </a:r>
            <a:r>
              <a:rPr lang="en-IN" i="1" dirty="0"/>
              <a:t>A</a:t>
            </a:r>
            <a:r>
              <a:rPr lang="en-IN" dirty="0"/>
              <a:t>, and </a:t>
            </a:r>
            <a:r>
              <a:rPr lang="en-IN" i="1" dirty="0"/>
              <a:t>b </a:t>
            </a:r>
            <a:r>
              <a:rPr lang="en-IN" dirty="0"/>
              <a:t>is either in </a:t>
            </a:r>
            <a:r>
              <a:rPr lang="en-IN" i="1" dirty="0"/>
              <a:t>A </a:t>
            </a:r>
            <a:r>
              <a:rPr lang="en-IN" dirty="0"/>
              <a:t>or not in </a:t>
            </a:r>
            <a:r>
              <a:rPr lang="en-IN" i="1" dirty="0"/>
              <a:t>A</a:t>
            </a:r>
            <a:r>
              <a:rPr lang="en-IN" dirty="0" smtClean="0"/>
              <a:t>.</a:t>
            </a:r>
          </a:p>
          <a:p>
            <a:pPr marL="0" indent="0"/>
            <a:endParaRPr lang="en-US" altLang="en-US" sz="2000" dirty="0">
              <a:solidFill>
                <a:srgbClr val="00AEEF"/>
              </a:solidFill>
            </a:endParaRPr>
          </a:p>
          <a:p>
            <a:pPr marL="0" indent="0"/>
            <a:r>
              <a:rPr lang="en-IN" dirty="0"/>
              <a:t>If </a:t>
            </a:r>
            <a:r>
              <a:rPr lang="en-IN" i="1" dirty="0"/>
              <a:t>a </a:t>
            </a:r>
            <a:r>
              <a:rPr lang="en-IN" dirty="0"/>
              <a:t>is in </a:t>
            </a:r>
            <a:r>
              <a:rPr lang="en-IN" i="1" dirty="0"/>
              <a:t>A</a:t>
            </a:r>
            <a:r>
              <a:rPr lang="en-IN" dirty="0"/>
              <a:t>, write a 1 in the first </a:t>
            </a:r>
            <a:r>
              <a:rPr lang="en-IN" dirty="0" smtClean="0"/>
              <a:t>position of </a:t>
            </a:r>
            <a:r>
              <a:rPr lang="en-IN" dirty="0"/>
              <a:t>the string </a:t>
            </a:r>
            <a:r>
              <a:rPr lang="en-IN" i="1" dirty="0"/>
              <a:t>h</a:t>
            </a:r>
            <a:r>
              <a:rPr lang="en-IN" dirty="0"/>
              <a:t>(</a:t>
            </a:r>
            <a:r>
              <a:rPr lang="en-IN" i="1" dirty="0"/>
              <a:t>A</a:t>
            </a:r>
            <a:r>
              <a:rPr lang="en-IN" dirty="0"/>
              <a:t>); otherwise write a 0 there.</a:t>
            </a:r>
            <a:endParaRPr lang="en-US" altLang="en-US" dirty="0">
              <a:solidFill>
                <a:srgbClr val="00AEEF"/>
              </a:solidFill>
            </a:endParaRPr>
          </a:p>
        </p:txBody>
      </p:sp>
    </p:spTree>
    <p:extLst>
      <p:ext uri="{BB962C8B-B14F-4D97-AF65-F5344CB8AC3E}">
        <p14:creationId xmlns:p14="http://schemas.microsoft.com/office/powerpoint/2010/main" val="31470049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7.2.8 </a:t>
            </a:r>
            <a:r>
              <a:rPr lang="en-US" altLang="en-US" sz="2000" dirty="0" smtClean="0"/>
              <a:t>– </a:t>
            </a:r>
            <a:r>
              <a:rPr lang="en-IN" altLang="en-US" sz="2000" i="1" dirty="0"/>
              <a:t>A Function from a Power Set to a Set of Strings</a:t>
            </a:r>
            <a:endParaRPr lang="en-IN" altLang="en-US" sz="20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524000"/>
          </a:xfrm>
        </p:spPr>
        <p:txBody>
          <a:bodyPr/>
          <a:lstStyle/>
          <a:p>
            <a:pPr marL="0" indent="0"/>
            <a:r>
              <a:rPr lang="en-IN" dirty="0" smtClean="0"/>
              <a:t>Similarly</a:t>
            </a:r>
            <a:r>
              <a:rPr lang="en-IN" dirty="0"/>
              <a:t>, if </a:t>
            </a:r>
            <a:r>
              <a:rPr lang="en-IN" i="1" dirty="0"/>
              <a:t>b </a:t>
            </a:r>
            <a:r>
              <a:rPr lang="en-IN" dirty="0"/>
              <a:t>is in </a:t>
            </a:r>
            <a:r>
              <a:rPr lang="en-IN" i="1" dirty="0"/>
              <a:t>A</a:t>
            </a:r>
            <a:r>
              <a:rPr lang="en-IN" dirty="0"/>
              <a:t>, write a 1 in the </a:t>
            </a:r>
            <a:r>
              <a:rPr lang="en-IN" dirty="0" smtClean="0"/>
              <a:t>second position </a:t>
            </a:r>
            <a:r>
              <a:rPr lang="en-IN" dirty="0"/>
              <a:t>of the string </a:t>
            </a:r>
            <a:r>
              <a:rPr lang="en-IN" i="1" dirty="0"/>
              <a:t>h</a:t>
            </a:r>
            <a:r>
              <a:rPr lang="en-IN" dirty="0"/>
              <a:t>(</a:t>
            </a:r>
            <a:r>
              <a:rPr lang="en-IN" i="1" dirty="0"/>
              <a:t>A</a:t>
            </a:r>
            <a:r>
              <a:rPr lang="en-IN" dirty="0"/>
              <a:t>); otherwise write a 0 there. This definition is summarized in </a:t>
            </a:r>
            <a:r>
              <a:rPr lang="en-IN" dirty="0" smtClean="0"/>
              <a:t>the following </a:t>
            </a:r>
            <a:r>
              <a:rPr lang="en-IN" dirty="0"/>
              <a:t>table.</a:t>
            </a:r>
            <a:endParaRPr lang="en-US" altLang="en-US" dirty="0">
              <a:solidFill>
                <a:srgbClr val="00AEEF"/>
              </a:solidFill>
            </a:endParaRPr>
          </a:p>
        </p:txBody>
      </p:sp>
      <p:pic>
        <p:nvPicPr>
          <p:cNvPr id="24578" name="Picture 2" descr="A table has 4 columns with headings Subset A of {a, b}, Status of a in A, Status of b in A, and string h(A) in S. Table entries row wise read as:&#10;row 1, empty set, not in, not in, 00,&#10;row 2, {a},  in, not in, 10,&#10;row 3, {b}, not in, in, 01,&#10;row 4, {a, b}, in, in,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370" y="2667000"/>
            <a:ext cx="6277430" cy="179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457200" y="4612950"/>
            <a:ext cx="8226425" cy="457200"/>
          </a:xfrm>
        </p:spPr>
        <p:txBody>
          <a:bodyPr/>
          <a:lstStyle/>
          <a:p>
            <a:pPr marL="0" indent="0"/>
            <a:r>
              <a:rPr lang="en-IN" dirty="0"/>
              <a:t>Is </a:t>
            </a:r>
            <a:r>
              <a:rPr lang="en-IN" i="1" dirty="0"/>
              <a:t>h </a:t>
            </a:r>
            <a:r>
              <a:rPr lang="en-IN" dirty="0"/>
              <a:t>a one-to-one correspondence?</a:t>
            </a:r>
            <a:endParaRPr lang="en-US" altLang="en-US" dirty="0">
              <a:solidFill>
                <a:srgbClr val="00AEEF"/>
              </a:solidFill>
            </a:endParaRPr>
          </a:p>
        </p:txBody>
      </p:sp>
    </p:spTree>
    <p:extLst>
      <p:ext uri="{BB962C8B-B14F-4D97-AF65-F5344CB8AC3E}">
        <p14:creationId xmlns:p14="http://schemas.microsoft.com/office/powerpoint/2010/main" val="21686829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7.2.8 – </a:t>
            </a:r>
            <a:r>
              <a:rPr lang="en-IN" altLang="en-US" i="1" dirty="0"/>
              <a:t>Solution</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The arrow diagram shown in Figure 7.2.6 shows clearly that </a:t>
            </a:r>
            <a:r>
              <a:rPr lang="en-IN" i="1" dirty="0"/>
              <a:t>h </a:t>
            </a:r>
            <a:r>
              <a:rPr lang="en-IN" dirty="0"/>
              <a:t>is a </a:t>
            </a:r>
            <a:r>
              <a:rPr lang="en-IN" dirty="0" smtClean="0"/>
              <a:t>one-to-one correspondence</a:t>
            </a:r>
            <a:r>
              <a:rPr lang="en-IN" dirty="0"/>
              <a:t>.</a:t>
            </a:r>
            <a:endParaRPr lang="en-US" altLang="en-US" dirty="0">
              <a:solidFill>
                <a:srgbClr val="00AEEF"/>
              </a:solidFill>
            </a:endParaRPr>
          </a:p>
        </p:txBody>
      </p:sp>
      <p:sp>
        <p:nvSpPr>
          <p:cNvPr id="15" name="Content Placeholder 2"/>
          <p:cNvSpPr>
            <a:spLocks noGrp="1"/>
          </p:cNvSpPr>
          <p:nvPr>
            <p:ph sz="quarter" idx="13"/>
          </p:nvPr>
        </p:nvSpPr>
        <p:spPr>
          <a:xfrm>
            <a:off x="3613897" y="4876800"/>
            <a:ext cx="1335119" cy="304800"/>
          </a:xfrm>
        </p:spPr>
        <p:txBody>
          <a:bodyPr/>
          <a:lstStyle/>
          <a:p>
            <a:pPr marL="0" indent="0"/>
            <a:r>
              <a:rPr lang="en-IN" sz="1200" b="1" dirty="0" smtClean="0"/>
              <a:t>Figures 7.2.6</a:t>
            </a:r>
            <a:endParaRPr lang="en-US" altLang="en-US" sz="1200" b="1" dirty="0"/>
          </a:p>
        </p:txBody>
      </p:sp>
      <p:pic>
        <p:nvPicPr>
          <p:cNvPr id="25602" name="Picture 2" descr="There are two sets, namely script p({a, b}) and S. Elements under set script p({a, b}) are empty set, {a}, {b}, and {a, b}; and, elements under set S are 00, 10, 01, and 11. Four arrows start from the elements in the first set script p({a, b}) and end on the elements in the second set S with function h. The first arrow starts from the empty set on the set script p({a, b}) and ends at the number 00 on the set S. The second arrow starts from {a} on the set script p({a, b}) and ends at the number 10 on the set S. The third arrow starts from {b} on the set script p({a, b}) and ends at the number 01 on the set S. The fourth arrow starts from {a, b} on the set script p({a, b}) and ends at the number 11 on the set 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22" y="2514600"/>
            <a:ext cx="3044669" cy="2270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6304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7.2.8 </a:t>
            </a:r>
            <a:r>
              <a:rPr lang="en-US" altLang="en-US" dirty="0" smtClean="0"/>
              <a:t>– </a:t>
            </a:r>
            <a:r>
              <a:rPr lang="en-IN" altLang="en-US" i="1" dirty="0"/>
              <a:t>Solution</a:t>
            </a:r>
            <a:endParaRPr lang="en-IN" altLang="en-US" dirty="0"/>
          </a:p>
        </p:txBody>
      </p:sp>
      <p:sp>
        <p:nvSpPr>
          <p:cNvPr id="1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pPr marL="0" indent="0"/>
            <a:r>
              <a:rPr lang="en-IN" dirty="0"/>
              <a:t>It is onto because each element of </a:t>
            </a:r>
            <a:r>
              <a:rPr lang="en-IN" i="1" dirty="0"/>
              <a:t>S </a:t>
            </a:r>
            <a:r>
              <a:rPr lang="en-IN" dirty="0"/>
              <a:t>has an arrow </a:t>
            </a:r>
            <a:r>
              <a:rPr lang="en-IN" dirty="0" smtClean="0"/>
              <a:t>pointing to </a:t>
            </a:r>
            <a:r>
              <a:rPr lang="en-IN" dirty="0"/>
              <a:t>it. </a:t>
            </a:r>
            <a:endParaRPr lang="en-IN" dirty="0" smtClean="0"/>
          </a:p>
          <a:p>
            <a:pPr marL="0" indent="0"/>
            <a:endParaRPr lang="en-IN" dirty="0"/>
          </a:p>
          <a:p>
            <a:pPr marL="0" indent="0"/>
            <a:r>
              <a:rPr lang="en-IN" dirty="0" smtClean="0"/>
              <a:t>It </a:t>
            </a:r>
            <a:r>
              <a:rPr lang="en-IN" dirty="0"/>
              <a:t>is </a:t>
            </a:r>
            <a:r>
              <a:rPr lang="en-IN" dirty="0" smtClean="0"/>
              <a:t>one-to-one </a:t>
            </a:r>
            <a:r>
              <a:rPr lang="en-IN" dirty="0"/>
              <a:t>because each element of </a:t>
            </a:r>
            <a:r>
              <a:rPr lang="en-IN" i="1" dirty="0"/>
              <a:t>S </a:t>
            </a:r>
            <a:r>
              <a:rPr lang="en-IN" dirty="0"/>
              <a:t>has </a:t>
            </a:r>
            <a:r>
              <a:rPr lang="en-IN" dirty="0" smtClean="0"/>
              <a:t>no more </a:t>
            </a:r>
            <a:r>
              <a:rPr lang="en-IN" dirty="0"/>
              <a:t>than one arrow pointing to it.</a:t>
            </a:r>
            <a:endParaRPr lang="en-US" altLang="en-US" dirty="0">
              <a:solidFill>
                <a:srgbClr val="00AEEF"/>
              </a:solidFill>
            </a:endParaRPr>
          </a:p>
        </p:txBody>
      </p:sp>
    </p:spTree>
    <p:extLst>
      <p:ext uri="{BB962C8B-B14F-4D97-AF65-F5344CB8AC3E}">
        <p14:creationId xmlns:p14="http://schemas.microsoft.com/office/powerpoint/2010/main" val="23748874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Inverse Functions</a:t>
            </a:r>
          </a:p>
        </p:txBody>
      </p:sp>
    </p:spTree>
    <p:extLst>
      <p:ext uri="{BB962C8B-B14F-4D97-AF65-F5344CB8AC3E}">
        <p14:creationId xmlns:p14="http://schemas.microsoft.com/office/powerpoint/2010/main" val="24971274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Inverse Functions</a:t>
            </a:r>
          </a:p>
        </p:txBody>
      </p:sp>
      <p:sp>
        <p:nvSpPr>
          <p:cNvPr id="3" name="Content Placeholder 2"/>
          <p:cNvSpPr>
            <a:spLocks noGrp="1"/>
          </p:cNvSpPr>
          <p:nvPr>
            <p:ph sz="quarter" idx="13"/>
          </p:nvPr>
        </p:nvSpPr>
        <p:spPr>
          <a:xfrm>
            <a:off x="457200" y="1447800"/>
            <a:ext cx="8226425" cy="1905000"/>
          </a:xfrm>
        </p:spPr>
        <p:txBody>
          <a:bodyPr/>
          <a:lstStyle/>
          <a:p>
            <a:pPr marL="0" indent="0"/>
            <a:r>
              <a:rPr lang="en-IN" dirty="0"/>
              <a:t>If </a:t>
            </a:r>
            <a:r>
              <a:rPr lang="en-IN" i="1" dirty="0"/>
              <a:t>F </a:t>
            </a:r>
            <a:r>
              <a:rPr lang="en-IN" dirty="0"/>
              <a:t>is a one-to-one correspondence from a set </a:t>
            </a:r>
            <a:r>
              <a:rPr lang="en-IN" i="1" dirty="0"/>
              <a:t>X </a:t>
            </a:r>
            <a:r>
              <a:rPr lang="en-IN" dirty="0"/>
              <a:t>to a set </a:t>
            </a:r>
            <a:r>
              <a:rPr lang="en-IN" i="1" dirty="0"/>
              <a:t>Y</a:t>
            </a:r>
            <a:r>
              <a:rPr lang="en-IN" dirty="0"/>
              <a:t>, then there is a function from </a:t>
            </a:r>
            <a:r>
              <a:rPr lang="en-IN" i="1" dirty="0" smtClean="0"/>
              <a:t>Y </a:t>
            </a:r>
            <a:r>
              <a:rPr lang="en-IN" dirty="0" smtClean="0"/>
              <a:t>to </a:t>
            </a:r>
            <a:r>
              <a:rPr lang="en-IN" i="1" dirty="0"/>
              <a:t>X </a:t>
            </a:r>
            <a:r>
              <a:rPr lang="en-IN" dirty="0"/>
              <a:t>that “undoes” the action of </a:t>
            </a:r>
            <a:r>
              <a:rPr lang="en-IN" i="1" dirty="0"/>
              <a:t>F</a:t>
            </a:r>
            <a:r>
              <a:rPr lang="en-IN" dirty="0"/>
              <a:t>; that is, it sends each element of </a:t>
            </a:r>
            <a:r>
              <a:rPr lang="en-IN" i="1" dirty="0"/>
              <a:t>Y </a:t>
            </a:r>
            <a:r>
              <a:rPr lang="en-IN" dirty="0"/>
              <a:t>back to the element </a:t>
            </a:r>
            <a:r>
              <a:rPr lang="en-IN" dirty="0" smtClean="0"/>
              <a:t>of </a:t>
            </a:r>
            <a:r>
              <a:rPr lang="en-IN" i="1" dirty="0" smtClean="0"/>
              <a:t>X </a:t>
            </a:r>
            <a:r>
              <a:rPr lang="en-IN" dirty="0"/>
              <a:t>that it came from. </a:t>
            </a:r>
            <a:r>
              <a:rPr lang="en-IN" dirty="0" smtClean="0"/>
              <a:t>This </a:t>
            </a:r>
            <a:r>
              <a:rPr lang="en-IN" dirty="0"/>
              <a:t>function is called the </a:t>
            </a:r>
            <a:r>
              <a:rPr lang="en-IN" i="1" dirty="0"/>
              <a:t>inverse function </a:t>
            </a:r>
            <a:r>
              <a:rPr lang="en-IN" dirty="0"/>
              <a:t>for </a:t>
            </a:r>
            <a:r>
              <a:rPr lang="en-IN" i="1" dirty="0"/>
              <a:t>F</a:t>
            </a:r>
            <a:r>
              <a:rPr lang="en-IN" dirty="0"/>
              <a:t>.</a:t>
            </a:r>
            <a:endParaRPr lang="en-IN" dirty="0" smtClean="0"/>
          </a:p>
        </p:txBody>
      </p:sp>
      <p:pic>
        <p:nvPicPr>
          <p:cNvPr id="26626" name="Picture 2" descr="A text box has the heading  “Theorem 7.2.2.” The text reads  “Suppose function F: from set X to set Y is a one-to-one correspondence; in other words, suppose F is one-to-one and onto. Then there is a function F^(negative 1) from set Y to set X that is defined as follows, given any element y in Y, &#10;F^(negative 1)(y) = that unique element x in X such that F(x) equals y. &#10;Or equivalently, &#10;F^(negative 1)(y) = x if and only if y = F(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5998" y="3352800"/>
            <a:ext cx="5575219" cy="2213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06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One-to-One Functions</a:t>
            </a:r>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A function that is not one-to-one fails to separate points. In other words, at </a:t>
            </a:r>
            <a:r>
              <a:rPr lang="en-IN" dirty="0" smtClean="0"/>
              <a:t>least two </a:t>
            </a:r>
            <a:r>
              <a:rPr lang="en-IN" dirty="0"/>
              <a:t>points of the domain are taken to the same point of the co-domain. </a:t>
            </a:r>
            <a:r>
              <a:rPr lang="en-IN" dirty="0" smtClean="0"/>
              <a:t>This </a:t>
            </a:r>
            <a:r>
              <a:rPr lang="en-IN" dirty="0"/>
              <a:t>distinction </a:t>
            </a:r>
            <a:r>
              <a:rPr lang="en-IN" dirty="0" smtClean="0"/>
              <a:t>is illustrated </a:t>
            </a:r>
            <a:r>
              <a:rPr lang="en-IN" dirty="0"/>
              <a:t>in Figures 7.2.1(a) </a:t>
            </a:r>
            <a:r>
              <a:rPr lang="en-IN" dirty="0" smtClean="0"/>
              <a:t>and 7.2.1(b</a:t>
            </a:r>
            <a:r>
              <a:rPr lang="en-IN" dirty="0"/>
              <a:t>).</a:t>
            </a:r>
            <a:endParaRPr lang="en-US" altLang="en-US" dirty="0"/>
          </a:p>
        </p:txBody>
      </p:sp>
      <p:sp>
        <p:nvSpPr>
          <p:cNvPr id="5" name="Content Placeholder 2"/>
          <p:cNvSpPr>
            <a:spLocks noGrp="1"/>
          </p:cNvSpPr>
          <p:nvPr>
            <p:ph sz="quarter" idx="13"/>
          </p:nvPr>
        </p:nvSpPr>
        <p:spPr>
          <a:xfrm>
            <a:off x="1752600" y="5042130"/>
            <a:ext cx="1335119" cy="304800"/>
          </a:xfrm>
        </p:spPr>
        <p:txBody>
          <a:bodyPr/>
          <a:lstStyle/>
          <a:p>
            <a:pPr marL="0" indent="0"/>
            <a:r>
              <a:rPr lang="en-IN" sz="1200" b="1" dirty="0" smtClean="0"/>
              <a:t>Figures 7.2.1(a)</a:t>
            </a:r>
            <a:endParaRPr lang="en-US" altLang="en-US" sz="1200" b="1" dirty="0"/>
          </a:p>
        </p:txBody>
      </p:sp>
      <p:sp>
        <p:nvSpPr>
          <p:cNvPr id="8" name="Content Placeholder 2"/>
          <p:cNvSpPr>
            <a:spLocks noGrp="1"/>
          </p:cNvSpPr>
          <p:nvPr>
            <p:ph sz="quarter" idx="13"/>
          </p:nvPr>
        </p:nvSpPr>
        <p:spPr>
          <a:xfrm>
            <a:off x="762000" y="4584930"/>
            <a:ext cx="3505200" cy="304800"/>
          </a:xfrm>
        </p:spPr>
        <p:txBody>
          <a:bodyPr/>
          <a:lstStyle/>
          <a:p>
            <a:pPr marL="0" indent="0"/>
            <a:r>
              <a:rPr lang="en-IN" sz="1400" dirty="0"/>
              <a:t>A One-to-One Function Separates Points</a:t>
            </a:r>
            <a:endParaRPr lang="en-US" altLang="en-US" sz="1400" dirty="0"/>
          </a:p>
        </p:txBody>
      </p:sp>
      <p:pic>
        <p:nvPicPr>
          <p:cNvPr id="3074" name="Picture 2" descr="An image contains two sets, namely X = domain of F and Y = co-domain of F. Elements under set X are x_1 and x_2, and elements under set Y are F(x_1) and F(x_2). Two arrows start from the elements in the first set (X) and end on the elements in the second set (Y) with function F. The first arrow starts from x_1 on the set X and ends at F(x_1) on the set Y. The second arrow starts from x_2 on the set X and ends at F(x_2) on the set Y. To the right of it, the text written as any two distinct elements of X are sent to two distinct elements of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1" y="3276600"/>
            <a:ext cx="4403446" cy="104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6056281" y="5042130"/>
            <a:ext cx="1335119" cy="304800"/>
          </a:xfrm>
        </p:spPr>
        <p:txBody>
          <a:bodyPr/>
          <a:lstStyle/>
          <a:p>
            <a:pPr marL="0" indent="0"/>
            <a:r>
              <a:rPr lang="en-IN" sz="1200" b="1" dirty="0" smtClean="0"/>
              <a:t>Figures 7.2.1(b)</a:t>
            </a:r>
            <a:endParaRPr lang="en-US" altLang="en-US" sz="1200" b="1" dirty="0"/>
          </a:p>
        </p:txBody>
      </p:sp>
      <p:sp>
        <p:nvSpPr>
          <p:cNvPr id="9" name="Content Placeholder 2"/>
          <p:cNvSpPr>
            <a:spLocks noGrp="1"/>
          </p:cNvSpPr>
          <p:nvPr>
            <p:ph sz="quarter" idx="13"/>
          </p:nvPr>
        </p:nvSpPr>
        <p:spPr>
          <a:xfrm>
            <a:off x="5410200" y="4508730"/>
            <a:ext cx="2971800" cy="609600"/>
          </a:xfrm>
        </p:spPr>
        <p:txBody>
          <a:bodyPr/>
          <a:lstStyle/>
          <a:p>
            <a:pPr marL="0" indent="0"/>
            <a:r>
              <a:rPr lang="en-IN" sz="1400" dirty="0"/>
              <a:t>A Function That Is Not One-to-One Collapses Points Together</a:t>
            </a:r>
            <a:endParaRPr lang="en-US" altLang="en-US" sz="1400" dirty="0"/>
          </a:p>
        </p:txBody>
      </p:sp>
      <p:pic>
        <p:nvPicPr>
          <p:cNvPr id="3075" name="Picture 3" descr="An image contains two sets, namely X = domain of F and Y = co-domain of F. Elements under set X are x_1 and x_2, and the element under set Y is F(x_1) = F(x_2). Two arrows start from the elements in the first set (X) and end on the element in the second set (Y) with function F. The first arrow starts from x_1 on the set X and ends at F(x_1) = F(x_2)  on the set Y. The second arrow starts from x_2 on the set X and ends at F(x_1) = F(x_2) on the set Y. To the right of it, the text written as two distinct elements of X are sent to the same element of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581" y="3317215"/>
            <a:ext cx="3803622" cy="111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1879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Inverse Functions</a:t>
            </a:r>
          </a:p>
        </p:txBody>
      </p:sp>
      <p:pic>
        <p:nvPicPr>
          <p:cNvPr id="27650" name="Picture 2" descr="A text box has the heading  “Definition.” The text reads  “The function F^(negative 1) is called the inverse function for 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6941209" cy="101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1" y="2514600"/>
            <a:ext cx="5257799" cy="2971800"/>
          </a:xfrm>
        </p:spPr>
        <p:txBody>
          <a:bodyPr/>
          <a:lstStyle/>
          <a:p>
            <a:pPr marL="0" indent="0"/>
            <a:r>
              <a:rPr lang="en-IN" dirty="0"/>
              <a:t>Note that according to this definition, the logarithmic function with base </a:t>
            </a:r>
            <a:r>
              <a:rPr lang="en-IN" dirty="0" smtClean="0"/>
              <a:t>    </a:t>
            </a:r>
            <a:r>
              <a:rPr lang="en-IN" i="1" dirty="0" smtClean="0"/>
              <a:t>b </a:t>
            </a:r>
            <a:r>
              <a:rPr lang="en-IN" dirty="0" smtClean="0"/>
              <a:t>&gt; </a:t>
            </a:r>
            <a:r>
              <a:rPr lang="en-IN" dirty="0"/>
              <a:t>0 </a:t>
            </a:r>
            <a:r>
              <a:rPr lang="en-IN" dirty="0" smtClean="0"/>
              <a:t>and </a:t>
            </a:r>
            <a:r>
              <a:rPr lang="en-IN" i="1" dirty="0" smtClean="0"/>
              <a:t>b </a:t>
            </a:r>
            <a:r>
              <a:rPr lang="en-IN" dirty="0"/>
              <a:t>≠ 1 is the inverse of the exponential function with base </a:t>
            </a:r>
            <a:r>
              <a:rPr lang="en-IN" i="1" dirty="0" smtClean="0"/>
              <a:t>b</a:t>
            </a:r>
            <a:r>
              <a:rPr lang="en-IN" dirty="0" smtClean="0"/>
              <a:t>.  The </a:t>
            </a:r>
            <a:r>
              <a:rPr lang="en-IN" dirty="0"/>
              <a:t>diagram that follows illustrates the fact that an inverse function sends each </a:t>
            </a:r>
            <a:r>
              <a:rPr lang="en-IN" dirty="0" smtClean="0"/>
              <a:t>element back </a:t>
            </a:r>
            <a:r>
              <a:rPr lang="en-IN" dirty="0"/>
              <a:t>to where </a:t>
            </a:r>
            <a:r>
              <a:rPr lang="en-IN" dirty="0" smtClean="0"/>
              <a:t>  it </a:t>
            </a:r>
            <a:r>
              <a:rPr lang="en-IN" dirty="0"/>
              <a:t>came from.</a:t>
            </a:r>
            <a:endParaRPr lang="en-IN" dirty="0" smtClean="0"/>
          </a:p>
        </p:txBody>
      </p:sp>
      <p:pic>
        <p:nvPicPr>
          <p:cNvPr id="27651" name="Picture 3" descr="There are two sets, namely X = domain of F and Y = Co-domain of F. The element under set X is x = F^(negative 1)(y), and the element under set Y is F(x) = y. There are two arrows. The first arrow starts from x = F^(negative 1)(y) on the set X and ends at F(x)=y on the set Y with the function F. The second arrow starts from F(x)=y on the set Y and ends at x=F^(negative 1)(y) on the set X with the function F^(negativ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200400"/>
            <a:ext cx="3485105" cy="148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8543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600" dirty="0"/>
              <a:t>Example </a:t>
            </a:r>
            <a:r>
              <a:rPr lang="en-IN" altLang="en-US" sz="1600" dirty="0" smtClean="0"/>
              <a:t>7.2.11 </a:t>
            </a:r>
            <a:r>
              <a:rPr lang="en-US" altLang="en-US" sz="1600" dirty="0" smtClean="0"/>
              <a:t>– </a:t>
            </a:r>
            <a:r>
              <a:rPr lang="en-IN" altLang="en-US" sz="1600" i="1" dirty="0"/>
              <a:t>Finding an Inverse Function for a Function Given by an Arrow Diagram</a:t>
            </a:r>
            <a:endParaRPr lang="en-IN" altLang="en-US" sz="1600" dirty="0"/>
          </a:p>
        </p:txBody>
      </p:sp>
      <p:sp>
        <p:nvSpPr>
          <p:cNvPr id="3" name="Content Placeholder 2"/>
          <p:cNvSpPr>
            <a:spLocks noGrp="1"/>
          </p:cNvSpPr>
          <p:nvPr>
            <p:ph sz="quarter" idx="13"/>
          </p:nvPr>
        </p:nvSpPr>
        <p:spPr>
          <a:xfrm>
            <a:off x="457200" y="1447800"/>
            <a:ext cx="8610600" cy="990600"/>
          </a:xfrm>
        </p:spPr>
        <p:txBody>
          <a:bodyPr/>
          <a:lstStyle/>
          <a:p>
            <a:pPr marL="0" indent="0"/>
            <a:r>
              <a:rPr lang="en-IN" dirty="0"/>
              <a:t>Define the inverse function for the </a:t>
            </a:r>
            <a:r>
              <a:rPr lang="en-IN" dirty="0" smtClean="0"/>
              <a:t>one-to-one correspondence </a:t>
            </a:r>
            <a:r>
              <a:rPr lang="en-IN" i="1" dirty="0"/>
              <a:t>h </a:t>
            </a:r>
            <a:r>
              <a:rPr lang="en-IN" dirty="0"/>
              <a:t>given in Example 7.2.8.</a:t>
            </a:r>
            <a:endParaRPr lang="en-US" altLang="en-US" dirty="0">
              <a:solidFill>
                <a:srgbClr val="00AEEF"/>
              </a:solidFill>
            </a:endParaRPr>
          </a:p>
        </p:txBody>
      </p:sp>
    </p:spTree>
    <p:extLst>
      <p:ext uri="{BB962C8B-B14F-4D97-AF65-F5344CB8AC3E}">
        <p14:creationId xmlns:p14="http://schemas.microsoft.com/office/powerpoint/2010/main" val="15478291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7.2.11 </a:t>
            </a:r>
            <a:r>
              <a:rPr lang="en-IN" altLang="en-US" dirty="0"/>
              <a:t>– </a:t>
            </a:r>
            <a:r>
              <a:rPr lang="en-IN" altLang="en-US" i="1" dirty="0"/>
              <a:t>Solution</a:t>
            </a: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The arrow diagram for</a:t>
            </a:r>
            <a:endParaRPr lang="en-US" altLang="en-US" dirty="0">
              <a:solidFill>
                <a:srgbClr val="00AEEF"/>
              </a:solidFill>
            </a:endParaRPr>
          </a:p>
        </p:txBody>
      </p:sp>
      <p:pic>
        <p:nvPicPr>
          <p:cNvPr id="28674" name="Picture 2" descr="h^(negativ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1504950"/>
            <a:ext cx="4381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1447800"/>
            <a:ext cx="8226425" cy="838200"/>
          </a:xfrm>
        </p:spPr>
        <p:txBody>
          <a:bodyPr/>
          <a:lstStyle/>
          <a:p>
            <a:pPr marL="0" indent="0"/>
            <a:r>
              <a:rPr lang="en-IN" dirty="0" smtClean="0"/>
              <a:t>                                            is </a:t>
            </a:r>
            <a:r>
              <a:rPr lang="en-IN" dirty="0"/>
              <a:t>obtained by tracing the </a:t>
            </a:r>
            <a:r>
              <a:rPr lang="en-IN" dirty="0" smtClean="0"/>
              <a:t>        </a:t>
            </a:r>
            <a:r>
              <a:rPr lang="en-IN" i="1" dirty="0" smtClean="0"/>
              <a:t>h</a:t>
            </a:r>
            <a:r>
              <a:rPr lang="en-IN" dirty="0" smtClean="0"/>
              <a:t>-arrows </a:t>
            </a:r>
            <a:r>
              <a:rPr lang="en-IN" dirty="0"/>
              <a:t>back from </a:t>
            </a:r>
            <a:r>
              <a:rPr lang="en-IN" i="1" dirty="0"/>
              <a:t>S </a:t>
            </a:r>
            <a:r>
              <a:rPr lang="en-IN" dirty="0"/>
              <a:t>to</a:t>
            </a:r>
            <a:endParaRPr lang="en-US" altLang="en-US" dirty="0">
              <a:solidFill>
                <a:srgbClr val="00AEEF"/>
              </a:solidFill>
            </a:endParaRPr>
          </a:p>
        </p:txBody>
      </p:sp>
      <p:pic>
        <p:nvPicPr>
          <p:cNvPr id="28675" name="Picture 3" descr="script P({a, 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1905000"/>
            <a:ext cx="10953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1819275"/>
            <a:ext cx="8226425" cy="466725"/>
          </a:xfrm>
        </p:spPr>
        <p:txBody>
          <a:bodyPr/>
          <a:lstStyle/>
          <a:p>
            <a:pPr marL="0" indent="0"/>
            <a:r>
              <a:rPr lang="en-IN" dirty="0" smtClean="0"/>
              <a:t>                                                     as </a:t>
            </a:r>
            <a:r>
              <a:rPr lang="en-IN" dirty="0"/>
              <a:t>shown below.</a:t>
            </a:r>
            <a:endParaRPr lang="en-US" altLang="en-US" dirty="0">
              <a:solidFill>
                <a:srgbClr val="00AEEF"/>
              </a:solidFill>
            </a:endParaRPr>
          </a:p>
        </p:txBody>
      </p:sp>
      <p:pic>
        <p:nvPicPr>
          <p:cNvPr id="28676" name="Picture 4" descr="There are two sets, namely script p({a, b}) and S. Elements under set script p({a, b}) are empty set, {a}, {b}, and {a, b}; and, elements under set S are 00, 10, 01, and 11. Four arrows start from the elements in the second set S and end on the elements in the first set script p({a, b}) with the function h^(negative 1). The first arrow starts from the number 00 on the set S and ends on the empty set on the set script p({a, b}). The second arrow starts from the number 10 on the set S and ends on {a} on the set script p({a, b}). The third arrow starts from the number 01 on the set S and ends on {b} on the set script p({a, b}). The fourth arrow starts from number 11 on the set S and ends on {a, b} on the set script p({a, b}). On the right of this, the text reads “as h^(negative 1)(00) = empty set, h^(negative 1)(10) = {a}, h^(negative 1)(01) = {b}, h^(negative 1)(11) = {a, 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668" y="2578418"/>
            <a:ext cx="6518715" cy="2374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9520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7.2.12 </a:t>
            </a:r>
            <a:r>
              <a:rPr lang="en-US" altLang="en-US" sz="1800" dirty="0" smtClean="0"/>
              <a:t>– </a:t>
            </a:r>
            <a:r>
              <a:rPr lang="en-IN" altLang="en-US" sz="1800" i="1" dirty="0"/>
              <a:t>Finding an Inverse Function for a Function Given in Words</a:t>
            </a:r>
            <a:endParaRPr lang="en-IN" altLang="en-US" sz="1800" dirty="0"/>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Define the inverse function for the </a:t>
            </a:r>
            <a:r>
              <a:rPr lang="en-IN" dirty="0" smtClean="0"/>
              <a:t>one-to-one correspondence </a:t>
            </a:r>
            <a:r>
              <a:rPr lang="en-IN" i="1" dirty="0"/>
              <a:t>g </a:t>
            </a:r>
            <a:r>
              <a:rPr lang="en-IN" dirty="0" smtClean="0"/>
              <a:t>given below:</a:t>
            </a:r>
          </a:p>
          <a:p>
            <a:pPr marL="0" indent="0"/>
            <a:endParaRPr lang="en-IN" altLang="en-US" dirty="0">
              <a:solidFill>
                <a:srgbClr val="00AEEF"/>
              </a:solidFill>
            </a:endParaRPr>
          </a:p>
          <a:p>
            <a:pPr marL="0" indent="0"/>
            <a:r>
              <a:rPr lang="en-IN" i="1" dirty="0" smtClean="0"/>
              <a:t>			    g </a:t>
            </a:r>
            <a:r>
              <a:rPr lang="en-IN" dirty="0"/>
              <a:t>: </a:t>
            </a:r>
            <a:r>
              <a:rPr lang="en-IN" i="1" dirty="0"/>
              <a:t>T </a:t>
            </a:r>
            <a:r>
              <a:rPr lang="en-IN" dirty="0"/>
              <a:t>→ </a:t>
            </a:r>
            <a:r>
              <a:rPr lang="en-IN" i="1" dirty="0"/>
              <a:t>T</a:t>
            </a:r>
            <a:endParaRPr lang="en-US" altLang="en-US" dirty="0">
              <a:solidFill>
                <a:srgbClr val="00AEEF"/>
              </a:solidFill>
            </a:endParaRPr>
          </a:p>
        </p:txBody>
      </p:sp>
    </p:spTree>
    <p:extLst>
      <p:ext uri="{BB962C8B-B14F-4D97-AF65-F5344CB8AC3E}">
        <p14:creationId xmlns:p14="http://schemas.microsoft.com/office/powerpoint/2010/main" val="20302783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7.2.12 </a:t>
            </a:r>
            <a:r>
              <a:rPr lang="en-IN" altLang="en-US" dirty="0"/>
              <a:t>– </a:t>
            </a:r>
            <a:r>
              <a:rPr lang="en-IN" altLang="en-US" i="1" dirty="0"/>
              <a:t>Solution</a:t>
            </a:r>
          </a:p>
        </p:txBody>
      </p:sp>
      <p:sp>
        <p:nvSpPr>
          <p:cNvPr id="3" name="Content Placeholder 2"/>
          <p:cNvSpPr>
            <a:spLocks noGrp="1"/>
          </p:cNvSpPr>
          <p:nvPr>
            <p:ph sz="quarter" idx="13"/>
          </p:nvPr>
        </p:nvSpPr>
        <p:spPr>
          <a:xfrm>
            <a:off x="457200" y="1447800"/>
            <a:ext cx="8226425" cy="3200400"/>
          </a:xfrm>
        </p:spPr>
        <p:txBody>
          <a:bodyPr/>
          <a:lstStyle/>
          <a:p>
            <a:pPr marL="0" indent="0"/>
            <a:r>
              <a:rPr lang="en-IN" dirty="0"/>
              <a:t>The function </a:t>
            </a:r>
            <a:r>
              <a:rPr lang="en-IN" i="1" dirty="0"/>
              <a:t>g </a:t>
            </a:r>
            <a:r>
              <a:rPr lang="en-IN" dirty="0"/>
              <a:t>: </a:t>
            </a:r>
            <a:r>
              <a:rPr lang="en-IN" i="1" dirty="0"/>
              <a:t>T </a:t>
            </a:r>
            <a:r>
              <a:rPr lang="en-IN" dirty="0" smtClean="0"/>
              <a:t>→ </a:t>
            </a:r>
            <a:r>
              <a:rPr lang="en-IN" i="1" dirty="0"/>
              <a:t>T </a:t>
            </a:r>
            <a:r>
              <a:rPr lang="en-IN" dirty="0"/>
              <a:t>is defined by the following </a:t>
            </a:r>
            <a:r>
              <a:rPr lang="en-IN" dirty="0" smtClean="0"/>
              <a:t>rule: </a:t>
            </a:r>
          </a:p>
          <a:p>
            <a:pPr marL="0" indent="0"/>
            <a:r>
              <a:rPr lang="en-IN" dirty="0" smtClean="0"/>
              <a:t>For </a:t>
            </a:r>
            <a:r>
              <a:rPr lang="en-IN" dirty="0"/>
              <a:t>all strings </a:t>
            </a:r>
            <a:r>
              <a:rPr lang="en-IN" i="1" dirty="0"/>
              <a:t>t </a:t>
            </a:r>
            <a:r>
              <a:rPr lang="en-IN" dirty="0"/>
              <a:t>in </a:t>
            </a:r>
            <a:r>
              <a:rPr lang="en-IN" i="1" dirty="0" smtClean="0"/>
              <a:t>T</a:t>
            </a:r>
            <a:r>
              <a:rPr lang="en-IN" dirty="0" smtClean="0"/>
              <a:t>, </a:t>
            </a:r>
          </a:p>
          <a:p>
            <a:pPr marL="0" indent="0"/>
            <a:endParaRPr lang="en-IN" sz="500" dirty="0" smtClean="0"/>
          </a:p>
          <a:p>
            <a:pPr marL="0" indent="0"/>
            <a:r>
              <a:rPr lang="en-IN" i="1" dirty="0"/>
              <a:t>	</a:t>
            </a:r>
            <a:r>
              <a:rPr lang="en-IN" i="1" dirty="0" smtClean="0"/>
              <a:t>	g</a:t>
            </a:r>
            <a:r>
              <a:rPr lang="en-IN" dirty="0" smtClean="0"/>
              <a:t>(</a:t>
            </a:r>
            <a:r>
              <a:rPr lang="en-IN" i="1" dirty="0" smtClean="0"/>
              <a:t>t</a:t>
            </a:r>
            <a:r>
              <a:rPr lang="en-IN" dirty="0"/>
              <a:t>) </a:t>
            </a:r>
            <a:r>
              <a:rPr lang="en-IN" dirty="0" smtClean="0"/>
              <a:t>= </a:t>
            </a:r>
            <a:r>
              <a:rPr lang="en-IN" dirty="0"/>
              <a:t>the string obtained by writing </a:t>
            </a:r>
            <a:r>
              <a:rPr lang="en-IN" dirty="0" smtClean="0"/>
              <a:t>the 			          characters </a:t>
            </a:r>
            <a:r>
              <a:rPr lang="en-IN" dirty="0"/>
              <a:t>of </a:t>
            </a:r>
            <a:r>
              <a:rPr lang="en-IN" i="1" dirty="0"/>
              <a:t>t </a:t>
            </a:r>
            <a:r>
              <a:rPr lang="en-IN" dirty="0"/>
              <a:t>in reverse order</a:t>
            </a:r>
            <a:r>
              <a:rPr lang="en-IN" dirty="0" smtClean="0"/>
              <a:t>. </a:t>
            </a:r>
          </a:p>
          <a:p>
            <a:pPr marL="0" indent="0"/>
            <a:endParaRPr lang="en-US" altLang="en-US" sz="1200" dirty="0">
              <a:solidFill>
                <a:srgbClr val="00AEEF"/>
              </a:solidFill>
            </a:endParaRPr>
          </a:p>
          <a:p>
            <a:pPr marL="0" indent="0"/>
            <a:r>
              <a:rPr lang="en-IN" dirty="0"/>
              <a:t>Now if the characters of </a:t>
            </a:r>
            <a:r>
              <a:rPr lang="en-IN" i="1" dirty="0"/>
              <a:t>t </a:t>
            </a:r>
            <a:r>
              <a:rPr lang="en-IN" dirty="0"/>
              <a:t>are written in reverse order </a:t>
            </a:r>
            <a:r>
              <a:rPr lang="en-IN" dirty="0" smtClean="0"/>
              <a:t>and then </a:t>
            </a:r>
            <a:r>
              <a:rPr lang="en-IN" dirty="0"/>
              <a:t>written in reverse </a:t>
            </a:r>
            <a:r>
              <a:rPr lang="en-IN" dirty="0" smtClean="0"/>
              <a:t>order again</a:t>
            </a:r>
            <a:r>
              <a:rPr lang="en-IN" dirty="0"/>
              <a:t>, the original string is recovered. Thus given any string </a:t>
            </a:r>
            <a:r>
              <a:rPr lang="en-IN" i="1" dirty="0"/>
              <a:t>t </a:t>
            </a:r>
            <a:r>
              <a:rPr lang="en-IN" dirty="0"/>
              <a:t>in </a:t>
            </a:r>
            <a:r>
              <a:rPr lang="en-IN" i="1" dirty="0"/>
              <a:t>T</a:t>
            </a:r>
            <a:r>
              <a:rPr lang="en-IN" dirty="0"/>
              <a:t>,</a:t>
            </a:r>
            <a:endParaRPr lang="en-US" altLang="en-US" dirty="0">
              <a:solidFill>
                <a:srgbClr val="00AEEF"/>
              </a:solidFill>
            </a:endParaRPr>
          </a:p>
        </p:txBody>
      </p:sp>
      <p:pic>
        <p:nvPicPr>
          <p:cNvPr id="29698" name="Picture 2" descr="g^(negative 1)(t) = the unique string that, when written in reverse order, equals 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648200"/>
            <a:ext cx="5657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9648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7.2.12 </a:t>
            </a:r>
            <a:r>
              <a:rPr lang="en-IN" altLang="en-US" dirty="0"/>
              <a:t>– </a:t>
            </a:r>
            <a:r>
              <a:rPr lang="en-IN" altLang="en-US" i="1" dirty="0"/>
              <a:t>Solution</a:t>
            </a:r>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209800"/>
          </a:xfrm>
        </p:spPr>
        <p:txBody>
          <a:bodyPr/>
          <a:lstStyle/>
          <a:p>
            <a:pPr marL="0" indent="0"/>
            <a:r>
              <a:rPr lang="en-IN" dirty="0" smtClean="0"/>
              <a:t>	= </a:t>
            </a:r>
            <a:r>
              <a:rPr lang="en-IN" dirty="0"/>
              <a:t>the string obtained by writing </a:t>
            </a:r>
            <a:r>
              <a:rPr lang="en-IN" dirty="0" smtClean="0"/>
              <a:t>the characters </a:t>
            </a:r>
            <a:r>
              <a:rPr lang="en-IN" dirty="0"/>
              <a:t>of </a:t>
            </a:r>
            <a:r>
              <a:rPr lang="en-IN" i="1" dirty="0"/>
              <a:t>t </a:t>
            </a:r>
            <a:r>
              <a:rPr lang="en-IN" dirty="0"/>
              <a:t>in </a:t>
            </a:r>
            <a:r>
              <a:rPr lang="en-IN" dirty="0" smtClean="0"/>
              <a:t>	   reverse order </a:t>
            </a:r>
          </a:p>
          <a:p>
            <a:pPr marL="0" indent="0"/>
            <a:endParaRPr lang="en-IN" sz="1050" dirty="0"/>
          </a:p>
          <a:p>
            <a:pPr marL="0" indent="0"/>
            <a:r>
              <a:rPr lang="en-IN" dirty="0" smtClean="0"/>
              <a:t>	= </a:t>
            </a:r>
            <a:r>
              <a:rPr lang="en-IN" i="1" dirty="0"/>
              <a:t>g</a:t>
            </a:r>
            <a:r>
              <a:rPr lang="en-IN" dirty="0"/>
              <a:t>(</a:t>
            </a:r>
            <a:r>
              <a:rPr lang="en-IN" i="1" dirty="0"/>
              <a:t>t</a:t>
            </a:r>
            <a:r>
              <a:rPr lang="en-IN" dirty="0" smtClean="0"/>
              <a:t>). </a:t>
            </a:r>
          </a:p>
          <a:p>
            <a:pPr marL="0" indent="0"/>
            <a:endParaRPr lang="en-IN" sz="2000" dirty="0"/>
          </a:p>
          <a:p>
            <a:pPr marL="0" indent="0"/>
            <a:r>
              <a:rPr lang="en-IN" dirty="0" smtClean="0"/>
              <a:t>Hence</a:t>
            </a:r>
            <a:endParaRPr lang="en-US" altLang="en-US" dirty="0">
              <a:solidFill>
                <a:srgbClr val="00AEEF"/>
              </a:solidFill>
            </a:endParaRPr>
          </a:p>
        </p:txBody>
      </p:sp>
      <p:pic>
        <p:nvPicPr>
          <p:cNvPr id="30722" name="Picture 2" descr="function g^(negative 1) from set T to set 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60752"/>
            <a:ext cx="1450772" cy="396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3209544"/>
            <a:ext cx="8226425" cy="533400"/>
          </a:xfrm>
        </p:spPr>
        <p:txBody>
          <a:bodyPr/>
          <a:lstStyle/>
          <a:p>
            <a:pPr marL="0" indent="0"/>
            <a:r>
              <a:rPr lang="en-IN" dirty="0" smtClean="0"/>
              <a:t>                              is </a:t>
            </a:r>
            <a:r>
              <a:rPr lang="en-IN" dirty="0"/>
              <a:t>the same as </a:t>
            </a:r>
            <a:r>
              <a:rPr lang="en-IN" i="1" dirty="0"/>
              <a:t>g</a:t>
            </a:r>
            <a:r>
              <a:rPr lang="en-IN" dirty="0"/>
              <a:t>, or, in other words,</a:t>
            </a:r>
            <a:endParaRPr lang="en-US" altLang="en-US" dirty="0">
              <a:solidFill>
                <a:srgbClr val="00AEEF"/>
              </a:solidFill>
            </a:endParaRPr>
          </a:p>
        </p:txBody>
      </p:sp>
      <p:pic>
        <p:nvPicPr>
          <p:cNvPr id="30723" name="Picture 3" descr="g^(negative 1) = 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657600"/>
            <a:ext cx="1060430" cy="403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633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700" dirty="0"/>
              <a:t>Example </a:t>
            </a:r>
            <a:r>
              <a:rPr lang="en-IN" altLang="en-US" sz="1700" dirty="0" smtClean="0"/>
              <a:t>7.2.13 </a:t>
            </a:r>
            <a:r>
              <a:rPr lang="en-US" altLang="en-US" sz="1700" dirty="0" smtClean="0"/>
              <a:t>– </a:t>
            </a:r>
            <a:r>
              <a:rPr lang="en-IN" altLang="en-US" sz="1700" i="1" dirty="0"/>
              <a:t>Finding an Inverse Function for a Function Given by a Formula</a:t>
            </a:r>
            <a:endParaRPr lang="en-IN" altLang="en-US" sz="1700" dirty="0"/>
          </a:p>
        </p:txBody>
      </p:sp>
      <p:sp>
        <p:nvSpPr>
          <p:cNvPr id="3" name="Content Placeholder 2"/>
          <p:cNvSpPr>
            <a:spLocks noGrp="1"/>
          </p:cNvSpPr>
          <p:nvPr>
            <p:ph sz="quarter" idx="13"/>
          </p:nvPr>
        </p:nvSpPr>
        <p:spPr>
          <a:xfrm>
            <a:off x="457200" y="1447800"/>
            <a:ext cx="8226425" cy="2438400"/>
          </a:xfrm>
        </p:spPr>
        <p:txBody>
          <a:bodyPr/>
          <a:lstStyle/>
          <a:p>
            <a:pPr marL="0" indent="0"/>
            <a:r>
              <a:rPr lang="en-IN" dirty="0"/>
              <a:t>The function </a:t>
            </a:r>
            <a:r>
              <a:rPr lang="en-IN" i="1" dirty="0"/>
              <a:t>f </a:t>
            </a:r>
            <a:r>
              <a:rPr lang="en-IN" dirty="0"/>
              <a:t>: </a:t>
            </a:r>
            <a:r>
              <a:rPr lang="en-IN" b="1" dirty="0"/>
              <a:t>R </a:t>
            </a:r>
            <a:r>
              <a:rPr lang="en-IN" dirty="0" smtClean="0"/>
              <a:t>→ </a:t>
            </a:r>
            <a:r>
              <a:rPr lang="en-IN" b="1" dirty="0"/>
              <a:t>R </a:t>
            </a:r>
            <a:r>
              <a:rPr lang="en-IN" dirty="0"/>
              <a:t>defined by the </a:t>
            </a:r>
            <a:r>
              <a:rPr lang="en-IN" dirty="0" smtClean="0"/>
              <a:t>formula </a:t>
            </a:r>
          </a:p>
          <a:p>
            <a:pPr marL="0" indent="0"/>
            <a:endParaRPr lang="en-IN" sz="1800" i="1" dirty="0"/>
          </a:p>
          <a:p>
            <a:pPr marL="0" indent="0"/>
            <a:r>
              <a:rPr lang="en-IN" i="1" dirty="0" smtClean="0"/>
              <a:t>		f</a:t>
            </a:r>
            <a:r>
              <a:rPr lang="en-IN" sz="800" i="1" dirty="0" smtClean="0"/>
              <a:t> </a:t>
            </a:r>
            <a:r>
              <a:rPr lang="en-IN" dirty="0"/>
              <a:t>(</a:t>
            </a:r>
            <a:r>
              <a:rPr lang="en-IN" i="1" dirty="0"/>
              <a:t>x</a:t>
            </a:r>
            <a:r>
              <a:rPr lang="en-IN" dirty="0"/>
              <a:t>) </a:t>
            </a:r>
            <a:r>
              <a:rPr lang="en-IN" dirty="0" smtClean="0"/>
              <a:t>= 4</a:t>
            </a:r>
            <a:r>
              <a:rPr lang="en-IN" i="1" dirty="0" smtClean="0"/>
              <a:t>x</a:t>
            </a:r>
            <a:r>
              <a:rPr lang="en-IN" dirty="0"/>
              <a:t> </a:t>
            </a:r>
            <a:r>
              <a:rPr lang="en-IN" dirty="0" smtClean="0"/>
              <a:t>− 1 for </a:t>
            </a:r>
            <a:r>
              <a:rPr lang="en-IN" dirty="0"/>
              <a:t>each real number </a:t>
            </a:r>
            <a:r>
              <a:rPr lang="en-IN" i="1" dirty="0" smtClean="0"/>
              <a:t>x </a:t>
            </a:r>
          </a:p>
          <a:p>
            <a:pPr marL="0" indent="0"/>
            <a:endParaRPr lang="en-IN" sz="1800" i="1" dirty="0"/>
          </a:p>
          <a:p>
            <a:pPr marL="0" indent="0"/>
            <a:r>
              <a:rPr lang="en-IN" dirty="0" smtClean="0"/>
              <a:t>was </a:t>
            </a:r>
            <a:r>
              <a:rPr lang="en-IN" dirty="0"/>
              <a:t>shown to be one-to-one in Example 7.2.2 and onto in Example 7.2.5. Find </a:t>
            </a:r>
            <a:r>
              <a:rPr lang="en-IN" dirty="0" smtClean="0"/>
              <a:t>its inverse function</a:t>
            </a:r>
            <a:r>
              <a:rPr lang="en-IN" dirty="0"/>
              <a:t>.</a:t>
            </a:r>
            <a:endParaRPr lang="en-US" altLang="en-US" dirty="0">
              <a:solidFill>
                <a:srgbClr val="00AEEF"/>
              </a:solidFill>
            </a:endParaRPr>
          </a:p>
        </p:txBody>
      </p:sp>
    </p:spTree>
    <p:extLst>
      <p:ext uri="{BB962C8B-B14F-4D97-AF65-F5344CB8AC3E}">
        <p14:creationId xmlns:p14="http://schemas.microsoft.com/office/powerpoint/2010/main" val="15809558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7.2.13 </a:t>
            </a:r>
            <a:r>
              <a:rPr lang="en-IN" altLang="en-US" dirty="0"/>
              <a:t>– </a:t>
            </a:r>
            <a:r>
              <a:rPr lang="en-IN" altLang="en-US" i="1" dirty="0"/>
              <a:t>Solution</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For any </a:t>
            </a:r>
            <a:r>
              <a:rPr lang="en-IN" i="1" dirty="0"/>
              <a:t>[particular but arbitrarily chosen] y </a:t>
            </a:r>
            <a:r>
              <a:rPr lang="en-IN" dirty="0"/>
              <a:t>in </a:t>
            </a:r>
            <a:r>
              <a:rPr lang="en-IN" b="1" dirty="0"/>
              <a:t>R</a:t>
            </a:r>
            <a:r>
              <a:rPr lang="en-IN" dirty="0"/>
              <a:t>, </a:t>
            </a:r>
            <a:r>
              <a:rPr lang="en-IN" dirty="0" smtClean="0"/>
              <a:t>by definition </a:t>
            </a:r>
            <a:r>
              <a:rPr lang="en-IN" dirty="0"/>
              <a:t>of</a:t>
            </a:r>
            <a:endParaRPr lang="en-US" altLang="en-US" dirty="0">
              <a:solidFill>
                <a:srgbClr val="00AEEF"/>
              </a:solidFill>
            </a:endParaRPr>
          </a:p>
        </p:txBody>
      </p:sp>
      <p:pic>
        <p:nvPicPr>
          <p:cNvPr id="31746" name="Picture 2" descr="f^(negativ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66772"/>
            <a:ext cx="502714" cy="34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8" name="Picture 4" descr="f^(negative 1)(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659" y="2362200"/>
            <a:ext cx="845741" cy="429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2362200"/>
            <a:ext cx="8226425" cy="1828800"/>
          </a:xfrm>
        </p:spPr>
        <p:txBody>
          <a:bodyPr/>
          <a:lstStyle/>
          <a:p>
            <a:r>
              <a:rPr lang="en-IN" dirty="0" smtClean="0"/>
              <a:t>                   = </a:t>
            </a:r>
            <a:r>
              <a:rPr lang="en-IN" dirty="0"/>
              <a:t>that unique real number </a:t>
            </a:r>
            <a:r>
              <a:rPr lang="en-IN" i="1" dirty="0"/>
              <a:t>x </a:t>
            </a:r>
            <a:r>
              <a:rPr lang="en-IN" dirty="0"/>
              <a:t>such that </a:t>
            </a:r>
            <a:r>
              <a:rPr lang="en-IN" i="1" dirty="0" smtClean="0"/>
              <a:t>f</a:t>
            </a:r>
            <a:r>
              <a:rPr lang="en-IN" sz="800" i="1" dirty="0" smtClean="0"/>
              <a:t> </a:t>
            </a:r>
            <a:r>
              <a:rPr lang="en-IN" dirty="0" smtClean="0"/>
              <a:t>(</a:t>
            </a:r>
            <a:r>
              <a:rPr lang="en-IN" i="1" dirty="0"/>
              <a:t>x</a:t>
            </a:r>
            <a:r>
              <a:rPr lang="en-IN" dirty="0"/>
              <a:t>) </a:t>
            </a:r>
            <a:r>
              <a:rPr lang="en-IN" dirty="0" smtClean="0"/>
              <a:t>= </a:t>
            </a:r>
            <a:r>
              <a:rPr lang="en-IN" i="1" dirty="0" smtClean="0"/>
              <a:t>y</a:t>
            </a:r>
            <a:r>
              <a:rPr lang="en-IN" dirty="0" smtClean="0"/>
              <a:t>.</a:t>
            </a:r>
          </a:p>
          <a:p>
            <a:endParaRPr lang="en-IN" sz="1050" dirty="0"/>
          </a:p>
          <a:p>
            <a:r>
              <a:rPr lang="en-IN" dirty="0" smtClean="0"/>
              <a:t>But</a:t>
            </a:r>
            <a:r>
              <a:rPr lang="en-IN" sz="1400" i="1" dirty="0" smtClean="0"/>
              <a:t>			   </a:t>
            </a:r>
            <a:r>
              <a:rPr lang="en-IN" i="1" dirty="0" smtClean="0"/>
              <a:t>f</a:t>
            </a:r>
            <a:r>
              <a:rPr lang="en-IN" sz="800" i="1" dirty="0" smtClean="0"/>
              <a:t> </a:t>
            </a:r>
            <a:r>
              <a:rPr lang="en-IN" dirty="0" smtClean="0"/>
              <a:t>(</a:t>
            </a:r>
            <a:r>
              <a:rPr lang="en-IN" i="1" dirty="0" smtClean="0"/>
              <a:t>x</a:t>
            </a:r>
            <a:r>
              <a:rPr lang="en-IN" dirty="0"/>
              <a:t>) </a:t>
            </a:r>
            <a:r>
              <a:rPr lang="en-IN" dirty="0" smtClean="0"/>
              <a:t>= </a:t>
            </a:r>
            <a:r>
              <a:rPr lang="en-IN" i="1" dirty="0" smtClean="0"/>
              <a:t>y</a:t>
            </a:r>
          </a:p>
          <a:p>
            <a:endParaRPr lang="en-IN" sz="700" i="1" dirty="0"/>
          </a:p>
          <a:p>
            <a:r>
              <a:rPr lang="en-IN" dirty="0" smtClean="0"/>
              <a:t>			 </a:t>
            </a:r>
            <a:r>
              <a:rPr lang="en-IN" sz="1050" dirty="0" smtClean="0"/>
              <a:t> </a:t>
            </a:r>
            <a:r>
              <a:rPr lang="en-IN" dirty="0" smtClean="0">
                <a:latin typeface="+mj-lt"/>
                <a:ea typeface="Arial Unicode MS"/>
                <a:cs typeface="Arial Unicode MS"/>
              </a:rPr>
              <a:t>⇔</a:t>
            </a:r>
            <a:r>
              <a:rPr lang="en-IN" dirty="0" smtClean="0"/>
              <a:t>   4</a:t>
            </a:r>
            <a:r>
              <a:rPr lang="en-IN" i="1" dirty="0" smtClean="0"/>
              <a:t>x</a:t>
            </a:r>
            <a:r>
              <a:rPr lang="en-IN" dirty="0" smtClean="0"/>
              <a:t> − 1 = </a:t>
            </a:r>
            <a:r>
              <a:rPr lang="en-IN" i="1" dirty="0"/>
              <a:t>y </a:t>
            </a:r>
            <a:r>
              <a:rPr lang="en-IN" i="1" dirty="0" smtClean="0"/>
              <a:t>	</a:t>
            </a:r>
            <a:r>
              <a:rPr lang="en-IN" sz="1800" dirty="0" smtClean="0">
                <a:solidFill>
                  <a:srgbClr val="00AEEF"/>
                </a:solidFill>
              </a:rPr>
              <a:t>by </a:t>
            </a:r>
            <a:r>
              <a:rPr lang="en-IN" sz="1800" dirty="0">
                <a:solidFill>
                  <a:srgbClr val="00AEEF"/>
                </a:solidFill>
              </a:rPr>
              <a:t>definition of </a:t>
            </a:r>
            <a:r>
              <a:rPr lang="en-IN" sz="1800" i="1" dirty="0">
                <a:solidFill>
                  <a:srgbClr val="00AEEF"/>
                </a:solidFill>
              </a:rPr>
              <a:t>f</a:t>
            </a:r>
            <a:endParaRPr lang="en-US" altLang="en-US" sz="1800" dirty="0">
              <a:solidFill>
                <a:srgbClr val="00AEEF"/>
              </a:solidFill>
            </a:endParaRPr>
          </a:p>
        </p:txBody>
      </p:sp>
      <p:pic>
        <p:nvPicPr>
          <p:cNvPr id="31749" name="Picture 5" descr="if and only if x = (y + 1)∕4. The action comment reads “by algeb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038600"/>
            <a:ext cx="39624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60375" y="4953000"/>
            <a:ext cx="8226425" cy="457200"/>
          </a:xfrm>
        </p:spPr>
        <p:txBody>
          <a:bodyPr/>
          <a:lstStyle/>
          <a:p>
            <a:pPr marL="0" indent="0"/>
            <a:r>
              <a:rPr lang="en-IN" dirty="0" smtClean="0"/>
              <a:t>Hence</a:t>
            </a:r>
            <a:endParaRPr lang="en-US" altLang="en-US" dirty="0">
              <a:solidFill>
                <a:srgbClr val="00AEEF"/>
              </a:solidFill>
            </a:endParaRPr>
          </a:p>
        </p:txBody>
      </p:sp>
      <p:pic>
        <p:nvPicPr>
          <p:cNvPr id="31750" name="Picture 6" descr="f^(negative 1)(y) = (y +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5283" y="4876800"/>
            <a:ext cx="1793834" cy="503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4902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Inverse Functions</a:t>
            </a:r>
          </a:p>
        </p:txBody>
      </p:sp>
      <p:pic>
        <p:nvPicPr>
          <p:cNvPr id="32770" name="Picture 2" descr="A text box has the heading  “Theorem 7.2.3.” The text reads  “If X and Y are sets and function F from set X to set Y is one-to-one and onto, then function F^(negative 1) from set Y to set X is also one-to-one and o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49" y="1828800"/>
            <a:ext cx="8133351" cy="128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81382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7.2.14 </a:t>
            </a:r>
            <a:r>
              <a:rPr lang="en-US" altLang="en-US" sz="1800" dirty="0" smtClean="0"/>
              <a:t>– </a:t>
            </a:r>
            <a:r>
              <a:rPr lang="en-IN" altLang="en-US" sz="1800" i="1" dirty="0"/>
              <a:t>Finding an Inverse Function for a Function of Two Variables</a:t>
            </a:r>
            <a:endParaRPr lang="en-IN" altLang="en-US" sz="18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Define the inverse function</a:t>
            </a:r>
            <a:endParaRPr lang="en-US" altLang="en-US" dirty="0">
              <a:solidFill>
                <a:srgbClr val="00AEEF"/>
              </a:solidFill>
            </a:endParaRPr>
          </a:p>
        </p:txBody>
      </p:sp>
      <p:pic>
        <p:nvPicPr>
          <p:cNvPr id="33794" name="Picture 2" descr="function F^(negative 1) from set R*R to 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490472"/>
            <a:ext cx="27908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447800"/>
            <a:ext cx="8226425" cy="2743200"/>
          </a:xfrm>
        </p:spPr>
        <p:txBody>
          <a:bodyPr/>
          <a:lstStyle/>
          <a:p>
            <a:pPr marL="0" indent="0"/>
            <a:r>
              <a:rPr lang="en-IN" dirty="0" smtClean="0"/>
              <a:t>                                                                              for the </a:t>
            </a:r>
            <a:r>
              <a:rPr lang="en-IN" dirty="0"/>
              <a:t>one-to-one correspondence given </a:t>
            </a:r>
            <a:r>
              <a:rPr lang="en-IN" dirty="0" smtClean="0"/>
              <a:t>below:</a:t>
            </a:r>
          </a:p>
          <a:p>
            <a:pPr marL="0" indent="0"/>
            <a:endParaRPr lang="en-IN" dirty="0"/>
          </a:p>
          <a:p>
            <a:pPr marL="0" indent="0"/>
            <a:r>
              <a:rPr lang="en-IN" dirty="0" smtClean="0"/>
              <a:t>		</a:t>
            </a:r>
            <a:endParaRPr lang="en-US" altLang="en-US" dirty="0">
              <a:solidFill>
                <a:srgbClr val="00AEEF"/>
              </a:solidFill>
            </a:endParaRPr>
          </a:p>
        </p:txBody>
      </p:sp>
      <p:pic>
        <p:nvPicPr>
          <p:cNvPr id="1026" name="Picture 2" descr="function F from set R*R to R*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506" y="2590800"/>
            <a:ext cx="2635187" cy="307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380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7.2.1 </a:t>
            </a:r>
            <a:r>
              <a:rPr lang="en-US" altLang="en-US" sz="1800" dirty="0" smtClean="0"/>
              <a:t>– </a:t>
            </a:r>
            <a:r>
              <a:rPr lang="en-IN" altLang="en-US" sz="1800" i="1" dirty="0"/>
              <a:t>Identifying One-to-One Functions Defined on Finite Sets</a:t>
            </a:r>
            <a:endParaRPr lang="en-IN" altLang="en-US" sz="1800" dirty="0"/>
          </a:p>
        </p:txBody>
      </p:sp>
      <p:sp>
        <p:nvSpPr>
          <p:cNvPr id="3" name="Content Placeholder 2"/>
          <p:cNvSpPr>
            <a:spLocks noGrp="1"/>
          </p:cNvSpPr>
          <p:nvPr>
            <p:ph sz="quarter" idx="13"/>
          </p:nvPr>
        </p:nvSpPr>
        <p:spPr>
          <a:xfrm>
            <a:off x="457200" y="1447800"/>
            <a:ext cx="8226425" cy="914400"/>
          </a:xfrm>
        </p:spPr>
        <p:txBody>
          <a:bodyPr/>
          <a:lstStyle/>
          <a:p>
            <a:pPr marL="341313" indent="-341313"/>
            <a:r>
              <a:rPr lang="en-IN" dirty="0"/>
              <a:t>a. Do either of the arrow diagrams in Figure 7.2.2 define </a:t>
            </a:r>
            <a:r>
              <a:rPr lang="en-IN" dirty="0" smtClean="0"/>
              <a:t>one-to-one </a:t>
            </a:r>
            <a:r>
              <a:rPr lang="en-IN" dirty="0"/>
              <a:t>functions?</a:t>
            </a:r>
            <a:endParaRPr lang="en-US" altLang="en-US" dirty="0"/>
          </a:p>
        </p:txBody>
      </p:sp>
      <p:sp>
        <p:nvSpPr>
          <p:cNvPr id="5" name="Content Placeholder 2"/>
          <p:cNvSpPr>
            <a:spLocks noGrp="1"/>
          </p:cNvSpPr>
          <p:nvPr>
            <p:ph sz="quarter" idx="13"/>
          </p:nvPr>
        </p:nvSpPr>
        <p:spPr>
          <a:xfrm>
            <a:off x="3770281" y="4724400"/>
            <a:ext cx="1335119" cy="304800"/>
          </a:xfrm>
        </p:spPr>
        <p:txBody>
          <a:bodyPr/>
          <a:lstStyle/>
          <a:p>
            <a:pPr marL="0" indent="0"/>
            <a:r>
              <a:rPr lang="en-IN" sz="1200" b="1" dirty="0" smtClean="0"/>
              <a:t>Figures 7.2.2</a:t>
            </a:r>
            <a:endParaRPr lang="en-US" altLang="en-US" sz="1200" b="1" dirty="0"/>
          </a:p>
        </p:txBody>
      </p:sp>
      <p:pic>
        <p:nvPicPr>
          <p:cNvPr id="4098" name="Picture 2" descr="There are two sets, namely X = domain of F and Y = Co-domain of F. Elements under set X are a, b, c, and d; and, elements under set Y are u, v, w, x, and y. Four arrows start from the elements in the first set (X) and end on the elements in the second set (Y) with function F. The first arrow starts from a on the set X and ends at w on the set Y. The second arrow starts from b on the set X and ends at v on the set Y. The third arrow starts from c on the set X and ends at x on the set Y. The fourth arrow starts from d on the set X and ends at y on the set Y. To the right of it, another two sets, namely X = domain of G and Y = Co-domain of G. Elements under set X are a, b, c, and d; and, elements under set Y are u, v, w, x, and y. Four arrows start from the elements in the first set (X) and end on the elements in the second set (Y) with function G. The first arrow starts from a on the set X and ends at w on the set Y. The second arrow starts from b on the set X and ends at u on the set Y. The third arrow starts from c on the set X and ends at w on the set Y. The fourth arrow starts from d on the set X and ends at y on the set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507917"/>
            <a:ext cx="7002503" cy="2064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246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7.2.14 </a:t>
            </a:r>
            <a:r>
              <a:rPr lang="en-IN" altLang="en-US" dirty="0"/>
              <a:t>– </a:t>
            </a:r>
            <a:r>
              <a:rPr lang="en-IN" altLang="en-US" i="1" dirty="0"/>
              <a:t>Solution</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smtClean="0"/>
              <a:t>We know that</a:t>
            </a:r>
            <a:endParaRPr lang="en-US" altLang="en-US" dirty="0">
              <a:solidFill>
                <a:srgbClr val="00AEEF"/>
              </a:solidFill>
            </a:endParaRPr>
          </a:p>
        </p:txBody>
      </p:sp>
      <p:pic>
        <p:nvPicPr>
          <p:cNvPr id="34819" name="Picture 3" descr="F((u + v)∕2, (u minus v)∕2) = (u, 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34" y="1752600"/>
            <a:ext cx="2941228" cy="579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457200" y="2438400"/>
            <a:ext cx="8226425" cy="533400"/>
          </a:xfrm>
        </p:spPr>
        <p:txBody>
          <a:bodyPr/>
          <a:lstStyle/>
          <a:p>
            <a:r>
              <a:rPr lang="en-IN" dirty="0"/>
              <a:t>Because </a:t>
            </a:r>
            <a:r>
              <a:rPr lang="en-IN" i="1" dirty="0"/>
              <a:t>F </a:t>
            </a:r>
            <a:r>
              <a:rPr lang="en-IN" dirty="0" smtClean="0"/>
              <a:t>is one-to-one</a:t>
            </a:r>
            <a:r>
              <a:rPr lang="en-IN" dirty="0"/>
              <a:t>, this means that</a:t>
            </a:r>
            <a:endParaRPr lang="en-US" altLang="en-US" dirty="0">
              <a:solidFill>
                <a:srgbClr val="00AEEF"/>
              </a:solidFill>
            </a:endParaRPr>
          </a:p>
        </p:txBody>
      </p:sp>
      <p:pic>
        <p:nvPicPr>
          <p:cNvPr id="34820" name="Picture 4" descr="((u + v)∕2, (u minus v)∕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71800"/>
            <a:ext cx="13716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Content Placeholder 2"/>
          <p:cNvSpPr>
            <a:spLocks noGrp="1"/>
          </p:cNvSpPr>
          <p:nvPr>
            <p:ph sz="quarter" idx="13"/>
          </p:nvPr>
        </p:nvSpPr>
        <p:spPr>
          <a:xfrm>
            <a:off x="457200" y="2971800"/>
            <a:ext cx="8226425" cy="1524000"/>
          </a:xfrm>
        </p:spPr>
        <p:txBody>
          <a:bodyPr/>
          <a:lstStyle/>
          <a:p>
            <a:pPr marL="519113" indent="-519113"/>
            <a:r>
              <a:rPr lang="en-IN" dirty="0" smtClean="0"/>
              <a:t>                       is </a:t>
            </a:r>
            <a:r>
              <a:rPr lang="en-IN" dirty="0"/>
              <a:t>the unique ordered pair in the domain of </a:t>
            </a:r>
            <a:r>
              <a:rPr lang="en-IN" i="1" dirty="0"/>
              <a:t>F  </a:t>
            </a:r>
            <a:r>
              <a:rPr lang="en-IN" i="1" dirty="0" smtClean="0"/>
              <a:t>    </a:t>
            </a:r>
            <a:r>
              <a:rPr lang="en-IN" dirty="0" smtClean="0"/>
              <a:t>that </a:t>
            </a:r>
            <a:r>
              <a:rPr lang="en-IN" dirty="0"/>
              <a:t>is sent to (</a:t>
            </a:r>
            <a:r>
              <a:rPr lang="en-IN" i="1" dirty="0"/>
              <a:t>u</a:t>
            </a:r>
            <a:r>
              <a:rPr lang="en-IN" dirty="0"/>
              <a:t>, </a:t>
            </a:r>
            <a:r>
              <a:rPr lang="en-IN" i="1" dirty="0"/>
              <a:t>v</a:t>
            </a:r>
            <a:r>
              <a:rPr lang="en-IN" dirty="0"/>
              <a:t>) by </a:t>
            </a:r>
            <a:r>
              <a:rPr lang="en-IN" i="1" dirty="0" smtClean="0"/>
              <a:t>F</a:t>
            </a:r>
            <a:r>
              <a:rPr lang="en-IN" dirty="0" smtClean="0"/>
              <a:t>. </a:t>
            </a:r>
          </a:p>
          <a:p>
            <a:pPr marL="519113" indent="-519113"/>
            <a:endParaRPr lang="en-IN" sz="1200" dirty="0"/>
          </a:p>
          <a:p>
            <a:pPr marL="519113" indent="-519113"/>
            <a:r>
              <a:rPr lang="en-IN" dirty="0" smtClean="0"/>
              <a:t>Thus</a:t>
            </a:r>
            <a:r>
              <a:rPr lang="en-IN" dirty="0"/>
              <a:t>,</a:t>
            </a:r>
            <a:endParaRPr lang="en-US" altLang="en-US" dirty="0">
              <a:solidFill>
                <a:srgbClr val="00AEEF"/>
              </a:solidFill>
            </a:endParaRPr>
          </a:p>
        </p:txBody>
      </p:sp>
      <p:pic>
        <p:nvPicPr>
          <p:cNvPr id="34821" name="Picture 5" descr="F^(negativ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086225"/>
            <a:ext cx="5048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Content Placeholder 2"/>
          <p:cNvSpPr>
            <a:spLocks noGrp="1"/>
          </p:cNvSpPr>
          <p:nvPr>
            <p:ph sz="quarter" idx="13"/>
          </p:nvPr>
        </p:nvSpPr>
        <p:spPr>
          <a:xfrm>
            <a:off x="457200" y="4038600"/>
            <a:ext cx="8226425" cy="838200"/>
          </a:xfrm>
        </p:spPr>
        <p:txBody>
          <a:bodyPr/>
          <a:lstStyle/>
          <a:p>
            <a:pPr marL="0" indent="0"/>
            <a:r>
              <a:rPr lang="en-IN" dirty="0" smtClean="0"/>
              <a:t>                is </a:t>
            </a:r>
            <a:r>
              <a:rPr lang="en-IN" dirty="0"/>
              <a:t>defined as follows: For each ordered pair </a:t>
            </a:r>
            <a:r>
              <a:rPr lang="en-IN" dirty="0" smtClean="0"/>
              <a:t>       (</a:t>
            </a:r>
            <a:r>
              <a:rPr lang="en-IN" i="1" dirty="0"/>
              <a:t>u</a:t>
            </a:r>
            <a:r>
              <a:rPr lang="en-IN" dirty="0"/>
              <a:t>, </a:t>
            </a:r>
            <a:r>
              <a:rPr lang="en-IN" i="1" dirty="0"/>
              <a:t>v</a:t>
            </a:r>
            <a:r>
              <a:rPr lang="en-IN" dirty="0"/>
              <a:t>) ∈ </a:t>
            </a:r>
            <a:r>
              <a:rPr lang="en-IN" b="1" dirty="0"/>
              <a:t>R </a:t>
            </a:r>
            <a:r>
              <a:rPr lang="en-IN" dirty="0"/>
              <a:t>× </a:t>
            </a:r>
            <a:r>
              <a:rPr lang="en-IN" b="1" dirty="0"/>
              <a:t>R</a:t>
            </a:r>
            <a:r>
              <a:rPr lang="en-IN" dirty="0"/>
              <a:t>,</a:t>
            </a:r>
            <a:endParaRPr lang="en-US" altLang="en-US" dirty="0">
              <a:solidFill>
                <a:srgbClr val="00AEEF"/>
              </a:solidFill>
            </a:endParaRPr>
          </a:p>
        </p:txBody>
      </p:sp>
      <p:pic>
        <p:nvPicPr>
          <p:cNvPr id="34822" name="Picture 6" descr="F^(negative 1)(u, v) = ((u + v)∕2, (u minus v)∕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714875"/>
            <a:ext cx="32289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6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9859</TotalTime>
  <Words>4109</Words>
  <Application>Microsoft Office PowerPoint</Application>
  <PresentationFormat>On-screen Show (4:3)</PresentationFormat>
  <Paragraphs>512</Paragraphs>
  <Slides>90</Slides>
  <Notes>81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 Unicode MS</vt:lpstr>
      <vt:lpstr>Arial</vt:lpstr>
      <vt:lpstr>Wingdings</vt:lpstr>
      <vt:lpstr>sample</vt:lpstr>
      <vt:lpstr>CHAPTER 7</vt:lpstr>
      <vt:lpstr>7.2</vt:lpstr>
      <vt:lpstr>One-to-One, Onto, and Inverse Functions</vt:lpstr>
      <vt:lpstr>One-to-One Functions</vt:lpstr>
      <vt:lpstr>One-to-One Functions</vt:lpstr>
      <vt:lpstr>One-to-One Functions</vt:lpstr>
      <vt:lpstr>One-to-One Functions</vt:lpstr>
      <vt:lpstr>One-to-One Functions</vt:lpstr>
      <vt:lpstr>Example 7.2.1 – Identifying One-to-One Functions Defined on Finite Sets</vt:lpstr>
      <vt:lpstr>Example 7.2.1 – Identifying One-to-One Functions Defined on Finite Sets</vt:lpstr>
      <vt:lpstr>Example 7.2.1 – Solution</vt:lpstr>
      <vt:lpstr>Example 7.2.1 – Solution</vt:lpstr>
      <vt:lpstr>One-to-One Functions on Infinite Sets</vt:lpstr>
      <vt:lpstr>One-to-One Functions on Infinite Sets</vt:lpstr>
      <vt:lpstr>One-to-One Functions on Infinite Sets</vt:lpstr>
      <vt:lpstr>Example 7.2.2 – Proving or Disproving That Functions Are One-to-One</vt:lpstr>
      <vt:lpstr>Example 7.2.2 – Solution</vt:lpstr>
      <vt:lpstr>Example 7.2.2 – Solution</vt:lpstr>
      <vt:lpstr>Example 7.2.2 – Solution</vt:lpstr>
      <vt:lpstr>Example 7.2.2 – Solution</vt:lpstr>
      <vt:lpstr>Example 7.2.2 – Solution</vt:lpstr>
      <vt:lpstr>Example 7.2.2 – Solution</vt:lpstr>
      <vt:lpstr>Example 7.2.2 – Solution</vt:lpstr>
      <vt:lpstr>Example 7.2.2 – Solution</vt:lpstr>
      <vt:lpstr>Application: Hash Functions</vt:lpstr>
      <vt:lpstr>Application: Hash Functions</vt:lpstr>
      <vt:lpstr>Application: Hash Functions</vt:lpstr>
      <vt:lpstr>Example 7.2.3 – Computing Values of a Hash Function</vt:lpstr>
      <vt:lpstr>Example 7.2.3 – Computing Values of a Hash Function</vt:lpstr>
      <vt:lpstr>Example 7.2.3 – Computing Values of a Hash Function</vt:lpstr>
      <vt:lpstr>Example 7.2.3 – Computing Values of a Hash Function</vt:lpstr>
      <vt:lpstr>Example 7.2.3 – Computing Values of a Hash Function</vt:lpstr>
      <vt:lpstr>Example 7.2.3 – Solution</vt:lpstr>
      <vt:lpstr>Application: Hash Functions</vt:lpstr>
      <vt:lpstr>Application: Hash Functions</vt:lpstr>
      <vt:lpstr>Application: Hash Functions</vt:lpstr>
      <vt:lpstr>Application: Hash Functions</vt:lpstr>
      <vt:lpstr>Application: Hash Functions</vt:lpstr>
      <vt:lpstr>Application: Hash Functions</vt:lpstr>
      <vt:lpstr>Application: Hash Functions</vt:lpstr>
      <vt:lpstr>Onto Functions</vt:lpstr>
      <vt:lpstr>Onto Functions</vt:lpstr>
      <vt:lpstr>Onto Functions</vt:lpstr>
      <vt:lpstr>Onto Functions</vt:lpstr>
      <vt:lpstr>Onto Functions</vt:lpstr>
      <vt:lpstr>Example 7.2.4 – Identifying Onto Functions Defined on Finite Sets</vt:lpstr>
      <vt:lpstr>Example 7.2.4 – Identifying Onto Functions Defined on Finite Sets</vt:lpstr>
      <vt:lpstr>Example 7.2.4 – Solution</vt:lpstr>
      <vt:lpstr>Onto Functions on Infinite Sets</vt:lpstr>
      <vt:lpstr>Onto Functions on Infinite Sets</vt:lpstr>
      <vt:lpstr>Onto Functions on Infinite Sets</vt:lpstr>
      <vt:lpstr>Example 7.2.5 – Proving or Disproving That Functions Are Onto</vt:lpstr>
      <vt:lpstr>Example 7.2.5 – Solution</vt:lpstr>
      <vt:lpstr>Example 7.2.5 – Solution</vt:lpstr>
      <vt:lpstr>Example 7.2.5 – Solution</vt:lpstr>
      <vt:lpstr>Example 7.2.5 – Solution</vt:lpstr>
      <vt:lpstr>Example 7.2.5 – Solution</vt:lpstr>
      <vt:lpstr>Example 7.2.5 – Solution</vt:lpstr>
      <vt:lpstr>Example 7.2.5 – Solution</vt:lpstr>
      <vt:lpstr>Example 7.2.5 – Solution</vt:lpstr>
      <vt:lpstr>Example 7.2.5 – Solution</vt:lpstr>
      <vt:lpstr>Example 7.2.5 – Solution</vt:lpstr>
      <vt:lpstr>Relations between Exponential and Logarithmic Functions</vt:lpstr>
      <vt:lpstr>Relations between Exponential and Logarithmic Functions</vt:lpstr>
      <vt:lpstr>Relations between Exponential and Logarithmic Functions</vt:lpstr>
      <vt:lpstr>Relations between Exponential and Logarithmic Functions</vt:lpstr>
      <vt:lpstr>Relations between Exponential and Logarithmic Functions</vt:lpstr>
      <vt:lpstr>Example 7.2.7 – Computing Logarithms with Base 2 on a Calculator</vt:lpstr>
      <vt:lpstr>Example 7.2.7 – Solution</vt:lpstr>
      <vt:lpstr>One-to-One Correspondences</vt:lpstr>
      <vt:lpstr>One-to-One Correspondences</vt:lpstr>
      <vt:lpstr>One-to-One Correspondences</vt:lpstr>
      <vt:lpstr>One-to-One Correspondences</vt:lpstr>
      <vt:lpstr>Example 7.2.8 – A Function from a Power Set to a Set of Strings</vt:lpstr>
      <vt:lpstr>Example 7.2.8 – A Function from a Power Set to a Set of Strings</vt:lpstr>
      <vt:lpstr>Example 7.2.8 – Solution</vt:lpstr>
      <vt:lpstr>Example 7.2.8 – Solution</vt:lpstr>
      <vt:lpstr>Inverse Functions</vt:lpstr>
      <vt:lpstr>Inverse Functions</vt:lpstr>
      <vt:lpstr>Inverse Functions</vt:lpstr>
      <vt:lpstr>Example 7.2.11 – Finding an Inverse Function for a Function Given by an Arrow Diagram</vt:lpstr>
      <vt:lpstr>Example 7.2.11 – Solution</vt:lpstr>
      <vt:lpstr>Example 7.2.12 – Finding an Inverse Function for a Function Given in Words</vt:lpstr>
      <vt:lpstr>Example 7.2.12 – Solution</vt:lpstr>
      <vt:lpstr>Example 7.2.12 – Solution</vt:lpstr>
      <vt:lpstr>Example 7.2.13 – Finding an Inverse Function for a Function Given by a Formula</vt:lpstr>
      <vt:lpstr>Example 7.2.13 – Solution</vt:lpstr>
      <vt:lpstr>Inverse Functions</vt:lpstr>
      <vt:lpstr>Example 7.2.14 – Finding an Inverse Function for a Function of Two Variables</vt:lpstr>
      <vt:lpstr>Example 7.2.14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4576</cp:revision>
  <dcterms:created xsi:type="dcterms:W3CDTF">2008-12-01T05:36:35Z</dcterms:created>
  <dcterms:modified xsi:type="dcterms:W3CDTF">2019-02-18T06:03:00Z</dcterms:modified>
</cp:coreProperties>
</file>