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654" r:id="rId2"/>
    <p:sldId id="601" r:id="rId3"/>
    <p:sldId id="596" r:id="rId4"/>
    <p:sldId id="628" r:id="rId5"/>
    <p:sldId id="629" r:id="rId6"/>
    <p:sldId id="630" r:id="rId7"/>
    <p:sldId id="631" r:id="rId8"/>
    <p:sldId id="604" r:id="rId9"/>
    <p:sldId id="632" r:id="rId10"/>
    <p:sldId id="633" r:id="rId11"/>
    <p:sldId id="634" r:id="rId12"/>
    <p:sldId id="635" r:id="rId13"/>
    <p:sldId id="636" r:id="rId14"/>
    <p:sldId id="637" r:id="rId15"/>
    <p:sldId id="638" r:id="rId16"/>
    <p:sldId id="639" r:id="rId17"/>
    <p:sldId id="640" r:id="rId18"/>
    <p:sldId id="641" r:id="rId19"/>
    <p:sldId id="642" r:id="rId20"/>
    <p:sldId id="643" r:id="rId21"/>
    <p:sldId id="644" r:id="rId22"/>
    <p:sldId id="655" r:id="rId23"/>
    <p:sldId id="646" r:id="rId24"/>
    <p:sldId id="647" r:id="rId25"/>
    <p:sldId id="648" r:id="rId26"/>
    <p:sldId id="649" r:id="rId27"/>
    <p:sldId id="656" r:id="rId28"/>
    <p:sldId id="651" r:id="rId29"/>
    <p:sldId id="652" r:id="rId30"/>
    <p:sldId id="653" r:id="rId31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CDFF"/>
    <a:srgbClr val="008EC0"/>
    <a:srgbClr val="00AEEF"/>
    <a:srgbClr val="A62B4D"/>
    <a:srgbClr val="00707E"/>
    <a:srgbClr val="93278F"/>
    <a:srgbClr val="20409A"/>
    <a:srgbClr val="0084B6"/>
    <a:srgbClr val="174788"/>
    <a:srgbClr val="2269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434" autoAdjust="0"/>
  </p:normalViewPr>
  <p:slideViewPr>
    <p:cSldViewPr>
      <p:cViewPr varScale="1">
        <p:scale>
          <a:sx n="71" d="100"/>
          <a:sy n="71" d="100"/>
        </p:scale>
        <p:origin x="510" y="60"/>
      </p:cViewPr>
      <p:guideLst>
        <p:guide orient="horz" pos="912"/>
        <p:guide pos="768"/>
      </p:guideLst>
    </p:cSldViewPr>
  </p:slideViewPr>
  <p:outlineViewPr>
    <p:cViewPr>
      <p:scale>
        <a:sx n="33" d="100"/>
        <a:sy n="33" d="100"/>
      </p:scale>
      <p:origin x="0" y="-341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169D7-30F9-42E6-9952-4309237F31D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703B0-1DEE-4BA8-8AFE-52552D0DD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924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DB145F-E5FC-4D0D-91C6-32716D25EA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0599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27195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6840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6840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6840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6840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6840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7698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76986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76986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76986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76986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76986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769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4969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2519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1897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6840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A17A8-E0C0-4ADB-8B7E-ED53CF178B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91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BDD4A-4EFC-4781-8C0D-F8A8406112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35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57D291-A0CF-4AA7-B750-3CA2B1EDDB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92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CE24FC-BE95-49D2-9D02-06ACC705CA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814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976936-66BF-481E-AA0F-1CF0A1199E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880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4775"/>
            <a:ext cx="2057400" cy="6521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4775"/>
            <a:ext cx="6021387" cy="652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7A1A7-1A87-4750-A547-A06BA5B380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334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5613" y="104775"/>
            <a:ext cx="8231187" cy="6521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D90C38-DB98-4955-A86E-25645FD903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76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Accessib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28600"/>
            <a:ext cx="8226425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46304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2514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457200" y="3657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457200" y="4800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3810000" y="582771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4313583" y="5831094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9"/>
          </p:nvPr>
        </p:nvSpPr>
        <p:spPr>
          <a:xfrm>
            <a:off x="4800600" y="586740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20"/>
          </p:nvPr>
        </p:nvSpPr>
        <p:spPr>
          <a:xfrm>
            <a:off x="5304183" y="587078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21"/>
          </p:nvPr>
        </p:nvSpPr>
        <p:spPr>
          <a:xfrm>
            <a:off x="5287616" y="582433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22"/>
          </p:nvPr>
        </p:nvSpPr>
        <p:spPr>
          <a:xfrm>
            <a:off x="5791199" y="582771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3"/>
          </p:nvPr>
        </p:nvSpPr>
        <p:spPr>
          <a:xfrm>
            <a:off x="6278216" y="5864018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24"/>
          </p:nvPr>
        </p:nvSpPr>
        <p:spPr>
          <a:xfrm>
            <a:off x="6781799" y="586740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699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le_Section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463040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371061" y="2389187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3399010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371061" y="4488829"/>
            <a:ext cx="8226425" cy="8382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404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le_Titl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3048000" cy="68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962400" y="1524000"/>
            <a:ext cx="4572000" cy="91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286000" y="5562600"/>
            <a:ext cx="5257800" cy="45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063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28600"/>
            <a:ext cx="8226425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C5F048-990D-4618-9432-82758FF4BB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272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2B7A3-5784-49B5-AFBA-13208B39DA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19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0013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4418E-7AAC-42C5-84FD-636C701C7F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34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CAED62-D7B6-4AD6-9B5A-E5F9017248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45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7E2165-ACBC-420A-973E-CFBE1C5237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165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3040"/>
            <a:ext cx="82296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DB9EF2-1910-4E3A-A13D-D94C13F1959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849630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/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/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04775"/>
            <a:ext cx="82264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pic>
        <p:nvPicPr>
          <p:cNvPr id="3074" name="Picture 2" descr="D:\New folder\PPT\Images\Template\Epp Discrete Math 5e\3_3.jp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686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4" r:id="rId2"/>
    <p:sldLayoutId id="2147483663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344168"/>
            <a:ext cx="7772400" cy="9144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CHAPTER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7</a:t>
            </a:r>
            <a:endParaRPr lang="en-IN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04800" y="2770496"/>
            <a:ext cx="8610600" cy="148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IN" altLang="en-US" sz="4500" b="1" dirty="0"/>
              <a:t>PROPERTIES OF FUNCTIONS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905000" y="6300216"/>
            <a:ext cx="5943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kern="1200" dirty="0" smtClean="0">
                <a:latin typeface="Arial" panose="020B0604020202020204" pitchFamily="34" charset="0"/>
              </a:rPr>
              <a:t>Copyright © Cengage Learning. All rights reserved. </a:t>
            </a:r>
            <a:endParaRPr lang="en-US" altLang="en-US" sz="1400" kern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9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7.3.1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57200"/>
          </a:xfrm>
        </p:spPr>
        <p:txBody>
          <a:bodyPr/>
          <a:lstStyle/>
          <a:p>
            <a:r>
              <a:rPr lang="en-IN" dirty="0" smtClean="0"/>
              <a:t>    Thus </a:t>
            </a:r>
            <a:r>
              <a:rPr lang="en-IN" dirty="0"/>
              <a:t>the functions</a:t>
            </a:r>
            <a:endParaRPr lang="en-US" altLang="en-US" dirty="0"/>
          </a:p>
        </p:txBody>
      </p:sp>
      <p:pic>
        <p:nvPicPr>
          <p:cNvPr id="4098" name="Picture 2" descr="g of f and f of 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24000"/>
            <a:ext cx="16859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57200"/>
          </a:xfrm>
        </p:spPr>
        <p:txBody>
          <a:bodyPr/>
          <a:lstStyle/>
          <a:p>
            <a:r>
              <a:rPr lang="en-IN" dirty="0" smtClean="0"/>
              <a:t>                                                        </a:t>
            </a:r>
            <a:r>
              <a:rPr lang="en-IN" sz="900" dirty="0" smtClean="0"/>
              <a:t> </a:t>
            </a:r>
            <a:r>
              <a:rPr lang="en-IN" dirty="0" smtClean="0"/>
              <a:t>are </a:t>
            </a:r>
            <a:r>
              <a:rPr lang="en-IN" dirty="0"/>
              <a:t>defined as follows:</a:t>
            </a:r>
            <a:endParaRPr lang="en-US" altLang="en-US" dirty="0"/>
          </a:p>
        </p:txBody>
      </p:sp>
      <p:pic>
        <p:nvPicPr>
          <p:cNvPr id="4099" name="Picture 3" descr="(g of f)(n) = g(f(n)) = g(n + 1) = (n + 1)^2 for each n element of Z, &#10;and&#10;(f of g)(n) = f(g(n)) = f(n^2) = (n^2 + 1) for each n element of Z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2057400"/>
            <a:ext cx="7810500" cy="1454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810000"/>
            <a:ext cx="8226425" cy="838200"/>
          </a:xfrm>
        </p:spPr>
        <p:txBody>
          <a:bodyPr/>
          <a:lstStyle/>
          <a:p>
            <a:r>
              <a:rPr lang="en-IN" dirty="0"/>
              <a:t>b. Two functions from one set to another are equal if, and only if, they always take </a:t>
            </a:r>
            <a:r>
              <a:rPr lang="en-IN" dirty="0" smtClean="0"/>
              <a:t>the same </a:t>
            </a:r>
            <a:r>
              <a:rPr lang="en-IN" dirty="0"/>
              <a:t>values</a:t>
            </a:r>
            <a:r>
              <a:rPr lang="en-IN" dirty="0" smtClean="0"/>
              <a:t>. </a:t>
            </a:r>
            <a:r>
              <a:rPr lang="en-IN" dirty="0"/>
              <a:t>In this case,</a:t>
            </a:r>
            <a:endParaRPr lang="en-US" altLang="en-US" dirty="0"/>
          </a:p>
        </p:txBody>
      </p:sp>
      <p:pic>
        <p:nvPicPr>
          <p:cNvPr id="4100" name="Picture 4" descr="(g of f)(1) = (1 + 1)^2 = 4, whereas (f of g)(1) = 1^1 + 1 = 2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63" y="4724400"/>
            <a:ext cx="69627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45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7.3.1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57200"/>
          </a:xfrm>
        </p:spPr>
        <p:txBody>
          <a:bodyPr/>
          <a:lstStyle/>
          <a:p>
            <a:r>
              <a:rPr lang="en-IN" dirty="0" smtClean="0"/>
              <a:t>    Thus </a:t>
            </a:r>
            <a:r>
              <a:rPr lang="en-IN" dirty="0"/>
              <a:t>the two functions</a:t>
            </a:r>
            <a:endParaRPr lang="en-US" altLang="en-US" dirty="0"/>
          </a:p>
        </p:txBody>
      </p:sp>
      <p:pic>
        <p:nvPicPr>
          <p:cNvPr id="5122" name="Picture 2" descr="g of f and f of 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24000"/>
            <a:ext cx="16954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57200"/>
          </a:xfrm>
        </p:spPr>
        <p:txBody>
          <a:bodyPr/>
          <a:lstStyle/>
          <a:p>
            <a:r>
              <a:rPr lang="en-IN" dirty="0" smtClean="0"/>
              <a:t>                                                               are </a:t>
            </a:r>
            <a:r>
              <a:rPr lang="en-IN" dirty="0"/>
              <a:t>not equal:</a:t>
            </a:r>
            <a:endParaRPr lang="en-US" altLang="en-US" dirty="0"/>
          </a:p>
        </p:txBody>
      </p:sp>
      <p:pic>
        <p:nvPicPr>
          <p:cNvPr id="5123" name="Picture 3" descr="g of f is not equal to f of g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14550"/>
            <a:ext cx="16383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25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100" dirty="0"/>
              <a:t>Example </a:t>
            </a:r>
            <a:r>
              <a:rPr lang="en-IN" altLang="en-US" sz="2100" dirty="0" smtClean="0"/>
              <a:t>7.3.2 </a:t>
            </a:r>
            <a:r>
              <a:rPr lang="en-US" altLang="en-US" sz="2100" dirty="0"/>
              <a:t>– </a:t>
            </a:r>
            <a:r>
              <a:rPr lang="en-IN" altLang="en-US" sz="2100" i="1" dirty="0"/>
              <a:t>Composition of Functions Defined on Finite Sets</a:t>
            </a:r>
            <a:endParaRPr lang="en-IN" altLang="en-US" sz="2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219200"/>
          </a:xfrm>
        </p:spPr>
        <p:txBody>
          <a:bodyPr/>
          <a:lstStyle/>
          <a:p>
            <a:pPr marL="0" indent="0"/>
            <a:r>
              <a:rPr lang="en-IN" dirty="0"/>
              <a:t>Let </a:t>
            </a:r>
            <a:r>
              <a:rPr lang="en-IN" i="1" dirty="0"/>
              <a:t>X </a:t>
            </a:r>
            <a:r>
              <a:rPr lang="en-IN" dirty="0" smtClean="0"/>
              <a:t>= </a:t>
            </a:r>
            <a:r>
              <a:rPr lang="en-IN" dirty="0"/>
              <a:t>{1, 2, 3}, </a:t>
            </a:r>
            <a:r>
              <a:rPr lang="en-IN" i="1" dirty="0" smtClean="0"/>
              <a:t>Y</a:t>
            </a:r>
            <a:r>
              <a:rPr lang="en-IN" sz="800" i="1" dirty="0" smtClean="0"/>
              <a:t> </a:t>
            </a:r>
            <a:r>
              <a:rPr lang="en-IN" dirty="0" smtClean="0"/>
              <a:t>′ = </a:t>
            </a:r>
            <a:r>
              <a:rPr lang="en-IN" dirty="0"/>
              <a:t>{</a:t>
            </a:r>
            <a:r>
              <a:rPr lang="en-IN" i="1" dirty="0"/>
              <a:t>a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dirty="0"/>
              <a:t>, </a:t>
            </a:r>
            <a:r>
              <a:rPr lang="en-IN" i="1" dirty="0"/>
              <a:t>c</a:t>
            </a:r>
            <a:r>
              <a:rPr lang="en-IN" dirty="0"/>
              <a:t>, </a:t>
            </a:r>
            <a:r>
              <a:rPr lang="en-IN" i="1" dirty="0"/>
              <a:t>d</a:t>
            </a:r>
            <a:r>
              <a:rPr lang="en-IN" dirty="0"/>
              <a:t>}, </a:t>
            </a:r>
            <a:r>
              <a:rPr lang="en-IN" i="1" dirty="0"/>
              <a:t>Y </a:t>
            </a:r>
            <a:r>
              <a:rPr lang="en-IN" dirty="0" smtClean="0"/>
              <a:t>= </a:t>
            </a:r>
            <a:r>
              <a:rPr lang="en-IN" dirty="0"/>
              <a:t>{</a:t>
            </a:r>
            <a:r>
              <a:rPr lang="en-IN" i="1" dirty="0"/>
              <a:t>a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dirty="0"/>
              <a:t>, </a:t>
            </a:r>
            <a:r>
              <a:rPr lang="en-IN" i="1" dirty="0"/>
              <a:t>c</a:t>
            </a:r>
            <a:r>
              <a:rPr lang="en-IN" dirty="0"/>
              <a:t>, </a:t>
            </a:r>
            <a:r>
              <a:rPr lang="en-IN" i="1" dirty="0"/>
              <a:t>d</a:t>
            </a:r>
            <a:r>
              <a:rPr lang="en-IN" dirty="0"/>
              <a:t>, </a:t>
            </a:r>
            <a:r>
              <a:rPr lang="en-IN" i="1" dirty="0"/>
              <a:t>e</a:t>
            </a:r>
            <a:r>
              <a:rPr lang="en-IN" dirty="0"/>
              <a:t>}, and </a:t>
            </a:r>
            <a:r>
              <a:rPr lang="en-IN" dirty="0" smtClean="0"/>
              <a:t>     </a:t>
            </a:r>
            <a:r>
              <a:rPr lang="en-IN" i="1" dirty="0" smtClean="0"/>
              <a:t>Z </a:t>
            </a:r>
            <a:r>
              <a:rPr lang="en-IN" dirty="0" smtClean="0"/>
              <a:t>= </a:t>
            </a:r>
            <a:r>
              <a:rPr lang="en-IN" dirty="0"/>
              <a:t>{</a:t>
            </a:r>
            <a:r>
              <a:rPr lang="en-IN" i="1" dirty="0"/>
              <a:t>x</a:t>
            </a:r>
            <a:r>
              <a:rPr lang="en-IN" dirty="0"/>
              <a:t>, </a:t>
            </a:r>
            <a:r>
              <a:rPr lang="en-IN" i="1" dirty="0"/>
              <a:t>y</a:t>
            </a:r>
            <a:r>
              <a:rPr lang="en-IN" dirty="0"/>
              <a:t>, </a:t>
            </a:r>
            <a:r>
              <a:rPr lang="en-IN" i="1" dirty="0"/>
              <a:t>z</a:t>
            </a:r>
            <a:r>
              <a:rPr lang="en-IN" dirty="0"/>
              <a:t>}. Define </a:t>
            </a:r>
            <a:r>
              <a:rPr lang="en-IN" dirty="0" smtClean="0"/>
              <a:t>functions </a:t>
            </a:r>
            <a:r>
              <a:rPr lang="en-IN" i="1" dirty="0" smtClean="0"/>
              <a:t>f </a:t>
            </a:r>
            <a:r>
              <a:rPr lang="en-IN" dirty="0"/>
              <a:t>: </a:t>
            </a:r>
            <a:r>
              <a:rPr lang="en-IN" i="1" dirty="0"/>
              <a:t>X </a:t>
            </a:r>
            <a:r>
              <a:rPr lang="en-IN" dirty="0" smtClean="0"/>
              <a:t>→ </a:t>
            </a:r>
            <a:r>
              <a:rPr lang="en-IN" i="1" dirty="0" smtClean="0"/>
              <a:t>Y</a:t>
            </a:r>
            <a:r>
              <a:rPr lang="en-IN" sz="800" i="1" dirty="0"/>
              <a:t> </a:t>
            </a:r>
            <a:r>
              <a:rPr lang="en-IN" dirty="0"/>
              <a:t>′</a:t>
            </a:r>
            <a:r>
              <a:rPr lang="en-IN" dirty="0" smtClean="0"/>
              <a:t> </a:t>
            </a:r>
            <a:r>
              <a:rPr lang="en-IN" dirty="0"/>
              <a:t>and </a:t>
            </a:r>
            <a:r>
              <a:rPr lang="en-IN" i="1" dirty="0"/>
              <a:t>g </a:t>
            </a:r>
            <a:r>
              <a:rPr lang="en-IN" dirty="0"/>
              <a:t>: </a:t>
            </a:r>
            <a:r>
              <a:rPr lang="en-IN" i="1" dirty="0"/>
              <a:t>Y </a:t>
            </a:r>
            <a:r>
              <a:rPr lang="en-IN" dirty="0"/>
              <a:t>→</a:t>
            </a:r>
            <a:r>
              <a:rPr lang="en-IN" dirty="0" smtClean="0"/>
              <a:t> </a:t>
            </a:r>
            <a:r>
              <a:rPr lang="en-IN" i="1" dirty="0"/>
              <a:t>Z </a:t>
            </a:r>
            <a:r>
              <a:rPr lang="en-IN" dirty="0"/>
              <a:t>by the arrow diagrams </a:t>
            </a:r>
            <a:r>
              <a:rPr lang="en-IN" dirty="0" smtClean="0"/>
              <a:t>below.</a:t>
            </a:r>
            <a:endParaRPr lang="en-US" altLang="en-US" dirty="0"/>
          </a:p>
        </p:txBody>
      </p:sp>
      <p:pic>
        <p:nvPicPr>
          <p:cNvPr id="6146" name="Picture 2" descr="There are three sets, namely X, Y, and Z. The Y set is divided into two sets Y and Y prime. Elements under set X are 1, 2, and 3;  elements under set Y prime are a, b, c, and d, the element under set Y is e; and, elements under set Z are x, y, and z. The arrows are drawn from each element in set X to corresponding elements in set Y with the function f. The first arrow starts from the number 1 on the X set and ends on c on the Y prime set. The second arrow starts from the number 2 on the x set and ends on b on the Y prime set. The third arrow starts from the number 3 on the X set and ends on a on the Y prime set. The arrows are drawn from each element in set Y and y prime to corresponding elements in set Z with the function g. The first arrow starts from a on the Y prime set and ends on y on the Z set. The second arrow starts from b on the y prime set and ends on y on the Z set. The third arrow starts from c on the Y prime set and ends on z on the Z set. The fourth arrow starts from d on the Y prime set and ends on z on the Z set. The fifth arrow starts from e on the Y set and ends on z on the Z se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989" y="2590800"/>
            <a:ext cx="3307773" cy="2104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800600"/>
            <a:ext cx="8226425" cy="533400"/>
          </a:xfrm>
        </p:spPr>
        <p:txBody>
          <a:bodyPr/>
          <a:lstStyle/>
          <a:p>
            <a:pPr marL="0" indent="0"/>
            <a:r>
              <a:rPr lang="en-IN" dirty="0"/>
              <a:t>Draw the arrow diagram for</a:t>
            </a:r>
            <a:endParaRPr lang="en-US" altLang="en-US" dirty="0"/>
          </a:p>
        </p:txBody>
      </p:sp>
      <p:pic>
        <p:nvPicPr>
          <p:cNvPr id="6147" name="Picture 3" descr="g of f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4876800"/>
            <a:ext cx="765722" cy="37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800600"/>
            <a:ext cx="8226425" cy="533400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                       What </a:t>
            </a:r>
            <a:r>
              <a:rPr lang="en-IN" dirty="0"/>
              <a:t>is the range of</a:t>
            </a:r>
            <a:endParaRPr lang="en-US" altLang="en-US" dirty="0"/>
          </a:p>
        </p:txBody>
      </p:sp>
      <p:pic>
        <p:nvPicPr>
          <p:cNvPr id="6148" name="Picture 4" descr="g of f?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846320"/>
            <a:ext cx="715627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676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7.3.2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57200"/>
          </a:xfrm>
        </p:spPr>
        <p:txBody>
          <a:bodyPr/>
          <a:lstStyle/>
          <a:p>
            <a:r>
              <a:rPr lang="en-IN" dirty="0"/>
              <a:t>To find the arrow diagram for</a:t>
            </a:r>
            <a:endParaRPr lang="en-US" altLang="en-US" dirty="0"/>
          </a:p>
        </p:txBody>
      </p:sp>
      <p:pic>
        <p:nvPicPr>
          <p:cNvPr id="7170" name="Picture 2" descr="g of f,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4000"/>
            <a:ext cx="663582" cy="318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143000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                         just </a:t>
            </a:r>
            <a:r>
              <a:rPr lang="en-IN" dirty="0"/>
              <a:t>trace the arrows all the way </a:t>
            </a:r>
            <a:r>
              <a:rPr lang="en-IN" dirty="0" smtClean="0"/>
              <a:t>across from </a:t>
            </a:r>
            <a:r>
              <a:rPr lang="en-IN" i="1" dirty="0"/>
              <a:t>X </a:t>
            </a:r>
            <a:r>
              <a:rPr lang="en-IN" dirty="0"/>
              <a:t>to </a:t>
            </a:r>
            <a:r>
              <a:rPr lang="en-IN" i="1" dirty="0"/>
              <a:t>Z </a:t>
            </a:r>
            <a:r>
              <a:rPr lang="en-IN" dirty="0"/>
              <a:t>through </a:t>
            </a:r>
            <a:r>
              <a:rPr lang="en-IN" i="1" dirty="0"/>
              <a:t>Y</a:t>
            </a:r>
            <a:r>
              <a:rPr lang="en-IN" dirty="0"/>
              <a:t>. The result is shown below.</a:t>
            </a:r>
            <a:endParaRPr lang="en-US" altLang="en-US" dirty="0"/>
          </a:p>
        </p:txBody>
      </p:sp>
      <p:pic>
        <p:nvPicPr>
          <p:cNvPr id="7171" name="Picture 3" descr="There are two sets, namely X and Z. Elements under set X are 1, 2, and 3; and, elements under set Z are x, y, and z. The arrows are drawn from each element in set X to corresponding elements in set Z with the function g of f. The first arrow starts from number 1 on the X set and ends on z on the Z set. The second arrow starts from the number 2 on the X set and ends on y on the Z set. The third arrow starts from the number 3 on the X set and ends on y on the Z set. To the right of it, the functions read as:&#10;(g of f)(1) = g(f(1)) = g(c) = z&#10;(g of f)(2) = g(f(2)) = g(b) = y&#10;(g of f)(3) = g(f(3)) = g(a) = y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67000"/>
            <a:ext cx="67913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876800"/>
            <a:ext cx="8226425" cy="533400"/>
          </a:xfrm>
        </p:spPr>
        <p:txBody>
          <a:bodyPr/>
          <a:lstStyle/>
          <a:p>
            <a:pPr marL="0" indent="0"/>
            <a:r>
              <a:rPr lang="en-IN" dirty="0"/>
              <a:t>The range of</a:t>
            </a:r>
            <a:endParaRPr lang="en-US" altLang="en-US" dirty="0"/>
          </a:p>
        </p:txBody>
      </p:sp>
      <p:pic>
        <p:nvPicPr>
          <p:cNvPr id="7172" name="Picture 4" descr="g of f is {y, z}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943475"/>
            <a:ext cx="16573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96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500" dirty="0"/>
              <a:t>Example </a:t>
            </a:r>
            <a:r>
              <a:rPr lang="en-IN" altLang="en-US" sz="2500" dirty="0" smtClean="0"/>
              <a:t>7.3.3 </a:t>
            </a:r>
            <a:r>
              <a:rPr lang="en-US" altLang="en-US" sz="2500" dirty="0"/>
              <a:t>– </a:t>
            </a:r>
            <a:r>
              <a:rPr lang="en-IN" altLang="en-US" sz="2500" i="1" dirty="0"/>
              <a:t>Composition with the Identity Function</a:t>
            </a:r>
            <a:endParaRPr lang="en-IN" alt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219200"/>
          </a:xfrm>
        </p:spPr>
        <p:txBody>
          <a:bodyPr/>
          <a:lstStyle/>
          <a:p>
            <a:pPr marL="0" indent="0"/>
            <a:r>
              <a:rPr lang="en-IN" dirty="0"/>
              <a:t>Let </a:t>
            </a:r>
            <a:r>
              <a:rPr lang="en-IN" i="1" dirty="0"/>
              <a:t>X </a:t>
            </a:r>
            <a:r>
              <a:rPr lang="en-IN" dirty="0" smtClean="0"/>
              <a:t>= </a:t>
            </a:r>
            <a:r>
              <a:rPr lang="en-IN" dirty="0"/>
              <a:t>{</a:t>
            </a:r>
            <a:r>
              <a:rPr lang="en-IN" i="1" dirty="0"/>
              <a:t>a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dirty="0"/>
              <a:t>, </a:t>
            </a:r>
            <a:r>
              <a:rPr lang="en-IN" i="1" dirty="0"/>
              <a:t>c</a:t>
            </a:r>
            <a:r>
              <a:rPr lang="en-IN" dirty="0"/>
              <a:t>, </a:t>
            </a:r>
            <a:r>
              <a:rPr lang="en-IN" i="1" dirty="0"/>
              <a:t>d</a:t>
            </a:r>
            <a:r>
              <a:rPr lang="en-IN" dirty="0"/>
              <a:t>} and </a:t>
            </a:r>
            <a:r>
              <a:rPr lang="en-IN" i="1" dirty="0"/>
              <a:t>Y </a:t>
            </a:r>
            <a:r>
              <a:rPr lang="en-IN" dirty="0" smtClean="0"/>
              <a:t>= </a:t>
            </a:r>
            <a:r>
              <a:rPr lang="en-IN" dirty="0"/>
              <a:t>{</a:t>
            </a:r>
            <a:r>
              <a:rPr lang="en-IN" i="1" dirty="0"/>
              <a:t>u</a:t>
            </a:r>
            <a:r>
              <a:rPr lang="en-IN" dirty="0"/>
              <a:t>, </a:t>
            </a:r>
            <a:r>
              <a:rPr lang="en-IN" i="1" dirty="0"/>
              <a:t>v</a:t>
            </a:r>
            <a:r>
              <a:rPr lang="en-IN" dirty="0"/>
              <a:t>, </a:t>
            </a:r>
            <a:r>
              <a:rPr lang="en-IN" i="1" dirty="0"/>
              <a:t>w</a:t>
            </a:r>
            <a:r>
              <a:rPr lang="en-IN" dirty="0"/>
              <a:t>}, and suppose </a:t>
            </a:r>
            <a:r>
              <a:rPr lang="en-IN" i="1" dirty="0"/>
              <a:t>f </a:t>
            </a:r>
            <a:r>
              <a:rPr lang="en-IN" dirty="0"/>
              <a:t>: </a:t>
            </a:r>
            <a:r>
              <a:rPr lang="en-IN" i="1" dirty="0"/>
              <a:t>X </a:t>
            </a:r>
            <a:r>
              <a:rPr lang="en-IN" dirty="0" smtClean="0"/>
              <a:t>→ </a:t>
            </a:r>
            <a:r>
              <a:rPr lang="en-IN" i="1" dirty="0"/>
              <a:t>Y </a:t>
            </a:r>
            <a:r>
              <a:rPr lang="en-IN" dirty="0"/>
              <a:t>is given by the arrow </a:t>
            </a:r>
            <a:r>
              <a:rPr lang="en-IN" dirty="0" smtClean="0"/>
              <a:t>diagram shown </a:t>
            </a:r>
            <a:r>
              <a:rPr lang="en-IN" dirty="0"/>
              <a:t>below.</a:t>
            </a:r>
            <a:endParaRPr lang="en-US" altLang="en-US" dirty="0"/>
          </a:p>
        </p:txBody>
      </p:sp>
      <p:pic>
        <p:nvPicPr>
          <p:cNvPr id="8194" name="Picture 2" descr="There are two sets, namely X and Y. Elements under set X are a, b, c, and d; and, elements under set Y are u, v, and w. The arrows are drawn from each element in set X to corresponding elements in set Y with the function f. The first arrow starts from a on the X set and ends on u on the Y set. The second arrow starts from b on the X set and ends on v on the Y set. The third arrow starts from c on the X set and ends on v on the Y set. The fourth arrow starts from d on the X set and ends on u on the Y se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8" y="2486025"/>
            <a:ext cx="290512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Find f of I_x and I_y of f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25717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60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7.3.3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57200"/>
          </a:xfrm>
        </p:spPr>
        <p:txBody>
          <a:bodyPr/>
          <a:lstStyle/>
          <a:p>
            <a:r>
              <a:rPr lang="en-IN" dirty="0"/>
              <a:t>The values of</a:t>
            </a:r>
            <a:endParaRPr lang="en-US" altLang="en-US" dirty="0"/>
          </a:p>
        </p:txBody>
      </p:sp>
      <p:pic>
        <p:nvPicPr>
          <p:cNvPr id="9218" name="Picture 2" descr="f of I_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545336"/>
            <a:ext cx="685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914400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 are </a:t>
            </a:r>
            <a:r>
              <a:rPr lang="en-IN" dirty="0"/>
              <a:t>obtained by tracing through the arrow diagram </a:t>
            </a:r>
            <a:r>
              <a:rPr lang="en-IN" dirty="0" smtClean="0"/>
              <a:t>shown below</a:t>
            </a:r>
            <a:r>
              <a:rPr lang="en-IN" dirty="0"/>
              <a:t>.</a:t>
            </a:r>
            <a:endParaRPr lang="en-US" altLang="en-US" dirty="0"/>
          </a:p>
        </p:txBody>
      </p:sp>
      <p:pic>
        <p:nvPicPr>
          <p:cNvPr id="9219" name="Picture 3" descr="There are three sets, namely X, X, and Y. Elements under set X are a, b, c, and d; and, elements under set Y are u, v, and w. The arrows are drawn from each element in set X to corresponding elements in set X with the function I_x . The first arrow starts from a on the X set and ends on a on the X set. The second arrow starts from b on the X set and ends on b on the X set. The third arrow starts from c on the X set and ends on c on the X set. The fourth arrow starts from d on the X set and ends on d on the X set. The arrows are drawn from each element in set X to corresponding elements in set Y with the function f. The first arrow starts from a on the X set and ends on u on the Y set. The second arrow starts from b on the X set and ends on v on the Y set. The third arrow starts from c on the X set and ends on v on the Y set. The fourth arrow starts from d on the X set and ends on u on the Y set. On the right of it, the functions are written as:&#10;(f of I_X)(a) = f(I_X(a)) = f(a) = u&#10;(f of I_X)(b) = f(I_X(b)) = f(b) = v&#10;(f of I_X)(c) = f(I_X(c)) = f(c) = v&#10;(f of I_X)(d) = f(I_X(d)) = f(d) = u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55" y="2362200"/>
            <a:ext cx="7949045" cy="201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495800"/>
            <a:ext cx="8226425" cy="533400"/>
          </a:xfrm>
        </p:spPr>
        <p:txBody>
          <a:bodyPr/>
          <a:lstStyle/>
          <a:p>
            <a:pPr marL="0" indent="0"/>
            <a:r>
              <a:rPr lang="en-IN" dirty="0"/>
              <a:t>Thus, for every element </a:t>
            </a:r>
            <a:r>
              <a:rPr lang="en-IN" i="1" dirty="0"/>
              <a:t>x </a:t>
            </a:r>
            <a:r>
              <a:rPr lang="en-IN" dirty="0"/>
              <a:t>in </a:t>
            </a:r>
            <a:r>
              <a:rPr lang="en-IN" i="1" dirty="0"/>
              <a:t>X</a:t>
            </a:r>
            <a:r>
              <a:rPr lang="en-IN" dirty="0"/>
              <a:t>,</a:t>
            </a:r>
            <a:endParaRPr lang="en-US" altLang="en-US" dirty="0"/>
          </a:p>
        </p:txBody>
      </p:sp>
      <p:pic>
        <p:nvPicPr>
          <p:cNvPr id="9220" name="Picture 4" descr="(f of I_X)_(x) = f(x)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29200"/>
            <a:ext cx="21526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29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7.3.3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57200"/>
          </a:xfrm>
        </p:spPr>
        <p:txBody>
          <a:bodyPr/>
          <a:lstStyle/>
          <a:p>
            <a:r>
              <a:rPr lang="en-IN" dirty="0"/>
              <a:t>By definition of equality of functions, this means that</a:t>
            </a:r>
            <a:endParaRPr lang="en-US" altLang="en-US" dirty="0"/>
          </a:p>
        </p:txBody>
      </p:sp>
      <p:pic>
        <p:nvPicPr>
          <p:cNvPr id="10242" name="Picture 2" descr="f of I_X = f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524000"/>
            <a:ext cx="12668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057400"/>
            <a:ext cx="8226425" cy="457200"/>
          </a:xfrm>
        </p:spPr>
        <p:txBody>
          <a:bodyPr/>
          <a:lstStyle/>
          <a:p>
            <a:r>
              <a:rPr lang="en-IN" dirty="0"/>
              <a:t>Similarly, the equality</a:t>
            </a:r>
            <a:endParaRPr lang="en-US" altLang="en-US" dirty="0"/>
          </a:p>
        </p:txBody>
      </p:sp>
      <p:pic>
        <p:nvPicPr>
          <p:cNvPr id="10243" name="Picture 3" descr="I_Y of f = 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2181225"/>
            <a:ext cx="11620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075688"/>
            <a:ext cx="8226425" cy="1143000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                  can </a:t>
            </a:r>
            <a:r>
              <a:rPr lang="en-IN" dirty="0"/>
              <a:t>be verified by tracing through the arrow </a:t>
            </a:r>
            <a:r>
              <a:rPr lang="en-IN" dirty="0" smtClean="0"/>
              <a:t>diagram below </a:t>
            </a:r>
            <a:r>
              <a:rPr lang="en-IN" dirty="0"/>
              <a:t>for each </a:t>
            </a:r>
            <a:r>
              <a:rPr lang="en-IN" i="1" dirty="0"/>
              <a:t>x </a:t>
            </a:r>
            <a:r>
              <a:rPr lang="en-IN" dirty="0"/>
              <a:t>in </a:t>
            </a:r>
            <a:r>
              <a:rPr lang="en-IN" i="1" dirty="0"/>
              <a:t>X </a:t>
            </a:r>
            <a:r>
              <a:rPr lang="en-IN" dirty="0"/>
              <a:t>and noting that in each case,</a:t>
            </a:r>
            <a:endParaRPr lang="en-US" altLang="en-US" dirty="0"/>
          </a:p>
        </p:txBody>
      </p:sp>
      <p:pic>
        <p:nvPicPr>
          <p:cNvPr id="10244" name="Picture 4" descr="(I_Y of f)(x) = f(x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62" y="2895600"/>
            <a:ext cx="21050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 descr="There are three sets, namely X, Y, and Y. Elements under set X are a, b, c, and d; and, elements under set Y are u, v, and w. The arrows are drawn from each element in set X to corresponding elements in set Y with the function f . The first arrow starts from a on the X set and ends on u on the Y set. The second arrow starts from b on the X set and ends on v on the Y set. The third arrow starts from c on the X set and ends on v on the Y set. The fourth arrow starts from d on the X set and ends on u on the Y set. The arrows are drawn from each element in set Y to corresponding elements in set Y with the function I_Y. The first arrow starts from u on the Y set and ends on u on the Y set. The second arrow starts from v on the Y set and ends on v on the Y set. The third arrow starts from w on the Y set and ends on w on the Y set.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3276600"/>
            <a:ext cx="425767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93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Composition of Functions</a:t>
            </a:r>
            <a:endParaRPr lang="en-IN" altLang="en-US" dirty="0">
              <a:solidFill>
                <a:schemeClr val="tx1"/>
              </a:solidFill>
            </a:endParaRPr>
          </a:p>
        </p:txBody>
      </p:sp>
      <p:pic>
        <p:nvPicPr>
          <p:cNvPr id="11266" name="Picture 2" descr="The text box has the heading “Theorem 7.3.1 Composition with an Identity Function.” The text reads  “If f is a function from a set X to a set Y, and I_x is the identity function on X and I_Y is the identity function on Y, then&#10;(a) f of I_X = f and (b) I_Y of f = f.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43" y="1676400"/>
            <a:ext cx="8211557" cy="1725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12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400" dirty="0"/>
              <a:t>Example </a:t>
            </a:r>
            <a:r>
              <a:rPr lang="en-IN" altLang="en-US" sz="2400" dirty="0" smtClean="0"/>
              <a:t>7.3.4 </a:t>
            </a:r>
            <a:r>
              <a:rPr lang="en-US" altLang="en-US" sz="2400" dirty="0"/>
              <a:t>– </a:t>
            </a:r>
            <a:r>
              <a:rPr lang="en-IN" altLang="en-US" sz="2400" i="1" dirty="0"/>
              <a:t>Composing a Function with Its Inverse</a:t>
            </a:r>
            <a:endParaRPr lang="en-IN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838200"/>
          </a:xfrm>
        </p:spPr>
        <p:txBody>
          <a:bodyPr/>
          <a:lstStyle/>
          <a:p>
            <a:pPr marL="0" indent="0"/>
            <a:r>
              <a:rPr lang="en-IN" dirty="0"/>
              <a:t>Let </a:t>
            </a:r>
            <a:r>
              <a:rPr lang="en-IN" i="1" dirty="0"/>
              <a:t>X </a:t>
            </a:r>
            <a:r>
              <a:rPr lang="en-IN" dirty="0" smtClean="0"/>
              <a:t>= </a:t>
            </a:r>
            <a:r>
              <a:rPr lang="en-IN" dirty="0"/>
              <a:t>{</a:t>
            </a:r>
            <a:r>
              <a:rPr lang="en-IN" i="1" dirty="0"/>
              <a:t>a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dirty="0"/>
              <a:t>, </a:t>
            </a:r>
            <a:r>
              <a:rPr lang="en-IN" i="1" dirty="0"/>
              <a:t>c</a:t>
            </a:r>
            <a:r>
              <a:rPr lang="en-IN" dirty="0"/>
              <a:t>} and </a:t>
            </a:r>
            <a:r>
              <a:rPr lang="en-IN" i="1" dirty="0"/>
              <a:t>Y </a:t>
            </a:r>
            <a:r>
              <a:rPr lang="en-IN" dirty="0" smtClean="0"/>
              <a:t>= </a:t>
            </a:r>
            <a:r>
              <a:rPr lang="en-IN" dirty="0"/>
              <a:t>{</a:t>
            </a:r>
            <a:r>
              <a:rPr lang="en-IN" i="1" dirty="0"/>
              <a:t>x</a:t>
            </a:r>
            <a:r>
              <a:rPr lang="en-IN" dirty="0"/>
              <a:t>, </a:t>
            </a:r>
            <a:r>
              <a:rPr lang="en-IN" i="1" dirty="0"/>
              <a:t>y</a:t>
            </a:r>
            <a:r>
              <a:rPr lang="en-IN" dirty="0"/>
              <a:t>, </a:t>
            </a:r>
            <a:r>
              <a:rPr lang="en-IN" i="1" dirty="0"/>
              <a:t>z</a:t>
            </a:r>
            <a:r>
              <a:rPr lang="en-IN" dirty="0"/>
              <a:t>}. Define </a:t>
            </a:r>
            <a:r>
              <a:rPr lang="en-IN" i="1" dirty="0"/>
              <a:t>f </a:t>
            </a:r>
            <a:r>
              <a:rPr lang="en-IN" dirty="0"/>
              <a:t>: </a:t>
            </a:r>
            <a:r>
              <a:rPr lang="en-IN" i="1" dirty="0"/>
              <a:t>X </a:t>
            </a:r>
            <a:r>
              <a:rPr lang="en-IN" dirty="0" smtClean="0"/>
              <a:t>→ </a:t>
            </a:r>
            <a:r>
              <a:rPr lang="en-IN" i="1" dirty="0"/>
              <a:t>Y </a:t>
            </a:r>
            <a:r>
              <a:rPr lang="en-IN" dirty="0"/>
              <a:t>by </a:t>
            </a:r>
            <a:r>
              <a:rPr lang="en-IN" dirty="0" smtClean="0"/>
              <a:t>the following </a:t>
            </a:r>
            <a:r>
              <a:rPr lang="en-IN" dirty="0"/>
              <a:t>arrow diagram.</a:t>
            </a:r>
            <a:endParaRPr lang="en-US" altLang="en-US" dirty="0"/>
          </a:p>
        </p:txBody>
      </p:sp>
      <p:pic>
        <p:nvPicPr>
          <p:cNvPr id="12290" name="Picture 2" descr="There are two sets, namely X and Y. Elements under set X are a, b, and c; and, elements under set Y are x, y, and z. The arrows are drawn from each element in set X to corresponding elements in set Y with the function f. The first arrow starts from a on the X set and ends on z on the Y set. The second arrow starts from b on the X set and ends on x on the Y set. The third arrow starts from c on the X set and ends on y on the Y se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221" y="2412682"/>
            <a:ext cx="2965133" cy="1854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419600"/>
            <a:ext cx="8226425" cy="838200"/>
          </a:xfrm>
        </p:spPr>
        <p:txBody>
          <a:bodyPr/>
          <a:lstStyle/>
          <a:p>
            <a:pPr marL="0" indent="0"/>
            <a:r>
              <a:rPr lang="en-IN" dirty="0"/>
              <a:t>You can see from the diagram that </a:t>
            </a:r>
            <a:r>
              <a:rPr lang="en-IN" i="1" dirty="0"/>
              <a:t>f </a:t>
            </a:r>
            <a:r>
              <a:rPr lang="en-IN" dirty="0"/>
              <a:t>is one-to-one </a:t>
            </a:r>
            <a:r>
              <a:rPr lang="en-IN" dirty="0" smtClean="0"/>
              <a:t>and onto</a:t>
            </a:r>
            <a:r>
              <a:rPr lang="en-IN" dirty="0"/>
              <a:t>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6615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400" dirty="0"/>
              <a:t>Example </a:t>
            </a:r>
            <a:r>
              <a:rPr lang="en-IN" altLang="en-US" sz="2400" dirty="0" smtClean="0"/>
              <a:t>7.3.4 </a:t>
            </a:r>
            <a:r>
              <a:rPr lang="en-US" altLang="en-US" sz="2400" dirty="0"/>
              <a:t>– </a:t>
            </a:r>
            <a:r>
              <a:rPr lang="en-IN" altLang="en-US" sz="2400" i="1" dirty="0"/>
              <a:t>Composing a Function with Its Inverse</a:t>
            </a:r>
            <a:endParaRPr lang="en-IN" altLang="en-US" sz="2400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838200"/>
          </a:xfrm>
        </p:spPr>
        <p:txBody>
          <a:bodyPr/>
          <a:lstStyle/>
          <a:p>
            <a:pPr marL="0" indent="0"/>
            <a:r>
              <a:rPr lang="en-IN" dirty="0"/>
              <a:t>Thus</a:t>
            </a:r>
            <a:endParaRPr lang="en-US" altLang="en-US" dirty="0"/>
          </a:p>
        </p:txBody>
      </p:sp>
      <p:pic>
        <p:nvPicPr>
          <p:cNvPr id="12291" name="Picture 3" descr="f^(negative 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4381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838200"/>
          </a:xfrm>
        </p:spPr>
        <p:txBody>
          <a:bodyPr/>
          <a:lstStyle/>
          <a:p>
            <a:pPr marL="0" indent="0"/>
            <a:r>
              <a:rPr lang="en-IN" dirty="0" smtClean="0"/>
              <a:t>               </a:t>
            </a:r>
            <a:r>
              <a:rPr lang="en-IN" sz="800" dirty="0" smtClean="0"/>
              <a:t> </a:t>
            </a:r>
            <a:r>
              <a:rPr lang="en-IN" dirty="0" smtClean="0"/>
              <a:t>exists </a:t>
            </a:r>
            <a:r>
              <a:rPr lang="en-IN" dirty="0"/>
              <a:t>and is </a:t>
            </a:r>
            <a:r>
              <a:rPr lang="en-IN" dirty="0" smtClean="0"/>
              <a:t>found by </a:t>
            </a:r>
            <a:r>
              <a:rPr lang="en-IN" dirty="0"/>
              <a:t>tracing the arrows backwards, as shown below.</a:t>
            </a:r>
            <a:endParaRPr lang="en-US" altLang="en-US" dirty="0"/>
          </a:p>
        </p:txBody>
      </p:sp>
      <p:pic>
        <p:nvPicPr>
          <p:cNvPr id="13314" name="Picture 2" descr="There are two sets, namely Y and X. Elements under set Y are x, y, and z; and, elements under set X are a, b, and c. The arrows are drawn from each element in set Y to corresponding elements in set X with the function f^negative 1. The first arrow starts from x on the Y set and ends on b on the X set. The second arrow starts from y on the Y set and ends on c on the X set. The third arrow starts from z on the Y set and ends on a on the X set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6"/>
          <a:stretch/>
        </p:blipFill>
        <p:spPr bwMode="auto">
          <a:xfrm>
            <a:off x="2819400" y="2286000"/>
            <a:ext cx="3009900" cy="160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4038600"/>
            <a:ext cx="838200" cy="457200"/>
          </a:xfrm>
        </p:spPr>
        <p:txBody>
          <a:bodyPr/>
          <a:lstStyle/>
          <a:p>
            <a:pPr marL="0" indent="0"/>
            <a:r>
              <a:rPr lang="en-IN" dirty="0"/>
              <a:t>Now</a:t>
            </a:r>
            <a:endParaRPr lang="en-US" altLang="en-US" dirty="0"/>
          </a:p>
        </p:txBody>
      </p:sp>
      <p:pic>
        <p:nvPicPr>
          <p:cNvPr id="13315" name="Picture 3" descr="f^(negative 1) of 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05275"/>
            <a:ext cx="9144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038600"/>
            <a:ext cx="8226425" cy="838200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is </a:t>
            </a:r>
            <a:r>
              <a:rPr lang="en-IN" dirty="0"/>
              <a:t>found by following the arrows from </a:t>
            </a:r>
            <a:r>
              <a:rPr lang="en-IN" i="1" dirty="0"/>
              <a:t>X </a:t>
            </a:r>
            <a:r>
              <a:rPr lang="en-IN" dirty="0"/>
              <a:t>to </a:t>
            </a:r>
            <a:r>
              <a:rPr lang="en-IN" i="1" dirty="0"/>
              <a:t>Y </a:t>
            </a:r>
            <a:r>
              <a:rPr lang="en-IN" dirty="0" smtClean="0"/>
              <a:t>by </a:t>
            </a:r>
            <a:r>
              <a:rPr lang="en-IN" i="1" dirty="0" smtClean="0"/>
              <a:t>f </a:t>
            </a:r>
            <a:r>
              <a:rPr lang="en-IN" dirty="0"/>
              <a:t>and back to </a:t>
            </a:r>
            <a:r>
              <a:rPr lang="en-IN" i="1" dirty="0"/>
              <a:t>X </a:t>
            </a:r>
            <a:r>
              <a:rPr lang="en-IN" dirty="0"/>
              <a:t>by</a:t>
            </a:r>
            <a:endParaRPr lang="en-US" altLang="en-US" dirty="0"/>
          </a:p>
        </p:txBody>
      </p:sp>
      <p:pic>
        <p:nvPicPr>
          <p:cNvPr id="11" name="Picture 3" descr="f^(negative 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419600"/>
            <a:ext cx="4381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419600"/>
            <a:ext cx="8226425" cy="419100"/>
          </a:xfrm>
        </p:spPr>
        <p:txBody>
          <a:bodyPr/>
          <a:lstStyle/>
          <a:p>
            <a:r>
              <a:rPr lang="en-IN" dirty="0" smtClean="0"/>
              <a:t>                                   . If you do </a:t>
            </a:r>
            <a:r>
              <a:rPr lang="en-IN" dirty="0"/>
              <a:t>this, you will see that</a:t>
            </a:r>
            <a:endParaRPr lang="en-US" altLang="en-US" dirty="0"/>
          </a:p>
        </p:txBody>
      </p:sp>
      <p:pic>
        <p:nvPicPr>
          <p:cNvPr id="13316" name="Picture 4" descr="(f^(negative 1) of f)(a) = f^(negative 1)(f(a)) = f^(negative 1)(z) = 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962525"/>
            <a:ext cx="4876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419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813504"/>
            <a:ext cx="88963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4" y="2332616"/>
            <a:ext cx="1095376" cy="533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Font typeface="Wingdings" panose="05000000000000000000" pitchFamily="2" charset="2"/>
            </a:pPr>
            <a:r>
              <a:rPr lang="en-US" sz="36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7.3</a:t>
            </a:r>
            <a:endParaRPr lang="en-IN" sz="36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1038225" y="2332616"/>
            <a:ext cx="8029575" cy="762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IN" altLang="en-US" sz="4000" dirty="0"/>
              <a:t>Composition of Functions</a:t>
            </a:r>
            <a:endParaRPr lang="en-US" altLang="en-US" sz="4000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1905000" y="6300216"/>
            <a:ext cx="5943600" cy="30777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kern="1200" dirty="0">
                <a:latin typeface="Arial" panose="020B0604020202020204" pitchFamily="34" charset="0"/>
              </a:rPr>
              <a:t>Copyright © Cengage Learning.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78540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400" dirty="0"/>
              <a:t>Example </a:t>
            </a:r>
            <a:r>
              <a:rPr lang="en-IN" altLang="en-US" sz="2400" dirty="0" smtClean="0"/>
              <a:t>7.3.4 </a:t>
            </a:r>
            <a:r>
              <a:rPr lang="en-US" altLang="en-US" sz="2400" dirty="0"/>
              <a:t>– </a:t>
            </a:r>
            <a:r>
              <a:rPr lang="en-IN" altLang="en-US" sz="2400" i="1" dirty="0"/>
              <a:t>Composing a Function with Its Inverse</a:t>
            </a:r>
            <a:endParaRPr lang="en-IN" altLang="en-US" sz="2400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pic>
        <p:nvPicPr>
          <p:cNvPr id="14338" name="Picture 2" descr="(f^(negative 1) of f)(b) = f^(negative 1)(f(b)) = f^(negative 1)(x) = 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62100"/>
            <a:ext cx="47529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057400"/>
            <a:ext cx="8226425" cy="457200"/>
          </a:xfrm>
        </p:spPr>
        <p:txBody>
          <a:bodyPr/>
          <a:lstStyle/>
          <a:p>
            <a:pPr marL="0" indent="0"/>
            <a:r>
              <a:rPr lang="en-IN" dirty="0"/>
              <a:t>and</a:t>
            </a:r>
            <a:endParaRPr lang="en-US" altLang="en-US" dirty="0"/>
          </a:p>
        </p:txBody>
      </p:sp>
      <p:pic>
        <p:nvPicPr>
          <p:cNvPr id="14339" name="Picture 3" descr="(f^(negative 1) of f)(c) = f^(negative 1)(f(c)) = f^(negative 1)(y) = c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2438400"/>
            <a:ext cx="46767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124200"/>
            <a:ext cx="8226425" cy="457200"/>
          </a:xfrm>
        </p:spPr>
        <p:txBody>
          <a:bodyPr/>
          <a:lstStyle/>
          <a:p>
            <a:pPr marL="0" indent="0"/>
            <a:r>
              <a:rPr lang="en-IN" dirty="0"/>
              <a:t>Thus the composition of </a:t>
            </a:r>
            <a:r>
              <a:rPr lang="en-IN" i="1" dirty="0"/>
              <a:t>f </a:t>
            </a:r>
            <a:r>
              <a:rPr lang="en-IN" dirty="0"/>
              <a:t>and</a:t>
            </a:r>
            <a:endParaRPr lang="en-US" altLang="en-US" dirty="0"/>
          </a:p>
        </p:txBody>
      </p:sp>
      <p:pic>
        <p:nvPicPr>
          <p:cNvPr id="14340" name="Picture 4" descr="f^(negative 1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90874"/>
            <a:ext cx="4762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124200"/>
            <a:ext cx="8226425" cy="838200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                      </a:t>
            </a:r>
            <a:r>
              <a:rPr lang="en-IN" sz="900" dirty="0" smtClean="0"/>
              <a:t> </a:t>
            </a:r>
            <a:r>
              <a:rPr lang="en-IN" dirty="0" smtClean="0"/>
              <a:t>sends </a:t>
            </a:r>
            <a:r>
              <a:rPr lang="en-IN" dirty="0"/>
              <a:t>each element to itself. So by definition of </a:t>
            </a:r>
            <a:r>
              <a:rPr lang="en-IN" dirty="0" smtClean="0"/>
              <a:t>the identity </a:t>
            </a:r>
            <a:r>
              <a:rPr lang="en-IN" dirty="0"/>
              <a:t>function,</a:t>
            </a:r>
            <a:endParaRPr lang="en-US" altLang="en-US" dirty="0"/>
          </a:p>
        </p:txBody>
      </p:sp>
      <p:pic>
        <p:nvPicPr>
          <p:cNvPr id="14341" name="Picture 5" descr="f^(negative 1) of f = I_X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3962400"/>
            <a:ext cx="155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495800"/>
            <a:ext cx="8226425" cy="457200"/>
          </a:xfrm>
        </p:spPr>
        <p:txBody>
          <a:bodyPr/>
          <a:lstStyle/>
          <a:p>
            <a:pPr marL="0" indent="0"/>
            <a:r>
              <a:rPr lang="en-IN" dirty="0"/>
              <a:t>In a similar way, you can see that</a:t>
            </a:r>
            <a:endParaRPr lang="en-US" altLang="en-US" dirty="0"/>
          </a:p>
        </p:txBody>
      </p:sp>
      <p:pic>
        <p:nvPicPr>
          <p:cNvPr id="14342" name="Picture 6" descr="f of f^(negative 1) = I_Y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5019675"/>
            <a:ext cx="15906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57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Composition of Functions</a:t>
            </a:r>
            <a:endParaRPr lang="en-IN" altLang="en-US" dirty="0">
              <a:solidFill>
                <a:schemeClr val="tx1"/>
              </a:solidFill>
            </a:endParaRPr>
          </a:p>
        </p:txBody>
      </p:sp>
      <p:pic>
        <p:nvPicPr>
          <p:cNvPr id="15362" name="Picture 2" descr="The text box has the heading “Theorem 7.3.2 Composition of a Function with Its Inverse.” The text reads  “If function f from set X to set Y is a one-to-one and onto function with inverse function f^(negative 1) from set Y to set X, then &#10;(a) f^(negative 1) of f = I_X and (b) f of f^(negative 1) = I_Y.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8211557" cy="1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058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dirty="0"/>
              <a:t>Composition of One-to-One Functions</a:t>
            </a:r>
          </a:p>
        </p:txBody>
      </p:sp>
    </p:spTree>
    <p:extLst>
      <p:ext uri="{BB962C8B-B14F-4D97-AF65-F5344CB8AC3E}">
        <p14:creationId xmlns:p14="http://schemas.microsoft.com/office/powerpoint/2010/main" val="191078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700" dirty="0"/>
              <a:t>Composition of One-to-One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2971800"/>
          </a:xfrm>
        </p:spPr>
        <p:txBody>
          <a:bodyPr/>
          <a:lstStyle/>
          <a:p>
            <a:pPr marL="0" indent="0"/>
            <a:r>
              <a:rPr lang="en-IN" dirty="0"/>
              <a:t>The composition of functions interacts in interesting ways with the properties of </a:t>
            </a:r>
            <a:r>
              <a:rPr lang="en-IN" dirty="0" smtClean="0"/>
              <a:t>being one-to-one </a:t>
            </a:r>
            <a:r>
              <a:rPr lang="en-IN" dirty="0"/>
              <a:t>and onto. </a:t>
            </a:r>
            <a:endParaRPr lang="en-IN" dirty="0" smtClean="0"/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What </a:t>
            </a:r>
            <a:r>
              <a:rPr lang="en-IN" dirty="0"/>
              <a:t>happens, for instance, when two one-to-one </a:t>
            </a:r>
            <a:r>
              <a:rPr lang="en-IN" dirty="0" smtClean="0"/>
              <a:t>functions are </a:t>
            </a:r>
            <a:r>
              <a:rPr lang="en-IN" dirty="0"/>
              <a:t>composed? </a:t>
            </a:r>
            <a:endParaRPr lang="en-IN" dirty="0" smtClean="0"/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Must </a:t>
            </a:r>
            <a:r>
              <a:rPr lang="en-IN" dirty="0"/>
              <a:t>their composition be one-to-one</a:t>
            </a:r>
            <a:r>
              <a:rPr lang="en-IN" dirty="0" smtClean="0"/>
              <a:t>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545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700" dirty="0"/>
              <a:t>Composition of One-to-One Functions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676400"/>
          </a:xfrm>
        </p:spPr>
        <p:txBody>
          <a:bodyPr/>
          <a:lstStyle/>
          <a:p>
            <a:pPr marL="0" indent="0"/>
            <a:r>
              <a:rPr lang="en-IN" dirty="0"/>
              <a:t>For example, let </a:t>
            </a:r>
            <a:r>
              <a:rPr lang="en-IN" i="1" dirty="0"/>
              <a:t>X </a:t>
            </a:r>
            <a:r>
              <a:rPr lang="en-IN" dirty="0" smtClean="0"/>
              <a:t>= </a:t>
            </a:r>
            <a:r>
              <a:rPr lang="en-IN" dirty="0"/>
              <a:t>{</a:t>
            </a:r>
            <a:r>
              <a:rPr lang="en-IN" i="1" dirty="0"/>
              <a:t>a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dirty="0"/>
              <a:t>, </a:t>
            </a:r>
            <a:r>
              <a:rPr lang="en-IN" i="1" dirty="0"/>
              <a:t>c</a:t>
            </a:r>
            <a:r>
              <a:rPr lang="en-IN" dirty="0" smtClean="0"/>
              <a:t>}, </a:t>
            </a:r>
            <a:r>
              <a:rPr lang="en-IN" i="1" dirty="0" smtClean="0"/>
              <a:t>Y </a:t>
            </a:r>
            <a:r>
              <a:rPr lang="en-IN" dirty="0" smtClean="0"/>
              <a:t>= </a:t>
            </a:r>
            <a:r>
              <a:rPr lang="en-IN" dirty="0"/>
              <a:t>{</a:t>
            </a:r>
            <a:r>
              <a:rPr lang="en-IN" i="1" dirty="0"/>
              <a:t>w</a:t>
            </a:r>
            <a:r>
              <a:rPr lang="en-IN" dirty="0"/>
              <a:t>, </a:t>
            </a:r>
            <a:r>
              <a:rPr lang="en-IN" i="1" dirty="0"/>
              <a:t>x</a:t>
            </a:r>
            <a:r>
              <a:rPr lang="en-IN" dirty="0"/>
              <a:t>, </a:t>
            </a:r>
            <a:r>
              <a:rPr lang="en-IN" i="1" dirty="0"/>
              <a:t>y</a:t>
            </a:r>
            <a:r>
              <a:rPr lang="en-IN" dirty="0"/>
              <a:t>, </a:t>
            </a:r>
            <a:r>
              <a:rPr lang="en-IN" i="1" dirty="0"/>
              <a:t>z</a:t>
            </a:r>
            <a:r>
              <a:rPr lang="en-IN" dirty="0"/>
              <a:t>}, and </a:t>
            </a:r>
            <a:r>
              <a:rPr lang="en-IN" dirty="0" smtClean="0"/>
              <a:t>              </a:t>
            </a:r>
            <a:r>
              <a:rPr lang="en-IN" i="1" dirty="0" smtClean="0"/>
              <a:t>Z </a:t>
            </a:r>
            <a:r>
              <a:rPr lang="en-IN" dirty="0" smtClean="0"/>
              <a:t>= </a:t>
            </a:r>
            <a:r>
              <a:rPr lang="en-IN" dirty="0"/>
              <a:t>{1, 2, 3, 4, 5}, and define one-to-one functions </a:t>
            </a:r>
            <a:r>
              <a:rPr lang="en-IN" i="1" dirty="0"/>
              <a:t>f </a:t>
            </a:r>
            <a:r>
              <a:rPr lang="en-IN" dirty="0"/>
              <a:t>: </a:t>
            </a:r>
            <a:r>
              <a:rPr lang="en-IN" i="1" dirty="0"/>
              <a:t>X </a:t>
            </a:r>
            <a:r>
              <a:rPr lang="en-IN" dirty="0" smtClean="0"/>
              <a:t>→ </a:t>
            </a:r>
            <a:r>
              <a:rPr lang="en-IN" i="1" dirty="0"/>
              <a:t>Y </a:t>
            </a:r>
            <a:r>
              <a:rPr lang="en-IN" dirty="0" smtClean="0"/>
              <a:t>and </a:t>
            </a:r>
            <a:r>
              <a:rPr lang="en-IN" i="1" dirty="0" smtClean="0"/>
              <a:t>g </a:t>
            </a:r>
            <a:r>
              <a:rPr lang="en-IN" dirty="0"/>
              <a:t>: </a:t>
            </a:r>
            <a:r>
              <a:rPr lang="en-IN" i="1" dirty="0"/>
              <a:t>Y </a:t>
            </a:r>
            <a:r>
              <a:rPr lang="en-IN" dirty="0"/>
              <a:t>→</a:t>
            </a:r>
            <a:r>
              <a:rPr lang="en-IN" dirty="0" smtClean="0"/>
              <a:t> </a:t>
            </a:r>
            <a:r>
              <a:rPr lang="en-IN" i="1" dirty="0"/>
              <a:t>Z </a:t>
            </a:r>
            <a:r>
              <a:rPr lang="en-IN" dirty="0"/>
              <a:t>as shown in the </a:t>
            </a:r>
            <a:r>
              <a:rPr lang="en-IN" dirty="0" smtClean="0"/>
              <a:t>arrow </a:t>
            </a:r>
            <a:r>
              <a:rPr lang="en-IN" dirty="0"/>
              <a:t>diagrams of </a:t>
            </a:r>
            <a:r>
              <a:rPr lang="en-IN" dirty="0" smtClean="0"/>
              <a:t>Figure </a:t>
            </a:r>
            <a:r>
              <a:rPr lang="en-IN" dirty="0"/>
              <a:t>7.3.1.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63194" y="5080359"/>
            <a:ext cx="1217613" cy="329841"/>
          </a:xfrm>
        </p:spPr>
        <p:txBody>
          <a:bodyPr/>
          <a:lstStyle/>
          <a:p>
            <a:pPr marL="0" indent="0"/>
            <a:r>
              <a:rPr lang="en-IN" sz="1200" b="1" dirty="0" smtClean="0"/>
              <a:t>Figure 7.3.1</a:t>
            </a:r>
            <a:endParaRPr lang="en-US" altLang="en-US" sz="1200" b="1" dirty="0"/>
          </a:p>
        </p:txBody>
      </p:sp>
      <p:pic>
        <p:nvPicPr>
          <p:cNvPr id="16386" name="Picture 2" descr="There are three sets, namely X, Y, and Z. Elements under set X are a, b, and c; elements under set Y are w, x, y, and z; and, elements under set Z are 1, 2, 3, 4, and 5. The arrows are drawn from each element in set X to corresponding elements in set Y with the function f. The first arrow starts from a on the X set and ends on w on the Y set. The second arrow starts from b on the X set and ends on y on the Y set. The third arrow starts from c on the X set and ends on z on the Y set. The arrows are drawn from each element in set Y to corresponding elements in set Z with the function g. The first arrow starts from w on the Y set and ends on the number 1 on the Z set. The second arrow starts from x on the Y set and ends on the number 2 on the Z set. The third arrow starts from y on the Y set and ends on the number 4 on the Z set. The fourth arrow starts from z on the Y set and ends on the number 5 on the Z se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251" y="2946759"/>
            <a:ext cx="4161499" cy="2032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9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700" dirty="0"/>
              <a:t>Composition of One-to-One Functions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57200"/>
          </a:xfrm>
        </p:spPr>
        <p:txBody>
          <a:bodyPr/>
          <a:lstStyle/>
          <a:p>
            <a:pPr marL="0" indent="0"/>
            <a:r>
              <a:rPr lang="en-IN" dirty="0"/>
              <a:t>Then</a:t>
            </a:r>
            <a:endParaRPr lang="en-US" altLang="en-US" dirty="0"/>
          </a:p>
        </p:txBody>
      </p:sp>
      <p:pic>
        <p:nvPicPr>
          <p:cNvPr id="1026" name="Picture 2" descr="g of 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418" y="1473944"/>
            <a:ext cx="550027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838200"/>
          </a:xfrm>
        </p:spPr>
        <p:txBody>
          <a:bodyPr/>
          <a:lstStyle/>
          <a:p>
            <a:pPr marL="0" indent="0"/>
            <a:r>
              <a:rPr lang="en-IN" dirty="0" smtClean="0"/>
              <a:t>                 is </a:t>
            </a:r>
            <a:r>
              <a:rPr lang="en-IN" dirty="0"/>
              <a:t>the function with the arrow diagram shown in Figure 7.3.2.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096386" y="4191000"/>
            <a:ext cx="1217613" cy="329841"/>
          </a:xfrm>
        </p:spPr>
        <p:txBody>
          <a:bodyPr/>
          <a:lstStyle/>
          <a:p>
            <a:pPr marL="0" indent="0"/>
            <a:r>
              <a:rPr lang="en-IN" sz="1200" b="1" dirty="0" smtClean="0"/>
              <a:t>Figure 7.3.2</a:t>
            </a:r>
            <a:endParaRPr lang="en-US" altLang="en-US" sz="1200" b="1" dirty="0"/>
          </a:p>
        </p:txBody>
      </p:sp>
      <p:pic>
        <p:nvPicPr>
          <p:cNvPr id="1027" name="Picture 3" descr="There are two sets, namely X and Z. Elements under set X are a, b, and c; and, elements under set Z are 1, 2, 3, 4, and 5. The arrows are drawn from each element in set X to corresponding elements in set Z with the function g of f. The first arrow starts from a on the X set and ends on the number 1 on the Z set. The second arrow starts from b on the X set and ends on the number 4 on the Z set. The third arrow starts from c on the X set and ends on the number 5 on the Z set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49" y="2133600"/>
            <a:ext cx="4187851" cy="206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572000"/>
            <a:ext cx="8226425" cy="838200"/>
          </a:xfrm>
        </p:spPr>
        <p:txBody>
          <a:bodyPr/>
          <a:lstStyle/>
          <a:p>
            <a:pPr marL="0" indent="0"/>
            <a:r>
              <a:rPr lang="en-IN" dirty="0"/>
              <a:t>From the diagram it is clear that for these </a:t>
            </a:r>
            <a:r>
              <a:rPr lang="en-IN" dirty="0" smtClean="0"/>
              <a:t>particular functions</a:t>
            </a:r>
            <a:r>
              <a:rPr lang="en-IN" dirty="0"/>
              <a:t>, the composition is </a:t>
            </a:r>
            <a:r>
              <a:rPr lang="en-IN" dirty="0" smtClean="0"/>
              <a:t>one-to-one</a:t>
            </a:r>
            <a:r>
              <a:rPr lang="en-IN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529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700" dirty="0"/>
              <a:t>Composition of One-to-One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838200"/>
          </a:xfrm>
        </p:spPr>
        <p:txBody>
          <a:bodyPr/>
          <a:lstStyle/>
          <a:p>
            <a:pPr marL="0" indent="0"/>
            <a:r>
              <a:rPr lang="en-IN" dirty="0"/>
              <a:t>This result is no accident. It turns out that the composition of two one-to-one </a:t>
            </a:r>
            <a:r>
              <a:rPr lang="en-IN" dirty="0" smtClean="0"/>
              <a:t>functions is </a:t>
            </a:r>
            <a:r>
              <a:rPr lang="en-IN" dirty="0"/>
              <a:t>always one-to-one.</a:t>
            </a:r>
            <a:endParaRPr lang="en-US" altLang="en-US" dirty="0"/>
          </a:p>
        </p:txBody>
      </p:sp>
      <p:pic>
        <p:nvPicPr>
          <p:cNvPr id="2050" name="Picture 2" descr="The text box has the heading “Theorem 7.3.3.” The text reads  “If function f from set X to set Y and function g from set Y to set Z are both one-to-one functions, then g of f is one-to-one.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93143"/>
            <a:ext cx="8162678" cy="109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42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dirty="0"/>
              <a:t>Composition of Onto Functions</a:t>
            </a:r>
          </a:p>
        </p:txBody>
      </p:sp>
    </p:spTree>
    <p:extLst>
      <p:ext uri="{BB962C8B-B14F-4D97-AF65-F5344CB8AC3E}">
        <p14:creationId xmlns:p14="http://schemas.microsoft.com/office/powerpoint/2010/main" val="930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Composition of Onto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600200"/>
          </a:xfrm>
        </p:spPr>
        <p:txBody>
          <a:bodyPr/>
          <a:lstStyle/>
          <a:p>
            <a:pPr marL="0" indent="0"/>
            <a:r>
              <a:rPr lang="en-IN" dirty="0"/>
              <a:t>Now consider what happens when two onto functions are composed. For example, </a:t>
            </a:r>
            <a:r>
              <a:rPr lang="en-IN" dirty="0" smtClean="0"/>
              <a:t>let </a:t>
            </a:r>
            <a:r>
              <a:rPr lang="en-IN" i="1" dirty="0" smtClean="0"/>
              <a:t>X </a:t>
            </a:r>
            <a:r>
              <a:rPr lang="en-IN" dirty="0" smtClean="0"/>
              <a:t>= </a:t>
            </a:r>
            <a:r>
              <a:rPr lang="en-IN" dirty="0"/>
              <a:t>{</a:t>
            </a:r>
            <a:r>
              <a:rPr lang="en-IN" i="1" dirty="0"/>
              <a:t>a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dirty="0"/>
              <a:t>, </a:t>
            </a:r>
            <a:r>
              <a:rPr lang="en-IN" i="1" dirty="0"/>
              <a:t>c</a:t>
            </a:r>
            <a:r>
              <a:rPr lang="en-IN" dirty="0"/>
              <a:t>, </a:t>
            </a:r>
            <a:r>
              <a:rPr lang="en-IN" i="1" dirty="0"/>
              <a:t>d</a:t>
            </a:r>
            <a:r>
              <a:rPr lang="en-IN" dirty="0"/>
              <a:t>, </a:t>
            </a:r>
            <a:r>
              <a:rPr lang="en-IN" i="1" dirty="0"/>
              <a:t>e</a:t>
            </a:r>
            <a:r>
              <a:rPr lang="en-IN" dirty="0"/>
              <a:t>}, </a:t>
            </a:r>
            <a:r>
              <a:rPr lang="en-IN" dirty="0" smtClean="0"/>
              <a:t>                   </a:t>
            </a:r>
            <a:r>
              <a:rPr lang="en-IN" i="1" dirty="0" smtClean="0"/>
              <a:t>Y </a:t>
            </a:r>
            <a:r>
              <a:rPr lang="en-IN" dirty="0" smtClean="0"/>
              <a:t>= </a:t>
            </a:r>
            <a:r>
              <a:rPr lang="en-IN" dirty="0"/>
              <a:t>{</a:t>
            </a:r>
            <a:r>
              <a:rPr lang="en-IN" i="1" dirty="0"/>
              <a:t>w</a:t>
            </a:r>
            <a:r>
              <a:rPr lang="en-IN" dirty="0"/>
              <a:t>, </a:t>
            </a:r>
            <a:r>
              <a:rPr lang="en-IN" i="1" dirty="0"/>
              <a:t>x</a:t>
            </a:r>
            <a:r>
              <a:rPr lang="en-IN" dirty="0"/>
              <a:t>, </a:t>
            </a:r>
            <a:r>
              <a:rPr lang="en-IN" i="1" dirty="0"/>
              <a:t>y</a:t>
            </a:r>
            <a:r>
              <a:rPr lang="en-IN" dirty="0"/>
              <a:t>, </a:t>
            </a:r>
            <a:r>
              <a:rPr lang="en-IN" i="1" dirty="0"/>
              <a:t>z</a:t>
            </a:r>
            <a:r>
              <a:rPr lang="en-IN" dirty="0"/>
              <a:t>}, and </a:t>
            </a:r>
            <a:r>
              <a:rPr lang="en-IN" i="1" dirty="0"/>
              <a:t>Z </a:t>
            </a:r>
            <a:r>
              <a:rPr lang="en-IN" dirty="0" smtClean="0"/>
              <a:t>= </a:t>
            </a:r>
            <a:r>
              <a:rPr lang="en-IN" dirty="0"/>
              <a:t>{1, 2, 3}. Define onto functions </a:t>
            </a:r>
            <a:r>
              <a:rPr lang="en-IN" i="1" dirty="0"/>
              <a:t>f </a:t>
            </a:r>
            <a:r>
              <a:rPr lang="en-IN" dirty="0"/>
              <a:t>and </a:t>
            </a:r>
            <a:r>
              <a:rPr lang="en-IN" i="1" dirty="0"/>
              <a:t>g </a:t>
            </a:r>
            <a:r>
              <a:rPr lang="en-IN" dirty="0" smtClean="0"/>
              <a:t>by the </a:t>
            </a:r>
            <a:r>
              <a:rPr lang="en-IN" dirty="0"/>
              <a:t>following arrow diagrams.</a:t>
            </a:r>
            <a:endParaRPr lang="en-US" altLang="en-US" dirty="0"/>
          </a:p>
        </p:txBody>
      </p:sp>
      <p:pic>
        <p:nvPicPr>
          <p:cNvPr id="3074" name="Picture 2" descr="There are three sets, namely X, Y, and Z. Elements under set X are a, b, c, d, and e; elements under set Y are w, x, y, and z; and, elements under set Z are 1, 2, and 3. The arrows are drawn from each element in set X to corresponding elements in set Y with the function f. The first arrow starts from a on the X set and ends on x on the Y set. The second arrow starts from b on the X set and ends on y on the Y set. The third arrow starts from c on the X set and ends on w on the Y set. The fourth arrow starts from d on the X set and ends on z on the Y set. The fifth arrow starts from e on the X set and ends on y on the Y set.  The arrows are drawn from each element in set Y to corresponding element in set Z with the function g. The first arrow starts from w on the Y set and ends on the number 2 on the Z set. The second arrow starts from x on the Y set and ends on the number 1 on the Z set. The third arrow starts from y on the Y set and ends on the number 3 on the Z set. The fourth arrow starts from z on the Y set and ends on the number 2 on the Z se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695" y="3186073"/>
            <a:ext cx="4077646" cy="1991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Composition of Onto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57200"/>
          </a:xfrm>
        </p:spPr>
        <p:txBody>
          <a:bodyPr/>
          <a:lstStyle/>
          <a:p>
            <a:pPr marL="0" indent="0"/>
            <a:r>
              <a:rPr lang="en-IN" dirty="0"/>
              <a:t>Then</a:t>
            </a:r>
            <a:endParaRPr lang="en-US" altLang="en-US" dirty="0"/>
          </a:p>
        </p:txBody>
      </p:sp>
      <p:pic>
        <p:nvPicPr>
          <p:cNvPr id="5" name="Picture 2" descr="g of 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418" y="1473944"/>
            <a:ext cx="550027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762000"/>
          </a:xfrm>
        </p:spPr>
        <p:txBody>
          <a:bodyPr/>
          <a:lstStyle/>
          <a:p>
            <a:pPr marL="0" indent="0"/>
            <a:r>
              <a:rPr lang="en-IN" dirty="0" smtClean="0"/>
              <a:t>                 is </a:t>
            </a:r>
            <a:r>
              <a:rPr lang="en-IN" dirty="0"/>
              <a:t>the function with the arrow diagram shown below.</a:t>
            </a:r>
            <a:endParaRPr lang="en-US" altLang="en-US" dirty="0"/>
          </a:p>
        </p:txBody>
      </p:sp>
      <p:pic>
        <p:nvPicPr>
          <p:cNvPr id="4098" name="Picture 2" descr="There are two sets, namely X and Z. Elements under set X are a, b, c, d, and e; and, elements under set Z are 1, 2, and 3. The arrows are drawn from each element in set X to corresponding elements in set Z with the function g of f. The first arrow starts from a on the X set and ends on the number 1 on the Z set. The second arrow starts from b on the X set and ends on the number 3 on the Z set. The third arrow starts from c on the X set and ends on the number 2 on the Z set. The fourth arrow starts from d on the X set and ends on the number 2 on the Z set. The fifth arrow starts from e on the X set and ends on the number 3 on the Z set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307" y="2286000"/>
            <a:ext cx="4511386" cy="216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648200"/>
            <a:ext cx="8226425" cy="457200"/>
          </a:xfrm>
        </p:spPr>
        <p:txBody>
          <a:bodyPr/>
          <a:lstStyle/>
          <a:p>
            <a:pPr marL="0" indent="0"/>
            <a:r>
              <a:rPr lang="en-IN" dirty="0"/>
              <a:t>It is clear from the diagram that</a:t>
            </a:r>
            <a:endParaRPr lang="en-US" altLang="en-US" dirty="0"/>
          </a:p>
        </p:txBody>
      </p:sp>
      <p:pic>
        <p:nvPicPr>
          <p:cNvPr id="9" name="Picture 2" descr="g of 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724400"/>
            <a:ext cx="550027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648200"/>
            <a:ext cx="8226425" cy="457200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                           is </a:t>
            </a:r>
            <a:r>
              <a:rPr lang="en-IN" dirty="0"/>
              <a:t>onto.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512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Composition of Functions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962400"/>
          </a:xfrm>
        </p:spPr>
        <p:txBody>
          <a:bodyPr/>
          <a:lstStyle/>
          <a:p>
            <a:pPr marL="0" indent="0"/>
            <a:r>
              <a:rPr lang="en-IN" dirty="0"/>
              <a:t>Consider two functions, the successor function and the squaring function, both </a:t>
            </a:r>
            <a:r>
              <a:rPr lang="en-IN" dirty="0" smtClean="0"/>
              <a:t>defined from </a:t>
            </a:r>
            <a:r>
              <a:rPr lang="en-IN" b="1" dirty="0"/>
              <a:t>Z </a:t>
            </a:r>
            <a:r>
              <a:rPr lang="en-IN" dirty="0"/>
              <a:t>to </a:t>
            </a:r>
            <a:r>
              <a:rPr lang="en-IN" b="1" dirty="0"/>
              <a:t>Z</a:t>
            </a:r>
            <a:r>
              <a:rPr lang="en-IN" dirty="0"/>
              <a:t>, and </a:t>
            </a:r>
            <a:r>
              <a:rPr lang="en-IN" dirty="0" smtClean="0"/>
              <a:t>imagine that </a:t>
            </a:r>
            <a:r>
              <a:rPr lang="en-IN" dirty="0"/>
              <a:t>each is represented by a machine. </a:t>
            </a:r>
            <a:endParaRPr lang="en-IN" dirty="0" smtClean="0"/>
          </a:p>
          <a:p>
            <a:pPr marL="0" indent="0"/>
            <a:endParaRPr lang="en-IN" sz="900" dirty="0"/>
          </a:p>
          <a:p>
            <a:pPr marL="0" indent="0"/>
            <a:r>
              <a:rPr lang="en-IN" dirty="0" smtClean="0"/>
              <a:t>If </a:t>
            </a:r>
            <a:r>
              <a:rPr lang="en-IN" dirty="0"/>
              <a:t>the </a:t>
            </a:r>
            <a:r>
              <a:rPr lang="en-IN" dirty="0" smtClean="0"/>
              <a:t>two machines are hooked </a:t>
            </a:r>
            <a:r>
              <a:rPr lang="en-IN" dirty="0"/>
              <a:t>up so that the output from the successor function is used as input to the </a:t>
            </a:r>
            <a:r>
              <a:rPr lang="en-IN" dirty="0" smtClean="0"/>
              <a:t>squaring function</a:t>
            </a:r>
            <a:r>
              <a:rPr lang="en-IN" dirty="0"/>
              <a:t>, then they work together to operate as one larger machine. </a:t>
            </a:r>
            <a:endParaRPr lang="en-IN" dirty="0" smtClean="0"/>
          </a:p>
          <a:p>
            <a:pPr marL="0" indent="0"/>
            <a:endParaRPr lang="en-IN" sz="900" dirty="0" smtClean="0"/>
          </a:p>
          <a:p>
            <a:pPr marL="0" indent="0"/>
            <a:r>
              <a:rPr lang="en-IN" dirty="0" smtClean="0"/>
              <a:t>In </a:t>
            </a:r>
            <a:r>
              <a:rPr lang="en-IN" dirty="0"/>
              <a:t>this larger machine</a:t>
            </a:r>
            <a:r>
              <a:rPr lang="en-IN" dirty="0" smtClean="0"/>
              <a:t>, an </a:t>
            </a:r>
            <a:r>
              <a:rPr lang="en-IN" dirty="0"/>
              <a:t>integer </a:t>
            </a:r>
            <a:r>
              <a:rPr lang="en-IN" i="1" dirty="0"/>
              <a:t>n </a:t>
            </a:r>
            <a:r>
              <a:rPr lang="en-IN" dirty="0"/>
              <a:t>is first increased by 1 to obtain </a:t>
            </a:r>
            <a:r>
              <a:rPr lang="en-IN" i="1" dirty="0" smtClean="0"/>
              <a:t>n + </a:t>
            </a:r>
            <a:r>
              <a:rPr lang="en-IN" dirty="0" smtClean="0"/>
              <a:t>1</a:t>
            </a:r>
            <a:r>
              <a:rPr lang="en-IN" dirty="0"/>
              <a:t>; then the quantity </a:t>
            </a:r>
            <a:r>
              <a:rPr lang="en-IN" i="1" dirty="0" smtClean="0"/>
              <a:t>n + </a:t>
            </a:r>
            <a:r>
              <a:rPr lang="en-IN" dirty="0" smtClean="0"/>
              <a:t>1 is </a:t>
            </a:r>
            <a:r>
              <a:rPr lang="en-IN" dirty="0"/>
              <a:t>squared </a:t>
            </a:r>
            <a:r>
              <a:rPr lang="en-IN" dirty="0" smtClean="0"/>
              <a:t>to obtain</a:t>
            </a:r>
            <a:endParaRPr lang="en-US" altLang="en-US" dirty="0"/>
          </a:p>
        </p:txBody>
      </p:sp>
      <p:pic>
        <p:nvPicPr>
          <p:cNvPr id="1026" name="Picture 2" descr="(n + 1)^2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237484"/>
            <a:ext cx="1016668" cy="347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41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Composition of Onto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914400"/>
          </a:xfrm>
        </p:spPr>
        <p:txBody>
          <a:bodyPr/>
          <a:lstStyle/>
          <a:p>
            <a:pPr marL="0" indent="0"/>
            <a:r>
              <a:rPr lang="en-IN" dirty="0"/>
              <a:t>It turns out that the composition of any two onto functions (that can be composed) is onto.</a:t>
            </a:r>
            <a:endParaRPr lang="en-US" altLang="en-US" dirty="0"/>
          </a:p>
        </p:txBody>
      </p:sp>
      <p:pic>
        <p:nvPicPr>
          <p:cNvPr id="5122" name="Picture 2" descr="The text box has the heading “Theorem 7.3.4.” The text reads  “If function f from set X to set Y and function g from set Y to set Z are both onto functions, then g of f is onto.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8148014" cy="108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856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Composition of Functions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609600"/>
          </a:xfrm>
        </p:spPr>
        <p:txBody>
          <a:bodyPr/>
          <a:lstStyle/>
          <a:p>
            <a:pPr marL="0" indent="0"/>
            <a:r>
              <a:rPr lang="en-IN" dirty="0"/>
              <a:t>This is illustrated in the following drawing.</a:t>
            </a:r>
            <a:endParaRPr lang="en-US" altLang="en-US" dirty="0"/>
          </a:p>
        </p:txBody>
      </p:sp>
      <p:pic>
        <p:nvPicPr>
          <p:cNvPr id="5" name="Picture 4" descr="An image shows two machines. The first machine is named as “successor function,” and the second machine is named as “squaring function.” These two machines are hooked up so that n is inputted to the successor machine. It is increased by 1 to obtain n + 1, and then n + 1 is inputted to the squaring machine to obtain (n + 1)^2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2133600"/>
            <a:ext cx="80676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Composition of Functions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200400"/>
          </a:xfrm>
        </p:spPr>
        <p:txBody>
          <a:bodyPr/>
          <a:lstStyle/>
          <a:p>
            <a:pPr marL="0" indent="0"/>
            <a:r>
              <a:rPr lang="en-IN" dirty="0"/>
              <a:t>Combining functions in this way is called </a:t>
            </a:r>
            <a:r>
              <a:rPr lang="en-IN" i="1" dirty="0"/>
              <a:t>composing </a:t>
            </a:r>
            <a:r>
              <a:rPr lang="en-IN" dirty="0"/>
              <a:t>them; the resulting function </a:t>
            </a:r>
            <a:r>
              <a:rPr lang="en-IN" dirty="0" smtClean="0"/>
              <a:t>is called </a:t>
            </a:r>
            <a:r>
              <a:rPr lang="en-IN" dirty="0"/>
              <a:t>the </a:t>
            </a:r>
            <a:r>
              <a:rPr lang="en-IN" i="1" dirty="0"/>
              <a:t>composition </a:t>
            </a:r>
            <a:r>
              <a:rPr lang="en-IN" dirty="0"/>
              <a:t>of the </a:t>
            </a:r>
            <a:r>
              <a:rPr lang="en-IN" dirty="0" smtClean="0"/>
              <a:t>two functions</a:t>
            </a:r>
            <a:r>
              <a:rPr lang="en-IN" dirty="0"/>
              <a:t>. </a:t>
            </a:r>
            <a:endParaRPr lang="en-IN" dirty="0" smtClean="0"/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Note </a:t>
            </a:r>
            <a:r>
              <a:rPr lang="en-IN" dirty="0"/>
              <a:t>that the composition can be formed </a:t>
            </a:r>
            <a:r>
              <a:rPr lang="en-IN" dirty="0" smtClean="0"/>
              <a:t>only if </a:t>
            </a:r>
            <a:r>
              <a:rPr lang="en-IN" dirty="0"/>
              <a:t>the output of the first function is acceptable input to </a:t>
            </a:r>
            <a:r>
              <a:rPr lang="en-IN" dirty="0" smtClean="0"/>
              <a:t>the second </a:t>
            </a:r>
            <a:r>
              <a:rPr lang="en-IN" dirty="0"/>
              <a:t>function. That is, </a:t>
            </a:r>
            <a:r>
              <a:rPr lang="en-IN" dirty="0" smtClean="0"/>
              <a:t>the range </a:t>
            </a:r>
            <a:r>
              <a:rPr lang="en-IN" dirty="0"/>
              <a:t>of the first function must be contained in the domain of the second function.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779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Composition of Functions</a:t>
            </a:r>
            <a:endParaRPr lang="en-IN" alt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The text box has the heading  “Definition.” The text reads  “Let function f from set X to set Y and function g from set Y prime to set Z be functions with the property that the range of f is a subset of the domain of g. Define a new function g of f from set X to set Z as follows:&#10;(g of f)(x) = g(f(x)) for each x element of X. where g of f is read g circle f and g(f(x)) is read g of f of x. The function g of f is called the composition of f and g.”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47" y="1752600"/>
            <a:ext cx="8221694" cy="23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Composition of Functions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609600"/>
          </a:xfrm>
        </p:spPr>
        <p:txBody>
          <a:bodyPr/>
          <a:lstStyle/>
          <a:p>
            <a:pPr marL="0" indent="0"/>
            <a:r>
              <a:rPr lang="en-IN" dirty="0"/>
              <a:t>This definition is shown schematically below.</a:t>
            </a:r>
            <a:endParaRPr lang="en-US" altLang="en-US" dirty="0"/>
          </a:p>
        </p:txBody>
      </p:sp>
      <p:pic>
        <p:nvPicPr>
          <p:cNvPr id="4" name="Picture 3" descr="There are 3 circles namely, X, Y, and Z. Point x in the circle X is going to the circle Y with the function f is f(x). There is another circle that is Y prime in circle Y. Then, the point f(x) in the circle Y is going to the circle Z with the function g is g(f(x)) = (g of f)(x). Then, automatically, the point x tends to the point in Z with the function g of f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99" y="2209800"/>
            <a:ext cx="73628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200" dirty="0"/>
              <a:t>Example </a:t>
            </a:r>
            <a:r>
              <a:rPr lang="en-IN" altLang="en-US" sz="2200" dirty="0" smtClean="0"/>
              <a:t>7.3.1 </a:t>
            </a:r>
            <a:r>
              <a:rPr lang="en-US" altLang="en-US" sz="2200" dirty="0"/>
              <a:t>– </a:t>
            </a:r>
            <a:r>
              <a:rPr lang="en-IN" altLang="en-US" sz="2200" i="1" dirty="0"/>
              <a:t>Composition of Functions Defined by Formulas</a:t>
            </a:r>
            <a:endParaRPr lang="en-IN" alt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838200"/>
          </a:xfrm>
        </p:spPr>
        <p:txBody>
          <a:bodyPr/>
          <a:lstStyle/>
          <a:p>
            <a:pPr marL="0" indent="0"/>
            <a:r>
              <a:rPr lang="en-IN" dirty="0"/>
              <a:t>Let </a:t>
            </a:r>
            <a:r>
              <a:rPr lang="en-IN" i="1" dirty="0"/>
              <a:t>f </a:t>
            </a:r>
            <a:r>
              <a:rPr lang="en-IN" dirty="0"/>
              <a:t>: </a:t>
            </a:r>
            <a:r>
              <a:rPr lang="en-IN" b="1" dirty="0"/>
              <a:t>Z </a:t>
            </a:r>
            <a:r>
              <a:rPr lang="en-IN" dirty="0"/>
              <a:t>→</a:t>
            </a:r>
            <a:r>
              <a:rPr lang="en-IN" dirty="0" smtClean="0"/>
              <a:t> </a:t>
            </a:r>
            <a:r>
              <a:rPr lang="en-IN" b="1" dirty="0"/>
              <a:t>Z </a:t>
            </a:r>
            <a:r>
              <a:rPr lang="en-IN" dirty="0"/>
              <a:t>be the successor function and let </a:t>
            </a:r>
            <a:r>
              <a:rPr lang="en-IN" i="1" dirty="0"/>
              <a:t>g </a:t>
            </a:r>
            <a:r>
              <a:rPr lang="en-IN" dirty="0"/>
              <a:t>: </a:t>
            </a:r>
            <a:r>
              <a:rPr lang="en-IN" b="1" dirty="0"/>
              <a:t>Z </a:t>
            </a:r>
            <a:r>
              <a:rPr lang="en-IN" dirty="0"/>
              <a:t>→</a:t>
            </a:r>
            <a:r>
              <a:rPr lang="en-IN" dirty="0" smtClean="0"/>
              <a:t> </a:t>
            </a:r>
            <a:r>
              <a:rPr lang="en-IN" b="1" dirty="0"/>
              <a:t>Z </a:t>
            </a:r>
            <a:r>
              <a:rPr lang="en-IN" dirty="0"/>
              <a:t>be the squaring function. </a:t>
            </a:r>
            <a:r>
              <a:rPr lang="en-IN" dirty="0" smtClean="0"/>
              <a:t>Then </a:t>
            </a:r>
            <a:r>
              <a:rPr lang="en-IN" i="1" dirty="0" smtClean="0"/>
              <a:t>f</a:t>
            </a:r>
            <a:r>
              <a:rPr lang="en-IN" sz="800" i="1" dirty="0" smtClean="0"/>
              <a:t> </a:t>
            </a:r>
            <a:r>
              <a:rPr lang="en-IN" dirty="0"/>
              <a:t>(</a:t>
            </a:r>
            <a:r>
              <a:rPr lang="en-IN" i="1" dirty="0"/>
              <a:t>n</a:t>
            </a:r>
            <a:r>
              <a:rPr lang="en-IN" dirty="0"/>
              <a:t>) </a:t>
            </a:r>
            <a:r>
              <a:rPr lang="en-IN" dirty="0" smtClean="0"/>
              <a:t>= </a:t>
            </a:r>
            <a:r>
              <a:rPr lang="en-IN" i="1" dirty="0" smtClean="0"/>
              <a:t>n + </a:t>
            </a:r>
            <a:r>
              <a:rPr lang="en-IN" dirty="0" smtClean="0"/>
              <a:t>1 </a:t>
            </a:r>
            <a:r>
              <a:rPr lang="en-IN" dirty="0"/>
              <a:t>for each </a:t>
            </a:r>
            <a:r>
              <a:rPr lang="en-IN" i="1" dirty="0"/>
              <a:t>n </a:t>
            </a:r>
            <a:r>
              <a:rPr lang="en-IN" dirty="0"/>
              <a:t>∈ </a:t>
            </a:r>
            <a:r>
              <a:rPr lang="en-IN" b="1" dirty="0"/>
              <a:t>Z </a:t>
            </a:r>
            <a:r>
              <a:rPr lang="en-IN" dirty="0"/>
              <a:t>and</a:t>
            </a:r>
            <a:endParaRPr lang="en-US" altLang="en-US" dirty="0"/>
          </a:p>
        </p:txBody>
      </p:sp>
      <p:pic>
        <p:nvPicPr>
          <p:cNvPr id="8" name="Picture 7" descr="g(n) = n^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88" y="2340592"/>
            <a:ext cx="1162050" cy="37147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285999"/>
            <a:ext cx="8226425" cy="1314751"/>
          </a:xfrm>
        </p:spPr>
        <p:txBody>
          <a:bodyPr/>
          <a:lstStyle/>
          <a:p>
            <a:r>
              <a:rPr lang="en-IN" dirty="0" smtClean="0"/>
              <a:t>               for </a:t>
            </a:r>
            <a:r>
              <a:rPr lang="en-IN" dirty="0"/>
              <a:t>each </a:t>
            </a:r>
            <a:r>
              <a:rPr lang="en-IN" i="1" dirty="0"/>
              <a:t>n </a:t>
            </a:r>
            <a:r>
              <a:rPr lang="en-IN" dirty="0"/>
              <a:t>∈</a:t>
            </a:r>
            <a:r>
              <a:rPr lang="en-IN" dirty="0" smtClean="0"/>
              <a:t> </a:t>
            </a:r>
            <a:r>
              <a:rPr lang="en-IN" b="1" dirty="0"/>
              <a:t>Z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a. Find </a:t>
            </a:r>
            <a:r>
              <a:rPr lang="en-IN" dirty="0"/>
              <a:t>the </a:t>
            </a:r>
            <a:r>
              <a:rPr lang="en-IN" dirty="0" smtClean="0"/>
              <a:t>compositions</a:t>
            </a:r>
            <a:endParaRPr lang="en-US" altLang="en-US" dirty="0"/>
          </a:p>
        </p:txBody>
      </p:sp>
      <p:pic>
        <p:nvPicPr>
          <p:cNvPr id="2050" name="Picture 2" descr="g of f and f of g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25" y="3237899"/>
            <a:ext cx="1967975" cy="34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810000"/>
            <a:ext cx="8226425" cy="533400"/>
          </a:xfrm>
        </p:spPr>
        <p:txBody>
          <a:bodyPr/>
          <a:lstStyle/>
          <a:p>
            <a:r>
              <a:rPr lang="en-IN" dirty="0" smtClean="0"/>
              <a:t>b</a:t>
            </a:r>
            <a:r>
              <a:rPr lang="en-IN" dirty="0"/>
              <a:t>. </a:t>
            </a:r>
            <a:r>
              <a:rPr lang="en-IN" dirty="0" smtClean="0"/>
              <a:t>Is</a:t>
            </a:r>
            <a:endParaRPr lang="en-US" altLang="en-US" dirty="0"/>
          </a:p>
        </p:txBody>
      </p:sp>
      <p:pic>
        <p:nvPicPr>
          <p:cNvPr id="11" name="Picture 10" descr="g of f and f of g? Explain.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754" y="3781985"/>
            <a:ext cx="2971800" cy="44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5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7.3.1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2514600"/>
          </a:xfrm>
        </p:spPr>
        <p:txBody>
          <a:bodyPr/>
          <a:lstStyle/>
          <a:p>
            <a:r>
              <a:rPr lang="en-IN" dirty="0" smtClean="0"/>
              <a:t>a. Because </a:t>
            </a:r>
            <a:r>
              <a:rPr lang="en-IN" i="1" dirty="0"/>
              <a:t>f </a:t>
            </a:r>
            <a:r>
              <a:rPr lang="en-IN" dirty="0"/>
              <a:t>sends each integer to that integer plus 1 and </a:t>
            </a:r>
            <a:r>
              <a:rPr lang="en-IN" i="1" dirty="0"/>
              <a:t>g </a:t>
            </a:r>
            <a:r>
              <a:rPr lang="en-IN" dirty="0"/>
              <a:t>sends each integer to </a:t>
            </a:r>
            <a:r>
              <a:rPr lang="en-IN" dirty="0" smtClean="0"/>
              <a:t>the square </a:t>
            </a:r>
            <a:r>
              <a:rPr lang="en-IN" dirty="0"/>
              <a:t>of that integer, it can be helpful to think of the action of </a:t>
            </a:r>
            <a:r>
              <a:rPr lang="en-IN" i="1" dirty="0"/>
              <a:t>f </a:t>
            </a:r>
            <a:r>
              <a:rPr lang="en-IN" dirty="0"/>
              <a:t>and </a:t>
            </a:r>
            <a:r>
              <a:rPr lang="en-IN" i="1" dirty="0"/>
              <a:t>g </a:t>
            </a:r>
            <a:r>
              <a:rPr lang="en-IN" dirty="0"/>
              <a:t>as follows</a:t>
            </a:r>
            <a:r>
              <a:rPr lang="en-IN" dirty="0" smtClean="0"/>
              <a:t>:</a:t>
            </a:r>
          </a:p>
          <a:p>
            <a:endParaRPr lang="en-US" altLang="en-US" dirty="0" smtClean="0"/>
          </a:p>
          <a:p>
            <a:r>
              <a:rPr lang="en-IN" i="1" dirty="0" smtClean="0"/>
              <a:t>	f </a:t>
            </a:r>
            <a:r>
              <a:rPr lang="en-IN" dirty="0"/>
              <a:t>(any integer) </a:t>
            </a:r>
            <a:r>
              <a:rPr lang="en-IN" dirty="0" smtClean="0"/>
              <a:t>= </a:t>
            </a:r>
            <a:r>
              <a:rPr lang="en-IN" dirty="0"/>
              <a:t>that </a:t>
            </a:r>
            <a:r>
              <a:rPr lang="en-IN" dirty="0" smtClean="0"/>
              <a:t>integer + 1 </a:t>
            </a:r>
            <a:r>
              <a:rPr lang="en-IN" i="1" dirty="0"/>
              <a:t>[even if the integer is g</a:t>
            </a:r>
            <a:r>
              <a:rPr lang="en-IN" dirty="0"/>
              <a:t>(</a:t>
            </a:r>
            <a:r>
              <a:rPr lang="en-IN" i="1" dirty="0"/>
              <a:t>n</a:t>
            </a:r>
            <a:r>
              <a:rPr lang="en-IN" dirty="0" smtClean="0"/>
              <a:t>)</a:t>
            </a:r>
            <a:r>
              <a:rPr lang="en-IN" i="1" dirty="0" smtClean="0"/>
              <a:t>].</a:t>
            </a:r>
            <a:endParaRPr lang="en-US" altLang="en-US" dirty="0"/>
          </a:p>
        </p:txBody>
      </p:sp>
      <p:pic>
        <p:nvPicPr>
          <p:cNvPr id="3074" name="Picture 2" descr="g(any integer) = (that integer)^2    [even if the integer is f(n)]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7260365" cy="41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197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ample">
  <a:themeElements>
    <a:clrScheme name="samp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a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</Template>
  <TotalTime>7427</TotalTime>
  <Words>1093</Words>
  <Application>Microsoft Office PowerPoint</Application>
  <PresentationFormat>On-screen Show (4:3)</PresentationFormat>
  <Paragraphs>131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Wingdings</vt:lpstr>
      <vt:lpstr>sample</vt:lpstr>
      <vt:lpstr>CHAPTER 7</vt:lpstr>
      <vt:lpstr>7.3</vt:lpstr>
      <vt:lpstr>Composition of Functions</vt:lpstr>
      <vt:lpstr>Composition of Functions</vt:lpstr>
      <vt:lpstr>Composition of Functions</vt:lpstr>
      <vt:lpstr>Composition of Functions</vt:lpstr>
      <vt:lpstr>Composition of Functions</vt:lpstr>
      <vt:lpstr>Example 7.3.1 – Composition of Functions Defined by Formulas</vt:lpstr>
      <vt:lpstr>Example 7.3.1 – Solution</vt:lpstr>
      <vt:lpstr>Example 7.3.1 – Solution</vt:lpstr>
      <vt:lpstr>Example 7.3.1 – Solution</vt:lpstr>
      <vt:lpstr>Example 7.3.2 – Composition of Functions Defined on Finite Sets</vt:lpstr>
      <vt:lpstr>Example 7.3.2 – Solution</vt:lpstr>
      <vt:lpstr>Example 7.3.3 – Composition with the Identity Function</vt:lpstr>
      <vt:lpstr>Example 7.3.3 – Solution</vt:lpstr>
      <vt:lpstr>Example 7.3.3 – Solution</vt:lpstr>
      <vt:lpstr>Composition of Functions</vt:lpstr>
      <vt:lpstr>Example 7.3.4 – Composing a Function with Its Inverse</vt:lpstr>
      <vt:lpstr>Example 7.3.4 – Composing a Function with Its Inverse</vt:lpstr>
      <vt:lpstr>Example 7.3.4 – Composing a Function with Its Inverse</vt:lpstr>
      <vt:lpstr>Composition of Functions</vt:lpstr>
      <vt:lpstr>Composition of One-to-One Functions</vt:lpstr>
      <vt:lpstr>Composition of One-to-One Functions</vt:lpstr>
      <vt:lpstr>Composition of One-to-One Functions</vt:lpstr>
      <vt:lpstr>Composition of One-to-One Functions</vt:lpstr>
      <vt:lpstr>Composition of One-to-One Functions</vt:lpstr>
      <vt:lpstr>Composition of Onto Functions</vt:lpstr>
      <vt:lpstr>Composition of Onto Functions</vt:lpstr>
      <vt:lpstr>Composition of Onto Functions</vt:lpstr>
      <vt:lpstr>Composition of Onto Functions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ssharma</dc:creator>
  <cp:lastModifiedBy>Anil Varekar</cp:lastModifiedBy>
  <cp:revision>2632</cp:revision>
  <dcterms:created xsi:type="dcterms:W3CDTF">2008-12-01T05:36:35Z</dcterms:created>
  <dcterms:modified xsi:type="dcterms:W3CDTF">2019-02-14T06:27:43Z</dcterms:modified>
</cp:coreProperties>
</file>