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638" r:id="rId2"/>
    <p:sldId id="605" r:id="rId3"/>
    <p:sldId id="607" r:id="rId4"/>
    <p:sldId id="608" r:id="rId5"/>
    <p:sldId id="609" r:id="rId6"/>
    <p:sldId id="610" r:id="rId7"/>
    <p:sldId id="611" r:id="rId8"/>
    <p:sldId id="612" r:id="rId9"/>
    <p:sldId id="613" r:id="rId10"/>
    <p:sldId id="614" r:id="rId11"/>
    <p:sldId id="615" r:id="rId12"/>
    <p:sldId id="639" r:id="rId13"/>
    <p:sldId id="617" r:id="rId14"/>
    <p:sldId id="618" r:id="rId15"/>
    <p:sldId id="619" r:id="rId16"/>
    <p:sldId id="620" r:id="rId17"/>
    <p:sldId id="621" r:id="rId18"/>
    <p:sldId id="622" r:id="rId19"/>
    <p:sldId id="623" r:id="rId20"/>
    <p:sldId id="624" r:id="rId21"/>
    <p:sldId id="640" r:id="rId22"/>
    <p:sldId id="596" r:id="rId23"/>
    <p:sldId id="626" r:id="rId24"/>
    <p:sldId id="627" r:id="rId25"/>
    <p:sldId id="628" r:id="rId26"/>
    <p:sldId id="629" r:id="rId27"/>
    <p:sldId id="641" r:id="rId28"/>
    <p:sldId id="631" r:id="rId29"/>
    <p:sldId id="633" r:id="rId30"/>
    <p:sldId id="632" r:id="rId31"/>
    <p:sldId id="634" r:id="rId32"/>
    <p:sldId id="635" r:id="rId33"/>
    <p:sldId id="636" r:id="rId34"/>
    <p:sldId id="637" r:id="rId35"/>
  </p:sldIdLst>
  <p:sldSz cx="9144000" cy="6858000" type="screen4x3"/>
  <p:notesSz cx="6858000" cy="9144000"/>
  <p:custDataLst>
    <p:tags r:id="rId38"/>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CDFF"/>
    <a:srgbClr val="008EC0"/>
    <a:srgbClr val="00AEEF"/>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4" autoAdjust="0"/>
    <p:restoredTop sz="94434" autoAdjust="0"/>
  </p:normalViewPr>
  <p:slideViewPr>
    <p:cSldViewPr>
      <p:cViewPr varScale="1">
        <p:scale>
          <a:sx n="71" d="100"/>
          <a:sy n="71" d="100"/>
        </p:scale>
        <p:origin x="612"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14-02-2019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1203853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782655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1166389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1338279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440904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337403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318929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3559618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618358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4009457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65084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318923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1934999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256553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3490704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1569255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278163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2587864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545939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2839772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6642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3684855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358688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427544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2491660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45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1464827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2896654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331828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8</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a:t>PROPERTIES OF RELATIONS</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3628995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100" dirty="0"/>
              <a:t>Example </a:t>
            </a:r>
            <a:r>
              <a:rPr lang="en-IN" altLang="en-US" sz="3100" dirty="0" smtClean="0"/>
              <a:t>8.1.3 </a:t>
            </a:r>
            <a:r>
              <a:rPr lang="en-US" altLang="en-US" sz="3100" dirty="0"/>
              <a:t>– </a:t>
            </a:r>
            <a:r>
              <a:rPr lang="en-IN" altLang="en-US" sz="3100" i="1" dirty="0" smtClean="0"/>
              <a:t>A </a:t>
            </a:r>
            <a:r>
              <a:rPr lang="en-IN" altLang="en-US" sz="3100" i="1" dirty="0"/>
              <a:t>Relation on a Power </a:t>
            </a:r>
            <a:r>
              <a:rPr lang="en-IN" altLang="en-US" sz="3100" i="1" dirty="0" smtClean="0"/>
              <a:t>Set</a:t>
            </a:r>
            <a:endParaRPr lang="en-IN" altLang="en-US" sz="3100" dirty="0"/>
          </a:p>
        </p:txBody>
      </p:sp>
      <p:sp>
        <p:nvSpPr>
          <p:cNvPr id="3" name="Content Placeholder 2"/>
          <p:cNvSpPr>
            <a:spLocks noGrp="1"/>
          </p:cNvSpPr>
          <p:nvPr>
            <p:ph sz="quarter" idx="13"/>
          </p:nvPr>
        </p:nvSpPr>
        <p:spPr>
          <a:xfrm>
            <a:off x="457200" y="1447800"/>
            <a:ext cx="8125841" cy="914400"/>
          </a:xfrm>
        </p:spPr>
        <p:txBody>
          <a:bodyPr/>
          <a:lstStyle/>
          <a:p>
            <a:pPr marL="0" indent="0"/>
            <a:r>
              <a:rPr lang="en-IN" dirty="0"/>
              <a:t>Let </a:t>
            </a:r>
            <a:r>
              <a:rPr lang="en-IN" i="1" dirty="0"/>
              <a:t>X </a:t>
            </a:r>
            <a:r>
              <a:rPr lang="en-IN" dirty="0"/>
              <a:t>=</a:t>
            </a:r>
            <a:r>
              <a:rPr lang="en-IN" dirty="0" smtClean="0"/>
              <a:t> </a:t>
            </a:r>
            <a:r>
              <a:rPr lang="en-IN" dirty="0"/>
              <a:t>{</a:t>
            </a:r>
            <a:r>
              <a:rPr lang="en-IN" i="1" dirty="0"/>
              <a:t>a</a:t>
            </a:r>
            <a:r>
              <a:rPr lang="en-IN" dirty="0"/>
              <a:t>, </a:t>
            </a:r>
            <a:r>
              <a:rPr lang="en-IN" i="1" dirty="0"/>
              <a:t>b</a:t>
            </a:r>
            <a:r>
              <a:rPr lang="en-IN" dirty="0"/>
              <a:t>, </a:t>
            </a:r>
            <a:r>
              <a:rPr lang="en-IN" i="1" dirty="0"/>
              <a:t>c</a:t>
            </a:r>
            <a:r>
              <a:rPr lang="en-IN" dirty="0" smtClean="0"/>
              <a:t>}.</a:t>
            </a:r>
          </a:p>
          <a:p>
            <a:pPr marL="0" indent="0"/>
            <a:r>
              <a:rPr lang="en-IN" dirty="0" smtClean="0"/>
              <a:t>Then</a:t>
            </a:r>
            <a:endParaRPr lang="en-US" altLang="en-US" dirty="0"/>
          </a:p>
        </p:txBody>
      </p:sp>
      <p:pic>
        <p:nvPicPr>
          <p:cNvPr id="4" name="Picture 3" descr="script P(x) = {empty set, {a}, {b}, {c}, {a, b}, {a, c}, {b, c}, {a, b, c}}"/>
          <p:cNvPicPr>
            <a:picLocks noChangeAspect="1"/>
          </p:cNvPicPr>
          <p:nvPr/>
        </p:nvPicPr>
        <p:blipFill>
          <a:blip r:embed="rId3"/>
          <a:stretch>
            <a:fillRect/>
          </a:stretch>
        </p:blipFill>
        <p:spPr>
          <a:xfrm>
            <a:off x="1308100" y="1955800"/>
            <a:ext cx="6245476" cy="339675"/>
          </a:xfrm>
          <a:prstGeom prst="rect">
            <a:avLst/>
          </a:prstGeom>
        </p:spPr>
      </p:pic>
      <p:sp>
        <p:nvSpPr>
          <p:cNvPr id="7" name="Content Placeholder 2"/>
          <p:cNvSpPr>
            <a:spLocks noGrp="1"/>
          </p:cNvSpPr>
          <p:nvPr>
            <p:ph sz="quarter" idx="13"/>
          </p:nvPr>
        </p:nvSpPr>
        <p:spPr>
          <a:xfrm>
            <a:off x="457200" y="2514600"/>
            <a:ext cx="3428999" cy="457200"/>
          </a:xfrm>
        </p:spPr>
        <p:txBody>
          <a:bodyPr/>
          <a:lstStyle/>
          <a:p>
            <a:r>
              <a:rPr lang="en-IN" dirty="0"/>
              <a:t>Define </a:t>
            </a:r>
            <a:r>
              <a:rPr lang="en-IN" dirty="0" smtClean="0"/>
              <a:t>a relation </a:t>
            </a:r>
            <a:r>
              <a:rPr lang="en-IN" b="1" dirty="0" smtClean="0"/>
              <a:t>S</a:t>
            </a:r>
            <a:r>
              <a:rPr lang="en-IN" dirty="0" smtClean="0"/>
              <a:t> from</a:t>
            </a:r>
            <a:endParaRPr lang="en-US" altLang="en-US" dirty="0"/>
          </a:p>
        </p:txBody>
      </p:sp>
      <p:pic>
        <p:nvPicPr>
          <p:cNvPr id="5" name="Picture 4" descr="script P(x) to script p(x)"/>
          <p:cNvPicPr>
            <a:picLocks noChangeAspect="1"/>
          </p:cNvPicPr>
          <p:nvPr/>
        </p:nvPicPr>
        <p:blipFill>
          <a:blip r:embed="rId4"/>
          <a:stretch>
            <a:fillRect/>
          </a:stretch>
        </p:blipFill>
        <p:spPr>
          <a:xfrm>
            <a:off x="3810000" y="2610586"/>
            <a:ext cx="1484123" cy="297714"/>
          </a:xfrm>
          <a:prstGeom prst="rect">
            <a:avLst/>
          </a:prstGeom>
        </p:spPr>
      </p:pic>
      <p:sp>
        <p:nvSpPr>
          <p:cNvPr id="9" name="Content Placeholder 2"/>
          <p:cNvSpPr>
            <a:spLocks noGrp="1"/>
          </p:cNvSpPr>
          <p:nvPr>
            <p:ph sz="quarter" idx="13"/>
          </p:nvPr>
        </p:nvSpPr>
        <p:spPr>
          <a:xfrm>
            <a:off x="457200" y="2514600"/>
            <a:ext cx="8305800" cy="838200"/>
          </a:xfrm>
        </p:spPr>
        <p:txBody>
          <a:bodyPr/>
          <a:lstStyle/>
          <a:p>
            <a:pPr marL="0" indent="0"/>
            <a:r>
              <a:rPr lang="en-IN" dirty="0" smtClean="0"/>
              <a:t>                                                         as </a:t>
            </a:r>
            <a:r>
              <a:rPr lang="en-IN" dirty="0"/>
              <a:t>follows: For all sets </a:t>
            </a:r>
            <a:r>
              <a:rPr lang="en-IN" i="1" dirty="0"/>
              <a:t>A </a:t>
            </a:r>
            <a:r>
              <a:rPr lang="en-IN" dirty="0"/>
              <a:t>and </a:t>
            </a:r>
            <a:r>
              <a:rPr lang="en-IN" i="1" dirty="0"/>
              <a:t>B </a:t>
            </a:r>
            <a:r>
              <a:rPr lang="en-IN" dirty="0"/>
              <a:t>in</a:t>
            </a:r>
            <a:endParaRPr lang="en-US" altLang="en-US" dirty="0"/>
          </a:p>
        </p:txBody>
      </p:sp>
      <p:pic>
        <p:nvPicPr>
          <p:cNvPr id="8" name="Picture 7" descr="script P(x)"/>
          <p:cNvPicPr>
            <a:picLocks noChangeAspect="1"/>
          </p:cNvPicPr>
          <p:nvPr/>
        </p:nvPicPr>
        <p:blipFill>
          <a:blip r:embed="rId5"/>
          <a:stretch>
            <a:fillRect/>
          </a:stretch>
        </p:blipFill>
        <p:spPr>
          <a:xfrm>
            <a:off x="1727151" y="2997292"/>
            <a:ext cx="559878" cy="266608"/>
          </a:xfrm>
          <a:prstGeom prst="rect">
            <a:avLst/>
          </a:prstGeom>
        </p:spPr>
      </p:pic>
      <p:sp>
        <p:nvSpPr>
          <p:cNvPr id="12" name="Content Placeholder 2"/>
          <p:cNvSpPr>
            <a:spLocks noGrp="1"/>
          </p:cNvSpPr>
          <p:nvPr>
            <p:ph sz="quarter" idx="13"/>
          </p:nvPr>
        </p:nvSpPr>
        <p:spPr>
          <a:xfrm>
            <a:off x="2286000" y="2891536"/>
            <a:ext cx="5257800" cy="512064"/>
          </a:xfrm>
        </p:spPr>
        <p:txBody>
          <a:bodyPr/>
          <a:lstStyle/>
          <a:p>
            <a:r>
              <a:rPr lang="en-IN" dirty="0"/>
              <a:t>(that is, for all </a:t>
            </a:r>
            <a:r>
              <a:rPr lang="en-IN" dirty="0" smtClean="0"/>
              <a:t>subsets </a:t>
            </a:r>
            <a:r>
              <a:rPr lang="en-IN" i="1" dirty="0" smtClean="0"/>
              <a:t>A </a:t>
            </a:r>
            <a:r>
              <a:rPr lang="en-IN" dirty="0"/>
              <a:t>and </a:t>
            </a:r>
            <a:r>
              <a:rPr lang="en-IN" i="1" dirty="0"/>
              <a:t>B </a:t>
            </a:r>
            <a:r>
              <a:rPr lang="en-IN" dirty="0"/>
              <a:t>of </a:t>
            </a:r>
            <a:r>
              <a:rPr lang="en-IN" i="1" dirty="0"/>
              <a:t>X</a:t>
            </a:r>
            <a:r>
              <a:rPr lang="en-IN" dirty="0"/>
              <a:t>),</a:t>
            </a:r>
            <a:endParaRPr lang="en-US" altLang="en-US" dirty="0"/>
          </a:p>
        </p:txBody>
      </p:sp>
      <p:sp>
        <p:nvSpPr>
          <p:cNvPr id="6" name="Content Placeholder 2"/>
          <p:cNvSpPr>
            <a:spLocks noGrp="1"/>
          </p:cNvSpPr>
          <p:nvPr>
            <p:ph sz="quarter" idx="13"/>
          </p:nvPr>
        </p:nvSpPr>
        <p:spPr>
          <a:xfrm>
            <a:off x="457200" y="3505200"/>
            <a:ext cx="8226425" cy="1320800"/>
          </a:xfrm>
        </p:spPr>
        <p:txBody>
          <a:bodyPr/>
          <a:lstStyle/>
          <a:p>
            <a:r>
              <a:rPr lang="en-IN" i="1" dirty="0" smtClean="0"/>
              <a:t>		A </a:t>
            </a:r>
            <a:r>
              <a:rPr lang="en-IN" b="1" dirty="0" smtClean="0"/>
              <a:t>S</a:t>
            </a:r>
            <a:r>
              <a:rPr lang="en-IN" dirty="0" smtClean="0"/>
              <a:t> </a:t>
            </a:r>
            <a:r>
              <a:rPr lang="en-IN" i="1" dirty="0" smtClean="0"/>
              <a:t>B</a:t>
            </a:r>
            <a:r>
              <a:rPr lang="en-IN" dirty="0"/>
              <a:t> </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IN" dirty="0" smtClean="0"/>
              <a:t> </a:t>
            </a:r>
            <a:r>
              <a:rPr lang="en-IN" i="1" dirty="0" smtClean="0"/>
              <a:t>A </a:t>
            </a:r>
            <a:r>
              <a:rPr lang="en-IN" dirty="0"/>
              <a:t>has at least as many elements a</a:t>
            </a:r>
            <a:r>
              <a:rPr lang="en-IN" i="1" dirty="0"/>
              <a:t>s B</a:t>
            </a:r>
            <a:r>
              <a:rPr lang="en-IN" i="1" dirty="0" smtClean="0"/>
              <a:t>.</a:t>
            </a:r>
            <a:r>
              <a:rPr lang="en-IN" dirty="0"/>
              <a:t> </a:t>
            </a:r>
            <a:endParaRPr lang="en-IN" dirty="0" smtClean="0"/>
          </a:p>
          <a:p>
            <a:endParaRPr lang="en-IN" altLang="en-US" dirty="0"/>
          </a:p>
          <a:p>
            <a:pPr marL="0" indent="0"/>
            <a:r>
              <a:rPr lang="en-IN" dirty="0" smtClean="0"/>
              <a:t>a. Is </a:t>
            </a:r>
            <a:r>
              <a:rPr lang="en-IN" dirty="0"/>
              <a:t>{</a:t>
            </a:r>
            <a:r>
              <a:rPr lang="en-IN" i="1" dirty="0"/>
              <a:t>a</a:t>
            </a:r>
            <a:r>
              <a:rPr lang="en-IN" dirty="0"/>
              <a:t>, </a:t>
            </a:r>
            <a:r>
              <a:rPr lang="en-IN" i="1" dirty="0"/>
              <a:t>b</a:t>
            </a:r>
            <a:r>
              <a:rPr lang="en-IN" dirty="0" smtClean="0"/>
              <a:t>} </a:t>
            </a:r>
            <a:r>
              <a:rPr lang="en-IN" b="1" dirty="0"/>
              <a:t>S</a:t>
            </a:r>
            <a:r>
              <a:rPr lang="en-IN" dirty="0" smtClean="0"/>
              <a:t> </a:t>
            </a:r>
            <a:r>
              <a:rPr lang="en-IN" dirty="0"/>
              <a:t>{</a:t>
            </a:r>
            <a:r>
              <a:rPr lang="en-IN" i="1" dirty="0"/>
              <a:t>b</a:t>
            </a:r>
            <a:r>
              <a:rPr lang="en-IN" dirty="0"/>
              <a:t>, </a:t>
            </a:r>
            <a:r>
              <a:rPr lang="en-IN" i="1" dirty="0"/>
              <a:t>c</a:t>
            </a:r>
            <a:r>
              <a:rPr lang="en-IN" dirty="0"/>
              <a:t>}? </a:t>
            </a:r>
            <a:r>
              <a:rPr lang="en-IN" dirty="0" smtClean="0"/>
              <a:t>			b. Is </a:t>
            </a:r>
            <a:r>
              <a:rPr lang="en-IN" dirty="0"/>
              <a:t>{</a:t>
            </a:r>
            <a:r>
              <a:rPr lang="en-IN" i="1" dirty="0"/>
              <a:t>a</a:t>
            </a:r>
            <a:r>
              <a:rPr lang="en-IN" dirty="0"/>
              <a:t>} </a:t>
            </a:r>
            <a:r>
              <a:rPr lang="en-IN" b="1" dirty="0" smtClean="0"/>
              <a:t>S</a:t>
            </a:r>
            <a:endParaRPr lang="en-US" altLang="en-US" dirty="0"/>
          </a:p>
        </p:txBody>
      </p:sp>
      <p:pic>
        <p:nvPicPr>
          <p:cNvPr id="11" name="Picture 10" descr="empty set"/>
          <p:cNvPicPr>
            <a:picLocks noChangeAspect="1"/>
          </p:cNvPicPr>
          <p:nvPr/>
        </p:nvPicPr>
        <p:blipFill>
          <a:blip r:embed="rId6"/>
          <a:stretch>
            <a:fillRect/>
          </a:stretch>
        </p:blipFill>
        <p:spPr>
          <a:xfrm>
            <a:off x="6477000" y="4457700"/>
            <a:ext cx="283495" cy="312822"/>
          </a:xfrm>
          <a:prstGeom prst="rect">
            <a:avLst/>
          </a:prstGeom>
        </p:spPr>
      </p:pic>
      <p:sp>
        <p:nvSpPr>
          <p:cNvPr id="14" name="Content Placeholder 2"/>
          <p:cNvSpPr>
            <a:spLocks noGrp="1"/>
          </p:cNvSpPr>
          <p:nvPr>
            <p:ph sz="quarter" idx="13"/>
          </p:nvPr>
        </p:nvSpPr>
        <p:spPr>
          <a:xfrm>
            <a:off x="457200" y="4368800"/>
            <a:ext cx="8226425" cy="990600"/>
          </a:xfrm>
        </p:spPr>
        <p:txBody>
          <a:bodyPr/>
          <a:lstStyle/>
          <a:p>
            <a:pPr marL="0" indent="0"/>
            <a:r>
              <a:rPr lang="en-IN" dirty="0" smtClean="0"/>
              <a:t>                                                                          ?</a:t>
            </a:r>
          </a:p>
          <a:p>
            <a:pPr marL="0" indent="0"/>
            <a:r>
              <a:rPr lang="en-IN" dirty="0" smtClean="0"/>
              <a:t>c</a:t>
            </a:r>
            <a:r>
              <a:rPr lang="en-IN" dirty="0"/>
              <a:t>. Is {</a:t>
            </a:r>
            <a:r>
              <a:rPr lang="en-IN" i="1" dirty="0"/>
              <a:t>b</a:t>
            </a:r>
            <a:r>
              <a:rPr lang="en-IN" dirty="0"/>
              <a:t>, </a:t>
            </a:r>
            <a:r>
              <a:rPr lang="en-IN" i="1" dirty="0"/>
              <a:t>c</a:t>
            </a:r>
            <a:r>
              <a:rPr lang="en-IN" dirty="0"/>
              <a:t>} </a:t>
            </a:r>
            <a:r>
              <a:rPr lang="en-IN" b="1" dirty="0" smtClean="0"/>
              <a:t>S </a:t>
            </a:r>
            <a:r>
              <a:rPr lang="en-IN" dirty="0" smtClean="0"/>
              <a:t>{</a:t>
            </a:r>
            <a:r>
              <a:rPr lang="en-IN" i="1" dirty="0" smtClean="0"/>
              <a:t>a</a:t>
            </a:r>
            <a:r>
              <a:rPr lang="en-IN" dirty="0"/>
              <a:t>, </a:t>
            </a:r>
            <a:r>
              <a:rPr lang="en-IN" i="1" dirty="0"/>
              <a:t>b</a:t>
            </a:r>
            <a:r>
              <a:rPr lang="en-IN" dirty="0"/>
              <a:t>, </a:t>
            </a:r>
            <a:r>
              <a:rPr lang="en-IN" i="1" dirty="0"/>
              <a:t>c</a:t>
            </a:r>
            <a:r>
              <a:rPr lang="en-IN" dirty="0"/>
              <a:t>}? </a:t>
            </a:r>
            <a:r>
              <a:rPr lang="en-IN" dirty="0" smtClean="0"/>
              <a:t>		d</a:t>
            </a:r>
            <a:r>
              <a:rPr lang="en-IN" dirty="0"/>
              <a:t>. Is {</a:t>
            </a:r>
            <a:r>
              <a:rPr lang="en-IN" i="1" dirty="0"/>
              <a:t>c</a:t>
            </a:r>
            <a:r>
              <a:rPr lang="en-IN" dirty="0"/>
              <a:t>} </a:t>
            </a:r>
            <a:r>
              <a:rPr lang="en-IN" b="1" dirty="0" smtClean="0"/>
              <a:t>S </a:t>
            </a:r>
            <a:r>
              <a:rPr lang="en-IN" dirty="0" smtClean="0"/>
              <a:t>{</a:t>
            </a:r>
            <a:r>
              <a:rPr lang="en-IN" i="1" dirty="0" smtClean="0"/>
              <a:t>a</a:t>
            </a:r>
            <a:r>
              <a:rPr lang="en-IN" dirty="0"/>
              <a:t>}?</a:t>
            </a:r>
            <a:endParaRPr lang="en-US" altLang="en-US" dirty="0"/>
          </a:p>
        </p:txBody>
      </p:sp>
    </p:spTree>
    <p:extLst>
      <p:ext uri="{BB962C8B-B14F-4D97-AF65-F5344CB8AC3E}">
        <p14:creationId xmlns:p14="http://schemas.microsoft.com/office/powerpoint/2010/main" val="1132627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8.1.3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1371600"/>
          </a:xfrm>
        </p:spPr>
        <p:txBody>
          <a:bodyPr/>
          <a:lstStyle/>
          <a:p>
            <a:r>
              <a:rPr lang="en-IN" dirty="0" smtClean="0"/>
              <a:t>a. Yes</a:t>
            </a:r>
            <a:r>
              <a:rPr lang="en-IN" dirty="0"/>
              <a:t>, both sets have two elements</a:t>
            </a:r>
            <a:r>
              <a:rPr lang="en-IN" dirty="0" smtClean="0"/>
              <a:t>.</a:t>
            </a:r>
          </a:p>
          <a:p>
            <a:endParaRPr lang="en-IN" dirty="0"/>
          </a:p>
          <a:p>
            <a:r>
              <a:rPr lang="en-IN" dirty="0"/>
              <a:t>b. Yes, {</a:t>
            </a:r>
            <a:r>
              <a:rPr lang="en-IN" i="1" dirty="0"/>
              <a:t>a</a:t>
            </a:r>
            <a:r>
              <a:rPr lang="en-IN" dirty="0"/>
              <a:t>} has one element and</a:t>
            </a:r>
            <a:endParaRPr lang="en-US" altLang="en-US" dirty="0"/>
          </a:p>
        </p:txBody>
      </p:sp>
      <p:pic>
        <p:nvPicPr>
          <p:cNvPr id="6" name="Picture 5" descr="empty set"/>
          <p:cNvPicPr>
            <a:picLocks noChangeAspect="1"/>
          </p:cNvPicPr>
          <p:nvPr/>
        </p:nvPicPr>
        <p:blipFill>
          <a:blip r:embed="rId3"/>
          <a:stretch>
            <a:fillRect/>
          </a:stretch>
        </p:blipFill>
        <p:spPr>
          <a:xfrm>
            <a:off x="4953000" y="2430378"/>
            <a:ext cx="283495" cy="312822"/>
          </a:xfrm>
          <a:prstGeom prst="rect">
            <a:avLst/>
          </a:prstGeom>
        </p:spPr>
      </p:pic>
      <p:sp>
        <p:nvSpPr>
          <p:cNvPr id="7" name="Content Placeholder 2"/>
          <p:cNvSpPr>
            <a:spLocks noGrp="1"/>
          </p:cNvSpPr>
          <p:nvPr>
            <p:ph sz="quarter" idx="13"/>
          </p:nvPr>
        </p:nvSpPr>
        <p:spPr>
          <a:xfrm>
            <a:off x="457200" y="2324100"/>
            <a:ext cx="8226425" cy="3124200"/>
          </a:xfrm>
        </p:spPr>
        <p:txBody>
          <a:bodyPr/>
          <a:lstStyle/>
          <a:p>
            <a:r>
              <a:rPr lang="en-IN" dirty="0" smtClean="0"/>
              <a:t>                                                         has </a:t>
            </a:r>
            <a:r>
              <a:rPr lang="en-IN" dirty="0"/>
              <a:t>zero elements, and 1 ≥ </a:t>
            </a:r>
            <a:r>
              <a:rPr lang="en-IN" dirty="0" smtClean="0"/>
              <a:t>0.</a:t>
            </a:r>
          </a:p>
          <a:p>
            <a:endParaRPr lang="en-IN" dirty="0" smtClean="0"/>
          </a:p>
          <a:p>
            <a:r>
              <a:rPr lang="en-IN" dirty="0" smtClean="0"/>
              <a:t>c</a:t>
            </a:r>
            <a:r>
              <a:rPr lang="en-IN" dirty="0"/>
              <a:t>. No, {</a:t>
            </a:r>
            <a:r>
              <a:rPr lang="en-IN" i="1" dirty="0"/>
              <a:t>b</a:t>
            </a:r>
            <a:r>
              <a:rPr lang="en-IN" dirty="0"/>
              <a:t>, </a:t>
            </a:r>
            <a:r>
              <a:rPr lang="en-IN" i="1" dirty="0"/>
              <a:t>c</a:t>
            </a:r>
            <a:r>
              <a:rPr lang="en-IN" dirty="0"/>
              <a:t>} has two elements and {</a:t>
            </a:r>
            <a:r>
              <a:rPr lang="en-IN" i="1" dirty="0"/>
              <a:t>a</a:t>
            </a:r>
            <a:r>
              <a:rPr lang="en-IN" dirty="0"/>
              <a:t>, </a:t>
            </a:r>
            <a:r>
              <a:rPr lang="en-IN" i="1" dirty="0"/>
              <a:t>b</a:t>
            </a:r>
            <a:r>
              <a:rPr lang="en-IN" dirty="0"/>
              <a:t>, </a:t>
            </a:r>
            <a:r>
              <a:rPr lang="en-IN" i="1" dirty="0"/>
              <a:t>c</a:t>
            </a:r>
            <a:r>
              <a:rPr lang="en-IN" dirty="0"/>
              <a:t>} has </a:t>
            </a:r>
            <a:r>
              <a:rPr lang="en-IN" dirty="0" smtClean="0"/>
              <a:t>three elements </a:t>
            </a:r>
            <a:r>
              <a:rPr lang="en-IN" dirty="0"/>
              <a:t>and 2 </a:t>
            </a:r>
            <a:r>
              <a:rPr lang="en-IN" dirty="0" smtClean="0"/>
              <a:t>&lt; 3.</a:t>
            </a:r>
          </a:p>
          <a:p>
            <a:endParaRPr lang="en-IN" dirty="0" smtClean="0"/>
          </a:p>
          <a:p>
            <a:r>
              <a:rPr lang="en-IN" dirty="0" smtClean="0"/>
              <a:t>d</a:t>
            </a:r>
            <a:r>
              <a:rPr lang="en-IN" dirty="0"/>
              <a:t>. Yes, both sets have one element.</a:t>
            </a:r>
            <a:endParaRPr lang="en-US" altLang="en-US" dirty="0"/>
          </a:p>
        </p:txBody>
      </p:sp>
    </p:spTree>
    <p:extLst>
      <p:ext uri="{BB962C8B-B14F-4D97-AF65-F5344CB8AC3E}">
        <p14:creationId xmlns:p14="http://schemas.microsoft.com/office/powerpoint/2010/main" val="1811062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The Inverse of a Relation</a:t>
            </a:r>
          </a:p>
        </p:txBody>
      </p:sp>
    </p:spTree>
    <p:extLst>
      <p:ext uri="{BB962C8B-B14F-4D97-AF65-F5344CB8AC3E}">
        <p14:creationId xmlns:p14="http://schemas.microsoft.com/office/powerpoint/2010/main" val="135813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The </a:t>
            </a:r>
            <a:r>
              <a:rPr lang="en-IN" altLang="en-US" dirty="0"/>
              <a:t>Inverse of a </a:t>
            </a:r>
            <a:r>
              <a:rPr lang="en-IN" altLang="en-US" dirty="0" smtClean="0"/>
              <a:t>Relation</a:t>
            </a:r>
            <a:endParaRPr lang="en-IN" altLang="en-US" dirty="0"/>
          </a:p>
        </p:txBody>
      </p:sp>
      <p:sp>
        <p:nvSpPr>
          <p:cNvPr id="3" name="Content Placeholder 2"/>
          <p:cNvSpPr>
            <a:spLocks noGrp="1"/>
          </p:cNvSpPr>
          <p:nvPr>
            <p:ph sz="quarter" idx="13"/>
          </p:nvPr>
        </p:nvSpPr>
        <p:spPr>
          <a:xfrm>
            <a:off x="457201" y="1447800"/>
            <a:ext cx="6096000" cy="457200"/>
          </a:xfrm>
        </p:spPr>
        <p:txBody>
          <a:bodyPr/>
          <a:lstStyle/>
          <a:p>
            <a:pPr marL="0" indent="0"/>
            <a:r>
              <a:rPr lang="en-IN" dirty="0"/>
              <a:t>If </a:t>
            </a:r>
            <a:r>
              <a:rPr lang="en-IN" i="1" dirty="0"/>
              <a:t>R </a:t>
            </a:r>
            <a:r>
              <a:rPr lang="en-IN" dirty="0"/>
              <a:t>is a relation from </a:t>
            </a:r>
            <a:r>
              <a:rPr lang="en-IN" i="1" dirty="0"/>
              <a:t>A </a:t>
            </a:r>
            <a:r>
              <a:rPr lang="en-IN" dirty="0"/>
              <a:t>to </a:t>
            </a:r>
            <a:r>
              <a:rPr lang="en-IN" i="1" dirty="0"/>
              <a:t>B</a:t>
            </a:r>
            <a:r>
              <a:rPr lang="en-IN" dirty="0"/>
              <a:t>, then a relation</a:t>
            </a:r>
            <a:endParaRPr lang="en-US" altLang="en-US" dirty="0"/>
          </a:p>
        </p:txBody>
      </p:sp>
      <p:pic>
        <p:nvPicPr>
          <p:cNvPr id="4" name="Picture 3" descr="R^Negative 1"/>
          <p:cNvPicPr>
            <a:picLocks noChangeAspect="1"/>
          </p:cNvPicPr>
          <p:nvPr/>
        </p:nvPicPr>
        <p:blipFill>
          <a:blip r:embed="rId3"/>
          <a:stretch>
            <a:fillRect/>
          </a:stretch>
        </p:blipFill>
        <p:spPr>
          <a:xfrm>
            <a:off x="6455193" y="1498600"/>
            <a:ext cx="479007" cy="317709"/>
          </a:xfrm>
          <a:prstGeom prst="rect">
            <a:avLst/>
          </a:prstGeom>
        </p:spPr>
      </p:pic>
      <p:sp>
        <p:nvSpPr>
          <p:cNvPr id="5" name="Content Placeholder 2"/>
          <p:cNvSpPr>
            <a:spLocks noGrp="1"/>
          </p:cNvSpPr>
          <p:nvPr>
            <p:ph sz="quarter" idx="13"/>
          </p:nvPr>
        </p:nvSpPr>
        <p:spPr>
          <a:xfrm>
            <a:off x="457200" y="1447800"/>
            <a:ext cx="8382000" cy="1219200"/>
          </a:xfrm>
        </p:spPr>
        <p:txBody>
          <a:bodyPr/>
          <a:lstStyle/>
          <a:p>
            <a:pPr marL="0" indent="0"/>
            <a:r>
              <a:rPr lang="en-IN" dirty="0" smtClean="0"/>
              <a:t>                                                                             from </a:t>
            </a:r>
            <a:r>
              <a:rPr lang="en-IN" i="1" dirty="0"/>
              <a:t>B </a:t>
            </a:r>
            <a:r>
              <a:rPr lang="en-IN" dirty="0"/>
              <a:t>to </a:t>
            </a:r>
            <a:r>
              <a:rPr lang="en-IN" i="1" dirty="0"/>
              <a:t>A </a:t>
            </a:r>
            <a:r>
              <a:rPr lang="en-IN" dirty="0"/>
              <a:t>can be defined by </a:t>
            </a:r>
            <a:r>
              <a:rPr lang="en-IN" dirty="0" smtClean="0"/>
              <a:t>interchanging the </a:t>
            </a:r>
            <a:r>
              <a:rPr lang="en-IN" dirty="0"/>
              <a:t>elements </a:t>
            </a:r>
            <a:r>
              <a:rPr lang="en-IN" dirty="0" smtClean="0"/>
              <a:t>of all the ordered </a:t>
            </a:r>
            <a:r>
              <a:rPr lang="en-IN" dirty="0"/>
              <a:t>pairs of </a:t>
            </a:r>
            <a:r>
              <a:rPr lang="en-IN" i="1" dirty="0"/>
              <a:t>R</a:t>
            </a:r>
            <a:r>
              <a:rPr lang="en-IN" dirty="0"/>
              <a:t>.</a:t>
            </a:r>
            <a:endParaRPr lang="en-US" altLang="en-US" dirty="0"/>
          </a:p>
        </p:txBody>
      </p:sp>
      <p:pic>
        <p:nvPicPr>
          <p:cNvPr id="7" name="Picture 6" descr="The text box has the heading, Definition. The text reads, Let R be a relation from A to B. Define the inverse relation R^Negative 1 from B to A as follows:&#10;R^negative 1 = {(y,x) element of (B by A) such that (x, y) element of R}."/>
          <p:cNvPicPr>
            <a:picLocks noChangeAspect="1"/>
          </p:cNvPicPr>
          <p:nvPr/>
        </p:nvPicPr>
        <p:blipFill>
          <a:blip r:embed="rId4"/>
          <a:stretch>
            <a:fillRect/>
          </a:stretch>
        </p:blipFill>
        <p:spPr>
          <a:xfrm>
            <a:off x="1449263" y="2749571"/>
            <a:ext cx="6245475" cy="1227646"/>
          </a:xfrm>
          <a:prstGeom prst="rect">
            <a:avLst/>
          </a:prstGeom>
        </p:spPr>
      </p:pic>
      <p:sp>
        <p:nvSpPr>
          <p:cNvPr id="8" name="Content Placeholder 2"/>
          <p:cNvSpPr>
            <a:spLocks noGrp="1"/>
          </p:cNvSpPr>
          <p:nvPr>
            <p:ph sz="quarter" idx="13"/>
          </p:nvPr>
        </p:nvSpPr>
        <p:spPr>
          <a:xfrm>
            <a:off x="457200" y="4191000"/>
            <a:ext cx="8382000" cy="457200"/>
          </a:xfrm>
        </p:spPr>
        <p:txBody>
          <a:bodyPr/>
          <a:lstStyle/>
          <a:p>
            <a:pPr marL="0" indent="0"/>
            <a:r>
              <a:rPr lang="en-IN" dirty="0"/>
              <a:t>This definition can be written operationally as follows:</a:t>
            </a:r>
            <a:endParaRPr lang="en-US" altLang="en-US" dirty="0"/>
          </a:p>
        </p:txBody>
      </p:sp>
      <p:pic>
        <p:nvPicPr>
          <p:cNvPr id="9" name="Picture 8" descr="The text reads, for all x element of A and y element of B, (y, x) element of R^negative 1 if and only if (x, y) element of R."/>
          <p:cNvPicPr>
            <a:picLocks noChangeAspect="1"/>
          </p:cNvPicPr>
          <p:nvPr/>
        </p:nvPicPr>
        <p:blipFill>
          <a:blip r:embed="rId5"/>
          <a:stretch>
            <a:fillRect/>
          </a:stretch>
        </p:blipFill>
        <p:spPr>
          <a:xfrm>
            <a:off x="1733148" y="4837611"/>
            <a:ext cx="5677705" cy="599855"/>
          </a:xfrm>
          <a:prstGeom prst="rect">
            <a:avLst/>
          </a:prstGeom>
        </p:spPr>
      </p:pic>
    </p:spTree>
    <p:extLst>
      <p:ext uri="{BB962C8B-B14F-4D97-AF65-F5344CB8AC3E}">
        <p14:creationId xmlns:p14="http://schemas.microsoft.com/office/powerpoint/2010/main" val="4184658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900" dirty="0"/>
              <a:t>Example </a:t>
            </a:r>
            <a:r>
              <a:rPr lang="en-IN" altLang="en-US" sz="2900" dirty="0" smtClean="0"/>
              <a:t>8.1.4 </a:t>
            </a:r>
            <a:r>
              <a:rPr lang="en-US" altLang="en-US" sz="2900" dirty="0"/>
              <a:t>– </a:t>
            </a:r>
            <a:r>
              <a:rPr lang="en-IN" altLang="en-US" sz="2900" i="1" dirty="0" smtClean="0"/>
              <a:t>The </a:t>
            </a:r>
            <a:r>
              <a:rPr lang="en-IN" altLang="en-US" sz="2900" i="1" dirty="0"/>
              <a:t>Inverse of a Finite </a:t>
            </a:r>
            <a:r>
              <a:rPr lang="en-IN" altLang="en-US" sz="2900" i="1" dirty="0" smtClean="0"/>
              <a:t>Relation</a:t>
            </a:r>
            <a:endParaRPr lang="en-IN" altLang="en-US" sz="2900" dirty="0"/>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Let </a:t>
            </a:r>
            <a:r>
              <a:rPr lang="en-IN" i="1" dirty="0"/>
              <a:t>A </a:t>
            </a:r>
            <a:r>
              <a:rPr lang="en-IN" dirty="0"/>
              <a:t>=</a:t>
            </a:r>
            <a:r>
              <a:rPr lang="en-IN" dirty="0" smtClean="0"/>
              <a:t> </a:t>
            </a:r>
            <a:r>
              <a:rPr lang="en-IN" dirty="0"/>
              <a:t>{2, 3, 4} and </a:t>
            </a:r>
            <a:r>
              <a:rPr lang="en-IN" i="1" dirty="0"/>
              <a:t>B </a:t>
            </a:r>
            <a:r>
              <a:rPr lang="en-IN" dirty="0"/>
              <a:t>=</a:t>
            </a:r>
            <a:r>
              <a:rPr lang="en-IN" dirty="0" smtClean="0"/>
              <a:t> </a:t>
            </a:r>
            <a:r>
              <a:rPr lang="en-IN" dirty="0"/>
              <a:t>{2, 6, 8}, and let </a:t>
            </a:r>
            <a:r>
              <a:rPr lang="en-IN" i="1" dirty="0"/>
              <a:t>R </a:t>
            </a:r>
            <a:r>
              <a:rPr lang="en-IN" dirty="0"/>
              <a:t>be the “</a:t>
            </a:r>
            <a:r>
              <a:rPr lang="en-IN" dirty="0" smtClean="0"/>
              <a:t>divides” relation </a:t>
            </a:r>
            <a:r>
              <a:rPr lang="en-IN" dirty="0"/>
              <a:t>from </a:t>
            </a:r>
            <a:r>
              <a:rPr lang="en-IN" i="1" dirty="0"/>
              <a:t>A </a:t>
            </a:r>
            <a:r>
              <a:rPr lang="en-IN" dirty="0"/>
              <a:t>to </a:t>
            </a:r>
            <a:r>
              <a:rPr lang="en-IN" i="1" dirty="0"/>
              <a:t>B</a:t>
            </a:r>
            <a:r>
              <a:rPr lang="en-IN" dirty="0"/>
              <a:t>: </a:t>
            </a:r>
            <a:r>
              <a:rPr lang="en-IN" dirty="0" smtClean="0"/>
              <a:t>For every </a:t>
            </a:r>
            <a:r>
              <a:rPr lang="en-IN" dirty="0"/>
              <a:t>ordered pair (</a:t>
            </a:r>
            <a:r>
              <a:rPr lang="en-IN" i="1" dirty="0"/>
              <a:t>x</a:t>
            </a:r>
            <a:r>
              <a:rPr lang="en-IN" dirty="0"/>
              <a:t>, </a:t>
            </a:r>
            <a:r>
              <a:rPr lang="en-IN" i="1" dirty="0"/>
              <a:t>y</a:t>
            </a:r>
            <a:r>
              <a:rPr lang="en-IN" dirty="0"/>
              <a:t>) </a:t>
            </a:r>
            <a:r>
              <a:rPr lang="en-IN" dirty="0" smtClean="0">
                <a:latin typeface="+mj-lt"/>
                <a:ea typeface="Arial Unicode MS" panose="020B0604020202020204" pitchFamily="34" charset="-128"/>
                <a:cs typeface="Arial Unicode MS" panose="020B0604020202020204" pitchFamily="34" charset="-128"/>
              </a:rPr>
              <a:t>∈</a:t>
            </a:r>
            <a:r>
              <a:rPr lang="en-IN" dirty="0" smtClean="0"/>
              <a:t> </a:t>
            </a:r>
            <a:r>
              <a:rPr lang="en-IN" i="1" dirty="0"/>
              <a:t>A </a:t>
            </a:r>
            <a:r>
              <a:rPr lang="en-IN" dirty="0"/>
              <a:t>× </a:t>
            </a:r>
            <a:r>
              <a:rPr lang="en-IN" i="1" dirty="0"/>
              <a:t>B</a:t>
            </a:r>
            <a:r>
              <a:rPr lang="en-IN" dirty="0" smtClean="0"/>
              <a:t>,</a:t>
            </a:r>
            <a:endParaRPr lang="en-US" altLang="en-US" dirty="0"/>
          </a:p>
        </p:txBody>
      </p:sp>
      <p:pic>
        <p:nvPicPr>
          <p:cNvPr id="4" name="Picture 3" descr="x R y if only if x divides y."/>
          <p:cNvPicPr>
            <a:picLocks noChangeAspect="1"/>
          </p:cNvPicPr>
          <p:nvPr/>
        </p:nvPicPr>
        <p:blipFill>
          <a:blip r:embed="rId3"/>
          <a:stretch>
            <a:fillRect/>
          </a:stretch>
        </p:blipFill>
        <p:spPr>
          <a:xfrm>
            <a:off x="2674056" y="2438400"/>
            <a:ext cx="3795889" cy="419376"/>
          </a:xfrm>
          <a:prstGeom prst="rect">
            <a:avLst/>
          </a:prstGeom>
        </p:spPr>
      </p:pic>
      <p:sp>
        <p:nvSpPr>
          <p:cNvPr id="6" name="Content Placeholder 2"/>
          <p:cNvSpPr>
            <a:spLocks noGrp="1"/>
          </p:cNvSpPr>
          <p:nvPr>
            <p:ph sz="quarter" idx="13"/>
          </p:nvPr>
        </p:nvSpPr>
        <p:spPr>
          <a:xfrm>
            <a:off x="457201" y="2971800"/>
            <a:ext cx="7086600" cy="457200"/>
          </a:xfrm>
        </p:spPr>
        <p:txBody>
          <a:bodyPr/>
          <a:lstStyle/>
          <a:p>
            <a:pPr marL="0" indent="0"/>
            <a:r>
              <a:rPr lang="en-IN" dirty="0"/>
              <a:t>a. State explicitly which ordered pairs are in </a:t>
            </a:r>
            <a:r>
              <a:rPr lang="en-IN" i="1" dirty="0"/>
              <a:t>R </a:t>
            </a:r>
            <a:r>
              <a:rPr lang="en-IN" dirty="0"/>
              <a:t>and</a:t>
            </a:r>
            <a:endParaRPr lang="en-US" altLang="en-US" dirty="0"/>
          </a:p>
        </p:txBody>
      </p:sp>
      <p:pic>
        <p:nvPicPr>
          <p:cNvPr id="7" name="Picture 6" descr="R^Negative 1"/>
          <p:cNvPicPr>
            <a:picLocks noChangeAspect="1"/>
          </p:cNvPicPr>
          <p:nvPr/>
        </p:nvPicPr>
        <p:blipFill>
          <a:blip r:embed="rId4"/>
          <a:stretch>
            <a:fillRect/>
          </a:stretch>
        </p:blipFill>
        <p:spPr>
          <a:xfrm>
            <a:off x="7397892" y="2981105"/>
            <a:ext cx="526908" cy="349480"/>
          </a:xfrm>
          <a:prstGeom prst="rect">
            <a:avLst/>
          </a:prstGeom>
        </p:spPr>
      </p:pic>
      <p:sp>
        <p:nvSpPr>
          <p:cNvPr id="8" name="Content Placeholder 2"/>
          <p:cNvSpPr>
            <a:spLocks noGrp="1"/>
          </p:cNvSpPr>
          <p:nvPr>
            <p:ph sz="quarter" idx="13"/>
          </p:nvPr>
        </p:nvSpPr>
        <p:spPr>
          <a:xfrm>
            <a:off x="457200" y="2971800"/>
            <a:ext cx="8382000" cy="838200"/>
          </a:xfrm>
        </p:spPr>
        <p:txBody>
          <a:bodyPr/>
          <a:lstStyle/>
          <a:p>
            <a:r>
              <a:rPr lang="en-IN" dirty="0" smtClean="0"/>
              <a:t>                                                                                        , and </a:t>
            </a:r>
            <a:r>
              <a:rPr lang="en-IN" dirty="0"/>
              <a:t>draw arrow diagrams for </a:t>
            </a:r>
            <a:r>
              <a:rPr lang="en-IN" i="1" dirty="0" smtClean="0"/>
              <a:t>R </a:t>
            </a:r>
            <a:r>
              <a:rPr lang="en-IN" dirty="0" smtClean="0"/>
              <a:t>and</a:t>
            </a:r>
            <a:endParaRPr lang="en-US" altLang="en-US" dirty="0"/>
          </a:p>
        </p:txBody>
      </p:sp>
      <p:pic>
        <p:nvPicPr>
          <p:cNvPr id="5" name="Picture 4" descr="R^Negative 1"/>
          <p:cNvPicPr>
            <a:picLocks noChangeAspect="1"/>
          </p:cNvPicPr>
          <p:nvPr/>
        </p:nvPicPr>
        <p:blipFill>
          <a:blip r:embed="rId5"/>
          <a:stretch>
            <a:fillRect/>
          </a:stretch>
        </p:blipFill>
        <p:spPr>
          <a:xfrm>
            <a:off x="5143500" y="3387767"/>
            <a:ext cx="547437" cy="307933"/>
          </a:xfrm>
          <a:prstGeom prst="rect">
            <a:avLst/>
          </a:prstGeom>
        </p:spPr>
      </p:pic>
      <p:sp>
        <p:nvSpPr>
          <p:cNvPr id="10" name="Content Placeholder 2"/>
          <p:cNvSpPr>
            <a:spLocks noGrp="1"/>
          </p:cNvSpPr>
          <p:nvPr>
            <p:ph sz="quarter" idx="13"/>
          </p:nvPr>
        </p:nvSpPr>
        <p:spPr>
          <a:xfrm>
            <a:off x="457200" y="4114800"/>
            <a:ext cx="1752600" cy="457200"/>
          </a:xfrm>
        </p:spPr>
        <p:txBody>
          <a:bodyPr/>
          <a:lstStyle/>
          <a:p>
            <a:r>
              <a:rPr lang="en-IN" dirty="0"/>
              <a:t>b. Describe</a:t>
            </a:r>
            <a:endParaRPr lang="en-US" altLang="en-US" dirty="0"/>
          </a:p>
        </p:txBody>
      </p:sp>
      <p:pic>
        <p:nvPicPr>
          <p:cNvPr id="11" name="Picture 10" descr="R^Negative 1"/>
          <p:cNvPicPr>
            <a:picLocks noChangeAspect="1"/>
          </p:cNvPicPr>
          <p:nvPr/>
        </p:nvPicPr>
        <p:blipFill>
          <a:blip r:embed="rId4"/>
          <a:stretch>
            <a:fillRect/>
          </a:stretch>
        </p:blipFill>
        <p:spPr>
          <a:xfrm>
            <a:off x="2185248" y="4127500"/>
            <a:ext cx="526908" cy="349480"/>
          </a:xfrm>
          <a:prstGeom prst="rect">
            <a:avLst/>
          </a:prstGeom>
        </p:spPr>
      </p:pic>
      <p:sp>
        <p:nvSpPr>
          <p:cNvPr id="12" name="Content Placeholder 2"/>
          <p:cNvSpPr>
            <a:spLocks noGrp="1"/>
          </p:cNvSpPr>
          <p:nvPr>
            <p:ph sz="quarter" idx="13"/>
          </p:nvPr>
        </p:nvSpPr>
        <p:spPr>
          <a:xfrm>
            <a:off x="2730500" y="4114800"/>
            <a:ext cx="1447800" cy="457200"/>
          </a:xfrm>
        </p:spPr>
        <p:txBody>
          <a:bodyPr/>
          <a:lstStyle/>
          <a:p>
            <a:r>
              <a:rPr lang="en-IN" dirty="0"/>
              <a:t>in words.</a:t>
            </a:r>
            <a:endParaRPr lang="en-US" altLang="en-US" dirty="0"/>
          </a:p>
        </p:txBody>
      </p:sp>
    </p:spTree>
    <p:extLst>
      <p:ext uri="{BB962C8B-B14F-4D97-AF65-F5344CB8AC3E}">
        <p14:creationId xmlns:p14="http://schemas.microsoft.com/office/powerpoint/2010/main" val="3923025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8.1.4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533400"/>
          </a:xfrm>
        </p:spPr>
        <p:txBody>
          <a:bodyPr/>
          <a:lstStyle/>
          <a:p>
            <a:pPr marL="0" indent="0"/>
            <a:r>
              <a:rPr lang="pt-BR" dirty="0"/>
              <a:t>a. </a:t>
            </a:r>
            <a:r>
              <a:rPr lang="pt-BR" i="1" dirty="0"/>
              <a:t>R </a:t>
            </a:r>
            <a:r>
              <a:rPr lang="pt-BR" dirty="0"/>
              <a:t>=</a:t>
            </a:r>
            <a:r>
              <a:rPr lang="pt-BR" dirty="0" smtClean="0"/>
              <a:t> </a:t>
            </a:r>
            <a:r>
              <a:rPr lang="pt-BR" dirty="0"/>
              <a:t>{</a:t>
            </a:r>
            <a:r>
              <a:rPr lang="pt-BR" dirty="0" smtClean="0"/>
              <a:t>(</a:t>
            </a:r>
            <a:r>
              <a:rPr lang="pt-BR" dirty="0"/>
              <a:t>2, 2), (2, 6), (2, 8), (3, 6), (4, 8</a:t>
            </a:r>
            <a:r>
              <a:rPr lang="pt-BR" dirty="0" smtClean="0"/>
              <a:t>)}</a:t>
            </a:r>
            <a:endParaRPr lang="en-US" altLang="en-US" dirty="0"/>
          </a:p>
        </p:txBody>
      </p:sp>
      <p:pic>
        <p:nvPicPr>
          <p:cNvPr id="6" name="Picture 5" descr="R^negative 1 = {(2, 2), (6, 2), (8, 2), (6, 3), (8, 4)}"/>
          <p:cNvPicPr>
            <a:picLocks noChangeAspect="1"/>
          </p:cNvPicPr>
          <p:nvPr/>
        </p:nvPicPr>
        <p:blipFill>
          <a:blip r:embed="rId3"/>
          <a:stretch>
            <a:fillRect/>
          </a:stretch>
        </p:blipFill>
        <p:spPr>
          <a:xfrm>
            <a:off x="858250" y="2209800"/>
            <a:ext cx="5161550" cy="399802"/>
          </a:xfrm>
          <a:prstGeom prst="rect">
            <a:avLst/>
          </a:prstGeom>
        </p:spPr>
      </p:pic>
      <p:pic>
        <p:nvPicPr>
          <p:cNvPr id="7" name="Picture 6" descr="Under the heading, R, there are two sets, namely A and B. Elements under set A are 2, 3, and 4; and, elements under set B are 2, 6, and 8. Five arrows start from the elements in the first set, (A), and end on the elements in the second set, (B). Three arrows start from the number, 2, on the A set and end on the number 2, number 6, and number 8 on the B set. The arrow starts from the number 3 on the A set and ends on the number 6 on the B set. The arrow starts from the number 4 on the A set and ends on the number 8 on the B set. "/>
          <p:cNvPicPr>
            <a:picLocks noChangeAspect="1"/>
          </p:cNvPicPr>
          <p:nvPr/>
        </p:nvPicPr>
        <p:blipFill>
          <a:blip r:embed="rId4"/>
          <a:stretch>
            <a:fillRect/>
          </a:stretch>
        </p:blipFill>
        <p:spPr>
          <a:xfrm>
            <a:off x="2765457" y="2895600"/>
            <a:ext cx="3613086" cy="2247428"/>
          </a:xfrm>
          <a:prstGeom prst="rect">
            <a:avLst/>
          </a:prstGeom>
        </p:spPr>
      </p:pic>
    </p:spTree>
    <p:extLst>
      <p:ext uri="{BB962C8B-B14F-4D97-AF65-F5344CB8AC3E}">
        <p14:creationId xmlns:p14="http://schemas.microsoft.com/office/powerpoint/2010/main" val="2805497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8.1.4 </a:t>
            </a:r>
            <a:r>
              <a:rPr lang="en-US" altLang="en-US" dirty="0"/>
              <a:t>– </a:t>
            </a:r>
            <a:r>
              <a:rPr lang="en-US" altLang="en-US" i="1" dirty="0"/>
              <a:t>Solution</a:t>
            </a:r>
            <a:endParaRPr lang="en-IN" altLang="en-US" dirty="0"/>
          </a:p>
        </p:txBody>
      </p:sp>
      <p:sp>
        <p:nvSpPr>
          <p:cNvPr id="11"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8" name="Content Placeholder 2"/>
          <p:cNvSpPr>
            <a:spLocks noGrp="1"/>
          </p:cNvSpPr>
          <p:nvPr>
            <p:ph sz="quarter" idx="13"/>
          </p:nvPr>
        </p:nvSpPr>
        <p:spPr>
          <a:xfrm>
            <a:off x="457200" y="1371600"/>
            <a:ext cx="4724399" cy="533400"/>
          </a:xfrm>
        </p:spPr>
        <p:txBody>
          <a:bodyPr/>
          <a:lstStyle/>
          <a:p>
            <a:pPr marL="0" indent="342900"/>
            <a:r>
              <a:rPr lang="en-IN" dirty="0"/>
              <a:t>To draw the arrow diagram for</a:t>
            </a:r>
            <a:endParaRPr lang="en-US" altLang="en-US" dirty="0"/>
          </a:p>
        </p:txBody>
      </p:sp>
      <p:pic>
        <p:nvPicPr>
          <p:cNvPr id="9" name="Picture 8" descr="R^Negative 1"/>
          <p:cNvPicPr>
            <a:picLocks noChangeAspect="1"/>
          </p:cNvPicPr>
          <p:nvPr/>
        </p:nvPicPr>
        <p:blipFill>
          <a:blip r:embed="rId3"/>
          <a:stretch>
            <a:fillRect/>
          </a:stretch>
        </p:blipFill>
        <p:spPr>
          <a:xfrm>
            <a:off x="5051300" y="1398713"/>
            <a:ext cx="562100" cy="366587"/>
          </a:xfrm>
          <a:prstGeom prst="rect">
            <a:avLst/>
          </a:prstGeom>
        </p:spPr>
      </p:pic>
      <p:sp>
        <p:nvSpPr>
          <p:cNvPr id="10" name="Content Placeholder 2"/>
          <p:cNvSpPr>
            <a:spLocks noGrp="1"/>
          </p:cNvSpPr>
          <p:nvPr>
            <p:ph sz="quarter" idx="13"/>
          </p:nvPr>
        </p:nvSpPr>
        <p:spPr>
          <a:xfrm>
            <a:off x="457200" y="1371600"/>
            <a:ext cx="8305800" cy="1219200"/>
          </a:xfrm>
        </p:spPr>
        <p:txBody>
          <a:bodyPr/>
          <a:lstStyle/>
          <a:p>
            <a:pPr indent="0"/>
            <a:r>
              <a:rPr lang="en-IN" dirty="0" smtClean="0"/>
              <a:t>                                                          you </a:t>
            </a:r>
            <a:r>
              <a:rPr lang="en-IN" dirty="0"/>
              <a:t>can copy the arrow diagram for </a:t>
            </a:r>
            <a:r>
              <a:rPr lang="en-IN" i="1" dirty="0"/>
              <a:t>R </a:t>
            </a:r>
            <a:r>
              <a:rPr lang="en-IN" dirty="0"/>
              <a:t>but </a:t>
            </a:r>
            <a:r>
              <a:rPr lang="en-IN" dirty="0" smtClean="0"/>
              <a:t>reverse the directions </a:t>
            </a:r>
            <a:r>
              <a:rPr lang="en-IN" dirty="0"/>
              <a:t>of the arrows.</a:t>
            </a:r>
            <a:endParaRPr lang="en-US" altLang="en-US" dirty="0"/>
          </a:p>
        </p:txBody>
      </p:sp>
      <p:pic>
        <p:nvPicPr>
          <p:cNvPr id="5" name="Picture 4" descr="Under the heading, R^negative 1, there are two sets, namely A and B. Elements under set A are 2, 3, and 4; and, elements under set B are 2, 6, and 8. Five arrows start from the elements in the second set, (B), and end on the elements in the first set, (A). The arrow starts from the number 2 on the B set and ends on the number 2 on the A set. Two arrows start from the number 6 on the B set and end on the number 2 and number 3 on the A set. Two arrows start from the number 8 on the B set and end on the number 2 and number 4 on the A set. "/>
          <p:cNvPicPr>
            <a:picLocks noChangeAspect="1"/>
          </p:cNvPicPr>
          <p:nvPr/>
        </p:nvPicPr>
        <p:blipFill>
          <a:blip r:embed="rId4"/>
          <a:stretch>
            <a:fillRect/>
          </a:stretch>
        </p:blipFill>
        <p:spPr>
          <a:xfrm>
            <a:off x="3561359" y="2286000"/>
            <a:ext cx="2021282" cy="1250403"/>
          </a:xfrm>
          <a:prstGeom prst="rect">
            <a:avLst/>
          </a:prstGeom>
        </p:spPr>
      </p:pic>
      <p:sp>
        <p:nvSpPr>
          <p:cNvPr id="12" name="Content Placeholder 2"/>
          <p:cNvSpPr>
            <a:spLocks noGrp="1"/>
          </p:cNvSpPr>
          <p:nvPr>
            <p:ph sz="quarter" idx="13"/>
          </p:nvPr>
        </p:nvSpPr>
        <p:spPr>
          <a:xfrm>
            <a:off x="457200" y="3733800"/>
            <a:ext cx="8125841" cy="457200"/>
          </a:xfrm>
        </p:spPr>
        <p:txBody>
          <a:bodyPr/>
          <a:lstStyle/>
          <a:p>
            <a:pPr marL="0" indent="342900"/>
            <a:r>
              <a:rPr lang="en-IN" dirty="0"/>
              <a:t>Or you can redraw the diagram so that </a:t>
            </a:r>
            <a:r>
              <a:rPr lang="en-IN" i="1" dirty="0"/>
              <a:t>B </a:t>
            </a:r>
            <a:r>
              <a:rPr lang="en-IN" dirty="0"/>
              <a:t>is on the left.</a:t>
            </a:r>
            <a:endParaRPr lang="en-US" altLang="en-US" dirty="0"/>
          </a:p>
        </p:txBody>
      </p:sp>
      <p:pic>
        <p:nvPicPr>
          <p:cNvPr id="13" name="Picture 12" descr="Under the heading, R^negative 1, there are two sets, namely B and A. Elements under set B are 2, 6, and 8; and, elements under set A are 2, 3, and 4. Five arrows start form the elements in the first set, (B), and end on the elements in the second set, (A). The arrow starts from the number 2 on the B set and ends on the number 2 on the A set. Two arrows start from the number 6 on the B set and end on the number 2 and number 3 on the A set. Two arrows start from the number 8 on the B set and end on the number 2 and number 4 on the A set. "/>
          <p:cNvPicPr>
            <a:picLocks noChangeAspect="1"/>
          </p:cNvPicPr>
          <p:nvPr/>
        </p:nvPicPr>
        <p:blipFill>
          <a:blip r:embed="rId5"/>
          <a:stretch>
            <a:fillRect/>
          </a:stretch>
        </p:blipFill>
        <p:spPr>
          <a:xfrm>
            <a:off x="3617505" y="4226892"/>
            <a:ext cx="1908988" cy="1259508"/>
          </a:xfrm>
          <a:prstGeom prst="rect">
            <a:avLst/>
          </a:prstGeom>
        </p:spPr>
      </p:pic>
    </p:spTree>
    <p:extLst>
      <p:ext uri="{BB962C8B-B14F-4D97-AF65-F5344CB8AC3E}">
        <p14:creationId xmlns:p14="http://schemas.microsoft.com/office/powerpoint/2010/main" val="2911243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8.1.4 </a:t>
            </a:r>
            <a:r>
              <a:rPr lang="en-US" altLang="en-US" dirty="0"/>
              <a:t>– </a:t>
            </a:r>
            <a:r>
              <a:rPr lang="en-US" altLang="en-US" i="1" dirty="0"/>
              <a:t>Solution</a:t>
            </a:r>
            <a:endParaRPr lang="en-IN" altLang="en-US" dirty="0"/>
          </a:p>
        </p:txBody>
      </p:sp>
      <p:sp>
        <p:nvSpPr>
          <p:cNvPr id="11"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8" name="Content Placeholder 2"/>
          <p:cNvSpPr>
            <a:spLocks noGrp="1"/>
          </p:cNvSpPr>
          <p:nvPr>
            <p:ph sz="quarter" idx="13"/>
          </p:nvPr>
        </p:nvSpPr>
        <p:spPr>
          <a:xfrm>
            <a:off x="457201" y="1371600"/>
            <a:ext cx="457199" cy="393700"/>
          </a:xfrm>
        </p:spPr>
        <p:txBody>
          <a:bodyPr/>
          <a:lstStyle/>
          <a:p>
            <a:pPr marL="0" indent="0"/>
            <a:r>
              <a:rPr lang="en-IN" altLang="en-US" dirty="0" smtClean="0"/>
              <a:t>b.</a:t>
            </a:r>
            <a:endParaRPr lang="en-US" altLang="en-US" dirty="0"/>
          </a:p>
        </p:txBody>
      </p:sp>
      <p:pic>
        <p:nvPicPr>
          <p:cNvPr id="3" name="Picture 2" descr="R^Negative 1"/>
          <p:cNvPicPr>
            <a:picLocks noChangeAspect="1"/>
          </p:cNvPicPr>
          <p:nvPr/>
        </p:nvPicPr>
        <p:blipFill>
          <a:blip r:embed="rId3"/>
          <a:stretch>
            <a:fillRect/>
          </a:stretch>
        </p:blipFill>
        <p:spPr>
          <a:xfrm>
            <a:off x="889000" y="1422400"/>
            <a:ext cx="485775" cy="361950"/>
          </a:xfrm>
          <a:prstGeom prst="rect">
            <a:avLst/>
          </a:prstGeom>
        </p:spPr>
      </p:pic>
      <p:sp>
        <p:nvSpPr>
          <p:cNvPr id="12" name="Content Placeholder 2"/>
          <p:cNvSpPr>
            <a:spLocks noGrp="1"/>
          </p:cNvSpPr>
          <p:nvPr>
            <p:ph sz="quarter" idx="13"/>
          </p:nvPr>
        </p:nvSpPr>
        <p:spPr>
          <a:xfrm>
            <a:off x="457200" y="1371600"/>
            <a:ext cx="8125841" cy="1905000"/>
          </a:xfrm>
        </p:spPr>
        <p:txBody>
          <a:bodyPr/>
          <a:lstStyle/>
          <a:p>
            <a:r>
              <a:rPr lang="en-IN" dirty="0" smtClean="0"/>
              <a:t>           can </a:t>
            </a:r>
            <a:r>
              <a:rPr lang="en-IN" dirty="0"/>
              <a:t>be described in words as follows: For every </a:t>
            </a:r>
            <a:r>
              <a:rPr lang="en-IN" dirty="0" smtClean="0"/>
              <a:t>ordered pair </a:t>
            </a:r>
            <a:r>
              <a:rPr lang="en-IN" dirty="0"/>
              <a:t>(</a:t>
            </a:r>
            <a:r>
              <a:rPr lang="en-IN" i="1" dirty="0"/>
              <a:t>y</a:t>
            </a:r>
            <a:r>
              <a:rPr lang="en-IN" dirty="0"/>
              <a:t>, </a:t>
            </a:r>
            <a:r>
              <a:rPr lang="en-IN" i="1" dirty="0"/>
              <a:t>x</a:t>
            </a:r>
            <a:r>
              <a:rPr lang="en-IN" dirty="0"/>
              <a:t>) </a:t>
            </a:r>
            <a:r>
              <a:rPr lang="en-IN" dirty="0" smtClean="0">
                <a:latin typeface="+mj-lt"/>
                <a:ea typeface="Arial Unicode MS" panose="020B0604020202020204" pitchFamily="34" charset="-128"/>
                <a:cs typeface="Arial Unicode MS" panose="020B0604020202020204" pitchFamily="34" charset="-128"/>
              </a:rPr>
              <a:t>∈</a:t>
            </a:r>
            <a:r>
              <a:rPr lang="en-IN" dirty="0" smtClean="0"/>
              <a:t> </a:t>
            </a:r>
            <a:r>
              <a:rPr lang="en-IN" i="1" dirty="0"/>
              <a:t>B </a:t>
            </a:r>
            <a:r>
              <a:rPr lang="en-IN" dirty="0"/>
              <a:t>× </a:t>
            </a:r>
            <a:r>
              <a:rPr lang="en-IN" i="1" dirty="0"/>
              <a:t>A</a:t>
            </a:r>
            <a:r>
              <a:rPr lang="en-IN" dirty="0" smtClean="0"/>
              <a:t>,</a:t>
            </a:r>
          </a:p>
          <a:p>
            <a:pPr marL="0" indent="0"/>
            <a:endParaRPr lang="en-IN" altLang="en-US" dirty="0"/>
          </a:p>
          <a:p>
            <a:pPr marL="0" indent="0"/>
            <a:r>
              <a:rPr lang="en-IN" altLang="en-US" dirty="0" smtClean="0"/>
              <a:t>		</a:t>
            </a:r>
            <a:r>
              <a:rPr lang="en-IN" altLang="en-US" i="1" dirty="0" smtClean="0"/>
              <a:t>y</a:t>
            </a:r>
            <a:endParaRPr lang="en-US" altLang="en-US" i="1" dirty="0"/>
          </a:p>
        </p:txBody>
      </p:sp>
      <p:pic>
        <p:nvPicPr>
          <p:cNvPr id="14" name="Picture 13" descr="R^Negative 1"/>
          <p:cNvPicPr>
            <a:picLocks noChangeAspect="1"/>
          </p:cNvPicPr>
          <p:nvPr/>
        </p:nvPicPr>
        <p:blipFill>
          <a:blip r:embed="rId3"/>
          <a:stretch>
            <a:fillRect/>
          </a:stretch>
        </p:blipFill>
        <p:spPr>
          <a:xfrm>
            <a:off x="2590800" y="2616200"/>
            <a:ext cx="485775" cy="361950"/>
          </a:xfrm>
          <a:prstGeom prst="rect">
            <a:avLst/>
          </a:prstGeom>
        </p:spPr>
      </p:pic>
      <p:sp>
        <p:nvSpPr>
          <p:cNvPr id="15" name="Content Placeholder 2"/>
          <p:cNvSpPr>
            <a:spLocks noGrp="1"/>
          </p:cNvSpPr>
          <p:nvPr>
            <p:ph sz="quarter" idx="13"/>
          </p:nvPr>
        </p:nvSpPr>
        <p:spPr>
          <a:xfrm>
            <a:off x="2971799" y="2616200"/>
            <a:ext cx="3352801" cy="533400"/>
          </a:xfrm>
        </p:spPr>
        <p:txBody>
          <a:bodyPr/>
          <a:lstStyle/>
          <a:p>
            <a:pPr marL="0" indent="0"/>
            <a:r>
              <a:rPr lang="en-IN" i="1" dirty="0" smtClean="0"/>
              <a:t>x </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IN" dirty="0" smtClean="0"/>
              <a:t> </a:t>
            </a:r>
            <a:r>
              <a:rPr lang="en-IN" i="1" dirty="0"/>
              <a:t>y </a:t>
            </a:r>
            <a:r>
              <a:rPr lang="en-IN" dirty="0"/>
              <a:t>is a multiple of </a:t>
            </a:r>
            <a:r>
              <a:rPr lang="en-IN" i="1" dirty="0"/>
              <a:t>x</a:t>
            </a:r>
            <a:r>
              <a:rPr lang="en-IN" dirty="0" smtClean="0"/>
              <a:t>.</a:t>
            </a:r>
            <a:endParaRPr lang="en-US" altLang="en-US" dirty="0"/>
          </a:p>
        </p:txBody>
      </p:sp>
    </p:spTree>
    <p:extLst>
      <p:ext uri="{BB962C8B-B14F-4D97-AF65-F5344CB8AC3E}">
        <p14:creationId xmlns:p14="http://schemas.microsoft.com/office/powerpoint/2010/main" val="1086606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dirty="0"/>
              <a:t>Example </a:t>
            </a:r>
            <a:r>
              <a:rPr lang="en-IN" altLang="en-US" sz="2800" dirty="0" smtClean="0"/>
              <a:t>8.1.5 </a:t>
            </a:r>
            <a:r>
              <a:rPr lang="en-US" altLang="en-US" sz="2800" dirty="0"/>
              <a:t>– </a:t>
            </a:r>
            <a:r>
              <a:rPr lang="en-IN" altLang="en-US" sz="2800" i="1" dirty="0" smtClean="0"/>
              <a:t>The </a:t>
            </a:r>
            <a:r>
              <a:rPr lang="en-IN" altLang="en-US" sz="2800" i="1" dirty="0"/>
              <a:t>Inverse of an Infinite </a:t>
            </a:r>
            <a:r>
              <a:rPr lang="en-IN" altLang="en-US" sz="2800" i="1" dirty="0" smtClean="0"/>
              <a:t>Relation</a:t>
            </a:r>
            <a:endParaRPr lang="en-IN" altLang="en-US" sz="2800" dirty="0"/>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Define a relation </a:t>
            </a:r>
            <a:r>
              <a:rPr lang="en-IN" i="1" dirty="0"/>
              <a:t>R </a:t>
            </a:r>
            <a:r>
              <a:rPr lang="en-IN" dirty="0"/>
              <a:t>from </a:t>
            </a:r>
            <a:r>
              <a:rPr lang="en-IN" b="1" dirty="0"/>
              <a:t>R </a:t>
            </a:r>
            <a:r>
              <a:rPr lang="en-IN" dirty="0"/>
              <a:t>to </a:t>
            </a:r>
            <a:r>
              <a:rPr lang="en-IN" b="1" dirty="0"/>
              <a:t>R </a:t>
            </a:r>
            <a:r>
              <a:rPr lang="en-IN" dirty="0"/>
              <a:t>as follows: For every ordered pair (</a:t>
            </a:r>
            <a:r>
              <a:rPr lang="en-IN" i="1" dirty="0"/>
              <a:t>x</a:t>
            </a:r>
            <a:r>
              <a:rPr lang="en-IN" dirty="0"/>
              <a:t>, </a:t>
            </a:r>
            <a:r>
              <a:rPr lang="en-IN" i="1" dirty="0"/>
              <a:t>y</a:t>
            </a:r>
            <a:r>
              <a:rPr lang="en-IN" dirty="0"/>
              <a:t>) </a:t>
            </a:r>
            <a:r>
              <a:rPr lang="en-IN" dirty="0" smtClean="0">
                <a:latin typeface="+mj-lt"/>
                <a:ea typeface="Arial Unicode MS" panose="020B0604020202020204" pitchFamily="34" charset="-128"/>
                <a:cs typeface="Arial Unicode MS" panose="020B0604020202020204" pitchFamily="34" charset="-128"/>
              </a:rPr>
              <a:t>∈</a:t>
            </a:r>
            <a:r>
              <a:rPr lang="en-IN" dirty="0" smtClean="0"/>
              <a:t> </a:t>
            </a:r>
            <a:r>
              <a:rPr lang="en-IN" b="1" dirty="0"/>
              <a:t>R </a:t>
            </a:r>
            <a:r>
              <a:rPr lang="en-IN" dirty="0"/>
              <a:t>× </a:t>
            </a:r>
            <a:r>
              <a:rPr lang="en-IN" b="1" dirty="0"/>
              <a:t>R</a:t>
            </a:r>
            <a:r>
              <a:rPr lang="en-IN" dirty="0"/>
              <a:t>,</a:t>
            </a:r>
            <a:endParaRPr lang="en-US" altLang="en-US" dirty="0"/>
          </a:p>
        </p:txBody>
      </p:sp>
      <p:pic>
        <p:nvPicPr>
          <p:cNvPr id="4" name="Picture 3" descr="X R y if and only if y = 2 abs(x)."/>
          <p:cNvPicPr>
            <a:picLocks noChangeAspect="1"/>
          </p:cNvPicPr>
          <p:nvPr/>
        </p:nvPicPr>
        <p:blipFill>
          <a:blip r:embed="rId3"/>
          <a:stretch>
            <a:fillRect/>
          </a:stretch>
        </p:blipFill>
        <p:spPr>
          <a:xfrm>
            <a:off x="3188770" y="2506537"/>
            <a:ext cx="2815391" cy="376363"/>
          </a:xfrm>
          <a:prstGeom prst="rect">
            <a:avLst/>
          </a:prstGeom>
        </p:spPr>
      </p:pic>
      <p:sp>
        <p:nvSpPr>
          <p:cNvPr id="6" name="Content Placeholder 2"/>
          <p:cNvSpPr>
            <a:spLocks noGrp="1"/>
          </p:cNvSpPr>
          <p:nvPr>
            <p:ph sz="quarter" idx="13"/>
          </p:nvPr>
        </p:nvSpPr>
        <p:spPr>
          <a:xfrm>
            <a:off x="457201" y="3229864"/>
            <a:ext cx="3733800" cy="478536"/>
          </a:xfrm>
        </p:spPr>
        <p:txBody>
          <a:bodyPr/>
          <a:lstStyle/>
          <a:p>
            <a:pPr marL="0" indent="0"/>
            <a:r>
              <a:rPr lang="en-IN" dirty="0"/>
              <a:t>Draw the graphs of </a:t>
            </a:r>
            <a:r>
              <a:rPr lang="en-IN" i="1" dirty="0"/>
              <a:t>R </a:t>
            </a:r>
            <a:r>
              <a:rPr lang="en-IN" dirty="0"/>
              <a:t>and</a:t>
            </a:r>
            <a:endParaRPr lang="en-US" altLang="en-US" dirty="0"/>
          </a:p>
        </p:txBody>
      </p:sp>
      <p:pic>
        <p:nvPicPr>
          <p:cNvPr id="7" name="Picture 6" descr="R^Negative 1"/>
          <p:cNvPicPr>
            <a:picLocks noChangeAspect="1"/>
          </p:cNvPicPr>
          <p:nvPr/>
        </p:nvPicPr>
        <p:blipFill>
          <a:blip r:embed="rId4"/>
          <a:stretch>
            <a:fillRect/>
          </a:stretch>
        </p:blipFill>
        <p:spPr>
          <a:xfrm>
            <a:off x="4084637" y="3255264"/>
            <a:ext cx="485775" cy="361950"/>
          </a:xfrm>
          <a:prstGeom prst="rect">
            <a:avLst/>
          </a:prstGeom>
        </p:spPr>
      </p:pic>
      <p:sp>
        <p:nvSpPr>
          <p:cNvPr id="8" name="Content Placeholder 2"/>
          <p:cNvSpPr>
            <a:spLocks noGrp="1"/>
          </p:cNvSpPr>
          <p:nvPr>
            <p:ph sz="quarter" idx="13"/>
          </p:nvPr>
        </p:nvSpPr>
        <p:spPr>
          <a:xfrm>
            <a:off x="4572000" y="3229864"/>
            <a:ext cx="3625848" cy="478536"/>
          </a:xfrm>
        </p:spPr>
        <p:txBody>
          <a:bodyPr/>
          <a:lstStyle/>
          <a:p>
            <a:pPr marL="0" indent="0"/>
            <a:r>
              <a:rPr lang="en-IN" dirty="0"/>
              <a:t>in the Cartesian plane. Is</a:t>
            </a:r>
            <a:endParaRPr lang="en-US" altLang="en-US" dirty="0"/>
          </a:p>
        </p:txBody>
      </p:sp>
      <p:pic>
        <p:nvPicPr>
          <p:cNvPr id="9" name="Picture 8" descr="R^Negative 1"/>
          <p:cNvPicPr>
            <a:picLocks noChangeAspect="1"/>
          </p:cNvPicPr>
          <p:nvPr/>
        </p:nvPicPr>
        <p:blipFill>
          <a:blip r:embed="rId4"/>
          <a:stretch>
            <a:fillRect/>
          </a:stretch>
        </p:blipFill>
        <p:spPr>
          <a:xfrm>
            <a:off x="8099425" y="3263900"/>
            <a:ext cx="485775" cy="361950"/>
          </a:xfrm>
          <a:prstGeom prst="rect">
            <a:avLst/>
          </a:prstGeom>
        </p:spPr>
      </p:pic>
      <p:sp>
        <p:nvSpPr>
          <p:cNvPr id="10" name="Content Placeholder 2"/>
          <p:cNvSpPr>
            <a:spLocks noGrp="1"/>
          </p:cNvSpPr>
          <p:nvPr>
            <p:ph sz="quarter" idx="13"/>
          </p:nvPr>
        </p:nvSpPr>
        <p:spPr>
          <a:xfrm>
            <a:off x="457200" y="3636264"/>
            <a:ext cx="1752600" cy="478536"/>
          </a:xfrm>
        </p:spPr>
        <p:txBody>
          <a:bodyPr/>
          <a:lstStyle/>
          <a:p>
            <a:pPr marL="0" indent="0"/>
            <a:r>
              <a:rPr lang="en-IN" dirty="0"/>
              <a:t>a function?</a:t>
            </a:r>
            <a:endParaRPr lang="en-US" altLang="en-US" dirty="0"/>
          </a:p>
        </p:txBody>
      </p:sp>
    </p:spTree>
    <p:extLst>
      <p:ext uri="{BB962C8B-B14F-4D97-AF65-F5344CB8AC3E}">
        <p14:creationId xmlns:p14="http://schemas.microsoft.com/office/powerpoint/2010/main" val="894084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8.1.5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1" y="1447800"/>
            <a:ext cx="4419599" cy="457200"/>
          </a:xfrm>
        </p:spPr>
        <p:txBody>
          <a:bodyPr/>
          <a:lstStyle/>
          <a:p>
            <a:pPr marL="0" indent="0"/>
            <a:r>
              <a:rPr lang="en-IN" dirty="0"/>
              <a:t>A point (</a:t>
            </a:r>
            <a:r>
              <a:rPr lang="en-IN" i="1" dirty="0"/>
              <a:t>v</a:t>
            </a:r>
            <a:r>
              <a:rPr lang="en-IN" dirty="0"/>
              <a:t>, </a:t>
            </a:r>
            <a:r>
              <a:rPr lang="en-IN" i="1" dirty="0"/>
              <a:t>u</a:t>
            </a:r>
            <a:r>
              <a:rPr lang="en-IN" dirty="0"/>
              <a:t>) is on the graph </a:t>
            </a:r>
            <a:r>
              <a:rPr lang="en-IN" dirty="0" smtClean="0"/>
              <a:t>of</a:t>
            </a:r>
            <a:endParaRPr lang="en-US" altLang="en-US" dirty="0"/>
          </a:p>
        </p:txBody>
      </p:sp>
      <p:pic>
        <p:nvPicPr>
          <p:cNvPr id="7" name="Picture 6" descr="R^Negative 1"/>
          <p:cNvPicPr>
            <a:picLocks noChangeAspect="1"/>
          </p:cNvPicPr>
          <p:nvPr/>
        </p:nvPicPr>
        <p:blipFill>
          <a:blip r:embed="rId3"/>
          <a:stretch>
            <a:fillRect/>
          </a:stretch>
        </p:blipFill>
        <p:spPr>
          <a:xfrm>
            <a:off x="4800600" y="1479550"/>
            <a:ext cx="485775" cy="361950"/>
          </a:xfrm>
          <a:prstGeom prst="rect">
            <a:avLst/>
          </a:prstGeom>
        </p:spPr>
      </p:pic>
      <p:sp>
        <p:nvSpPr>
          <p:cNvPr id="6" name="Content Placeholder 2"/>
          <p:cNvSpPr>
            <a:spLocks noGrp="1"/>
          </p:cNvSpPr>
          <p:nvPr>
            <p:ph sz="quarter" idx="13"/>
          </p:nvPr>
        </p:nvSpPr>
        <p:spPr>
          <a:xfrm>
            <a:off x="457200" y="1447800"/>
            <a:ext cx="8381999" cy="1739900"/>
          </a:xfrm>
        </p:spPr>
        <p:txBody>
          <a:bodyPr/>
          <a:lstStyle/>
          <a:p>
            <a:pPr marL="0" indent="0"/>
            <a:r>
              <a:rPr lang="en-IN" dirty="0" smtClean="0"/>
              <a:t>                                                         if</a:t>
            </a:r>
            <a:r>
              <a:rPr lang="en-IN" dirty="0"/>
              <a:t>, and only if, (</a:t>
            </a:r>
            <a:r>
              <a:rPr lang="en-IN" i="1" dirty="0"/>
              <a:t>u</a:t>
            </a:r>
            <a:r>
              <a:rPr lang="en-IN" dirty="0"/>
              <a:t>, </a:t>
            </a:r>
            <a:r>
              <a:rPr lang="en-IN" i="1" dirty="0"/>
              <a:t>v</a:t>
            </a:r>
            <a:r>
              <a:rPr lang="en-IN" dirty="0"/>
              <a:t>) is on the graph of </a:t>
            </a:r>
            <a:r>
              <a:rPr lang="en-IN" i="1" dirty="0" smtClean="0"/>
              <a:t>R</a:t>
            </a:r>
            <a:r>
              <a:rPr lang="en-IN" dirty="0" smtClean="0"/>
              <a:t>.</a:t>
            </a:r>
          </a:p>
          <a:p>
            <a:pPr marL="0" indent="0"/>
            <a:endParaRPr lang="en-IN" dirty="0"/>
          </a:p>
          <a:p>
            <a:pPr marL="0" indent="0"/>
            <a:r>
              <a:rPr lang="en-IN" dirty="0" smtClean="0"/>
              <a:t>Note </a:t>
            </a:r>
            <a:r>
              <a:rPr lang="en-IN" dirty="0"/>
              <a:t>that if </a:t>
            </a:r>
            <a:r>
              <a:rPr lang="en-IN" i="1" dirty="0"/>
              <a:t>x ≥</a:t>
            </a:r>
            <a:r>
              <a:rPr lang="en-IN" dirty="0" smtClean="0"/>
              <a:t> </a:t>
            </a:r>
            <a:r>
              <a:rPr lang="en-IN" dirty="0"/>
              <a:t>0, then the graph of</a:t>
            </a:r>
            <a:endParaRPr lang="en-US" altLang="en-US" dirty="0"/>
          </a:p>
        </p:txBody>
      </p:sp>
      <p:pic>
        <p:nvPicPr>
          <p:cNvPr id="8" name="Picture 7" descr="y = 2 abs(x) = 2x"/>
          <p:cNvPicPr>
            <a:picLocks noChangeAspect="1"/>
          </p:cNvPicPr>
          <p:nvPr/>
        </p:nvPicPr>
        <p:blipFill>
          <a:blip r:embed="rId4"/>
          <a:stretch>
            <a:fillRect/>
          </a:stretch>
        </p:blipFill>
        <p:spPr>
          <a:xfrm>
            <a:off x="5334000" y="2769352"/>
            <a:ext cx="1788945" cy="342148"/>
          </a:xfrm>
          <a:prstGeom prst="rect">
            <a:avLst/>
          </a:prstGeom>
        </p:spPr>
      </p:pic>
      <p:sp>
        <p:nvSpPr>
          <p:cNvPr id="9" name="Content Placeholder 2"/>
          <p:cNvSpPr>
            <a:spLocks noGrp="1"/>
          </p:cNvSpPr>
          <p:nvPr>
            <p:ph sz="quarter" idx="13"/>
          </p:nvPr>
        </p:nvSpPr>
        <p:spPr>
          <a:xfrm>
            <a:off x="457201" y="2692400"/>
            <a:ext cx="7620000" cy="1727200"/>
          </a:xfrm>
        </p:spPr>
        <p:txBody>
          <a:bodyPr/>
          <a:lstStyle/>
          <a:p>
            <a:pPr marL="0" indent="0"/>
            <a:r>
              <a:rPr lang="en-IN" dirty="0" smtClean="0"/>
              <a:t>                                                                               is </a:t>
            </a:r>
            <a:r>
              <a:rPr lang="en-IN" dirty="0"/>
              <a:t>a straight line with slope </a:t>
            </a:r>
            <a:r>
              <a:rPr lang="en-IN" dirty="0" smtClean="0"/>
              <a:t>2.</a:t>
            </a:r>
          </a:p>
          <a:p>
            <a:pPr marL="0" indent="0"/>
            <a:endParaRPr lang="en-IN" dirty="0"/>
          </a:p>
          <a:p>
            <a:pPr marL="0" indent="0"/>
            <a:r>
              <a:rPr lang="en-IN" dirty="0" smtClean="0"/>
              <a:t>And if </a:t>
            </a:r>
            <a:r>
              <a:rPr lang="en-IN" i="1" dirty="0" smtClean="0"/>
              <a:t>x &lt;</a:t>
            </a:r>
            <a:r>
              <a:rPr lang="en-IN" dirty="0" smtClean="0"/>
              <a:t> </a:t>
            </a:r>
            <a:r>
              <a:rPr lang="en-IN" dirty="0"/>
              <a:t>0, then the graph </a:t>
            </a:r>
            <a:r>
              <a:rPr lang="en-IN" dirty="0" smtClean="0"/>
              <a:t>of </a:t>
            </a:r>
            <a:r>
              <a:rPr lang="en-IN" i="1" dirty="0"/>
              <a:t>y </a:t>
            </a:r>
            <a:r>
              <a:rPr lang="en-IN" dirty="0"/>
              <a:t>=</a:t>
            </a:r>
            <a:endParaRPr lang="en-US" altLang="en-US" dirty="0"/>
          </a:p>
        </p:txBody>
      </p:sp>
      <p:pic>
        <p:nvPicPr>
          <p:cNvPr id="10" name="Picture 9" descr="2 abs(x)"/>
          <p:cNvPicPr>
            <a:picLocks noChangeAspect="1"/>
          </p:cNvPicPr>
          <p:nvPr/>
        </p:nvPicPr>
        <p:blipFill>
          <a:blip r:embed="rId5"/>
          <a:stretch>
            <a:fillRect/>
          </a:stretch>
        </p:blipFill>
        <p:spPr>
          <a:xfrm>
            <a:off x="5126117" y="4013200"/>
            <a:ext cx="466566" cy="306600"/>
          </a:xfrm>
          <a:prstGeom prst="rect">
            <a:avLst/>
          </a:prstGeom>
        </p:spPr>
      </p:pic>
      <p:sp>
        <p:nvSpPr>
          <p:cNvPr id="11" name="Content Placeholder 2"/>
          <p:cNvSpPr>
            <a:spLocks noGrp="1"/>
          </p:cNvSpPr>
          <p:nvPr>
            <p:ph sz="quarter" idx="13"/>
          </p:nvPr>
        </p:nvSpPr>
        <p:spPr>
          <a:xfrm>
            <a:off x="457200" y="3937000"/>
            <a:ext cx="8125841" cy="889000"/>
          </a:xfrm>
        </p:spPr>
        <p:txBody>
          <a:bodyPr/>
          <a:lstStyle/>
          <a:p>
            <a:pPr marL="0" indent="0"/>
            <a:r>
              <a:rPr lang="en-IN" dirty="0" smtClean="0"/>
              <a:t>                                                             = </a:t>
            </a:r>
            <a:r>
              <a:rPr lang="en-IN" dirty="0"/>
              <a:t>2(−</a:t>
            </a:r>
            <a:r>
              <a:rPr lang="en-IN" i="1" dirty="0" smtClean="0"/>
              <a:t>x</a:t>
            </a:r>
            <a:r>
              <a:rPr lang="en-IN" dirty="0"/>
              <a:t>) = −2</a:t>
            </a:r>
            <a:r>
              <a:rPr lang="en-IN" i="1" dirty="0" smtClean="0"/>
              <a:t>x </a:t>
            </a:r>
            <a:r>
              <a:rPr lang="en-IN" dirty="0"/>
              <a:t>is a straight line with slope −2.</a:t>
            </a:r>
            <a:endParaRPr lang="en-US" altLang="en-US" dirty="0"/>
          </a:p>
        </p:txBody>
      </p:sp>
    </p:spTree>
    <p:extLst>
      <p:ext uri="{BB962C8B-B14F-4D97-AF65-F5344CB8AC3E}">
        <p14:creationId xmlns:p14="http://schemas.microsoft.com/office/powerpoint/2010/main" val="138986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8.1</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332616"/>
            <a:ext cx="8029575" cy="76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4000" dirty="0" smtClean="0"/>
              <a:t>Relations </a:t>
            </a:r>
            <a:r>
              <a:rPr lang="en-IN" altLang="en-US" sz="4000" dirty="0"/>
              <a:t>on </a:t>
            </a:r>
            <a:r>
              <a:rPr lang="en-IN" altLang="en-US" sz="4000" dirty="0" smtClean="0"/>
              <a:t>Sets</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3468952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8.1.5 </a:t>
            </a:r>
            <a:r>
              <a:rPr lang="en-US" altLang="en-US" dirty="0"/>
              <a:t>– </a:t>
            </a:r>
            <a:r>
              <a:rPr lang="en-US" altLang="en-US" i="1" dirty="0"/>
              <a:t>Solution</a:t>
            </a:r>
            <a:endParaRPr lang="en-IN" altLang="en-US" dirty="0"/>
          </a:p>
        </p:txBody>
      </p:sp>
      <p:sp>
        <p:nvSpPr>
          <p:cNvPr id="12"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1" y="1447800"/>
            <a:ext cx="8229599" cy="838200"/>
          </a:xfrm>
        </p:spPr>
        <p:txBody>
          <a:bodyPr/>
          <a:lstStyle/>
          <a:p>
            <a:pPr marL="0" indent="0"/>
            <a:r>
              <a:rPr lang="en-IN" dirty="0" smtClean="0"/>
              <a:t>Some sample </a:t>
            </a:r>
            <a:r>
              <a:rPr lang="en-IN" dirty="0"/>
              <a:t>values are tabulated and the graphs </a:t>
            </a:r>
            <a:r>
              <a:rPr lang="en-IN" dirty="0" smtClean="0"/>
              <a:t>are shown </a:t>
            </a:r>
            <a:r>
              <a:rPr lang="en-IN" dirty="0"/>
              <a:t>below.</a:t>
            </a:r>
            <a:endParaRPr lang="en-US" altLang="en-US" dirty="0"/>
          </a:p>
        </p:txBody>
      </p:sp>
      <p:pic>
        <p:nvPicPr>
          <p:cNvPr id="14" name="Picture 13" descr="Under the heading, R = {(x, y), such that y = 2 abs(x)}, a table has two columns with the headings x and y. The entries in the table are: &#10;Row 1, 0, 0&#10;Row 2, 1, 2&#10;Row 3, negative 1, 2&#10;Row 4, 2, 4&#10;Row 5, negative 2, 4.&#10;In the last row, the arrow pointing toward the negative 2 is labeled as 1st coordinate and another arrow pointing towards the 4 is labeled as 2nd coordinate.&#10;Below this table, a graph of the function y = 2 abs(x) is shown on the coordinate plane and has the label Graph of R. Plot any random point with the label (u, v) on the right branch of the graph. &#10;The vertical dashed line start from the x-axis, touches the point (u, v), then moves left, and hits the y-axis. The distance between point (u, v) and the x-axis is marked and labeled as v. Also, the distance between point (u, v)  and the y-axis is marked and labeled as u.&#10;&#10;Under the heading, R^negative 1 = {(y, x) such that y = 2 abs(x)}, a table has two columns with the headings x and y. The entries in the table are: &#10;Row 1, 0, 0&#10;Row 2, 2, 1&#10;Row 3, 2, negative 1&#10;Row 4, 4, 2&#10;Row 5, 4, negative 2&#10;In the last row, the arrow pointing toward the 4 is labeled as 1st coordinate and another arrow pointing towards the negative 2 is labeled as 2nd coordinate.&#10;Below this table, a graph of the function y = 2 abs(x) is shown on the coordinate plane and has the label Graph of R^negative 1. Plot any random point with label (v, u) on the upper branch of the graph. &#10;The vertical dashed line starts from the x-axis, touches the point (v, u), then moves left, and hits the y-axis. The distance between point (v, u)  and the x-axis is marked and labeled as u. Also, the distance between point (v, u) and the y-axis is marked and labeled as v."/>
          <p:cNvPicPr>
            <a:picLocks noChangeAspect="1"/>
          </p:cNvPicPr>
          <p:nvPr/>
        </p:nvPicPr>
        <p:blipFill>
          <a:blip r:embed="rId3"/>
          <a:stretch>
            <a:fillRect/>
          </a:stretch>
        </p:blipFill>
        <p:spPr>
          <a:xfrm>
            <a:off x="2699773" y="2210893"/>
            <a:ext cx="3703466" cy="3199307"/>
          </a:xfrm>
          <a:prstGeom prst="rect">
            <a:avLst/>
          </a:prstGeom>
        </p:spPr>
      </p:pic>
      <p:pic>
        <p:nvPicPr>
          <p:cNvPr id="16" name="Picture 15" descr="R^Negative 1"/>
          <p:cNvPicPr>
            <a:picLocks noChangeAspect="1"/>
          </p:cNvPicPr>
          <p:nvPr/>
        </p:nvPicPr>
        <p:blipFill>
          <a:blip r:embed="rId4"/>
          <a:stretch>
            <a:fillRect/>
          </a:stretch>
        </p:blipFill>
        <p:spPr>
          <a:xfrm>
            <a:off x="533400" y="5518150"/>
            <a:ext cx="485775" cy="361950"/>
          </a:xfrm>
          <a:prstGeom prst="rect">
            <a:avLst/>
          </a:prstGeom>
        </p:spPr>
      </p:pic>
      <p:sp>
        <p:nvSpPr>
          <p:cNvPr id="15" name="Content Placeholder 2"/>
          <p:cNvSpPr>
            <a:spLocks noGrp="1"/>
          </p:cNvSpPr>
          <p:nvPr>
            <p:ph sz="quarter" idx="13"/>
          </p:nvPr>
        </p:nvSpPr>
        <p:spPr>
          <a:xfrm>
            <a:off x="457200" y="5486400"/>
            <a:ext cx="8229599" cy="838200"/>
          </a:xfrm>
        </p:spPr>
        <p:txBody>
          <a:bodyPr/>
          <a:lstStyle/>
          <a:p>
            <a:pPr marL="0" indent="0"/>
            <a:r>
              <a:rPr lang="en-IN" dirty="0" smtClean="0"/>
              <a:t>      is </a:t>
            </a:r>
            <a:r>
              <a:rPr lang="en-IN" dirty="0"/>
              <a:t>not a function because, for instance, both (2, 1) and (2, −1) are in</a:t>
            </a:r>
            <a:endParaRPr lang="en-US" altLang="en-US" dirty="0"/>
          </a:p>
        </p:txBody>
      </p:sp>
      <p:pic>
        <p:nvPicPr>
          <p:cNvPr id="17" name="Picture 16" descr="R^Negative 1"/>
          <p:cNvPicPr>
            <a:picLocks noChangeAspect="1"/>
          </p:cNvPicPr>
          <p:nvPr/>
        </p:nvPicPr>
        <p:blipFill>
          <a:blip r:embed="rId5"/>
          <a:stretch>
            <a:fillRect/>
          </a:stretch>
        </p:blipFill>
        <p:spPr>
          <a:xfrm>
            <a:off x="2352821" y="5921474"/>
            <a:ext cx="515444" cy="288826"/>
          </a:xfrm>
          <a:prstGeom prst="rect">
            <a:avLst/>
          </a:prstGeom>
        </p:spPr>
      </p:pic>
    </p:spTree>
    <p:extLst>
      <p:ext uri="{BB962C8B-B14F-4D97-AF65-F5344CB8AC3E}">
        <p14:creationId xmlns:p14="http://schemas.microsoft.com/office/powerpoint/2010/main" val="3831811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Directed Graph of a Relation</a:t>
            </a:r>
            <a:endParaRPr lang="en-IN" altLang="en-US" dirty="0"/>
          </a:p>
        </p:txBody>
      </p:sp>
    </p:spTree>
    <p:extLst>
      <p:ext uri="{BB962C8B-B14F-4D97-AF65-F5344CB8AC3E}">
        <p14:creationId xmlns:p14="http://schemas.microsoft.com/office/powerpoint/2010/main" val="1806025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Directed </a:t>
            </a:r>
            <a:r>
              <a:rPr lang="en-IN" altLang="en-US" dirty="0"/>
              <a:t>Graph of a </a:t>
            </a:r>
            <a:r>
              <a:rPr lang="en-IN" altLang="en-US" dirty="0" smtClean="0"/>
              <a:t>Relation</a:t>
            </a:r>
            <a:endParaRPr lang="en-IN" altLang="en-US" dirty="0">
              <a:solidFill>
                <a:schemeClr val="tx1"/>
              </a:solidFill>
            </a:endParaRPr>
          </a:p>
        </p:txBody>
      </p:sp>
      <p:pic>
        <p:nvPicPr>
          <p:cNvPr id="4" name="Picture 3" descr="The text box has the heading, Definition. The text reads, A relation on a set A is a relation from A to A."/>
          <p:cNvPicPr>
            <a:picLocks noChangeAspect="1"/>
          </p:cNvPicPr>
          <p:nvPr/>
        </p:nvPicPr>
        <p:blipFill>
          <a:blip r:embed="rId3"/>
          <a:stretch>
            <a:fillRect/>
          </a:stretch>
        </p:blipFill>
        <p:spPr>
          <a:xfrm>
            <a:off x="793488" y="1600200"/>
            <a:ext cx="7557025" cy="855191"/>
          </a:xfrm>
          <a:prstGeom prst="rect">
            <a:avLst/>
          </a:prstGeom>
        </p:spPr>
      </p:pic>
      <p:sp>
        <p:nvSpPr>
          <p:cNvPr id="3" name="Content Placeholder 2"/>
          <p:cNvSpPr>
            <a:spLocks noGrp="1"/>
          </p:cNvSpPr>
          <p:nvPr>
            <p:ph sz="quarter" idx="13"/>
          </p:nvPr>
        </p:nvSpPr>
        <p:spPr>
          <a:xfrm>
            <a:off x="457200" y="2819400"/>
            <a:ext cx="8226425" cy="2895600"/>
          </a:xfrm>
        </p:spPr>
        <p:txBody>
          <a:bodyPr/>
          <a:lstStyle/>
          <a:p>
            <a:pPr marL="0" indent="0"/>
            <a:r>
              <a:rPr lang="en-IN" dirty="0"/>
              <a:t>When a relation </a:t>
            </a:r>
            <a:r>
              <a:rPr lang="en-IN" i="1" dirty="0"/>
              <a:t>R </a:t>
            </a:r>
            <a:r>
              <a:rPr lang="en-IN" dirty="0"/>
              <a:t>is defined </a:t>
            </a:r>
            <a:r>
              <a:rPr lang="en-IN" i="1" dirty="0"/>
              <a:t>on </a:t>
            </a:r>
            <a:r>
              <a:rPr lang="en-IN" dirty="0"/>
              <a:t>a set </a:t>
            </a:r>
            <a:r>
              <a:rPr lang="en-IN" i="1" dirty="0"/>
              <a:t>A</a:t>
            </a:r>
            <a:r>
              <a:rPr lang="en-IN" dirty="0"/>
              <a:t>, the arrow </a:t>
            </a:r>
            <a:r>
              <a:rPr lang="en-IN" dirty="0" smtClean="0"/>
              <a:t>diagram of </a:t>
            </a:r>
            <a:r>
              <a:rPr lang="en-IN" dirty="0"/>
              <a:t>the relation can be </a:t>
            </a:r>
            <a:r>
              <a:rPr lang="en-IN" dirty="0" smtClean="0"/>
              <a:t>modified so </a:t>
            </a:r>
            <a:r>
              <a:rPr lang="en-IN" dirty="0"/>
              <a:t>that it becomes </a:t>
            </a:r>
            <a:r>
              <a:rPr lang="en-IN" dirty="0" smtClean="0"/>
              <a:t>a </a:t>
            </a:r>
            <a:r>
              <a:rPr lang="en-IN" b="1" dirty="0" smtClean="0"/>
              <a:t>directed graph</a:t>
            </a:r>
            <a:r>
              <a:rPr lang="en-IN" dirty="0" smtClean="0"/>
              <a:t>.</a:t>
            </a:r>
          </a:p>
          <a:p>
            <a:pPr marL="0" indent="0"/>
            <a:endParaRPr lang="en-IN" dirty="0"/>
          </a:p>
          <a:p>
            <a:pPr marL="0" indent="0"/>
            <a:r>
              <a:rPr lang="en-IN" dirty="0" smtClean="0"/>
              <a:t>Instead </a:t>
            </a:r>
            <a:r>
              <a:rPr lang="en-IN" dirty="0"/>
              <a:t>of representing </a:t>
            </a:r>
            <a:r>
              <a:rPr lang="en-IN" i="1" dirty="0"/>
              <a:t>A </a:t>
            </a:r>
            <a:r>
              <a:rPr lang="en-IN" dirty="0"/>
              <a:t>as </a:t>
            </a:r>
            <a:r>
              <a:rPr lang="en-IN" dirty="0" smtClean="0"/>
              <a:t>two separate sets of </a:t>
            </a:r>
            <a:r>
              <a:rPr lang="en-IN" dirty="0"/>
              <a:t>points, represent </a:t>
            </a:r>
            <a:r>
              <a:rPr lang="en-IN" i="1" dirty="0"/>
              <a:t>A </a:t>
            </a:r>
            <a:r>
              <a:rPr lang="en-IN" dirty="0"/>
              <a:t>only once, and </a:t>
            </a:r>
            <a:r>
              <a:rPr lang="en-IN" dirty="0" smtClean="0"/>
              <a:t>draw an </a:t>
            </a:r>
            <a:r>
              <a:rPr lang="en-IN" dirty="0"/>
              <a:t>arrow from each point of </a:t>
            </a:r>
            <a:r>
              <a:rPr lang="en-IN" i="1" dirty="0"/>
              <a:t>A </a:t>
            </a:r>
            <a:r>
              <a:rPr lang="en-IN" dirty="0"/>
              <a:t>to each </a:t>
            </a:r>
            <a:r>
              <a:rPr lang="en-IN" dirty="0" smtClean="0"/>
              <a:t>related point</a:t>
            </a:r>
            <a:r>
              <a:rPr lang="en-IN" dirty="0"/>
              <a:t>. </a:t>
            </a:r>
            <a:endParaRPr lang="en-US" altLang="en-US" dirty="0"/>
          </a:p>
        </p:txBody>
      </p:sp>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Directed </a:t>
            </a:r>
            <a:r>
              <a:rPr lang="en-IN" altLang="en-US" dirty="0"/>
              <a:t>Graph of a </a:t>
            </a:r>
            <a:r>
              <a:rPr lang="en-IN" altLang="en-US" dirty="0" smtClean="0"/>
              <a:t>Relation</a:t>
            </a:r>
            <a:endParaRPr lang="en-IN" altLang="en-US" dirty="0">
              <a:solidFill>
                <a:schemeClr val="tx1"/>
              </a:solidFill>
            </a:endParaRPr>
          </a:p>
        </p:txBody>
      </p:sp>
      <p:sp>
        <p:nvSpPr>
          <p:cNvPr id="3" name="Content Placeholder 2"/>
          <p:cNvSpPr>
            <a:spLocks noGrp="1"/>
          </p:cNvSpPr>
          <p:nvPr>
            <p:ph sz="quarter" idx="13"/>
          </p:nvPr>
        </p:nvSpPr>
        <p:spPr>
          <a:xfrm>
            <a:off x="457200" y="1371600"/>
            <a:ext cx="8226425" cy="533400"/>
          </a:xfrm>
        </p:spPr>
        <p:txBody>
          <a:bodyPr/>
          <a:lstStyle/>
          <a:p>
            <a:pPr marL="0" indent="0"/>
            <a:r>
              <a:rPr lang="en-IN" dirty="0" smtClean="0"/>
              <a:t>As with </a:t>
            </a:r>
            <a:r>
              <a:rPr lang="en-IN" dirty="0"/>
              <a:t>an ordinary arrow diagram,</a:t>
            </a:r>
            <a:endParaRPr lang="en-US" altLang="en-US" dirty="0"/>
          </a:p>
        </p:txBody>
      </p:sp>
      <p:pic>
        <p:nvPicPr>
          <p:cNvPr id="5" name="Picture 4" descr="The text reads, For all points x and y in A, there is an arrow from x to y if and only if x R y if and only if (x, y) element of R."/>
          <p:cNvPicPr>
            <a:picLocks noChangeAspect="1"/>
          </p:cNvPicPr>
          <p:nvPr/>
        </p:nvPicPr>
        <p:blipFill>
          <a:blip r:embed="rId3"/>
          <a:stretch>
            <a:fillRect/>
          </a:stretch>
        </p:blipFill>
        <p:spPr>
          <a:xfrm>
            <a:off x="793488" y="2057400"/>
            <a:ext cx="7557025" cy="914458"/>
          </a:xfrm>
          <a:prstGeom prst="rect">
            <a:avLst/>
          </a:prstGeom>
        </p:spPr>
      </p:pic>
    </p:spTree>
    <p:extLst>
      <p:ext uri="{BB962C8B-B14F-4D97-AF65-F5344CB8AC3E}">
        <p14:creationId xmlns:p14="http://schemas.microsoft.com/office/powerpoint/2010/main" val="4016945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100" dirty="0"/>
              <a:t>Example </a:t>
            </a:r>
            <a:r>
              <a:rPr lang="en-IN" altLang="en-US" sz="3100" dirty="0" smtClean="0"/>
              <a:t>8.1.6 </a:t>
            </a:r>
            <a:r>
              <a:rPr lang="en-US" altLang="en-US" sz="3100" dirty="0"/>
              <a:t>– </a:t>
            </a:r>
            <a:r>
              <a:rPr lang="en-IN" altLang="en-US" sz="3100" i="1" dirty="0" smtClean="0"/>
              <a:t>Directed </a:t>
            </a:r>
            <a:r>
              <a:rPr lang="en-IN" altLang="en-US" sz="3100" i="1" dirty="0"/>
              <a:t>Graph of a </a:t>
            </a:r>
            <a:r>
              <a:rPr lang="en-IN" altLang="en-US" sz="3100" i="1" dirty="0" smtClean="0"/>
              <a:t>Relation</a:t>
            </a:r>
            <a:endParaRPr lang="en-IN" altLang="en-US" sz="3100" dirty="0"/>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Let </a:t>
            </a:r>
            <a:r>
              <a:rPr lang="en-IN" i="1" dirty="0"/>
              <a:t>A </a:t>
            </a:r>
            <a:r>
              <a:rPr lang="en-IN" i="1" dirty="0" smtClean="0"/>
              <a:t>=</a:t>
            </a:r>
            <a:r>
              <a:rPr lang="en-IN" dirty="0" smtClean="0"/>
              <a:t> </a:t>
            </a:r>
            <a:r>
              <a:rPr lang="en-IN" dirty="0"/>
              <a:t>{3, 4, 5, 6, 7, 8} and define a relation </a:t>
            </a:r>
            <a:r>
              <a:rPr lang="en-IN" i="1" dirty="0"/>
              <a:t>R </a:t>
            </a:r>
            <a:r>
              <a:rPr lang="en-IN" dirty="0"/>
              <a:t>on </a:t>
            </a:r>
            <a:r>
              <a:rPr lang="en-IN" i="1" dirty="0"/>
              <a:t>A </a:t>
            </a:r>
            <a:r>
              <a:rPr lang="en-IN" dirty="0"/>
              <a:t>as follows: For every </a:t>
            </a:r>
            <a:r>
              <a:rPr lang="en-IN" i="1" dirty="0"/>
              <a:t>x</a:t>
            </a:r>
            <a:r>
              <a:rPr lang="en-IN" dirty="0"/>
              <a:t>, </a:t>
            </a:r>
            <a:r>
              <a:rPr lang="en-IN" i="1" dirty="0"/>
              <a:t>y </a:t>
            </a:r>
            <a:r>
              <a:rPr lang="en-IN" dirty="0" smtClean="0">
                <a:latin typeface="+mj-lt"/>
                <a:ea typeface="Arial Unicode MS" panose="020B0604020202020204" pitchFamily="34" charset="-128"/>
                <a:cs typeface="Arial Unicode MS" panose="020B0604020202020204" pitchFamily="34" charset="-128"/>
              </a:rPr>
              <a:t>∈</a:t>
            </a:r>
            <a:r>
              <a:rPr lang="en-IN" dirty="0" smtClean="0"/>
              <a:t> </a:t>
            </a:r>
            <a:r>
              <a:rPr lang="en-IN" i="1" dirty="0"/>
              <a:t>A</a:t>
            </a:r>
            <a:r>
              <a:rPr lang="en-IN" dirty="0"/>
              <a:t>,</a:t>
            </a:r>
            <a:endParaRPr lang="en-US" altLang="en-US" dirty="0"/>
          </a:p>
        </p:txBody>
      </p:sp>
      <p:pic>
        <p:nvPicPr>
          <p:cNvPr id="4" name="Picture 3" descr="X R y if and only if y = 2 abs(x minus y)."/>
          <p:cNvPicPr>
            <a:picLocks noChangeAspect="1"/>
          </p:cNvPicPr>
          <p:nvPr/>
        </p:nvPicPr>
        <p:blipFill>
          <a:blip r:embed="rId3"/>
          <a:stretch>
            <a:fillRect/>
          </a:stretch>
        </p:blipFill>
        <p:spPr>
          <a:xfrm>
            <a:off x="3124200" y="2590800"/>
            <a:ext cx="3102305" cy="408623"/>
          </a:xfrm>
          <a:prstGeom prst="rect">
            <a:avLst/>
          </a:prstGeom>
        </p:spPr>
      </p:pic>
      <p:sp>
        <p:nvSpPr>
          <p:cNvPr id="6" name="Content Placeholder 2"/>
          <p:cNvSpPr>
            <a:spLocks noGrp="1"/>
          </p:cNvSpPr>
          <p:nvPr>
            <p:ph sz="quarter" idx="13"/>
          </p:nvPr>
        </p:nvSpPr>
        <p:spPr>
          <a:xfrm>
            <a:off x="457201" y="3331464"/>
            <a:ext cx="4191000" cy="478536"/>
          </a:xfrm>
        </p:spPr>
        <p:txBody>
          <a:bodyPr/>
          <a:lstStyle/>
          <a:p>
            <a:pPr marL="0" indent="0"/>
            <a:r>
              <a:rPr lang="en-IN" dirty="0"/>
              <a:t>Draw the directed graph of </a:t>
            </a:r>
            <a:r>
              <a:rPr lang="en-IN" i="1" dirty="0"/>
              <a:t>R</a:t>
            </a:r>
            <a:r>
              <a:rPr lang="en-IN" dirty="0"/>
              <a:t>.</a:t>
            </a:r>
            <a:endParaRPr lang="en-US" altLang="en-US" dirty="0"/>
          </a:p>
        </p:txBody>
      </p:sp>
    </p:spTree>
    <p:extLst>
      <p:ext uri="{BB962C8B-B14F-4D97-AF65-F5344CB8AC3E}">
        <p14:creationId xmlns:p14="http://schemas.microsoft.com/office/powerpoint/2010/main" val="3377406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8.1.6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1" y="1447800"/>
            <a:ext cx="5410200" cy="457200"/>
          </a:xfrm>
        </p:spPr>
        <p:txBody>
          <a:bodyPr/>
          <a:lstStyle/>
          <a:p>
            <a:pPr marL="0" indent="0"/>
            <a:r>
              <a:rPr lang="en-IN" dirty="0"/>
              <a:t>Note that 3 </a:t>
            </a:r>
            <a:r>
              <a:rPr lang="en-IN" i="1" dirty="0"/>
              <a:t>R </a:t>
            </a:r>
            <a:r>
              <a:rPr lang="en-IN" dirty="0"/>
              <a:t>3 because </a:t>
            </a:r>
            <a:r>
              <a:rPr lang="en-IN" dirty="0" smtClean="0"/>
              <a:t>3 − 3 </a:t>
            </a:r>
            <a:r>
              <a:rPr lang="en-IN" dirty="0"/>
              <a:t>=</a:t>
            </a:r>
            <a:r>
              <a:rPr lang="en-IN" dirty="0" smtClean="0"/>
              <a:t> </a:t>
            </a:r>
            <a:r>
              <a:rPr lang="en-IN" dirty="0"/>
              <a:t>0 and</a:t>
            </a:r>
            <a:endParaRPr lang="en-US" altLang="en-US" dirty="0"/>
          </a:p>
        </p:txBody>
      </p:sp>
      <p:pic>
        <p:nvPicPr>
          <p:cNvPr id="6" name="Picture 5" descr="2 divides 0"/>
          <p:cNvPicPr>
            <a:picLocks noChangeAspect="1"/>
          </p:cNvPicPr>
          <p:nvPr/>
        </p:nvPicPr>
        <p:blipFill>
          <a:blip r:embed="rId3"/>
          <a:stretch>
            <a:fillRect/>
          </a:stretch>
        </p:blipFill>
        <p:spPr>
          <a:xfrm>
            <a:off x="5791200" y="1483177"/>
            <a:ext cx="489272" cy="381740"/>
          </a:xfrm>
          <a:prstGeom prst="rect">
            <a:avLst/>
          </a:prstGeom>
        </p:spPr>
      </p:pic>
      <p:sp>
        <p:nvSpPr>
          <p:cNvPr id="7" name="Content Placeholder 2"/>
          <p:cNvSpPr>
            <a:spLocks noGrp="1"/>
          </p:cNvSpPr>
          <p:nvPr>
            <p:ph sz="quarter" idx="13"/>
          </p:nvPr>
        </p:nvSpPr>
        <p:spPr>
          <a:xfrm>
            <a:off x="457200" y="1447800"/>
            <a:ext cx="8305800" cy="1600200"/>
          </a:xfrm>
        </p:spPr>
        <p:txBody>
          <a:bodyPr/>
          <a:lstStyle/>
          <a:p>
            <a:pPr marL="0" indent="0"/>
            <a:r>
              <a:rPr lang="en-IN" dirty="0" smtClean="0"/>
              <a:t>                                                                      since </a:t>
            </a:r>
            <a:r>
              <a:rPr lang="en-IN" dirty="0"/>
              <a:t>0 = </a:t>
            </a:r>
            <a:r>
              <a:rPr lang="en-IN" dirty="0" smtClean="0"/>
              <a:t>2 </a:t>
            </a:r>
            <a:r>
              <a:rPr lang="en-IN" b="1" dirty="0" smtClean="0"/>
              <a:t>· </a:t>
            </a:r>
            <a:r>
              <a:rPr lang="en-IN" dirty="0" smtClean="0"/>
              <a:t>0</a:t>
            </a:r>
            <a:r>
              <a:rPr lang="en-IN" dirty="0"/>
              <a:t>. Thus there is a </a:t>
            </a:r>
            <a:r>
              <a:rPr lang="en-IN" dirty="0" smtClean="0"/>
              <a:t>loop from </a:t>
            </a:r>
            <a:r>
              <a:rPr lang="en-IN" dirty="0"/>
              <a:t>3 to itself. </a:t>
            </a:r>
            <a:r>
              <a:rPr lang="en-IN" dirty="0" smtClean="0"/>
              <a:t>Similarly, there </a:t>
            </a:r>
            <a:r>
              <a:rPr lang="en-IN" dirty="0"/>
              <a:t>is a loop from 4 to itself, from 5 to itself, and </a:t>
            </a:r>
            <a:r>
              <a:rPr lang="en-IN" dirty="0" smtClean="0"/>
              <a:t>so forth</a:t>
            </a:r>
            <a:r>
              <a:rPr lang="en-IN" dirty="0"/>
              <a:t>, </a:t>
            </a:r>
            <a:r>
              <a:rPr lang="en-IN" dirty="0" smtClean="0"/>
              <a:t>since the </a:t>
            </a:r>
            <a:r>
              <a:rPr lang="en-IN" dirty="0"/>
              <a:t>difference of each integer with itself is </a:t>
            </a:r>
            <a:r>
              <a:rPr lang="en-IN" dirty="0" smtClean="0"/>
              <a:t>0, and</a:t>
            </a:r>
            <a:endParaRPr lang="en-US" altLang="en-US" dirty="0"/>
          </a:p>
        </p:txBody>
      </p:sp>
      <p:pic>
        <p:nvPicPr>
          <p:cNvPr id="8" name="Picture 7" descr="2 divides 0"/>
          <p:cNvPicPr>
            <a:picLocks noChangeAspect="1"/>
          </p:cNvPicPr>
          <p:nvPr/>
        </p:nvPicPr>
        <p:blipFill>
          <a:blip r:embed="rId4"/>
          <a:stretch>
            <a:fillRect/>
          </a:stretch>
        </p:blipFill>
        <p:spPr>
          <a:xfrm>
            <a:off x="6654573" y="2625699"/>
            <a:ext cx="503445" cy="332372"/>
          </a:xfrm>
          <a:prstGeom prst="rect">
            <a:avLst/>
          </a:prstGeom>
        </p:spPr>
      </p:pic>
      <p:sp>
        <p:nvSpPr>
          <p:cNvPr id="9" name="Content Placeholder 2"/>
          <p:cNvSpPr>
            <a:spLocks noGrp="1"/>
          </p:cNvSpPr>
          <p:nvPr>
            <p:ph sz="quarter" idx="13"/>
          </p:nvPr>
        </p:nvSpPr>
        <p:spPr>
          <a:xfrm>
            <a:off x="457200" y="3505200"/>
            <a:ext cx="8305800" cy="1295400"/>
          </a:xfrm>
        </p:spPr>
        <p:txBody>
          <a:bodyPr/>
          <a:lstStyle/>
          <a:p>
            <a:pPr marL="0" indent="0"/>
            <a:r>
              <a:rPr lang="en-IN" dirty="0"/>
              <a:t>Note also that 3 </a:t>
            </a:r>
            <a:r>
              <a:rPr lang="en-IN" i="1" dirty="0"/>
              <a:t>R </a:t>
            </a:r>
            <a:r>
              <a:rPr lang="en-IN" dirty="0"/>
              <a:t>5 because </a:t>
            </a:r>
            <a:r>
              <a:rPr lang="en-IN" dirty="0" smtClean="0"/>
              <a:t>3 − 5 </a:t>
            </a:r>
            <a:r>
              <a:rPr lang="en-IN" dirty="0"/>
              <a:t>= −2 =</a:t>
            </a:r>
            <a:r>
              <a:rPr lang="en-IN" dirty="0" smtClean="0"/>
              <a:t> 2</a:t>
            </a:r>
            <a:r>
              <a:rPr lang="en-IN" b="1" dirty="0"/>
              <a:t> </a:t>
            </a:r>
            <a:r>
              <a:rPr lang="en-IN" b="1" dirty="0" smtClean="0"/>
              <a:t>· </a:t>
            </a:r>
            <a:r>
              <a:rPr lang="en-IN" dirty="0" smtClean="0"/>
              <a:t>(</a:t>
            </a:r>
            <a:r>
              <a:rPr lang="en-IN" dirty="0"/>
              <a:t>−1). And 5 </a:t>
            </a:r>
            <a:r>
              <a:rPr lang="en-IN" i="1" dirty="0"/>
              <a:t>R </a:t>
            </a:r>
            <a:r>
              <a:rPr lang="en-IN" dirty="0" smtClean="0"/>
              <a:t>3 because 5</a:t>
            </a:r>
            <a:r>
              <a:rPr lang="en-IN" dirty="0"/>
              <a:t> − </a:t>
            </a:r>
            <a:r>
              <a:rPr lang="en-IN" dirty="0" smtClean="0"/>
              <a:t>3 </a:t>
            </a:r>
            <a:r>
              <a:rPr lang="en-IN" dirty="0"/>
              <a:t>=</a:t>
            </a:r>
            <a:r>
              <a:rPr lang="en-IN" dirty="0" smtClean="0"/>
              <a:t> </a:t>
            </a:r>
            <a:r>
              <a:rPr lang="en-IN" dirty="0"/>
              <a:t>2 </a:t>
            </a:r>
            <a:r>
              <a:rPr lang="en-IN" dirty="0" smtClean="0"/>
              <a:t>= 2</a:t>
            </a:r>
            <a:r>
              <a:rPr lang="en-IN" dirty="0"/>
              <a:t> </a:t>
            </a:r>
            <a:r>
              <a:rPr lang="en-IN" b="1" dirty="0"/>
              <a:t>·</a:t>
            </a:r>
            <a:r>
              <a:rPr lang="en-IN" dirty="0" smtClean="0"/>
              <a:t> 1. Hence </a:t>
            </a:r>
            <a:r>
              <a:rPr lang="en-IN" dirty="0"/>
              <a:t>there is an arrow from </a:t>
            </a:r>
            <a:r>
              <a:rPr lang="en-IN" dirty="0" smtClean="0"/>
              <a:t>3 to </a:t>
            </a:r>
            <a:r>
              <a:rPr lang="en-IN" dirty="0"/>
              <a:t>5 and also an arrow from 5 to 3.</a:t>
            </a:r>
            <a:endParaRPr lang="en-US" altLang="en-US" dirty="0"/>
          </a:p>
        </p:txBody>
      </p:sp>
    </p:spTree>
    <p:extLst>
      <p:ext uri="{BB962C8B-B14F-4D97-AF65-F5344CB8AC3E}">
        <p14:creationId xmlns:p14="http://schemas.microsoft.com/office/powerpoint/2010/main" val="4184905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8.1.6 </a:t>
            </a:r>
            <a:r>
              <a:rPr lang="en-US" altLang="en-US" dirty="0"/>
              <a:t>– </a:t>
            </a:r>
            <a:r>
              <a:rPr lang="en-US" altLang="en-US" i="1" dirty="0"/>
              <a:t>Solution</a:t>
            </a:r>
            <a:endParaRPr lang="en-IN" altLang="en-US" dirty="0"/>
          </a:p>
        </p:txBody>
      </p:sp>
      <p:sp>
        <p:nvSpPr>
          <p:cNvPr id="10"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7" name="Content Placeholder 2"/>
          <p:cNvSpPr>
            <a:spLocks noGrp="1"/>
          </p:cNvSpPr>
          <p:nvPr>
            <p:ph sz="quarter" idx="13"/>
          </p:nvPr>
        </p:nvSpPr>
        <p:spPr>
          <a:xfrm>
            <a:off x="457200" y="1447800"/>
            <a:ext cx="8125841" cy="990600"/>
          </a:xfrm>
        </p:spPr>
        <p:txBody>
          <a:bodyPr/>
          <a:lstStyle/>
          <a:p>
            <a:pPr marL="0" indent="0"/>
            <a:r>
              <a:rPr lang="en-IN" dirty="0"/>
              <a:t>The other arrows in </a:t>
            </a:r>
            <a:r>
              <a:rPr lang="en-IN" dirty="0" smtClean="0"/>
              <a:t>the directed graph, </a:t>
            </a:r>
            <a:r>
              <a:rPr lang="en-IN" dirty="0"/>
              <a:t>as shown below, are obtained by similar reasoning.</a:t>
            </a:r>
            <a:endParaRPr lang="en-US" altLang="en-US" dirty="0"/>
          </a:p>
        </p:txBody>
      </p:sp>
      <p:pic>
        <p:nvPicPr>
          <p:cNvPr id="11" name="Picture 10" descr="The directed graph consists of 6 vertices labeled as 3, 4, 5, 6, 7, and 8. There is a loop on each vertex to itself. There is an arrow from 3 to 5 and also from 5 to 3. Similarly, there is an arrow from 4 to 6 and also from 6 to 4; there is an arrow from 5 to 7 and also from 7 to 5; there is an arrow from 6 to 8 and also from 8 to 6; there is an arrow from 7 to 3 and also from 3 to 7; and, there is an arrow from 8 to 4 and also from 4 to 8."/>
          <p:cNvPicPr>
            <a:picLocks noChangeAspect="1"/>
          </p:cNvPicPr>
          <p:nvPr/>
        </p:nvPicPr>
        <p:blipFill>
          <a:blip r:embed="rId3"/>
          <a:stretch>
            <a:fillRect/>
          </a:stretch>
        </p:blipFill>
        <p:spPr>
          <a:xfrm>
            <a:off x="3273579" y="2425539"/>
            <a:ext cx="2596842" cy="2908461"/>
          </a:xfrm>
          <a:prstGeom prst="rect">
            <a:avLst/>
          </a:prstGeom>
        </p:spPr>
      </p:pic>
    </p:spTree>
    <p:extLst>
      <p:ext uri="{BB962C8B-B14F-4D97-AF65-F5344CB8AC3E}">
        <p14:creationId xmlns:p14="http://schemas.microsoft.com/office/powerpoint/2010/main" val="241268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i="1" dirty="0"/>
              <a:t>N</a:t>
            </a:r>
            <a:r>
              <a:rPr lang="en-IN" altLang="en-US" dirty="0"/>
              <a:t>-</a:t>
            </a:r>
            <a:r>
              <a:rPr lang="en-IN" altLang="en-US" dirty="0" err="1"/>
              <a:t>ary</a:t>
            </a:r>
            <a:r>
              <a:rPr lang="en-IN" altLang="en-US" dirty="0"/>
              <a:t> Relations and Relational Databases</a:t>
            </a:r>
            <a:endParaRPr lang="en-IN" altLang="en-US" dirty="0"/>
          </a:p>
        </p:txBody>
      </p:sp>
    </p:spTree>
    <p:extLst>
      <p:ext uri="{BB962C8B-B14F-4D97-AF65-F5344CB8AC3E}">
        <p14:creationId xmlns:p14="http://schemas.microsoft.com/office/powerpoint/2010/main" val="31624546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300" dirty="0" smtClean="0"/>
              <a:t>N-</a:t>
            </a:r>
            <a:r>
              <a:rPr lang="en-IN" altLang="en-US" sz="3300" i="1" dirty="0" err="1" smtClean="0"/>
              <a:t>ary</a:t>
            </a:r>
            <a:r>
              <a:rPr lang="en-IN" altLang="en-US" sz="3300" dirty="0" smtClean="0"/>
              <a:t> </a:t>
            </a:r>
            <a:r>
              <a:rPr lang="en-IN" altLang="en-US" sz="3300" i="1" dirty="0"/>
              <a:t>Relations and Relational </a:t>
            </a:r>
            <a:r>
              <a:rPr lang="en-IN" altLang="en-US" sz="3300" i="1" dirty="0" smtClean="0"/>
              <a:t>Databases</a:t>
            </a:r>
            <a:endParaRPr lang="en-IN" altLang="en-US" sz="3300" i="1" dirty="0"/>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A special group of relations, called </a:t>
            </a:r>
            <a:r>
              <a:rPr lang="en-IN" i="1" dirty="0"/>
              <a:t>n</a:t>
            </a:r>
            <a:r>
              <a:rPr lang="en-IN" dirty="0"/>
              <a:t>-</a:t>
            </a:r>
            <a:r>
              <a:rPr lang="en-IN" dirty="0" err="1"/>
              <a:t>ary</a:t>
            </a:r>
            <a:r>
              <a:rPr lang="en-IN" dirty="0"/>
              <a:t> relations, form </a:t>
            </a:r>
            <a:r>
              <a:rPr lang="en-IN" dirty="0" smtClean="0"/>
              <a:t>the mathematical </a:t>
            </a:r>
            <a:r>
              <a:rPr lang="en-IN" dirty="0"/>
              <a:t>foundation </a:t>
            </a:r>
            <a:r>
              <a:rPr lang="en-IN" dirty="0" smtClean="0"/>
              <a:t>for relational </a:t>
            </a:r>
            <a:r>
              <a:rPr lang="en-IN" dirty="0"/>
              <a:t>database </a:t>
            </a:r>
            <a:r>
              <a:rPr lang="en-IN" dirty="0" smtClean="0"/>
              <a:t>theory. Just </a:t>
            </a:r>
            <a:r>
              <a:rPr lang="en-IN" dirty="0"/>
              <a:t>as a binary relation is a subset of a </a:t>
            </a:r>
            <a:r>
              <a:rPr lang="en-IN" dirty="0" smtClean="0"/>
              <a:t>Cartesian product </a:t>
            </a:r>
            <a:r>
              <a:rPr lang="en-IN" dirty="0"/>
              <a:t>of </a:t>
            </a:r>
            <a:r>
              <a:rPr lang="en-IN" dirty="0" smtClean="0"/>
              <a:t>two sets</a:t>
            </a:r>
            <a:r>
              <a:rPr lang="en-IN" dirty="0"/>
              <a:t>, an </a:t>
            </a:r>
            <a:r>
              <a:rPr lang="en-IN" i="1" dirty="0"/>
              <a:t>n</a:t>
            </a:r>
            <a:r>
              <a:rPr lang="en-IN" dirty="0"/>
              <a:t>-</a:t>
            </a:r>
            <a:r>
              <a:rPr lang="en-IN" dirty="0" err="1"/>
              <a:t>ary</a:t>
            </a:r>
            <a:r>
              <a:rPr lang="en-IN" dirty="0"/>
              <a:t> relation is a subset of </a:t>
            </a:r>
            <a:r>
              <a:rPr lang="en-IN" dirty="0" smtClean="0"/>
              <a:t>a Cartesian </a:t>
            </a:r>
            <a:r>
              <a:rPr lang="en-IN" dirty="0"/>
              <a:t>product of </a:t>
            </a:r>
            <a:r>
              <a:rPr lang="en-IN" i="1" dirty="0"/>
              <a:t>n </a:t>
            </a:r>
            <a:r>
              <a:rPr lang="en-IN" dirty="0"/>
              <a:t>sets.</a:t>
            </a:r>
            <a:endParaRPr lang="en-US" altLang="en-US" dirty="0"/>
          </a:p>
        </p:txBody>
      </p:sp>
      <p:pic>
        <p:nvPicPr>
          <p:cNvPr id="4" name="Picture 3" descr="The text box has the heading, Definition. The text reads, Given sets A_1, A_2, ... , A_n, an n-ary relation R on A_1 by A_2 by ... by A_n is subset of A_1 by A_2 by ... by A_n. The special cases of 2-ary, 3-ary, and 4-ary relations are called binary, ternary, and quaternary relations, respectively."/>
          <p:cNvPicPr>
            <a:picLocks noChangeAspect="1"/>
          </p:cNvPicPr>
          <p:nvPr/>
        </p:nvPicPr>
        <p:blipFill>
          <a:blip r:embed="rId3"/>
          <a:stretch>
            <a:fillRect/>
          </a:stretch>
        </p:blipFill>
        <p:spPr>
          <a:xfrm>
            <a:off x="793488" y="3657600"/>
            <a:ext cx="7557025" cy="1331184"/>
          </a:xfrm>
          <a:prstGeom prst="rect">
            <a:avLst/>
          </a:prstGeom>
        </p:spPr>
      </p:pic>
    </p:spTree>
    <p:extLst>
      <p:ext uri="{BB962C8B-B14F-4D97-AF65-F5344CB8AC3E}">
        <p14:creationId xmlns:p14="http://schemas.microsoft.com/office/powerpoint/2010/main" val="3895081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a:t>Example </a:t>
            </a:r>
            <a:r>
              <a:rPr lang="en-IN" altLang="en-US" sz="3600" dirty="0" smtClean="0"/>
              <a:t>8.1.7 </a:t>
            </a:r>
            <a:r>
              <a:rPr lang="en-US" altLang="en-US" sz="3600" dirty="0"/>
              <a:t>– </a:t>
            </a:r>
            <a:r>
              <a:rPr lang="en-US" altLang="en-US" sz="3600" i="1" dirty="0" smtClean="0"/>
              <a:t>A </a:t>
            </a:r>
            <a:r>
              <a:rPr lang="en-US" altLang="en-US" sz="3600" i="1" dirty="0"/>
              <a:t>Simple </a:t>
            </a:r>
            <a:r>
              <a:rPr lang="en-US" altLang="en-US" sz="3600" i="1" dirty="0" smtClean="0"/>
              <a:t>Database</a:t>
            </a:r>
            <a:endParaRPr lang="en-IN" altLang="en-US" sz="3600" dirty="0"/>
          </a:p>
        </p:txBody>
      </p:sp>
      <p:sp>
        <p:nvSpPr>
          <p:cNvPr id="3" name="Content Placeholder 2"/>
          <p:cNvSpPr>
            <a:spLocks noGrp="1"/>
          </p:cNvSpPr>
          <p:nvPr>
            <p:ph sz="quarter" idx="13"/>
          </p:nvPr>
        </p:nvSpPr>
        <p:spPr>
          <a:xfrm>
            <a:off x="457200" y="1447800"/>
            <a:ext cx="8226425" cy="5181600"/>
          </a:xfrm>
        </p:spPr>
        <p:txBody>
          <a:bodyPr/>
          <a:lstStyle/>
          <a:p>
            <a:pPr marL="0" indent="0"/>
            <a:r>
              <a:rPr lang="en-IN" dirty="0" smtClean="0"/>
              <a:t>The following is a radically simplified version of a database that might be used in a hospital. Let </a:t>
            </a:r>
            <a:r>
              <a:rPr lang="en-IN" i="1" dirty="0" smtClean="0"/>
              <a:t>A</a:t>
            </a:r>
            <a:r>
              <a:rPr lang="en-IN" baseline="-25000" dirty="0" smtClean="0"/>
              <a:t>1</a:t>
            </a:r>
            <a:r>
              <a:rPr lang="en-IN" dirty="0" smtClean="0"/>
              <a:t> be a set of positive integers, </a:t>
            </a:r>
            <a:r>
              <a:rPr lang="en-IN" i="1" dirty="0" smtClean="0"/>
              <a:t>A</a:t>
            </a:r>
            <a:r>
              <a:rPr lang="en-IN" baseline="-25000" dirty="0" smtClean="0"/>
              <a:t>2</a:t>
            </a:r>
            <a:r>
              <a:rPr lang="en-IN" dirty="0" smtClean="0"/>
              <a:t> a set of alphabetic character strings, </a:t>
            </a:r>
            <a:r>
              <a:rPr lang="en-IN" i="1" dirty="0" smtClean="0"/>
              <a:t>A</a:t>
            </a:r>
            <a:r>
              <a:rPr lang="en-IN" baseline="-25000" dirty="0" smtClean="0"/>
              <a:t>3</a:t>
            </a:r>
            <a:r>
              <a:rPr lang="en-IN" dirty="0" smtClean="0"/>
              <a:t> a set of numeric character strings, and </a:t>
            </a:r>
            <a:r>
              <a:rPr lang="en-IN" i="1" dirty="0" smtClean="0"/>
              <a:t>A</a:t>
            </a:r>
            <a:r>
              <a:rPr lang="en-IN" baseline="-25000" dirty="0" smtClean="0"/>
              <a:t>4</a:t>
            </a:r>
            <a:r>
              <a:rPr lang="en-IN" dirty="0" smtClean="0"/>
              <a:t> a set of alphabetic character strings. </a:t>
            </a:r>
            <a:r>
              <a:rPr lang="en-IN" dirty="0"/>
              <a:t>Define a </a:t>
            </a:r>
            <a:r>
              <a:rPr lang="en-IN" dirty="0" smtClean="0"/>
              <a:t>quaternary relation </a:t>
            </a:r>
            <a:r>
              <a:rPr lang="en-IN" i="1" dirty="0" smtClean="0"/>
              <a:t>R </a:t>
            </a:r>
            <a:r>
              <a:rPr lang="en-IN" dirty="0"/>
              <a:t>on </a:t>
            </a:r>
            <a:r>
              <a:rPr lang="en-IN" i="1" dirty="0"/>
              <a:t>A</a:t>
            </a:r>
            <a:r>
              <a:rPr lang="en-IN" baseline="-25000" dirty="0"/>
              <a:t>1</a:t>
            </a:r>
            <a:r>
              <a:rPr lang="en-IN" dirty="0"/>
              <a:t> × </a:t>
            </a:r>
            <a:r>
              <a:rPr lang="en-IN" i="1" dirty="0"/>
              <a:t>A</a:t>
            </a:r>
            <a:r>
              <a:rPr lang="en-IN" baseline="-25000" dirty="0"/>
              <a:t>2</a:t>
            </a:r>
            <a:r>
              <a:rPr lang="en-IN" dirty="0"/>
              <a:t> × </a:t>
            </a:r>
            <a:r>
              <a:rPr lang="en-IN" i="1" dirty="0"/>
              <a:t>A</a:t>
            </a:r>
            <a:r>
              <a:rPr lang="en-IN" baseline="-25000" dirty="0"/>
              <a:t>3</a:t>
            </a:r>
            <a:r>
              <a:rPr lang="en-IN" dirty="0"/>
              <a:t> × </a:t>
            </a:r>
            <a:r>
              <a:rPr lang="en-IN" i="1" dirty="0"/>
              <a:t>A</a:t>
            </a:r>
            <a:r>
              <a:rPr lang="en-IN" baseline="-25000" dirty="0"/>
              <a:t>4</a:t>
            </a:r>
            <a:r>
              <a:rPr lang="en-IN" dirty="0"/>
              <a:t> as follows</a:t>
            </a:r>
            <a:r>
              <a:rPr lang="en-IN" dirty="0" smtClean="0"/>
              <a:t>:</a:t>
            </a:r>
          </a:p>
          <a:p>
            <a:pPr marL="0" indent="0"/>
            <a:endParaRPr lang="en-IN" altLang="en-US" dirty="0"/>
          </a:p>
          <a:p>
            <a:pPr marL="2857500" indent="-2857500"/>
            <a:r>
              <a:rPr lang="en-IN" dirty="0"/>
              <a:t>(</a:t>
            </a:r>
            <a:r>
              <a:rPr lang="en-IN" i="1" dirty="0"/>
              <a:t>a</a:t>
            </a:r>
            <a:r>
              <a:rPr lang="en-IN" baseline="-25000" dirty="0"/>
              <a:t>1</a:t>
            </a:r>
            <a:r>
              <a:rPr lang="en-IN" dirty="0"/>
              <a:t>, </a:t>
            </a:r>
            <a:r>
              <a:rPr lang="en-IN" i="1" dirty="0"/>
              <a:t>a</a:t>
            </a:r>
            <a:r>
              <a:rPr lang="en-IN" baseline="-25000" dirty="0"/>
              <a:t>2</a:t>
            </a:r>
            <a:r>
              <a:rPr lang="en-IN" dirty="0"/>
              <a:t>, </a:t>
            </a:r>
            <a:r>
              <a:rPr lang="en-IN" i="1" dirty="0"/>
              <a:t>a</a:t>
            </a:r>
            <a:r>
              <a:rPr lang="en-IN" baseline="-25000" dirty="0"/>
              <a:t>3</a:t>
            </a:r>
            <a:r>
              <a:rPr lang="en-IN" dirty="0"/>
              <a:t>, </a:t>
            </a:r>
            <a:r>
              <a:rPr lang="en-IN" i="1" dirty="0"/>
              <a:t>a</a:t>
            </a:r>
            <a:r>
              <a:rPr lang="en-IN" baseline="-25000" dirty="0"/>
              <a:t>4</a:t>
            </a:r>
            <a:r>
              <a:rPr lang="en-IN" dirty="0"/>
              <a:t>) </a:t>
            </a:r>
            <a:r>
              <a:rPr lang="en-IN" dirty="0" smtClean="0">
                <a:latin typeface="+mj-lt"/>
                <a:ea typeface="Arial Unicode MS" panose="020B0604020202020204" pitchFamily="34" charset="-128"/>
                <a:cs typeface="Arial Unicode MS" panose="020B0604020202020204" pitchFamily="34" charset="-128"/>
              </a:rPr>
              <a:t>∈</a:t>
            </a:r>
            <a:r>
              <a:rPr lang="en-IN" dirty="0" smtClean="0"/>
              <a:t> </a:t>
            </a:r>
            <a:r>
              <a:rPr lang="en-IN" i="1" dirty="0"/>
              <a:t>R </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IN" dirty="0" smtClean="0"/>
              <a:t> </a:t>
            </a:r>
            <a:r>
              <a:rPr lang="en-IN" dirty="0"/>
              <a:t>a patient with patient ID number </a:t>
            </a:r>
            <a:r>
              <a:rPr lang="en-IN" i="1" dirty="0" smtClean="0"/>
              <a:t>a</a:t>
            </a:r>
            <a:r>
              <a:rPr lang="en-IN" baseline="-25000" dirty="0" smtClean="0"/>
              <a:t>1</a:t>
            </a:r>
            <a:r>
              <a:rPr lang="en-IN" dirty="0" smtClean="0"/>
              <a:t>, named </a:t>
            </a:r>
            <a:r>
              <a:rPr lang="en-IN" i="1" dirty="0"/>
              <a:t>a</a:t>
            </a:r>
            <a:r>
              <a:rPr lang="en-IN" baseline="-25000" dirty="0"/>
              <a:t>2</a:t>
            </a:r>
            <a:r>
              <a:rPr lang="en-IN" dirty="0"/>
              <a:t>, </a:t>
            </a:r>
            <a:r>
              <a:rPr lang="en-IN" dirty="0" smtClean="0"/>
              <a:t>was admitted </a:t>
            </a:r>
            <a:r>
              <a:rPr lang="en-IN" dirty="0"/>
              <a:t>on date </a:t>
            </a:r>
            <a:r>
              <a:rPr lang="en-IN" i="1" dirty="0"/>
              <a:t>a</a:t>
            </a:r>
            <a:r>
              <a:rPr lang="en-IN" baseline="-25000" dirty="0"/>
              <a:t>3</a:t>
            </a:r>
            <a:r>
              <a:rPr lang="en-IN" dirty="0"/>
              <a:t>, with </a:t>
            </a:r>
            <a:r>
              <a:rPr lang="en-IN" dirty="0" smtClean="0"/>
              <a:t>primary diagnosis </a:t>
            </a:r>
            <a:r>
              <a:rPr lang="en-IN" i="1" dirty="0"/>
              <a:t>a</a:t>
            </a:r>
            <a:r>
              <a:rPr lang="en-IN" baseline="-25000" dirty="0"/>
              <a:t>4</a:t>
            </a:r>
            <a:r>
              <a:rPr lang="en-IN" dirty="0"/>
              <a:t>.</a:t>
            </a:r>
            <a:endParaRPr lang="en-US" altLang="en-US" dirty="0"/>
          </a:p>
        </p:txBody>
      </p:sp>
    </p:spTree>
    <p:extLst>
      <p:ext uri="{BB962C8B-B14F-4D97-AF65-F5344CB8AC3E}">
        <p14:creationId xmlns:p14="http://schemas.microsoft.com/office/powerpoint/2010/main" val="2209040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8.1.1 </a:t>
            </a:r>
            <a:r>
              <a:rPr lang="en-US" altLang="en-US" sz="2400" dirty="0"/>
              <a:t>– </a:t>
            </a:r>
            <a:r>
              <a:rPr lang="en-IN" altLang="en-US" sz="2400" i="1" dirty="0" smtClean="0"/>
              <a:t>The </a:t>
            </a:r>
            <a:r>
              <a:rPr lang="en-IN" altLang="en-US" sz="2400" i="1" dirty="0"/>
              <a:t>Less-than Relation for Real </a:t>
            </a:r>
            <a:r>
              <a:rPr lang="en-IN" altLang="en-US" sz="2400" i="1" dirty="0" smtClean="0"/>
              <a:t>Numbers</a:t>
            </a:r>
            <a:endParaRPr lang="en-IN" altLang="en-US" sz="2400" dirty="0"/>
          </a:p>
        </p:txBody>
      </p:sp>
      <p:sp>
        <p:nvSpPr>
          <p:cNvPr id="3" name="Content Placeholder 2"/>
          <p:cNvSpPr>
            <a:spLocks noGrp="1"/>
          </p:cNvSpPr>
          <p:nvPr>
            <p:ph sz="quarter" idx="13"/>
          </p:nvPr>
        </p:nvSpPr>
        <p:spPr>
          <a:xfrm>
            <a:off x="457200" y="1447800"/>
            <a:ext cx="8125841" cy="3581400"/>
          </a:xfrm>
        </p:spPr>
        <p:txBody>
          <a:bodyPr/>
          <a:lstStyle/>
          <a:p>
            <a:pPr marL="0" indent="0"/>
            <a:r>
              <a:rPr lang="en-IN" dirty="0"/>
              <a:t>Define a relation </a:t>
            </a:r>
            <a:r>
              <a:rPr lang="en-IN" i="1" dirty="0"/>
              <a:t>L </a:t>
            </a:r>
            <a:r>
              <a:rPr lang="en-IN" dirty="0"/>
              <a:t>from </a:t>
            </a:r>
            <a:r>
              <a:rPr lang="en-IN" b="1" dirty="0"/>
              <a:t>R </a:t>
            </a:r>
            <a:r>
              <a:rPr lang="en-IN" dirty="0"/>
              <a:t>to </a:t>
            </a:r>
            <a:r>
              <a:rPr lang="en-IN" b="1" dirty="0"/>
              <a:t>R </a:t>
            </a:r>
            <a:r>
              <a:rPr lang="en-IN" dirty="0"/>
              <a:t>as follows: For all </a:t>
            </a:r>
            <a:r>
              <a:rPr lang="en-IN" dirty="0" smtClean="0"/>
              <a:t>real numbers </a:t>
            </a:r>
            <a:r>
              <a:rPr lang="en-IN" i="1" dirty="0"/>
              <a:t>x </a:t>
            </a:r>
            <a:r>
              <a:rPr lang="en-IN" dirty="0"/>
              <a:t>and </a:t>
            </a:r>
            <a:r>
              <a:rPr lang="en-IN" i="1" dirty="0"/>
              <a:t>y</a:t>
            </a:r>
            <a:r>
              <a:rPr lang="en-IN" dirty="0" smtClean="0"/>
              <a:t>,</a:t>
            </a:r>
            <a:endParaRPr lang="en-IN"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r>
              <a:rPr lang="en-IN" i="1" dirty="0" smtClean="0"/>
              <a:t>			x </a:t>
            </a:r>
            <a:r>
              <a:rPr lang="en-IN" i="1" dirty="0"/>
              <a:t>L </a:t>
            </a:r>
            <a:r>
              <a:rPr lang="en-IN" i="1" dirty="0" smtClean="0"/>
              <a:t>y</a:t>
            </a:r>
            <a:r>
              <a:rPr lang="en-IN" dirty="0"/>
              <a:t> </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IN" dirty="0" smtClean="0"/>
              <a:t> </a:t>
            </a:r>
            <a:r>
              <a:rPr lang="en-IN" i="1" dirty="0" smtClean="0"/>
              <a:t>x &lt;</a:t>
            </a:r>
            <a:r>
              <a:rPr lang="en-IN" dirty="0" smtClean="0"/>
              <a:t> </a:t>
            </a:r>
            <a:r>
              <a:rPr lang="en-IN" i="1" dirty="0"/>
              <a:t>y</a:t>
            </a:r>
            <a:r>
              <a:rPr lang="en-IN" dirty="0" smtClean="0"/>
              <a:t>.</a:t>
            </a:r>
          </a:p>
          <a:p>
            <a:pPr marL="0" indent="0"/>
            <a:endParaRPr lang="en-IN" altLang="en-US" dirty="0"/>
          </a:p>
          <a:p>
            <a:pPr marL="0" indent="0"/>
            <a:r>
              <a:rPr lang="nl-NL" dirty="0" smtClean="0"/>
              <a:t>a. Is </a:t>
            </a:r>
            <a:r>
              <a:rPr lang="nl-NL" dirty="0"/>
              <a:t>57 </a:t>
            </a:r>
            <a:r>
              <a:rPr lang="nl-NL" i="1" dirty="0"/>
              <a:t>L </a:t>
            </a:r>
            <a:r>
              <a:rPr lang="nl-NL" dirty="0"/>
              <a:t>53? </a:t>
            </a:r>
            <a:r>
              <a:rPr lang="nl-NL" dirty="0" smtClean="0"/>
              <a:t>	b</a:t>
            </a:r>
            <a:r>
              <a:rPr lang="nl-NL" dirty="0"/>
              <a:t>. Is (</a:t>
            </a:r>
            <a:r>
              <a:rPr lang="nl-NL" dirty="0" smtClean="0"/>
              <a:t>−17</a:t>
            </a:r>
            <a:r>
              <a:rPr lang="nl-NL" dirty="0"/>
              <a:t>) </a:t>
            </a:r>
            <a:r>
              <a:rPr lang="nl-NL" i="1" dirty="0"/>
              <a:t>L </a:t>
            </a:r>
            <a:r>
              <a:rPr lang="nl-NL" dirty="0" smtClean="0"/>
              <a:t>(−14)?</a:t>
            </a:r>
          </a:p>
          <a:p>
            <a:pPr marL="0" indent="0"/>
            <a:r>
              <a:rPr lang="nl-NL" dirty="0" smtClean="0"/>
              <a:t>c</a:t>
            </a:r>
            <a:r>
              <a:rPr lang="nl-NL" dirty="0"/>
              <a:t>. Is 143 </a:t>
            </a:r>
            <a:r>
              <a:rPr lang="nl-NL" i="1" dirty="0"/>
              <a:t>L </a:t>
            </a:r>
            <a:r>
              <a:rPr lang="nl-NL" dirty="0"/>
              <a:t>143? </a:t>
            </a:r>
            <a:r>
              <a:rPr lang="nl-NL" dirty="0" smtClean="0"/>
              <a:t>	d</a:t>
            </a:r>
            <a:r>
              <a:rPr lang="nl-NL" dirty="0"/>
              <a:t>. Is </a:t>
            </a:r>
            <a:r>
              <a:rPr lang="nl-NL" dirty="0" smtClean="0"/>
              <a:t>(−35</a:t>
            </a:r>
            <a:r>
              <a:rPr lang="nl-NL" dirty="0"/>
              <a:t>) </a:t>
            </a:r>
            <a:r>
              <a:rPr lang="nl-NL" i="1" dirty="0"/>
              <a:t>L </a:t>
            </a:r>
            <a:r>
              <a:rPr lang="nl-NL" dirty="0"/>
              <a:t>1</a:t>
            </a:r>
            <a:r>
              <a:rPr lang="nl-NL" dirty="0" smtClean="0"/>
              <a:t>?</a:t>
            </a:r>
          </a:p>
          <a:p>
            <a:r>
              <a:rPr lang="en-IN" dirty="0"/>
              <a:t>e. Draw the graph of </a:t>
            </a:r>
            <a:r>
              <a:rPr lang="en-IN" i="1" dirty="0"/>
              <a:t>L </a:t>
            </a:r>
            <a:r>
              <a:rPr lang="en-IN" dirty="0"/>
              <a:t>as a subset of the Cartesian </a:t>
            </a:r>
            <a:r>
              <a:rPr lang="en-IN" dirty="0" smtClean="0"/>
              <a:t>plane </a:t>
            </a:r>
            <a:r>
              <a:rPr lang="en-IN" b="1" dirty="0" smtClean="0"/>
              <a:t>R </a:t>
            </a:r>
            <a:r>
              <a:rPr lang="en-IN" dirty="0"/>
              <a:t>× </a:t>
            </a:r>
            <a:r>
              <a:rPr lang="en-IN" b="1" dirty="0"/>
              <a:t>R</a:t>
            </a:r>
            <a:r>
              <a:rPr lang="en-IN" dirty="0"/>
              <a:t>.</a:t>
            </a:r>
            <a:endParaRPr lang="en-US" altLang="en-US" dirty="0"/>
          </a:p>
        </p:txBody>
      </p:sp>
    </p:spTree>
    <p:extLst>
      <p:ext uri="{BB962C8B-B14F-4D97-AF65-F5344CB8AC3E}">
        <p14:creationId xmlns:p14="http://schemas.microsoft.com/office/powerpoint/2010/main" val="640059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a:t>Example </a:t>
            </a:r>
            <a:r>
              <a:rPr lang="en-IN" altLang="en-US" sz="3600" dirty="0" smtClean="0"/>
              <a:t>8.1.7 </a:t>
            </a:r>
            <a:r>
              <a:rPr lang="en-US" altLang="en-US" sz="3600" dirty="0"/>
              <a:t>– </a:t>
            </a:r>
            <a:r>
              <a:rPr lang="en-US" altLang="en-US" sz="3600" i="1" dirty="0" smtClean="0"/>
              <a:t>A </a:t>
            </a:r>
            <a:r>
              <a:rPr lang="en-US" altLang="en-US" sz="3600" i="1" dirty="0"/>
              <a:t>Simple </a:t>
            </a:r>
            <a:r>
              <a:rPr lang="en-US" altLang="en-US" sz="3600" i="1" dirty="0" smtClean="0"/>
              <a:t>Database</a:t>
            </a:r>
            <a:endParaRPr lang="en-IN" altLang="en-US" sz="3600" dirty="0"/>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191000"/>
          </a:xfrm>
        </p:spPr>
        <p:txBody>
          <a:bodyPr/>
          <a:lstStyle/>
          <a:p>
            <a:pPr marL="0" indent="0"/>
            <a:r>
              <a:rPr lang="en-IN" dirty="0"/>
              <a:t>At a particular hospital, this relation might contain the following 4-tuples</a:t>
            </a:r>
            <a:r>
              <a:rPr lang="en-IN" dirty="0" smtClean="0"/>
              <a:t>:</a:t>
            </a:r>
          </a:p>
          <a:p>
            <a:pPr marL="0" indent="0"/>
            <a:endParaRPr lang="en-IN" sz="700" dirty="0" smtClean="0"/>
          </a:p>
          <a:p>
            <a:pPr marL="800100" indent="0"/>
            <a:r>
              <a:rPr lang="de-DE" dirty="0"/>
              <a:t>(011985, John Schmidt, 020719, asthma)</a:t>
            </a:r>
          </a:p>
          <a:p>
            <a:pPr marL="800100" indent="0"/>
            <a:r>
              <a:rPr lang="pl-PL" dirty="0"/>
              <a:t>(574329, Tak Kurosawa, 011419, pneumonia)</a:t>
            </a:r>
          </a:p>
          <a:p>
            <a:pPr marL="800100" indent="0"/>
            <a:r>
              <a:rPr lang="en-IN" dirty="0"/>
              <a:t>(466581, Mary Lazars, 010319, appendicitis)</a:t>
            </a:r>
          </a:p>
          <a:p>
            <a:pPr marL="800100" indent="0"/>
            <a:r>
              <a:rPr lang="sv-SE" dirty="0"/>
              <a:t>(008352, Joan Kaplan, 112419, gastritis)</a:t>
            </a:r>
          </a:p>
          <a:p>
            <a:pPr marL="800100" indent="0"/>
            <a:r>
              <a:rPr lang="en-IN" dirty="0"/>
              <a:t>(011985, John Schmidt, 021719, pneumonia)</a:t>
            </a:r>
          </a:p>
          <a:p>
            <a:pPr marL="800100" indent="0"/>
            <a:r>
              <a:rPr lang="nl-NL" dirty="0"/>
              <a:t>(244388, Sarah Wu, 010319, broken leg)</a:t>
            </a:r>
          </a:p>
          <a:p>
            <a:pPr marL="800100" indent="0"/>
            <a:r>
              <a:rPr lang="en-IN" dirty="0"/>
              <a:t>(778400, Jamal </a:t>
            </a:r>
            <a:r>
              <a:rPr lang="en-IN" dirty="0" err="1"/>
              <a:t>Baskers</a:t>
            </a:r>
            <a:r>
              <a:rPr lang="en-IN" dirty="0"/>
              <a:t>, 122719, appendicitis)</a:t>
            </a:r>
            <a:endParaRPr lang="en-US" altLang="en-US" dirty="0"/>
          </a:p>
        </p:txBody>
      </p:sp>
    </p:spTree>
    <p:extLst>
      <p:ext uri="{BB962C8B-B14F-4D97-AF65-F5344CB8AC3E}">
        <p14:creationId xmlns:p14="http://schemas.microsoft.com/office/powerpoint/2010/main" val="1093023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a:t>Example </a:t>
            </a:r>
            <a:r>
              <a:rPr lang="en-IN" altLang="en-US" sz="3600" dirty="0" smtClean="0"/>
              <a:t>8.1.7 </a:t>
            </a:r>
            <a:r>
              <a:rPr lang="en-US" altLang="en-US" sz="3600" dirty="0"/>
              <a:t>– </a:t>
            </a:r>
            <a:r>
              <a:rPr lang="en-US" altLang="en-US" sz="3600" i="1" dirty="0" smtClean="0"/>
              <a:t>A </a:t>
            </a:r>
            <a:r>
              <a:rPr lang="en-US" altLang="en-US" sz="3600" i="1" dirty="0"/>
              <a:t>Simple </a:t>
            </a:r>
            <a:r>
              <a:rPr lang="en-US" altLang="en-US" sz="3600" i="1" dirty="0" smtClean="0"/>
              <a:t>Database</a:t>
            </a:r>
            <a:endParaRPr lang="en-IN" altLang="en-US" sz="3600" dirty="0"/>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810000"/>
          </a:xfrm>
        </p:spPr>
        <p:txBody>
          <a:bodyPr/>
          <a:lstStyle/>
          <a:p>
            <a:pPr marL="0" indent="0"/>
            <a:r>
              <a:rPr lang="en-IN" dirty="0"/>
              <a:t>In discussions of relational databases, the </a:t>
            </a:r>
            <a:r>
              <a:rPr lang="en-IN" i="1" dirty="0"/>
              <a:t>n</a:t>
            </a:r>
            <a:r>
              <a:rPr lang="en-IN" dirty="0"/>
              <a:t>-tuples </a:t>
            </a:r>
            <a:r>
              <a:rPr lang="en-IN" dirty="0" smtClean="0"/>
              <a:t>are normally </a:t>
            </a:r>
            <a:r>
              <a:rPr lang="en-IN" dirty="0"/>
              <a:t>thought of as </a:t>
            </a:r>
            <a:r>
              <a:rPr lang="en-IN" dirty="0" smtClean="0"/>
              <a:t>being written </a:t>
            </a:r>
            <a:r>
              <a:rPr lang="en-IN" dirty="0"/>
              <a:t>in </a:t>
            </a:r>
            <a:r>
              <a:rPr lang="en-IN" dirty="0" smtClean="0"/>
              <a:t>tables.</a:t>
            </a:r>
          </a:p>
          <a:p>
            <a:pPr marL="0" indent="0"/>
            <a:endParaRPr lang="en-IN" dirty="0"/>
          </a:p>
          <a:p>
            <a:pPr marL="0" indent="0"/>
            <a:r>
              <a:rPr lang="en-IN" dirty="0" smtClean="0"/>
              <a:t>Each row of </a:t>
            </a:r>
            <a:r>
              <a:rPr lang="en-IN" dirty="0"/>
              <a:t>the table corresponds to one </a:t>
            </a:r>
            <a:r>
              <a:rPr lang="en-IN" i="1" dirty="0"/>
              <a:t>n</a:t>
            </a:r>
            <a:r>
              <a:rPr lang="en-IN" dirty="0"/>
              <a:t>-tuple, and the </a:t>
            </a:r>
            <a:r>
              <a:rPr lang="en-IN" dirty="0" smtClean="0"/>
              <a:t>header for each column </a:t>
            </a:r>
            <a:r>
              <a:rPr lang="en-IN" dirty="0"/>
              <a:t>gives the descriptive attribute for </a:t>
            </a:r>
            <a:r>
              <a:rPr lang="en-IN" dirty="0" smtClean="0"/>
              <a:t>the elements </a:t>
            </a:r>
            <a:r>
              <a:rPr lang="en-IN" dirty="0"/>
              <a:t>in the column</a:t>
            </a:r>
            <a:r>
              <a:rPr lang="en-IN" dirty="0" smtClean="0"/>
              <a:t>.</a:t>
            </a:r>
          </a:p>
          <a:p>
            <a:pPr marL="0" indent="0"/>
            <a:endParaRPr lang="en-IN" altLang="en-US" dirty="0"/>
          </a:p>
          <a:p>
            <a:pPr marL="0" indent="0"/>
            <a:r>
              <a:rPr lang="en-IN" dirty="0"/>
              <a:t>Operations within a database allow the data to </a:t>
            </a:r>
            <a:r>
              <a:rPr lang="en-IN" dirty="0" smtClean="0"/>
              <a:t>be manipulated </a:t>
            </a:r>
            <a:r>
              <a:rPr lang="en-IN" dirty="0"/>
              <a:t>in many different ways.</a:t>
            </a:r>
            <a:endParaRPr lang="en-US" altLang="en-US" dirty="0"/>
          </a:p>
        </p:txBody>
      </p:sp>
    </p:spTree>
    <p:extLst>
      <p:ext uri="{BB962C8B-B14F-4D97-AF65-F5344CB8AC3E}">
        <p14:creationId xmlns:p14="http://schemas.microsoft.com/office/powerpoint/2010/main" val="1582016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a:t>Example </a:t>
            </a:r>
            <a:r>
              <a:rPr lang="en-IN" altLang="en-US" sz="3600" dirty="0" smtClean="0"/>
              <a:t>8.1.7 </a:t>
            </a:r>
            <a:r>
              <a:rPr lang="en-US" altLang="en-US" sz="3600" dirty="0"/>
              <a:t>– </a:t>
            </a:r>
            <a:r>
              <a:rPr lang="en-US" altLang="en-US" sz="3600" i="1" dirty="0" smtClean="0"/>
              <a:t>A </a:t>
            </a:r>
            <a:r>
              <a:rPr lang="en-US" altLang="en-US" sz="3600" i="1" dirty="0"/>
              <a:t>Simple </a:t>
            </a:r>
            <a:r>
              <a:rPr lang="en-US" altLang="en-US" sz="3600" i="1" dirty="0" smtClean="0"/>
              <a:t>Database</a:t>
            </a:r>
            <a:endParaRPr lang="en-IN" altLang="en-US" sz="3600" dirty="0"/>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886200"/>
          </a:xfrm>
        </p:spPr>
        <p:txBody>
          <a:bodyPr/>
          <a:lstStyle/>
          <a:p>
            <a:pPr marL="0" indent="0"/>
            <a:r>
              <a:rPr lang="en-IN" dirty="0"/>
              <a:t>For example, in the database language SQL, if the </a:t>
            </a:r>
            <a:r>
              <a:rPr lang="en-IN" dirty="0" smtClean="0"/>
              <a:t>above database </a:t>
            </a:r>
            <a:r>
              <a:rPr lang="en-IN" dirty="0"/>
              <a:t>is denoted </a:t>
            </a:r>
            <a:r>
              <a:rPr lang="en-IN" i="1" dirty="0"/>
              <a:t>S</a:t>
            </a:r>
            <a:r>
              <a:rPr lang="en-IN" dirty="0"/>
              <a:t>, the </a:t>
            </a:r>
            <a:r>
              <a:rPr lang="en-IN" dirty="0" smtClean="0"/>
              <a:t>result of </a:t>
            </a:r>
            <a:r>
              <a:rPr lang="en-IN" dirty="0"/>
              <a:t>the </a:t>
            </a:r>
            <a:r>
              <a:rPr lang="en-IN" dirty="0" smtClean="0"/>
              <a:t>query</a:t>
            </a:r>
          </a:p>
          <a:p>
            <a:pPr marL="0" indent="0"/>
            <a:endParaRPr lang="en-IN" altLang="en-US" sz="500" dirty="0"/>
          </a:p>
          <a:p>
            <a:pPr marL="0" indent="0"/>
            <a:r>
              <a:rPr lang="en-IN" dirty="0" smtClean="0"/>
              <a:t>	SELECT </a:t>
            </a:r>
            <a:r>
              <a:rPr lang="en-IN" dirty="0" err="1"/>
              <a:t>Patient_ID</a:t>
            </a:r>
            <a:r>
              <a:rPr lang="en-IN" dirty="0"/>
              <a:t>#, Name FROM </a:t>
            </a:r>
            <a:r>
              <a:rPr lang="en-IN" i="1" dirty="0"/>
              <a:t>S </a:t>
            </a:r>
            <a:r>
              <a:rPr lang="en-IN" dirty="0" smtClean="0"/>
              <a:t>WHERE</a:t>
            </a:r>
          </a:p>
          <a:p>
            <a:pPr marL="0" indent="0"/>
            <a:endParaRPr lang="en-IN" altLang="en-US" sz="100" dirty="0"/>
          </a:p>
          <a:p>
            <a:pPr marL="0" indent="0"/>
            <a:r>
              <a:rPr lang="en-IN" altLang="en-US" dirty="0" smtClean="0"/>
              <a:t>	</a:t>
            </a:r>
            <a:r>
              <a:rPr lang="en-IN" dirty="0" err="1"/>
              <a:t>Admission_Date</a:t>
            </a:r>
            <a:r>
              <a:rPr lang="en-IN" dirty="0"/>
              <a:t> </a:t>
            </a:r>
            <a:r>
              <a:rPr lang="en-IN" dirty="0" smtClean="0"/>
              <a:t>= 010319</a:t>
            </a:r>
          </a:p>
          <a:p>
            <a:pPr marL="0" indent="0"/>
            <a:endParaRPr lang="en-IN" altLang="en-US" sz="900" dirty="0"/>
          </a:p>
          <a:p>
            <a:pPr marL="0" indent="0"/>
            <a:r>
              <a:rPr lang="en-IN" dirty="0"/>
              <a:t>would be a list of the ID numbers and names of all patients admitted on 01-03-19</a:t>
            </a:r>
            <a:r>
              <a:rPr lang="en-IN" dirty="0" smtClean="0"/>
              <a:t>:</a:t>
            </a:r>
          </a:p>
          <a:p>
            <a:pPr marL="0" indent="0"/>
            <a:endParaRPr lang="en-IN" altLang="en-US" sz="800" dirty="0"/>
          </a:p>
          <a:p>
            <a:pPr marL="2286000" indent="0"/>
            <a:r>
              <a:rPr lang="en-IN" dirty="0"/>
              <a:t>466581 </a:t>
            </a:r>
            <a:r>
              <a:rPr lang="en-IN" dirty="0" smtClean="0"/>
              <a:t>	Mary </a:t>
            </a:r>
            <a:r>
              <a:rPr lang="en-IN" dirty="0"/>
              <a:t>Lazars</a:t>
            </a:r>
          </a:p>
          <a:p>
            <a:pPr marL="2286000" indent="0"/>
            <a:r>
              <a:rPr lang="en-IN" dirty="0"/>
              <a:t>244388 </a:t>
            </a:r>
            <a:r>
              <a:rPr lang="en-IN" dirty="0" smtClean="0"/>
              <a:t>	Sarah </a:t>
            </a:r>
            <a:r>
              <a:rPr lang="en-IN" dirty="0"/>
              <a:t>Wu</a:t>
            </a:r>
            <a:endParaRPr lang="en-US" altLang="en-US" dirty="0"/>
          </a:p>
        </p:txBody>
      </p:sp>
    </p:spTree>
    <p:extLst>
      <p:ext uri="{BB962C8B-B14F-4D97-AF65-F5344CB8AC3E}">
        <p14:creationId xmlns:p14="http://schemas.microsoft.com/office/powerpoint/2010/main" val="2134910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a:t>Example </a:t>
            </a:r>
            <a:r>
              <a:rPr lang="en-IN" altLang="en-US" sz="3600" dirty="0" smtClean="0"/>
              <a:t>8.1.7 </a:t>
            </a:r>
            <a:r>
              <a:rPr lang="en-US" altLang="en-US" sz="3600" dirty="0"/>
              <a:t>– </a:t>
            </a:r>
            <a:r>
              <a:rPr lang="en-US" altLang="en-US" sz="3600" i="1" dirty="0" smtClean="0"/>
              <a:t>A </a:t>
            </a:r>
            <a:r>
              <a:rPr lang="en-US" altLang="en-US" sz="3600" i="1" dirty="0"/>
              <a:t>Simple </a:t>
            </a:r>
            <a:r>
              <a:rPr lang="en-US" altLang="en-US" sz="3600" i="1" dirty="0" smtClean="0"/>
              <a:t>Database</a:t>
            </a:r>
            <a:endParaRPr lang="en-IN" altLang="en-US" sz="3600" dirty="0"/>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886200"/>
          </a:xfrm>
        </p:spPr>
        <p:txBody>
          <a:bodyPr/>
          <a:lstStyle/>
          <a:p>
            <a:pPr marL="0" indent="0"/>
            <a:r>
              <a:rPr lang="en-IN" dirty="0"/>
              <a:t>This is obtained by taking the intersection of the set </a:t>
            </a:r>
            <a:r>
              <a:rPr lang="en-IN" i="1" dirty="0"/>
              <a:t>A</a:t>
            </a:r>
            <a:r>
              <a:rPr lang="en-IN" baseline="-25000" dirty="0"/>
              <a:t>1</a:t>
            </a:r>
            <a:r>
              <a:rPr lang="en-IN" dirty="0"/>
              <a:t> × </a:t>
            </a:r>
            <a:r>
              <a:rPr lang="en-IN" i="1" dirty="0" smtClean="0"/>
              <a:t>A</a:t>
            </a:r>
            <a:r>
              <a:rPr lang="en-IN" baseline="-25000" dirty="0" smtClean="0"/>
              <a:t>2</a:t>
            </a:r>
            <a:r>
              <a:rPr lang="en-IN" dirty="0"/>
              <a:t> × {010319} × </a:t>
            </a:r>
            <a:r>
              <a:rPr lang="en-IN" i="1" dirty="0"/>
              <a:t>A</a:t>
            </a:r>
            <a:r>
              <a:rPr lang="en-IN" baseline="-25000" dirty="0"/>
              <a:t>4</a:t>
            </a:r>
            <a:r>
              <a:rPr lang="en-IN" dirty="0"/>
              <a:t> with </a:t>
            </a:r>
            <a:r>
              <a:rPr lang="en-IN" dirty="0" smtClean="0"/>
              <a:t>the database </a:t>
            </a:r>
            <a:r>
              <a:rPr lang="en-IN" dirty="0"/>
              <a:t>and </a:t>
            </a:r>
            <a:r>
              <a:rPr lang="en-IN" dirty="0" smtClean="0"/>
              <a:t>then projecting </a:t>
            </a:r>
            <a:r>
              <a:rPr lang="en-IN" dirty="0"/>
              <a:t>onto the first two coordinates</a:t>
            </a:r>
            <a:r>
              <a:rPr lang="en-IN" dirty="0" smtClean="0"/>
              <a:t>. </a:t>
            </a:r>
          </a:p>
          <a:p>
            <a:pPr marL="0" indent="0"/>
            <a:endParaRPr lang="en-IN" altLang="en-US" dirty="0"/>
          </a:p>
          <a:p>
            <a:pPr marL="0" indent="0"/>
            <a:r>
              <a:rPr lang="en-IN" dirty="0"/>
              <a:t>Similarly, SELECT can be used to obtain a list of </a:t>
            </a:r>
            <a:r>
              <a:rPr lang="en-IN" dirty="0" smtClean="0"/>
              <a:t>all admission </a:t>
            </a:r>
            <a:r>
              <a:rPr lang="en-IN" dirty="0"/>
              <a:t>dates of a given </a:t>
            </a:r>
            <a:r>
              <a:rPr lang="en-IN" dirty="0" smtClean="0"/>
              <a:t>patient. For </a:t>
            </a:r>
            <a:r>
              <a:rPr lang="en-IN" dirty="0"/>
              <a:t>John Schmidt this list </a:t>
            </a:r>
            <a:r>
              <a:rPr lang="en-IN" dirty="0" smtClean="0"/>
              <a:t>is</a:t>
            </a:r>
          </a:p>
          <a:p>
            <a:pPr marL="0" indent="0"/>
            <a:endParaRPr lang="en-IN" altLang="en-US" sz="200" dirty="0"/>
          </a:p>
          <a:p>
            <a:pPr marL="3086100" indent="0"/>
            <a:r>
              <a:rPr lang="en-IN" dirty="0" smtClean="0"/>
              <a:t>02–07–19</a:t>
            </a:r>
            <a:endParaRPr lang="en-IN" dirty="0"/>
          </a:p>
          <a:p>
            <a:pPr marL="3086100" indent="0"/>
            <a:r>
              <a:rPr lang="en-IN" dirty="0"/>
              <a:t>02–17–19</a:t>
            </a:r>
            <a:endParaRPr lang="en-US" altLang="en-US" dirty="0"/>
          </a:p>
        </p:txBody>
      </p:sp>
    </p:spTree>
    <p:extLst>
      <p:ext uri="{BB962C8B-B14F-4D97-AF65-F5344CB8AC3E}">
        <p14:creationId xmlns:p14="http://schemas.microsoft.com/office/powerpoint/2010/main" val="2949049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a:t>Example </a:t>
            </a:r>
            <a:r>
              <a:rPr lang="en-IN" altLang="en-US" sz="3600" dirty="0" smtClean="0"/>
              <a:t>8.1.7 </a:t>
            </a:r>
            <a:r>
              <a:rPr lang="en-US" altLang="en-US" sz="3600" dirty="0"/>
              <a:t>– </a:t>
            </a:r>
            <a:r>
              <a:rPr lang="en-US" altLang="en-US" sz="3600" i="1" dirty="0" smtClean="0"/>
              <a:t>A </a:t>
            </a:r>
            <a:r>
              <a:rPr lang="en-US" altLang="en-US" sz="3600" i="1" dirty="0"/>
              <a:t>Simple </a:t>
            </a:r>
            <a:r>
              <a:rPr lang="en-US" altLang="en-US" sz="3600" i="1" dirty="0" smtClean="0"/>
              <a:t>Database</a:t>
            </a:r>
            <a:endParaRPr lang="en-IN" altLang="en-US" sz="3600" dirty="0"/>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886200"/>
          </a:xfrm>
        </p:spPr>
        <p:txBody>
          <a:bodyPr/>
          <a:lstStyle/>
          <a:p>
            <a:pPr marL="0" indent="0"/>
            <a:r>
              <a:rPr lang="en-IN" dirty="0"/>
              <a:t>Individual entries in a database can be added, deleted, </a:t>
            </a:r>
            <a:r>
              <a:rPr lang="en-IN" dirty="0" smtClean="0"/>
              <a:t>or updated</a:t>
            </a:r>
            <a:r>
              <a:rPr lang="en-IN" dirty="0"/>
              <a:t>, and most </a:t>
            </a:r>
            <a:r>
              <a:rPr lang="en-IN" dirty="0" smtClean="0"/>
              <a:t>databases can </a:t>
            </a:r>
            <a:r>
              <a:rPr lang="en-IN" dirty="0"/>
              <a:t>sort data entries </a:t>
            </a:r>
            <a:r>
              <a:rPr lang="en-IN" dirty="0" smtClean="0"/>
              <a:t>in various ways.</a:t>
            </a:r>
          </a:p>
          <a:p>
            <a:pPr marL="0" indent="0"/>
            <a:endParaRPr lang="en-IN" dirty="0"/>
          </a:p>
          <a:p>
            <a:pPr marL="0" indent="0"/>
            <a:r>
              <a:rPr lang="en-IN" dirty="0" smtClean="0"/>
              <a:t>In </a:t>
            </a:r>
            <a:r>
              <a:rPr lang="en-IN" dirty="0"/>
              <a:t>addition, entire databases can </a:t>
            </a:r>
            <a:r>
              <a:rPr lang="en-IN" dirty="0" smtClean="0"/>
              <a:t>be merged</a:t>
            </a:r>
            <a:r>
              <a:rPr lang="en-IN" dirty="0"/>
              <a:t>, and </a:t>
            </a:r>
            <a:r>
              <a:rPr lang="en-IN" dirty="0" smtClean="0"/>
              <a:t>the entries </a:t>
            </a:r>
            <a:r>
              <a:rPr lang="en-IN" dirty="0"/>
              <a:t>common to two databases </a:t>
            </a:r>
            <a:r>
              <a:rPr lang="en-IN" dirty="0" smtClean="0"/>
              <a:t>can be </a:t>
            </a:r>
            <a:r>
              <a:rPr lang="en-IN" dirty="0"/>
              <a:t>moved to a new database.</a:t>
            </a:r>
            <a:endParaRPr lang="en-US" altLang="en-US" dirty="0"/>
          </a:p>
        </p:txBody>
      </p:sp>
    </p:spTree>
    <p:extLst>
      <p:ext uri="{BB962C8B-B14F-4D97-AF65-F5344CB8AC3E}">
        <p14:creationId xmlns:p14="http://schemas.microsoft.com/office/powerpoint/2010/main" val="454148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2286000"/>
          </a:xfrm>
        </p:spPr>
        <p:txBody>
          <a:bodyPr/>
          <a:lstStyle/>
          <a:p>
            <a:pPr marL="0" indent="0"/>
            <a:r>
              <a:rPr lang="en-IN" dirty="0" smtClean="0"/>
              <a:t>a. No</a:t>
            </a:r>
            <a:r>
              <a:rPr lang="en-IN" dirty="0"/>
              <a:t>, 57 </a:t>
            </a:r>
            <a:r>
              <a:rPr lang="en-IN" dirty="0" smtClean="0"/>
              <a:t>&gt; </a:t>
            </a:r>
            <a:r>
              <a:rPr lang="en-IN" dirty="0"/>
              <a:t>53. </a:t>
            </a:r>
            <a:r>
              <a:rPr lang="en-IN" dirty="0" smtClean="0"/>
              <a:t>		b</a:t>
            </a:r>
            <a:r>
              <a:rPr lang="en-IN" dirty="0"/>
              <a:t>. Yes, −17 &lt; −14. </a:t>
            </a:r>
          </a:p>
          <a:p>
            <a:pPr marL="0" indent="0"/>
            <a:r>
              <a:rPr lang="en-IN" dirty="0" smtClean="0"/>
              <a:t>c</a:t>
            </a:r>
            <a:r>
              <a:rPr lang="en-IN" dirty="0"/>
              <a:t>. No, 143 </a:t>
            </a:r>
            <a:r>
              <a:rPr lang="en-IN" dirty="0" smtClean="0"/>
              <a:t>= </a:t>
            </a:r>
            <a:r>
              <a:rPr lang="en-IN" dirty="0"/>
              <a:t>143. </a:t>
            </a:r>
            <a:r>
              <a:rPr lang="en-IN" dirty="0" smtClean="0"/>
              <a:t>		d</a:t>
            </a:r>
            <a:r>
              <a:rPr lang="en-IN" dirty="0"/>
              <a:t>. Yes, −35 </a:t>
            </a:r>
            <a:r>
              <a:rPr lang="en-IN" dirty="0" smtClean="0"/>
              <a:t>&lt; </a:t>
            </a:r>
            <a:r>
              <a:rPr lang="en-IN" dirty="0"/>
              <a:t>1</a:t>
            </a:r>
            <a:r>
              <a:rPr lang="en-IN" dirty="0" smtClean="0"/>
              <a:t>.</a:t>
            </a:r>
          </a:p>
          <a:p>
            <a:r>
              <a:rPr lang="en-IN" dirty="0"/>
              <a:t>e. For each value of </a:t>
            </a:r>
            <a:r>
              <a:rPr lang="en-IN" i="1" dirty="0"/>
              <a:t>x</a:t>
            </a:r>
            <a:r>
              <a:rPr lang="en-IN" dirty="0"/>
              <a:t>, all the points (</a:t>
            </a:r>
            <a:r>
              <a:rPr lang="en-IN" i="1" dirty="0"/>
              <a:t>x</a:t>
            </a:r>
            <a:r>
              <a:rPr lang="en-IN" dirty="0"/>
              <a:t>, </a:t>
            </a:r>
            <a:r>
              <a:rPr lang="en-IN" i="1" dirty="0"/>
              <a:t>y</a:t>
            </a:r>
            <a:r>
              <a:rPr lang="en-IN" dirty="0"/>
              <a:t>) with </a:t>
            </a:r>
            <a:r>
              <a:rPr lang="en-IN" i="1" dirty="0"/>
              <a:t>y </a:t>
            </a:r>
            <a:r>
              <a:rPr lang="en-IN" dirty="0"/>
              <a:t>&gt;</a:t>
            </a:r>
            <a:r>
              <a:rPr lang="en-IN" dirty="0" smtClean="0"/>
              <a:t> </a:t>
            </a:r>
            <a:r>
              <a:rPr lang="en-IN" i="1" dirty="0"/>
              <a:t>x </a:t>
            </a:r>
            <a:r>
              <a:rPr lang="en-IN" dirty="0"/>
              <a:t>are </a:t>
            </a:r>
            <a:r>
              <a:rPr lang="en-IN" dirty="0" smtClean="0"/>
              <a:t>on the </a:t>
            </a:r>
            <a:r>
              <a:rPr lang="en-IN" dirty="0"/>
              <a:t>graph. So the </a:t>
            </a:r>
            <a:r>
              <a:rPr lang="en-IN" dirty="0" smtClean="0"/>
              <a:t>graph consists </a:t>
            </a:r>
            <a:r>
              <a:rPr lang="en-IN" dirty="0"/>
              <a:t>of all the points </a:t>
            </a:r>
            <a:r>
              <a:rPr lang="en-IN" dirty="0" smtClean="0"/>
              <a:t>above the </a:t>
            </a:r>
            <a:r>
              <a:rPr lang="en-IN" dirty="0"/>
              <a:t>line </a:t>
            </a:r>
            <a:r>
              <a:rPr lang="en-IN" i="1" dirty="0"/>
              <a:t>x </a:t>
            </a:r>
            <a:r>
              <a:rPr lang="en-IN" i="1" dirty="0" smtClean="0"/>
              <a:t>=</a:t>
            </a:r>
            <a:r>
              <a:rPr lang="en-IN" dirty="0" smtClean="0"/>
              <a:t> </a:t>
            </a:r>
            <a:r>
              <a:rPr lang="en-IN" i="1" dirty="0"/>
              <a:t>y</a:t>
            </a:r>
            <a:r>
              <a:rPr lang="en-IN" dirty="0"/>
              <a:t>.</a:t>
            </a:r>
            <a:endParaRPr lang="en-US" altLang="en-US" dirty="0"/>
          </a:p>
        </p:txBody>
      </p:sp>
      <p:pic>
        <p:nvPicPr>
          <p:cNvPr id="6" name="Picture 5" descr="A coordinate system shows a horizontal x-axis and a vertical y-axis. A dashed line passing through the origin rises from left to right.  The region above the dashed line is shaded."/>
          <p:cNvPicPr>
            <a:picLocks noChangeAspect="1"/>
          </p:cNvPicPr>
          <p:nvPr/>
        </p:nvPicPr>
        <p:blipFill>
          <a:blip r:embed="rId3"/>
          <a:stretch>
            <a:fillRect/>
          </a:stretch>
        </p:blipFill>
        <p:spPr>
          <a:xfrm>
            <a:off x="3586355" y="3429000"/>
            <a:ext cx="1971290" cy="1898579"/>
          </a:xfrm>
          <a:prstGeom prst="rect">
            <a:avLst/>
          </a:prstGeom>
        </p:spPr>
      </p:pic>
    </p:spTree>
    <p:extLst>
      <p:ext uri="{BB962C8B-B14F-4D97-AF65-F5344CB8AC3E}">
        <p14:creationId xmlns:p14="http://schemas.microsoft.com/office/powerpoint/2010/main" val="2202387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Example </a:t>
            </a:r>
            <a:r>
              <a:rPr lang="en-IN" altLang="en-US" sz="2600" dirty="0" smtClean="0"/>
              <a:t>8.1.2 </a:t>
            </a:r>
            <a:r>
              <a:rPr lang="en-US" altLang="en-US" sz="2600" dirty="0"/>
              <a:t>– </a:t>
            </a:r>
            <a:r>
              <a:rPr lang="en-IN" altLang="en-US" sz="2600" i="1" dirty="0" smtClean="0"/>
              <a:t>The </a:t>
            </a:r>
            <a:r>
              <a:rPr lang="en-IN" altLang="en-US" sz="2600" i="1" dirty="0"/>
              <a:t>Congruence Modulo 2 </a:t>
            </a:r>
            <a:r>
              <a:rPr lang="en-IN" altLang="en-US" sz="2600" i="1" dirty="0" smtClean="0"/>
              <a:t>Relation</a:t>
            </a:r>
            <a:endParaRPr lang="en-IN" altLang="en-US" sz="2600" dirty="0"/>
          </a:p>
        </p:txBody>
      </p:sp>
      <p:sp>
        <p:nvSpPr>
          <p:cNvPr id="3" name="Content Placeholder 2"/>
          <p:cNvSpPr>
            <a:spLocks noGrp="1"/>
          </p:cNvSpPr>
          <p:nvPr>
            <p:ph sz="quarter" idx="13"/>
          </p:nvPr>
        </p:nvSpPr>
        <p:spPr>
          <a:xfrm>
            <a:off x="457200" y="1447800"/>
            <a:ext cx="8125841" cy="3581400"/>
          </a:xfrm>
        </p:spPr>
        <p:txBody>
          <a:bodyPr/>
          <a:lstStyle/>
          <a:p>
            <a:pPr marL="0" indent="0"/>
            <a:r>
              <a:rPr lang="en-IN" dirty="0"/>
              <a:t>Define a relation </a:t>
            </a:r>
            <a:r>
              <a:rPr lang="en-IN" i="1" dirty="0"/>
              <a:t>E </a:t>
            </a:r>
            <a:r>
              <a:rPr lang="en-IN" dirty="0"/>
              <a:t>from </a:t>
            </a:r>
            <a:r>
              <a:rPr lang="en-IN" b="1" dirty="0"/>
              <a:t>Z </a:t>
            </a:r>
            <a:r>
              <a:rPr lang="en-IN" dirty="0"/>
              <a:t>to </a:t>
            </a:r>
            <a:r>
              <a:rPr lang="en-IN" b="1" dirty="0"/>
              <a:t>Z </a:t>
            </a:r>
            <a:r>
              <a:rPr lang="en-IN" dirty="0"/>
              <a:t>as follows: For </a:t>
            </a:r>
            <a:r>
              <a:rPr lang="en-IN" dirty="0" smtClean="0"/>
              <a:t>every</a:t>
            </a:r>
          </a:p>
          <a:p>
            <a:pPr marL="0" indent="0"/>
            <a:r>
              <a:rPr lang="en-IN" dirty="0" smtClean="0"/>
              <a:t>(</a:t>
            </a:r>
            <a:r>
              <a:rPr lang="en-IN" i="1" dirty="0" smtClean="0"/>
              <a:t>m</a:t>
            </a:r>
            <a:r>
              <a:rPr lang="en-IN" dirty="0"/>
              <a:t>, </a:t>
            </a:r>
            <a:r>
              <a:rPr lang="en-IN" i="1" dirty="0"/>
              <a:t>n</a:t>
            </a:r>
            <a:r>
              <a:rPr lang="en-IN" dirty="0" smtClean="0"/>
              <a:t>) </a:t>
            </a:r>
            <a:r>
              <a:rPr lang="en-IN" dirty="0" smtClean="0">
                <a:latin typeface="+mj-lt"/>
                <a:ea typeface="Arial Unicode MS" panose="020B0604020202020204" pitchFamily="34" charset="-128"/>
                <a:cs typeface="Arial Unicode MS" panose="020B0604020202020204" pitchFamily="34" charset="-128"/>
              </a:rPr>
              <a:t>∈</a:t>
            </a:r>
            <a:r>
              <a:rPr lang="en-IN" dirty="0" smtClean="0"/>
              <a:t> </a:t>
            </a:r>
            <a:r>
              <a:rPr lang="en-IN" b="1" dirty="0"/>
              <a:t>Z </a:t>
            </a:r>
            <a:r>
              <a:rPr lang="en-IN" dirty="0"/>
              <a:t>×</a:t>
            </a:r>
            <a:r>
              <a:rPr lang="en-IN" dirty="0" smtClean="0"/>
              <a:t> </a:t>
            </a:r>
            <a:r>
              <a:rPr lang="en-IN" b="1" dirty="0"/>
              <a:t>Z</a:t>
            </a:r>
            <a:r>
              <a:rPr lang="en-IN" dirty="0" smtClean="0"/>
              <a:t>,</a:t>
            </a:r>
          </a:p>
          <a:p>
            <a:pPr marL="0" indent="0"/>
            <a:r>
              <a:rPr lang="en-IN" i="1" dirty="0" smtClean="0"/>
              <a:t>			</a:t>
            </a:r>
            <a:r>
              <a:rPr lang="en-IN" i="1" dirty="0"/>
              <a:t> m E n </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IN" dirty="0" smtClean="0"/>
              <a:t> </a:t>
            </a:r>
            <a:r>
              <a:rPr lang="en-IN" i="1" dirty="0" smtClean="0"/>
              <a:t>m</a:t>
            </a:r>
            <a:r>
              <a:rPr lang="nl-NL" dirty="0"/>
              <a:t> − </a:t>
            </a:r>
            <a:r>
              <a:rPr lang="en-IN" i="1" dirty="0" smtClean="0"/>
              <a:t>n </a:t>
            </a:r>
            <a:r>
              <a:rPr lang="en-IN" dirty="0"/>
              <a:t>is even</a:t>
            </a:r>
            <a:r>
              <a:rPr lang="en-IN" dirty="0" smtClean="0"/>
              <a:t>.</a:t>
            </a:r>
          </a:p>
          <a:p>
            <a:pPr marL="0" indent="0"/>
            <a:endParaRPr lang="en-IN" altLang="en-US" dirty="0"/>
          </a:p>
          <a:p>
            <a:r>
              <a:rPr lang="en-IN" dirty="0" smtClean="0"/>
              <a:t>a. Is </a:t>
            </a:r>
            <a:r>
              <a:rPr lang="en-IN" dirty="0"/>
              <a:t>4 </a:t>
            </a:r>
            <a:r>
              <a:rPr lang="en-IN" i="1" dirty="0"/>
              <a:t>E </a:t>
            </a:r>
            <a:r>
              <a:rPr lang="en-IN" dirty="0"/>
              <a:t>0? Is 2 </a:t>
            </a:r>
            <a:r>
              <a:rPr lang="en-IN" i="1" dirty="0"/>
              <a:t>E </a:t>
            </a:r>
            <a:r>
              <a:rPr lang="en-IN" dirty="0"/>
              <a:t>6? Is 3 </a:t>
            </a:r>
            <a:r>
              <a:rPr lang="en-IN" i="1" dirty="0"/>
              <a:t>E </a:t>
            </a:r>
            <a:r>
              <a:rPr lang="en-IN" dirty="0" smtClean="0"/>
              <a:t>(</a:t>
            </a:r>
            <a:r>
              <a:rPr lang="nl-NL" dirty="0" smtClean="0"/>
              <a:t>−</a:t>
            </a:r>
            <a:r>
              <a:rPr lang="en-IN" dirty="0" smtClean="0"/>
              <a:t>3</a:t>
            </a:r>
            <a:r>
              <a:rPr lang="en-IN" dirty="0"/>
              <a:t>)? Is 5 </a:t>
            </a:r>
            <a:r>
              <a:rPr lang="en-IN" i="1" dirty="0"/>
              <a:t>E </a:t>
            </a:r>
            <a:r>
              <a:rPr lang="en-IN" dirty="0" smtClean="0"/>
              <a:t>2?</a:t>
            </a:r>
          </a:p>
          <a:p>
            <a:r>
              <a:rPr lang="en-IN" dirty="0" smtClean="0"/>
              <a:t>b</a:t>
            </a:r>
            <a:r>
              <a:rPr lang="en-IN" dirty="0"/>
              <a:t>. List five integers that are related by </a:t>
            </a:r>
            <a:r>
              <a:rPr lang="en-IN" i="1" dirty="0"/>
              <a:t>E </a:t>
            </a:r>
            <a:r>
              <a:rPr lang="en-IN" dirty="0"/>
              <a:t>to </a:t>
            </a:r>
            <a:r>
              <a:rPr lang="en-IN" dirty="0" smtClean="0"/>
              <a:t>1.</a:t>
            </a:r>
          </a:p>
          <a:p>
            <a:r>
              <a:rPr lang="en-IN" dirty="0" smtClean="0"/>
              <a:t>c</a:t>
            </a:r>
            <a:r>
              <a:rPr lang="en-IN" dirty="0"/>
              <a:t>. Prove that if </a:t>
            </a:r>
            <a:r>
              <a:rPr lang="en-IN" i="1" dirty="0"/>
              <a:t>n </a:t>
            </a:r>
            <a:r>
              <a:rPr lang="en-IN" dirty="0"/>
              <a:t>is any odd integer, then </a:t>
            </a:r>
            <a:r>
              <a:rPr lang="en-IN" i="1" dirty="0"/>
              <a:t>n E </a:t>
            </a:r>
            <a:r>
              <a:rPr lang="en-IN" dirty="0"/>
              <a:t>1</a:t>
            </a:r>
            <a:r>
              <a:rPr lang="en-IN" dirty="0" smtClean="0"/>
              <a:t>.</a:t>
            </a:r>
            <a:r>
              <a:rPr lang="en-IN" dirty="0"/>
              <a:t> </a:t>
            </a:r>
            <a:endParaRPr lang="en-US" altLang="en-US" dirty="0"/>
          </a:p>
        </p:txBody>
      </p:sp>
    </p:spTree>
    <p:extLst>
      <p:ext uri="{BB962C8B-B14F-4D97-AF65-F5344CB8AC3E}">
        <p14:creationId xmlns:p14="http://schemas.microsoft.com/office/powerpoint/2010/main" val="2255336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8.1.2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3200400"/>
          </a:xfrm>
        </p:spPr>
        <p:txBody>
          <a:bodyPr/>
          <a:lstStyle/>
          <a:p>
            <a:r>
              <a:rPr lang="en-IN" dirty="0" smtClean="0"/>
              <a:t>a. Yes</a:t>
            </a:r>
            <a:r>
              <a:rPr lang="en-IN" dirty="0"/>
              <a:t>, 4 </a:t>
            </a:r>
            <a:r>
              <a:rPr lang="en-IN" i="1" dirty="0"/>
              <a:t>E </a:t>
            </a:r>
            <a:r>
              <a:rPr lang="en-IN" dirty="0"/>
              <a:t>0 because </a:t>
            </a:r>
            <a:r>
              <a:rPr lang="en-IN" dirty="0" smtClean="0"/>
              <a:t>4</a:t>
            </a:r>
            <a:r>
              <a:rPr lang="nl-NL" dirty="0"/>
              <a:t> − </a:t>
            </a:r>
            <a:r>
              <a:rPr lang="en-IN" dirty="0" smtClean="0"/>
              <a:t>0 </a:t>
            </a:r>
            <a:r>
              <a:rPr lang="en-IN" dirty="0"/>
              <a:t>=</a:t>
            </a:r>
            <a:r>
              <a:rPr lang="en-IN" dirty="0" smtClean="0"/>
              <a:t> </a:t>
            </a:r>
            <a:r>
              <a:rPr lang="en-IN" dirty="0"/>
              <a:t>4 and 4 is </a:t>
            </a:r>
            <a:r>
              <a:rPr lang="en-IN" dirty="0" smtClean="0"/>
              <a:t>even.</a:t>
            </a:r>
          </a:p>
          <a:p>
            <a:endParaRPr lang="en-IN" dirty="0" smtClean="0"/>
          </a:p>
          <a:p>
            <a:pPr indent="0"/>
            <a:r>
              <a:rPr lang="en-IN" dirty="0" smtClean="0"/>
              <a:t>Yes</a:t>
            </a:r>
            <a:r>
              <a:rPr lang="en-IN" dirty="0"/>
              <a:t>, 2 </a:t>
            </a:r>
            <a:r>
              <a:rPr lang="en-IN" i="1" dirty="0"/>
              <a:t>E </a:t>
            </a:r>
            <a:r>
              <a:rPr lang="en-IN" dirty="0"/>
              <a:t>6 because </a:t>
            </a:r>
            <a:r>
              <a:rPr lang="en-IN" dirty="0" smtClean="0"/>
              <a:t>2</a:t>
            </a:r>
            <a:r>
              <a:rPr lang="nl-NL" dirty="0"/>
              <a:t> − </a:t>
            </a:r>
            <a:r>
              <a:rPr lang="en-IN" dirty="0" smtClean="0"/>
              <a:t>6 </a:t>
            </a:r>
            <a:r>
              <a:rPr lang="en-IN" dirty="0"/>
              <a:t>=</a:t>
            </a:r>
            <a:r>
              <a:rPr lang="en-IN" dirty="0" smtClean="0"/>
              <a:t> </a:t>
            </a:r>
            <a:r>
              <a:rPr lang="nl-NL" dirty="0" smtClean="0"/>
              <a:t>−</a:t>
            </a:r>
            <a:r>
              <a:rPr lang="en-IN" dirty="0" smtClean="0"/>
              <a:t>4 </a:t>
            </a:r>
            <a:r>
              <a:rPr lang="en-IN" dirty="0"/>
              <a:t>and </a:t>
            </a:r>
            <a:r>
              <a:rPr lang="nl-NL" dirty="0" smtClean="0"/>
              <a:t>−</a:t>
            </a:r>
            <a:r>
              <a:rPr lang="en-IN" dirty="0" smtClean="0"/>
              <a:t>4 </a:t>
            </a:r>
            <a:r>
              <a:rPr lang="en-IN" dirty="0"/>
              <a:t>is </a:t>
            </a:r>
            <a:r>
              <a:rPr lang="en-IN" dirty="0" smtClean="0"/>
              <a:t>even.</a:t>
            </a:r>
          </a:p>
          <a:p>
            <a:pPr indent="0"/>
            <a:endParaRPr lang="en-IN" dirty="0" smtClean="0"/>
          </a:p>
          <a:p>
            <a:pPr indent="0"/>
            <a:r>
              <a:rPr lang="en-IN" dirty="0" smtClean="0"/>
              <a:t>Yes</a:t>
            </a:r>
            <a:r>
              <a:rPr lang="en-IN" dirty="0"/>
              <a:t>, 3 </a:t>
            </a:r>
            <a:r>
              <a:rPr lang="en-IN" i="1" dirty="0"/>
              <a:t>E </a:t>
            </a:r>
            <a:r>
              <a:rPr lang="en-IN" dirty="0" smtClean="0"/>
              <a:t>(</a:t>
            </a:r>
            <a:r>
              <a:rPr lang="nl-NL" dirty="0" smtClean="0"/>
              <a:t>−</a:t>
            </a:r>
            <a:r>
              <a:rPr lang="en-IN" dirty="0" smtClean="0"/>
              <a:t>3</a:t>
            </a:r>
            <a:r>
              <a:rPr lang="en-IN" dirty="0"/>
              <a:t>) because </a:t>
            </a:r>
            <a:r>
              <a:rPr lang="en-IN" dirty="0" smtClean="0"/>
              <a:t>3</a:t>
            </a:r>
            <a:r>
              <a:rPr lang="nl-NL" dirty="0"/>
              <a:t> </a:t>
            </a:r>
            <a:r>
              <a:rPr lang="nl-NL" dirty="0" smtClean="0"/>
              <a:t>− </a:t>
            </a:r>
            <a:r>
              <a:rPr lang="en-IN" dirty="0" smtClean="0"/>
              <a:t>(</a:t>
            </a:r>
            <a:r>
              <a:rPr lang="nl-NL" dirty="0" smtClean="0"/>
              <a:t>−</a:t>
            </a:r>
            <a:r>
              <a:rPr lang="en-IN" dirty="0" smtClean="0"/>
              <a:t>3</a:t>
            </a:r>
            <a:r>
              <a:rPr lang="en-IN" dirty="0"/>
              <a:t>) </a:t>
            </a:r>
            <a:r>
              <a:rPr lang="en-IN" dirty="0" smtClean="0"/>
              <a:t>= </a:t>
            </a:r>
            <a:r>
              <a:rPr lang="en-IN" dirty="0"/>
              <a:t>6 and 6 is </a:t>
            </a:r>
            <a:r>
              <a:rPr lang="en-IN" dirty="0" smtClean="0"/>
              <a:t>even.</a:t>
            </a:r>
          </a:p>
          <a:p>
            <a:pPr indent="0"/>
            <a:endParaRPr lang="en-IN" dirty="0" smtClean="0"/>
          </a:p>
          <a:p>
            <a:pPr indent="0"/>
            <a:r>
              <a:rPr lang="en-IN" dirty="0" smtClean="0"/>
              <a:t>No</a:t>
            </a:r>
            <a:r>
              <a:rPr lang="en-IN" dirty="0"/>
              <a:t>, </a:t>
            </a:r>
            <a:endParaRPr lang="en-US" altLang="en-US" dirty="0"/>
          </a:p>
        </p:txBody>
      </p:sp>
      <p:pic>
        <p:nvPicPr>
          <p:cNvPr id="4" name="Picture 3" descr="5 is not in relation to 2"/>
          <p:cNvPicPr>
            <a:picLocks noChangeAspect="1"/>
          </p:cNvPicPr>
          <p:nvPr/>
        </p:nvPicPr>
        <p:blipFill>
          <a:blip r:embed="rId3"/>
          <a:stretch>
            <a:fillRect/>
          </a:stretch>
        </p:blipFill>
        <p:spPr>
          <a:xfrm>
            <a:off x="1458154" y="4109562"/>
            <a:ext cx="715090" cy="403246"/>
          </a:xfrm>
          <a:prstGeom prst="rect">
            <a:avLst/>
          </a:prstGeom>
        </p:spPr>
      </p:pic>
      <p:sp>
        <p:nvSpPr>
          <p:cNvPr id="6" name="Content Placeholder 2"/>
          <p:cNvSpPr>
            <a:spLocks noGrp="1"/>
          </p:cNvSpPr>
          <p:nvPr>
            <p:ph sz="quarter" idx="13"/>
          </p:nvPr>
        </p:nvSpPr>
        <p:spPr>
          <a:xfrm>
            <a:off x="2209800" y="4089400"/>
            <a:ext cx="5181600" cy="457200"/>
          </a:xfrm>
        </p:spPr>
        <p:txBody>
          <a:bodyPr/>
          <a:lstStyle/>
          <a:p>
            <a:r>
              <a:rPr lang="en-IN" dirty="0" smtClean="0"/>
              <a:t>because 5</a:t>
            </a:r>
            <a:r>
              <a:rPr lang="nl-NL" dirty="0"/>
              <a:t> − </a:t>
            </a:r>
            <a:r>
              <a:rPr lang="en-IN" dirty="0" smtClean="0"/>
              <a:t>2 </a:t>
            </a:r>
            <a:r>
              <a:rPr lang="en-IN" dirty="0"/>
              <a:t>=</a:t>
            </a:r>
            <a:r>
              <a:rPr lang="en-IN" dirty="0" smtClean="0"/>
              <a:t> </a:t>
            </a:r>
            <a:r>
              <a:rPr lang="en-IN" dirty="0"/>
              <a:t>3 and 3 is not even.</a:t>
            </a:r>
            <a:endParaRPr lang="en-US" altLang="en-US" dirty="0"/>
          </a:p>
        </p:txBody>
      </p:sp>
    </p:spTree>
    <p:extLst>
      <p:ext uri="{BB962C8B-B14F-4D97-AF65-F5344CB8AC3E}">
        <p14:creationId xmlns:p14="http://schemas.microsoft.com/office/powerpoint/2010/main" val="3698338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8.1.2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7" name="Content Placeholder 2"/>
          <p:cNvSpPr>
            <a:spLocks noGrp="1"/>
          </p:cNvSpPr>
          <p:nvPr>
            <p:ph sz="quarter" idx="13"/>
          </p:nvPr>
        </p:nvSpPr>
        <p:spPr>
          <a:xfrm>
            <a:off x="457200" y="1371600"/>
            <a:ext cx="8226425" cy="3962400"/>
          </a:xfrm>
        </p:spPr>
        <p:txBody>
          <a:bodyPr/>
          <a:lstStyle/>
          <a:p>
            <a:r>
              <a:rPr lang="en-IN" dirty="0"/>
              <a:t>b. There are many such lists. One </a:t>
            </a:r>
            <a:r>
              <a:rPr lang="en-IN" dirty="0" smtClean="0"/>
              <a:t>is</a:t>
            </a:r>
          </a:p>
          <a:p>
            <a:endParaRPr lang="en-IN" sz="1800" dirty="0" smtClean="0"/>
          </a:p>
          <a:p>
            <a:r>
              <a:rPr lang="en-IN" dirty="0"/>
              <a:t>	</a:t>
            </a:r>
            <a:r>
              <a:rPr lang="en-IN" dirty="0" smtClean="0"/>
              <a:t>		1 </a:t>
            </a:r>
            <a:r>
              <a:rPr lang="en-IN" dirty="0"/>
              <a:t>because </a:t>
            </a:r>
            <a:r>
              <a:rPr lang="en-IN" dirty="0" smtClean="0"/>
              <a:t>1 − 1 </a:t>
            </a:r>
            <a:r>
              <a:rPr lang="en-IN" dirty="0"/>
              <a:t>=</a:t>
            </a:r>
            <a:r>
              <a:rPr lang="en-IN" dirty="0" smtClean="0"/>
              <a:t> </a:t>
            </a:r>
            <a:r>
              <a:rPr lang="en-IN" dirty="0"/>
              <a:t>0 is even</a:t>
            </a:r>
            <a:r>
              <a:rPr lang="en-IN" dirty="0" smtClean="0"/>
              <a:t>.</a:t>
            </a:r>
          </a:p>
          <a:p>
            <a:endParaRPr lang="en-IN" sz="600" dirty="0" smtClean="0"/>
          </a:p>
          <a:p>
            <a:r>
              <a:rPr lang="en-IN" dirty="0"/>
              <a:t>	</a:t>
            </a:r>
            <a:r>
              <a:rPr lang="en-IN" dirty="0" smtClean="0"/>
              <a:t>		3 </a:t>
            </a:r>
            <a:r>
              <a:rPr lang="en-IN" dirty="0"/>
              <a:t>because </a:t>
            </a:r>
            <a:r>
              <a:rPr lang="en-IN" dirty="0" smtClean="0"/>
              <a:t>3</a:t>
            </a:r>
            <a:r>
              <a:rPr lang="en-IN" dirty="0"/>
              <a:t> − </a:t>
            </a:r>
            <a:r>
              <a:rPr lang="en-IN" dirty="0" smtClean="0"/>
              <a:t>1 </a:t>
            </a:r>
            <a:r>
              <a:rPr lang="en-IN" dirty="0"/>
              <a:t>=</a:t>
            </a:r>
            <a:r>
              <a:rPr lang="en-IN" dirty="0" smtClean="0"/>
              <a:t> </a:t>
            </a:r>
            <a:r>
              <a:rPr lang="en-IN" dirty="0"/>
              <a:t>2 is </a:t>
            </a:r>
            <a:r>
              <a:rPr lang="en-IN" dirty="0" smtClean="0"/>
              <a:t>even.</a:t>
            </a:r>
          </a:p>
          <a:p>
            <a:endParaRPr lang="en-IN" sz="700" dirty="0" smtClean="0"/>
          </a:p>
          <a:p>
            <a:r>
              <a:rPr lang="en-IN" dirty="0"/>
              <a:t>	</a:t>
            </a:r>
            <a:r>
              <a:rPr lang="en-IN" dirty="0" smtClean="0"/>
              <a:t>		5 </a:t>
            </a:r>
            <a:r>
              <a:rPr lang="en-IN" dirty="0"/>
              <a:t>because </a:t>
            </a:r>
            <a:r>
              <a:rPr lang="en-IN" dirty="0" smtClean="0"/>
              <a:t>5</a:t>
            </a:r>
            <a:r>
              <a:rPr lang="en-IN" dirty="0"/>
              <a:t> − </a:t>
            </a:r>
            <a:r>
              <a:rPr lang="en-IN" dirty="0" smtClean="0"/>
              <a:t>1 = </a:t>
            </a:r>
            <a:r>
              <a:rPr lang="en-IN" dirty="0"/>
              <a:t>4 is </a:t>
            </a:r>
            <a:r>
              <a:rPr lang="en-IN" dirty="0" smtClean="0"/>
              <a:t>even.</a:t>
            </a:r>
          </a:p>
          <a:p>
            <a:endParaRPr lang="en-IN" sz="800" dirty="0" smtClean="0"/>
          </a:p>
          <a:p>
            <a:r>
              <a:rPr lang="en-IN" dirty="0"/>
              <a:t>	</a:t>
            </a:r>
            <a:r>
              <a:rPr lang="en-IN" dirty="0" smtClean="0"/>
              <a:t>	</a:t>
            </a:r>
            <a:r>
              <a:rPr lang="en-IN" dirty="0"/>
              <a:t> </a:t>
            </a:r>
            <a:r>
              <a:rPr lang="en-IN" dirty="0" smtClean="0"/>
              <a:t>        −1 </a:t>
            </a:r>
            <a:r>
              <a:rPr lang="en-IN" dirty="0"/>
              <a:t>because </a:t>
            </a:r>
            <a:r>
              <a:rPr lang="en-IN" dirty="0" smtClean="0"/>
              <a:t>−1</a:t>
            </a:r>
            <a:r>
              <a:rPr lang="en-IN" dirty="0"/>
              <a:t> − </a:t>
            </a:r>
            <a:r>
              <a:rPr lang="en-IN" dirty="0" smtClean="0"/>
              <a:t>1 </a:t>
            </a:r>
            <a:r>
              <a:rPr lang="en-IN" dirty="0"/>
              <a:t>=</a:t>
            </a:r>
            <a:r>
              <a:rPr lang="en-IN" dirty="0" smtClean="0"/>
              <a:t> −2 </a:t>
            </a:r>
            <a:r>
              <a:rPr lang="en-IN" dirty="0"/>
              <a:t>is </a:t>
            </a:r>
            <a:r>
              <a:rPr lang="en-IN" dirty="0" smtClean="0"/>
              <a:t>even.</a:t>
            </a:r>
          </a:p>
          <a:p>
            <a:endParaRPr lang="en-IN" sz="1050" dirty="0" smtClean="0"/>
          </a:p>
          <a:p>
            <a:r>
              <a:rPr lang="en-IN" dirty="0"/>
              <a:t>	</a:t>
            </a:r>
            <a:r>
              <a:rPr lang="en-IN" dirty="0" smtClean="0"/>
              <a:t>	</a:t>
            </a:r>
            <a:r>
              <a:rPr lang="en-IN" dirty="0"/>
              <a:t> </a:t>
            </a:r>
            <a:r>
              <a:rPr lang="en-IN" dirty="0" smtClean="0"/>
              <a:t>        −3 </a:t>
            </a:r>
            <a:r>
              <a:rPr lang="en-IN" dirty="0"/>
              <a:t>because </a:t>
            </a:r>
            <a:r>
              <a:rPr lang="en-IN" dirty="0" smtClean="0"/>
              <a:t>−3</a:t>
            </a:r>
            <a:r>
              <a:rPr lang="en-IN" dirty="0"/>
              <a:t> − </a:t>
            </a:r>
            <a:r>
              <a:rPr lang="en-IN" dirty="0" smtClean="0"/>
              <a:t>1 </a:t>
            </a:r>
            <a:r>
              <a:rPr lang="en-IN" dirty="0"/>
              <a:t>=</a:t>
            </a:r>
            <a:r>
              <a:rPr lang="en-IN" dirty="0" smtClean="0"/>
              <a:t> −4 </a:t>
            </a:r>
            <a:r>
              <a:rPr lang="en-IN" dirty="0"/>
              <a:t>is even.</a:t>
            </a:r>
            <a:endParaRPr lang="en-US" altLang="en-US" dirty="0"/>
          </a:p>
        </p:txBody>
      </p:sp>
    </p:spTree>
    <p:extLst>
      <p:ext uri="{BB962C8B-B14F-4D97-AF65-F5344CB8AC3E}">
        <p14:creationId xmlns:p14="http://schemas.microsoft.com/office/powerpoint/2010/main" val="1651909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8.1.2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7" name="Content Placeholder 2"/>
          <p:cNvSpPr>
            <a:spLocks noGrp="1"/>
          </p:cNvSpPr>
          <p:nvPr>
            <p:ph sz="quarter" idx="13"/>
          </p:nvPr>
        </p:nvSpPr>
        <p:spPr>
          <a:xfrm>
            <a:off x="457200" y="1371600"/>
            <a:ext cx="8226425" cy="5257800"/>
          </a:xfrm>
        </p:spPr>
        <p:txBody>
          <a:bodyPr/>
          <a:lstStyle/>
          <a:p>
            <a:r>
              <a:rPr lang="en-IN" dirty="0"/>
              <a:t>c. </a:t>
            </a:r>
            <a:r>
              <a:rPr lang="en-IN" b="1" dirty="0"/>
              <a:t>Proof: </a:t>
            </a:r>
            <a:r>
              <a:rPr lang="en-IN" dirty="0"/>
              <a:t>Suppose </a:t>
            </a:r>
            <a:r>
              <a:rPr lang="en-IN" i="1" dirty="0"/>
              <a:t>n </a:t>
            </a:r>
            <a:r>
              <a:rPr lang="en-IN" dirty="0"/>
              <a:t>is any odd integer. Then </a:t>
            </a:r>
            <a:r>
              <a:rPr lang="en-IN" i="1" dirty="0"/>
              <a:t>n </a:t>
            </a:r>
            <a:r>
              <a:rPr lang="en-IN" dirty="0"/>
              <a:t>=</a:t>
            </a:r>
            <a:r>
              <a:rPr lang="en-IN" dirty="0" smtClean="0"/>
              <a:t> 2</a:t>
            </a:r>
            <a:r>
              <a:rPr lang="en-IN" i="1" dirty="0" smtClean="0"/>
              <a:t>k</a:t>
            </a:r>
            <a:r>
              <a:rPr lang="en-IN" dirty="0"/>
              <a:t> </a:t>
            </a:r>
            <a:r>
              <a:rPr lang="en-IN" dirty="0" smtClean="0"/>
              <a:t>+ 1 for some </a:t>
            </a:r>
            <a:r>
              <a:rPr lang="en-IN" dirty="0"/>
              <a:t>integer </a:t>
            </a:r>
            <a:r>
              <a:rPr lang="en-IN" i="1" dirty="0"/>
              <a:t>k</a:t>
            </a:r>
            <a:r>
              <a:rPr lang="en-IN" dirty="0"/>
              <a:t>. Now </a:t>
            </a:r>
            <a:r>
              <a:rPr lang="en-IN" dirty="0" smtClean="0"/>
              <a:t>by definition </a:t>
            </a:r>
            <a:r>
              <a:rPr lang="en-IN" dirty="0"/>
              <a:t>of </a:t>
            </a:r>
            <a:r>
              <a:rPr lang="en-IN" i="1" dirty="0"/>
              <a:t>E</a:t>
            </a:r>
            <a:r>
              <a:rPr lang="en-IN" dirty="0"/>
              <a:t>, </a:t>
            </a:r>
            <a:r>
              <a:rPr lang="en-IN" i="1" dirty="0"/>
              <a:t>n E </a:t>
            </a:r>
            <a:r>
              <a:rPr lang="en-IN" dirty="0"/>
              <a:t>1 if, and </a:t>
            </a:r>
            <a:r>
              <a:rPr lang="en-IN" dirty="0" smtClean="0"/>
              <a:t>only if</a:t>
            </a:r>
            <a:r>
              <a:rPr lang="en-IN" dirty="0"/>
              <a:t>, </a:t>
            </a:r>
            <a:r>
              <a:rPr lang="en-IN" i="1" dirty="0" smtClean="0"/>
              <a:t>n − </a:t>
            </a:r>
            <a:r>
              <a:rPr lang="en-IN" dirty="0" smtClean="0"/>
              <a:t>1 </a:t>
            </a:r>
            <a:r>
              <a:rPr lang="en-IN" dirty="0"/>
              <a:t>is </a:t>
            </a:r>
            <a:r>
              <a:rPr lang="en-IN" dirty="0" smtClean="0"/>
              <a:t>even.</a:t>
            </a:r>
          </a:p>
          <a:p>
            <a:r>
              <a:rPr lang="en-IN" sz="1200" dirty="0"/>
              <a:t>	</a:t>
            </a:r>
            <a:endParaRPr lang="en-IN" sz="1200" dirty="0" smtClean="0"/>
          </a:p>
          <a:p>
            <a:r>
              <a:rPr lang="en-IN" dirty="0"/>
              <a:t>	</a:t>
            </a:r>
            <a:r>
              <a:rPr lang="en-IN" dirty="0" smtClean="0"/>
              <a:t>But </a:t>
            </a:r>
            <a:r>
              <a:rPr lang="en-IN" dirty="0"/>
              <a:t>by substitution</a:t>
            </a:r>
            <a:r>
              <a:rPr lang="en-IN" dirty="0" smtClean="0"/>
              <a:t>,</a:t>
            </a:r>
          </a:p>
          <a:p>
            <a:endParaRPr lang="en-IN" altLang="en-US" dirty="0"/>
          </a:p>
          <a:p>
            <a:r>
              <a:rPr lang="pt-BR" i="1" dirty="0" smtClean="0"/>
              <a:t>				n</a:t>
            </a:r>
            <a:r>
              <a:rPr lang="en-IN" i="1" dirty="0" smtClean="0"/>
              <a:t> </a:t>
            </a:r>
            <a:r>
              <a:rPr lang="en-IN" i="1" dirty="0"/>
              <a:t>− </a:t>
            </a:r>
            <a:r>
              <a:rPr lang="pt-BR" dirty="0" smtClean="0"/>
              <a:t>1 </a:t>
            </a:r>
            <a:r>
              <a:rPr lang="pt-BR" dirty="0"/>
              <a:t>=</a:t>
            </a:r>
            <a:r>
              <a:rPr lang="pt-BR" dirty="0" smtClean="0"/>
              <a:t> </a:t>
            </a:r>
            <a:r>
              <a:rPr lang="pt-BR" dirty="0"/>
              <a:t>(</a:t>
            </a:r>
            <a:r>
              <a:rPr lang="pt-BR" dirty="0" smtClean="0"/>
              <a:t>2</a:t>
            </a:r>
            <a:r>
              <a:rPr lang="pt-BR" i="1" dirty="0" smtClean="0"/>
              <a:t>k</a:t>
            </a:r>
            <a:r>
              <a:rPr lang="pt-BR" dirty="0"/>
              <a:t> </a:t>
            </a:r>
            <a:r>
              <a:rPr lang="pt-BR" dirty="0" smtClean="0"/>
              <a:t>+ 1)</a:t>
            </a:r>
            <a:r>
              <a:rPr lang="en-IN" i="1" dirty="0"/>
              <a:t> − </a:t>
            </a:r>
            <a:r>
              <a:rPr lang="pt-BR" dirty="0" smtClean="0"/>
              <a:t>1 </a:t>
            </a:r>
            <a:r>
              <a:rPr lang="pt-BR" dirty="0"/>
              <a:t>=</a:t>
            </a:r>
            <a:r>
              <a:rPr lang="pt-BR" dirty="0" smtClean="0"/>
              <a:t> </a:t>
            </a:r>
            <a:r>
              <a:rPr lang="pt-BR" dirty="0"/>
              <a:t>2</a:t>
            </a:r>
            <a:r>
              <a:rPr lang="pt-BR" i="1" dirty="0"/>
              <a:t>k</a:t>
            </a:r>
            <a:r>
              <a:rPr lang="pt-BR" dirty="0" smtClean="0"/>
              <a:t>,</a:t>
            </a:r>
          </a:p>
          <a:p>
            <a:endParaRPr lang="pt-BR" altLang="en-US" dirty="0"/>
          </a:p>
          <a:p>
            <a:r>
              <a:rPr lang="en-IN" dirty="0" smtClean="0"/>
              <a:t>	and </a:t>
            </a:r>
            <a:r>
              <a:rPr lang="en-IN" dirty="0"/>
              <a:t>since </a:t>
            </a:r>
            <a:r>
              <a:rPr lang="en-IN" i="1" dirty="0"/>
              <a:t>k </a:t>
            </a:r>
            <a:r>
              <a:rPr lang="en-IN" dirty="0"/>
              <a:t>is an integer, 2</a:t>
            </a:r>
            <a:r>
              <a:rPr lang="en-IN" i="1" dirty="0"/>
              <a:t>k </a:t>
            </a:r>
            <a:r>
              <a:rPr lang="en-IN" dirty="0"/>
              <a:t>is even. Hence </a:t>
            </a:r>
            <a:r>
              <a:rPr lang="en-IN" i="1" dirty="0"/>
              <a:t>n E </a:t>
            </a:r>
            <a:r>
              <a:rPr lang="en-IN" dirty="0"/>
              <a:t>1 </a:t>
            </a:r>
            <a:r>
              <a:rPr lang="en-IN" i="1" dirty="0"/>
              <a:t>[as was to be shown]</a:t>
            </a:r>
            <a:r>
              <a:rPr lang="en-IN" dirty="0"/>
              <a:t>.</a:t>
            </a:r>
            <a:endParaRPr lang="en-US" altLang="en-US" dirty="0"/>
          </a:p>
        </p:txBody>
      </p:sp>
    </p:spTree>
    <p:extLst>
      <p:ext uri="{BB962C8B-B14F-4D97-AF65-F5344CB8AC3E}">
        <p14:creationId xmlns:p14="http://schemas.microsoft.com/office/powerpoint/2010/main" val="743354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8.1.2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7" name="Content Placeholder 2"/>
          <p:cNvSpPr>
            <a:spLocks noGrp="1"/>
          </p:cNvSpPr>
          <p:nvPr>
            <p:ph sz="quarter" idx="13"/>
          </p:nvPr>
        </p:nvSpPr>
        <p:spPr>
          <a:xfrm>
            <a:off x="457200" y="1371600"/>
            <a:ext cx="8226425" cy="5257800"/>
          </a:xfrm>
        </p:spPr>
        <p:txBody>
          <a:bodyPr/>
          <a:lstStyle/>
          <a:p>
            <a:pPr marL="0" indent="0"/>
            <a:r>
              <a:rPr lang="en-IN" dirty="0" smtClean="0"/>
              <a:t>It can be shown </a:t>
            </a:r>
            <a:r>
              <a:rPr lang="en-IN" dirty="0"/>
              <a:t>that integers </a:t>
            </a:r>
            <a:r>
              <a:rPr lang="en-IN" i="1" dirty="0"/>
              <a:t>m </a:t>
            </a:r>
            <a:r>
              <a:rPr lang="en-IN" dirty="0"/>
              <a:t>and </a:t>
            </a:r>
            <a:r>
              <a:rPr lang="en-IN" i="1" dirty="0"/>
              <a:t>n </a:t>
            </a:r>
            <a:r>
              <a:rPr lang="en-IN" dirty="0"/>
              <a:t>are </a:t>
            </a:r>
            <a:r>
              <a:rPr lang="en-IN" dirty="0" smtClean="0"/>
              <a:t>related by </a:t>
            </a:r>
            <a:r>
              <a:rPr lang="en-IN" i="1" dirty="0"/>
              <a:t>E </a:t>
            </a:r>
            <a:r>
              <a:rPr lang="en-IN" dirty="0" smtClean="0"/>
              <a:t>if, and </a:t>
            </a:r>
            <a:r>
              <a:rPr lang="en-IN" dirty="0"/>
              <a:t>only if, </a:t>
            </a:r>
            <a:r>
              <a:rPr lang="en-IN" i="1" dirty="0"/>
              <a:t>m mod </a:t>
            </a:r>
            <a:r>
              <a:rPr lang="en-IN" dirty="0"/>
              <a:t>2 </a:t>
            </a:r>
            <a:r>
              <a:rPr lang="en-IN" dirty="0" smtClean="0"/>
              <a:t>= </a:t>
            </a:r>
            <a:r>
              <a:rPr lang="en-IN" i="1" dirty="0"/>
              <a:t>n mod </a:t>
            </a:r>
            <a:r>
              <a:rPr lang="en-IN" dirty="0"/>
              <a:t>2 (that is, both are even </a:t>
            </a:r>
            <a:r>
              <a:rPr lang="en-IN" dirty="0" smtClean="0"/>
              <a:t>or both </a:t>
            </a:r>
            <a:r>
              <a:rPr lang="en-IN" dirty="0"/>
              <a:t>are odd</a:t>
            </a:r>
            <a:r>
              <a:rPr lang="en-IN" dirty="0" smtClean="0"/>
              <a:t>).</a:t>
            </a:r>
          </a:p>
          <a:p>
            <a:pPr marL="0" indent="0"/>
            <a:endParaRPr lang="en-IN" dirty="0"/>
          </a:p>
          <a:p>
            <a:pPr marL="0" indent="0"/>
            <a:r>
              <a:rPr lang="en-IN" dirty="0" smtClean="0"/>
              <a:t>When this occurs </a:t>
            </a:r>
            <a:r>
              <a:rPr lang="en-IN" i="1" dirty="0"/>
              <a:t>m </a:t>
            </a:r>
            <a:r>
              <a:rPr lang="en-IN" dirty="0"/>
              <a:t>and </a:t>
            </a:r>
            <a:r>
              <a:rPr lang="en-IN" i="1" dirty="0"/>
              <a:t>n </a:t>
            </a:r>
            <a:r>
              <a:rPr lang="en-IN" dirty="0"/>
              <a:t>are said to </a:t>
            </a:r>
            <a:r>
              <a:rPr lang="en-IN" dirty="0" smtClean="0"/>
              <a:t>be </a:t>
            </a:r>
            <a:r>
              <a:rPr lang="en-IN" b="1" dirty="0" smtClean="0"/>
              <a:t>congruent </a:t>
            </a:r>
            <a:r>
              <a:rPr lang="en-IN" b="1" dirty="0"/>
              <a:t>modulo 2</a:t>
            </a:r>
            <a:r>
              <a:rPr lang="en-IN" dirty="0"/>
              <a:t>.</a:t>
            </a:r>
            <a:endParaRPr lang="en-US" altLang="en-US" dirty="0"/>
          </a:p>
        </p:txBody>
      </p:sp>
    </p:spTree>
    <p:extLst>
      <p:ext uri="{BB962C8B-B14F-4D97-AF65-F5344CB8AC3E}">
        <p14:creationId xmlns:p14="http://schemas.microsoft.com/office/powerpoint/2010/main" val="28165156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7123</TotalTime>
  <Words>1636</Words>
  <Application>Microsoft Office PowerPoint</Application>
  <PresentationFormat>On-screen Show (4:3)</PresentationFormat>
  <Paragraphs>221</Paragraphs>
  <Slides>34</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 Unicode MS</vt:lpstr>
      <vt:lpstr>Arial</vt:lpstr>
      <vt:lpstr>Wingdings</vt:lpstr>
      <vt:lpstr>sample</vt:lpstr>
      <vt:lpstr>CHAPTER 8</vt:lpstr>
      <vt:lpstr>8.1</vt:lpstr>
      <vt:lpstr>Example 8.1.1 – The Less-than Relation for Real Numbers</vt:lpstr>
      <vt:lpstr>Example 8.1.1 – Solution</vt:lpstr>
      <vt:lpstr>Example 8.1.2 – The Congruence Modulo 2 Relation</vt:lpstr>
      <vt:lpstr>Example 8.1.2 – Solution</vt:lpstr>
      <vt:lpstr>Example 8.1.2 – Solution</vt:lpstr>
      <vt:lpstr>Example 8.1.2 – Solution</vt:lpstr>
      <vt:lpstr>Example 8.1.2 – Solution</vt:lpstr>
      <vt:lpstr>Example 8.1.3 – A Relation on a Power Set</vt:lpstr>
      <vt:lpstr>Example 8.1.3 – Solution</vt:lpstr>
      <vt:lpstr>The Inverse of a Relation</vt:lpstr>
      <vt:lpstr>The Inverse of a Relation</vt:lpstr>
      <vt:lpstr>Example 8.1.4 – The Inverse of a Finite Relation</vt:lpstr>
      <vt:lpstr>Example 8.1.4 – Solution</vt:lpstr>
      <vt:lpstr>Example 8.1.4 – Solution</vt:lpstr>
      <vt:lpstr>Example 8.1.4 – Solution</vt:lpstr>
      <vt:lpstr>Example 8.1.5 – The Inverse of an Infinite Relation</vt:lpstr>
      <vt:lpstr>Example 8.1.5 – Solution</vt:lpstr>
      <vt:lpstr>Example 8.1.5 – Solution</vt:lpstr>
      <vt:lpstr>Directed Graph of a Relation</vt:lpstr>
      <vt:lpstr>Directed Graph of a Relation</vt:lpstr>
      <vt:lpstr>Directed Graph of a Relation</vt:lpstr>
      <vt:lpstr>Example 8.1.6 – Directed Graph of a Relation</vt:lpstr>
      <vt:lpstr>Example 8.1.6 – Solution</vt:lpstr>
      <vt:lpstr>Example 8.1.6 – Solution</vt:lpstr>
      <vt:lpstr>N-ary Relations and Relational Databases</vt:lpstr>
      <vt:lpstr>N-ary Relations and Relational Databases</vt:lpstr>
      <vt:lpstr>Example 8.1.7 – A Simple Database</vt:lpstr>
      <vt:lpstr>Example 8.1.7 – A Simple Database</vt:lpstr>
      <vt:lpstr>Example 8.1.7 – A Simple Database</vt:lpstr>
      <vt:lpstr>Example 8.1.7 – A Simple Database</vt:lpstr>
      <vt:lpstr>Example 8.1.7 – A Simple Database</vt:lpstr>
      <vt:lpstr>Example 8.1.7 – A Simple Database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2411</cp:revision>
  <dcterms:created xsi:type="dcterms:W3CDTF">2008-12-01T05:36:35Z</dcterms:created>
  <dcterms:modified xsi:type="dcterms:W3CDTF">2019-02-14T06:46:35Z</dcterms:modified>
</cp:coreProperties>
</file>