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702" r:id="rId2"/>
    <p:sldId id="601" r:id="rId3"/>
    <p:sldId id="596" r:id="rId4"/>
    <p:sldId id="665" r:id="rId5"/>
    <p:sldId id="666" r:id="rId6"/>
    <p:sldId id="667" r:id="rId7"/>
    <p:sldId id="668" r:id="rId8"/>
    <p:sldId id="669" r:id="rId9"/>
    <p:sldId id="670" r:id="rId10"/>
    <p:sldId id="671" r:id="rId11"/>
    <p:sldId id="672" r:id="rId12"/>
    <p:sldId id="673" r:id="rId13"/>
    <p:sldId id="674" r:id="rId14"/>
    <p:sldId id="675" r:id="rId15"/>
    <p:sldId id="676" r:id="rId16"/>
    <p:sldId id="677" r:id="rId17"/>
    <p:sldId id="678" r:id="rId18"/>
    <p:sldId id="679" r:id="rId19"/>
    <p:sldId id="681" r:id="rId20"/>
    <p:sldId id="680" r:id="rId21"/>
    <p:sldId id="703" r:id="rId22"/>
    <p:sldId id="682" r:id="rId23"/>
    <p:sldId id="683" r:id="rId24"/>
    <p:sldId id="684" r:id="rId25"/>
    <p:sldId id="685" r:id="rId26"/>
    <p:sldId id="686" r:id="rId27"/>
    <p:sldId id="687" r:id="rId28"/>
    <p:sldId id="688" r:id="rId29"/>
    <p:sldId id="689" r:id="rId30"/>
    <p:sldId id="690" r:id="rId31"/>
    <p:sldId id="691" r:id="rId32"/>
    <p:sldId id="692" r:id="rId33"/>
    <p:sldId id="693" r:id="rId34"/>
    <p:sldId id="694" r:id="rId35"/>
    <p:sldId id="695" r:id="rId36"/>
    <p:sldId id="696" r:id="rId37"/>
    <p:sldId id="704" r:id="rId38"/>
    <p:sldId id="698" r:id="rId39"/>
    <p:sldId id="699" r:id="rId40"/>
    <p:sldId id="700" r:id="rId41"/>
    <p:sldId id="701" r:id="rId42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3FCDFF"/>
    <a:srgbClr val="008EC0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3" autoAdjust="0"/>
    <p:restoredTop sz="94434" autoAdjust="0"/>
  </p:normalViewPr>
  <p:slideViewPr>
    <p:cSldViewPr>
      <p:cViewPr varScale="1">
        <p:scale>
          <a:sx n="67" d="100"/>
          <a:sy n="67" d="100"/>
        </p:scale>
        <p:origin x="564" y="6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7195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8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500" b="1" dirty="0"/>
              <a:t>PROPERTIES OF RELATIONS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Reflexivity, Symmetry, and Transitivity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797433"/>
          </a:xfrm>
        </p:spPr>
        <p:txBody>
          <a:bodyPr/>
          <a:lstStyle/>
          <a:p>
            <a:pPr marL="0" indent="0"/>
            <a:r>
              <a:rPr lang="en-IN" dirty="0"/>
              <a:t>2. </a:t>
            </a:r>
            <a:r>
              <a:rPr lang="en-IN" i="1" dirty="0"/>
              <a:t>R </a:t>
            </a:r>
            <a:r>
              <a:rPr lang="en-IN" dirty="0"/>
              <a:t>is </a:t>
            </a:r>
            <a:r>
              <a:rPr lang="en-IN" b="1" dirty="0"/>
              <a:t>not symmetric </a:t>
            </a:r>
            <a:r>
              <a:rPr lang="en-IN" dirty="0">
                <a:ea typeface="Arial Unicode MS"/>
                <a:cs typeface="Arial Unicode MS"/>
              </a:rPr>
              <a:t>⇔</a:t>
            </a:r>
            <a:r>
              <a:rPr lang="en-IN" dirty="0" smtClean="0"/>
              <a:t> </a:t>
            </a:r>
            <a:r>
              <a:rPr lang="en-IN" dirty="0"/>
              <a:t>there are elements </a:t>
            </a:r>
            <a:r>
              <a:rPr lang="en-IN" i="1" dirty="0"/>
              <a:t>x </a:t>
            </a:r>
            <a:r>
              <a:rPr lang="en-IN" dirty="0"/>
              <a:t>and </a:t>
            </a:r>
            <a:r>
              <a:rPr lang="en-IN" i="1" dirty="0"/>
              <a:t>y </a:t>
            </a:r>
            <a:r>
              <a:rPr lang="en-IN" dirty="0"/>
              <a:t>in </a:t>
            </a:r>
            <a:r>
              <a:rPr lang="en-IN" i="1" dirty="0"/>
              <a:t>A </a:t>
            </a:r>
            <a:r>
              <a:rPr lang="en-IN" i="1" dirty="0" smtClean="0"/>
              <a:t>			         </a:t>
            </a:r>
            <a:r>
              <a:rPr lang="en-IN" dirty="0" smtClean="0"/>
              <a:t>such </a:t>
            </a:r>
            <a:r>
              <a:rPr lang="en-IN" dirty="0"/>
              <a:t>that </a:t>
            </a:r>
            <a:r>
              <a:rPr lang="en-IN" i="1" dirty="0"/>
              <a:t>x R y </a:t>
            </a:r>
            <a:r>
              <a:rPr lang="en-IN" dirty="0"/>
              <a:t>but</a:t>
            </a:r>
            <a:endParaRPr lang="en-US" altLang="en-US" dirty="0"/>
          </a:p>
        </p:txBody>
      </p:sp>
      <p:pic>
        <p:nvPicPr>
          <p:cNvPr id="6146" name="Picture 2" descr="y is not related to x by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92808"/>
            <a:ext cx="628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226425" cy="1828800"/>
          </a:xfrm>
        </p:spPr>
        <p:txBody>
          <a:bodyPr/>
          <a:lstStyle/>
          <a:p>
            <a:r>
              <a:rPr lang="en-IN" i="1" dirty="0" smtClean="0"/>
              <a:t>						                          </a:t>
            </a:r>
            <a:r>
              <a:rPr lang="en-IN" sz="2000" i="1" dirty="0" smtClean="0"/>
              <a:t> </a:t>
            </a:r>
            <a:r>
              <a:rPr lang="en-IN" i="1" dirty="0" smtClean="0"/>
              <a:t>[that is, 			         such </a:t>
            </a:r>
            <a:r>
              <a:rPr lang="en-IN" i="1" dirty="0"/>
              <a:t>that </a:t>
            </a:r>
            <a:r>
              <a:rPr lang="en-IN" dirty="0"/>
              <a:t>(</a:t>
            </a:r>
            <a:r>
              <a:rPr lang="en-IN" i="1" dirty="0"/>
              <a:t>x, y</a:t>
            </a:r>
            <a:r>
              <a:rPr lang="en-IN" dirty="0"/>
              <a:t>)</a:t>
            </a:r>
            <a:r>
              <a:rPr lang="en-IN" sz="2000" dirty="0"/>
              <a:t> </a:t>
            </a:r>
            <a:r>
              <a:rPr lang="en-IN" dirty="0"/>
              <a:t>∈</a:t>
            </a:r>
            <a:r>
              <a:rPr lang="en-IN" sz="2000" dirty="0"/>
              <a:t> </a:t>
            </a:r>
            <a:r>
              <a:rPr lang="en-IN" i="1" dirty="0"/>
              <a:t>R but </a:t>
            </a:r>
            <a:r>
              <a:rPr lang="en-IN" dirty="0"/>
              <a:t>(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i="1" dirty="0"/>
              <a:t>x</a:t>
            </a:r>
            <a:r>
              <a:rPr lang="en-IN" dirty="0"/>
              <a:t>)</a:t>
            </a:r>
            <a:r>
              <a:rPr lang="en-IN" sz="2000" dirty="0"/>
              <a:t> </a:t>
            </a:r>
            <a:r>
              <a:rPr lang="en-IN" dirty="0" smtClean="0"/>
              <a:t>∉</a:t>
            </a:r>
            <a:r>
              <a:rPr lang="en-IN" sz="2000" dirty="0" smtClean="0"/>
              <a:t> </a:t>
            </a:r>
            <a:r>
              <a:rPr lang="en-IN" i="1" dirty="0" smtClean="0"/>
              <a:t>R]</a:t>
            </a:r>
            <a:r>
              <a:rPr lang="en-IN" dirty="0" smtClean="0"/>
              <a:t>.</a:t>
            </a:r>
          </a:p>
          <a:p>
            <a:endParaRPr lang="en-IN" sz="1050" dirty="0"/>
          </a:p>
          <a:p>
            <a:r>
              <a:rPr lang="en-IN" dirty="0" smtClean="0"/>
              <a:t>3</a:t>
            </a:r>
            <a:r>
              <a:rPr lang="en-IN" dirty="0"/>
              <a:t>. </a:t>
            </a:r>
            <a:r>
              <a:rPr lang="en-IN" i="1" dirty="0"/>
              <a:t>R </a:t>
            </a:r>
            <a:r>
              <a:rPr lang="en-IN" dirty="0"/>
              <a:t>is </a:t>
            </a:r>
            <a:r>
              <a:rPr lang="en-IN" b="1" dirty="0"/>
              <a:t>not transitive </a:t>
            </a:r>
            <a:r>
              <a:rPr lang="en-IN" b="1" dirty="0" smtClean="0"/>
              <a:t>  </a:t>
            </a:r>
            <a:r>
              <a:rPr lang="en-IN" dirty="0" smtClean="0">
                <a:ea typeface="Arial Unicode MS"/>
                <a:cs typeface="Arial Unicode MS"/>
              </a:rPr>
              <a:t>⇔</a:t>
            </a:r>
            <a:r>
              <a:rPr lang="en-IN" dirty="0" smtClean="0"/>
              <a:t> </a:t>
            </a:r>
            <a:r>
              <a:rPr lang="en-IN" dirty="0"/>
              <a:t>there are elements 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, and </a:t>
            </a:r>
            <a:r>
              <a:rPr lang="en-IN" i="1" dirty="0"/>
              <a:t>z </a:t>
            </a:r>
            <a:r>
              <a:rPr lang="en-IN" dirty="0"/>
              <a:t>in </a:t>
            </a:r>
            <a:r>
              <a:rPr lang="en-IN" dirty="0" smtClean="0"/>
              <a:t>			         </a:t>
            </a:r>
            <a:r>
              <a:rPr lang="en-IN" i="1" dirty="0" smtClean="0"/>
              <a:t>A </a:t>
            </a:r>
            <a:r>
              <a:rPr lang="en-IN" dirty="0" smtClean="0"/>
              <a:t>such </a:t>
            </a:r>
            <a:r>
              <a:rPr lang="en-IN" dirty="0"/>
              <a:t>that </a:t>
            </a:r>
            <a:r>
              <a:rPr lang="en-IN" i="1" dirty="0"/>
              <a:t>x R y </a:t>
            </a:r>
            <a:r>
              <a:rPr lang="en-IN" dirty="0"/>
              <a:t>and </a:t>
            </a:r>
            <a:r>
              <a:rPr lang="en-IN" i="1" dirty="0"/>
              <a:t>y R </a:t>
            </a:r>
            <a:r>
              <a:rPr lang="en-IN" i="1" dirty="0" smtClean="0"/>
              <a:t>z </a:t>
            </a:r>
            <a:r>
              <a:rPr lang="en-IN" dirty="0" smtClean="0"/>
              <a:t>but</a:t>
            </a:r>
            <a:endParaRPr lang="en-US" altLang="en-US" dirty="0"/>
          </a:p>
        </p:txBody>
      </p:sp>
      <p:pic>
        <p:nvPicPr>
          <p:cNvPr id="6147" name="Picture 3" descr="x is not related to z by 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67125"/>
            <a:ext cx="762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60375" y="3581400"/>
            <a:ext cx="8226425" cy="1905000"/>
          </a:xfrm>
        </p:spPr>
        <p:txBody>
          <a:bodyPr/>
          <a:lstStyle/>
          <a:p>
            <a:r>
              <a:rPr lang="en-IN" i="1" dirty="0" smtClean="0"/>
              <a:t>					        [</a:t>
            </a:r>
            <a:r>
              <a:rPr lang="en-IN" i="1" dirty="0"/>
              <a:t>that is, such that 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) ∈ </a:t>
            </a:r>
            <a:r>
              <a:rPr lang="en-IN" i="1" dirty="0"/>
              <a:t>R </a:t>
            </a:r>
            <a:r>
              <a:rPr lang="en-IN" i="1" dirty="0" smtClean="0"/>
              <a:t>			         and </a:t>
            </a:r>
            <a:r>
              <a:rPr lang="en-IN" dirty="0"/>
              <a:t>(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i="1" dirty="0"/>
              <a:t>z</a:t>
            </a:r>
            <a:r>
              <a:rPr lang="en-IN" dirty="0"/>
              <a:t>) ∈ </a:t>
            </a:r>
            <a:r>
              <a:rPr lang="en-IN" i="1" dirty="0"/>
              <a:t>R </a:t>
            </a:r>
            <a:r>
              <a:rPr lang="en-IN" i="1" dirty="0" smtClean="0"/>
              <a:t>but </a:t>
            </a:r>
            <a:r>
              <a:rPr lang="en-IN" dirty="0" smtClean="0"/>
              <a:t>(</a:t>
            </a:r>
            <a:r>
              <a:rPr lang="en-IN" i="1" dirty="0" smtClean="0"/>
              <a:t>x</a:t>
            </a:r>
            <a:r>
              <a:rPr lang="en-IN" dirty="0"/>
              <a:t>, </a:t>
            </a:r>
            <a:r>
              <a:rPr lang="en-IN" i="1" dirty="0"/>
              <a:t>z</a:t>
            </a:r>
            <a:r>
              <a:rPr lang="en-IN" dirty="0"/>
              <a:t>) ∉</a:t>
            </a:r>
            <a:r>
              <a:rPr lang="en-IN" dirty="0" smtClean="0"/>
              <a:t> </a:t>
            </a:r>
            <a:r>
              <a:rPr lang="en-IN" i="1" dirty="0"/>
              <a:t>R</a:t>
            </a:r>
            <a:r>
              <a:rPr lang="en-IN" i="1" dirty="0" smtClean="0"/>
              <a:t>]</a:t>
            </a:r>
            <a:r>
              <a:rPr lang="en-IN" dirty="0" smtClean="0"/>
              <a:t>. </a:t>
            </a:r>
          </a:p>
          <a:p>
            <a:endParaRPr lang="en-IN" sz="1100" dirty="0"/>
          </a:p>
          <a:p>
            <a:pPr marL="0" indent="0"/>
            <a:r>
              <a:rPr lang="en-IN" dirty="0" smtClean="0"/>
              <a:t>It </a:t>
            </a:r>
            <a:r>
              <a:rPr lang="en-IN" dirty="0"/>
              <a:t>follows that you can show that a relation does </a:t>
            </a:r>
            <a:r>
              <a:rPr lang="en-IN" i="1" dirty="0"/>
              <a:t>not </a:t>
            </a:r>
            <a:r>
              <a:rPr lang="en-IN" dirty="0"/>
              <a:t>have one of the properties by </a:t>
            </a:r>
            <a:r>
              <a:rPr lang="en-IN" dirty="0" smtClean="0"/>
              <a:t>finding a counterexample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21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dirty="0"/>
              <a:t>Example </a:t>
            </a:r>
            <a:r>
              <a:rPr lang="en-IN" altLang="en-US" sz="2600" dirty="0" smtClean="0"/>
              <a:t>8.2.1 </a:t>
            </a:r>
            <a:r>
              <a:rPr lang="en-US" altLang="en-US" sz="2600" dirty="0"/>
              <a:t>– </a:t>
            </a:r>
            <a:r>
              <a:rPr lang="en-IN" altLang="en-US" sz="2600" i="1" dirty="0"/>
              <a:t>Properties of Relations on Finite Sets</a:t>
            </a:r>
            <a:endParaRPr lang="en-IN" alt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386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A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{0, 1, 2, 3} and define relations </a:t>
            </a:r>
            <a:r>
              <a:rPr lang="en-IN" i="1" dirty="0"/>
              <a:t>R</a:t>
            </a:r>
            <a:r>
              <a:rPr lang="en-IN" dirty="0"/>
              <a:t>, </a:t>
            </a:r>
            <a:r>
              <a:rPr lang="en-IN" i="1" dirty="0"/>
              <a:t>S</a:t>
            </a:r>
            <a:r>
              <a:rPr lang="en-IN" dirty="0"/>
              <a:t>, and </a:t>
            </a:r>
            <a:r>
              <a:rPr lang="en-IN" i="1" dirty="0"/>
              <a:t>T </a:t>
            </a:r>
            <a:r>
              <a:rPr lang="en-IN" dirty="0"/>
              <a:t>on </a:t>
            </a:r>
            <a:r>
              <a:rPr lang="en-IN" i="1" dirty="0"/>
              <a:t>A </a:t>
            </a:r>
            <a:r>
              <a:rPr lang="en-IN" dirty="0"/>
              <a:t>as </a:t>
            </a:r>
            <a:r>
              <a:rPr lang="en-IN" dirty="0" smtClean="0"/>
              <a:t>follows: </a:t>
            </a:r>
          </a:p>
          <a:p>
            <a:pPr marL="0" indent="0"/>
            <a:endParaRPr lang="en-IN" sz="500" dirty="0" smtClean="0"/>
          </a:p>
          <a:p>
            <a:pPr marL="0" indent="0"/>
            <a:r>
              <a:rPr lang="en-IN" i="1" dirty="0" smtClean="0"/>
              <a:t>   </a:t>
            </a:r>
            <a:r>
              <a:rPr lang="pt-BR" i="1" dirty="0" smtClean="0"/>
              <a:t>R </a:t>
            </a:r>
            <a:r>
              <a:rPr lang="pt-BR" dirty="0" smtClean="0"/>
              <a:t>= </a:t>
            </a:r>
            <a:r>
              <a:rPr lang="pt-BR" dirty="0"/>
              <a:t>{(0, 0), (0, 1), (0, 3), (1, 0), (1, 1), (2, 2), (3, 0), (3, 3</a:t>
            </a:r>
            <a:r>
              <a:rPr lang="pt-BR" dirty="0" smtClean="0"/>
              <a:t>)},  </a:t>
            </a:r>
          </a:p>
          <a:p>
            <a:pPr marL="0" indent="0"/>
            <a:r>
              <a:rPr lang="pt-BR" i="1" dirty="0" smtClean="0"/>
              <a:t>   </a:t>
            </a:r>
            <a:r>
              <a:rPr lang="en-IN" i="1" dirty="0" smtClean="0"/>
              <a:t>S </a:t>
            </a:r>
            <a:r>
              <a:rPr lang="en-IN" dirty="0" smtClean="0"/>
              <a:t>= </a:t>
            </a:r>
            <a:r>
              <a:rPr lang="en-IN" dirty="0"/>
              <a:t>{(0, 0), (0, 2), (0, 3), (2, 3</a:t>
            </a:r>
            <a:r>
              <a:rPr lang="en-IN" dirty="0" smtClean="0"/>
              <a:t>)}, </a:t>
            </a:r>
          </a:p>
          <a:p>
            <a:pPr marL="0" indent="0"/>
            <a:r>
              <a:rPr lang="en-IN" i="1" dirty="0" smtClean="0"/>
              <a:t>   T </a:t>
            </a:r>
            <a:r>
              <a:rPr lang="en-IN" dirty="0" smtClean="0"/>
              <a:t>= </a:t>
            </a:r>
            <a:r>
              <a:rPr lang="en-IN" dirty="0"/>
              <a:t>{(0, 1), (2, 3</a:t>
            </a:r>
            <a:r>
              <a:rPr lang="en-IN" dirty="0" smtClean="0"/>
              <a:t>)}.</a:t>
            </a:r>
          </a:p>
          <a:p>
            <a:pPr marL="0" indent="0"/>
            <a:endParaRPr lang="en-US" altLang="en-US" sz="2000" dirty="0"/>
          </a:p>
          <a:p>
            <a:r>
              <a:rPr lang="en-IN" dirty="0" smtClean="0"/>
              <a:t>a. Is </a:t>
            </a:r>
            <a:r>
              <a:rPr lang="en-IN" i="1" dirty="0"/>
              <a:t>R </a:t>
            </a:r>
            <a:r>
              <a:rPr lang="en-IN" dirty="0"/>
              <a:t>reflexive? symmetric? </a:t>
            </a:r>
            <a:r>
              <a:rPr lang="en-IN" dirty="0" smtClean="0"/>
              <a:t>transitive?</a:t>
            </a:r>
          </a:p>
          <a:p>
            <a:r>
              <a:rPr lang="en-IN" dirty="0" smtClean="0"/>
              <a:t>b</a:t>
            </a:r>
            <a:r>
              <a:rPr lang="en-IN" dirty="0"/>
              <a:t>. Is </a:t>
            </a:r>
            <a:r>
              <a:rPr lang="en-IN" i="1" dirty="0"/>
              <a:t>S </a:t>
            </a:r>
            <a:r>
              <a:rPr lang="en-IN" dirty="0"/>
              <a:t>reflexive? symmetric? </a:t>
            </a:r>
            <a:r>
              <a:rPr lang="en-IN" dirty="0" smtClean="0"/>
              <a:t>transitive?</a:t>
            </a:r>
          </a:p>
          <a:p>
            <a:r>
              <a:rPr lang="en-IN" dirty="0" smtClean="0"/>
              <a:t>c</a:t>
            </a:r>
            <a:r>
              <a:rPr lang="en-IN" dirty="0"/>
              <a:t>. Is </a:t>
            </a:r>
            <a:r>
              <a:rPr lang="en-IN" i="1" dirty="0"/>
              <a:t>T </a:t>
            </a:r>
            <a:r>
              <a:rPr lang="en-IN" dirty="0"/>
              <a:t>reflexive? symmetric? transitive?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39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341313" indent="-341313"/>
            <a:r>
              <a:rPr lang="en-IN" dirty="0"/>
              <a:t>a. The directed graph of </a:t>
            </a:r>
            <a:r>
              <a:rPr lang="en-IN" i="1" dirty="0"/>
              <a:t>R </a:t>
            </a:r>
            <a:r>
              <a:rPr lang="en-IN" dirty="0"/>
              <a:t>has the appearance </a:t>
            </a:r>
            <a:r>
              <a:rPr lang="en-IN" dirty="0" smtClean="0"/>
              <a:t>shown below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7170" name="Picture 2" descr="The directed graph has 4 vertices, 0, 1, 2 and 3. There is a loop on each vertex to itself. There is an arrow from 0 to 1 and also from 1 to 0. Similarly, there is an arrow from 0 to 3 and from 3 to 0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22" y="2261325"/>
            <a:ext cx="2218445" cy="185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267200"/>
            <a:ext cx="8226425" cy="1219200"/>
          </a:xfrm>
        </p:spPr>
        <p:txBody>
          <a:bodyPr/>
          <a:lstStyle/>
          <a:p>
            <a:r>
              <a:rPr lang="en-IN" b="1" i="1" dirty="0" smtClean="0"/>
              <a:t>	R </a:t>
            </a:r>
            <a:r>
              <a:rPr lang="en-IN" b="1" i="1" dirty="0"/>
              <a:t>is reflexive</a:t>
            </a:r>
            <a:r>
              <a:rPr lang="en-IN" b="1" dirty="0"/>
              <a:t>: </a:t>
            </a:r>
            <a:r>
              <a:rPr lang="en-IN" dirty="0"/>
              <a:t>There is a loop at each point of </a:t>
            </a:r>
            <a:r>
              <a:rPr lang="en-IN" dirty="0" smtClean="0"/>
              <a:t>the directed </a:t>
            </a:r>
            <a:r>
              <a:rPr lang="en-IN" dirty="0"/>
              <a:t>graph. This means </a:t>
            </a:r>
            <a:r>
              <a:rPr lang="en-IN" dirty="0" smtClean="0"/>
              <a:t>that each </a:t>
            </a:r>
            <a:r>
              <a:rPr lang="en-IN" dirty="0"/>
              <a:t>element of </a:t>
            </a:r>
            <a:r>
              <a:rPr lang="en-IN" i="1" dirty="0"/>
              <a:t>A </a:t>
            </a:r>
            <a:r>
              <a:rPr lang="en-IN" dirty="0"/>
              <a:t>is related to itself, so </a:t>
            </a:r>
            <a:r>
              <a:rPr lang="en-IN" i="1" dirty="0"/>
              <a:t>R </a:t>
            </a:r>
            <a:r>
              <a:rPr lang="en-IN" dirty="0"/>
              <a:t>is reflexive.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34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38600"/>
          </a:xfrm>
        </p:spPr>
        <p:txBody>
          <a:bodyPr/>
          <a:lstStyle/>
          <a:p>
            <a:pPr marL="341313" indent="0"/>
            <a:r>
              <a:rPr lang="en-IN" b="1" i="1" dirty="0"/>
              <a:t>R is symmetric</a:t>
            </a:r>
            <a:r>
              <a:rPr lang="en-IN" b="1" dirty="0"/>
              <a:t>: </a:t>
            </a:r>
            <a:r>
              <a:rPr lang="en-IN" dirty="0"/>
              <a:t>In each case where there is an </a:t>
            </a:r>
            <a:r>
              <a:rPr lang="en-IN" dirty="0" smtClean="0"/>
              <a:t>arrow going </a:t>
            </a:r>
            <a:r>
              <a:rPr lang="en-IN" dirty="0"/>
              <a:t>from one point of </a:t>
            </a:r>
            <a:r>
              <a:rPr lang="en-IN" dirty="0" smtClean="0"/>
              <a:t>the graph </a:t>
            </a:r>
            <a:r>
              <a:rPr lang="en-IN" dirty="0"/>
              <a:t>to a second, there is an arrow going from the second point back to the </a:t>
            </a:r>
            <a:r>
              <a:rPr lang="en-IN" dirty="0" smtClean="0"/>
              <a:t>first. </a:t>
            </a:r>
          </a:p>
          <a:p>
            <a:pPr marL="341313" indent="0"/>
            <a:endParaRPr lang="en-IN" sz="1200" dirty="0"/>
          </a:p>
          <a:p>
            <a:pPr marL="341313" indent="0"/>
            <a:r>
              <a:rPr lang="en-IN" dirty="0" smtClean="0"/>
              <a:t>This means </a:t>
            </a:r>
            <a:r>
              <a:rPr lang="en-IN" dirty="0"/>
              <a:t>that whenever one element of </a:t>
            </a:r>
            <a:r>
              <a:rPr lang="en-IN" i="1" dirty="0"/>
              <a:t>A </a:t>
            </a:r>
            <a:r>
              <a:rPr lang="en-IN" dirty="0"/>
              <a:t>is related by </a:t>
            </a:r>
            <a:r>
              <a:rPr lang="en-IN" i="1" dirty="0"/>
              <a:t>R </a:t>
            </a:r>
            <a:r>
              <a:rPr lang="en-IN" dirty="0"/>
              <a:t>to a second, then the second </a:t>
            </a:r>
            <a:r>
              <a:rPr lang="en-IN" dirty="0" smtClean="0"/>
              <a:t>is related </a:t>
            </a:r>
            <a:r>
              <a:rPr lang="en-IN" dirty="0"/>
              <a:t>to the first. Hence </a:t>
            </a:r>
            <a:r>
              <a:rPr lang="en-IN" i="1" dirty="0"/>
              <a:t>R </a:t>
            </a:r>
            <a:r>
              <a:rPr lang="en-IN" dirty="0"/>
              <a:t>is symmetric</a:t>
            </a:r>
            <a:r>
              <a:rPr lang="en-IN" dirty="0" smtClean="0"/>
              <a:t>.</a:t>
            </a:r>
          </a:p>
          <a:p>
            <a:pPr marL="341313" indent="0"/>
            <a:endParaRPr lang="en-US" altLang="en-US" sz="1200" dirty="0"/>
          </a:p>
          <a:p>
            <a:r>
              <a:rPr lang="en-IN" b="1" i="1" dirty="0" smtClean="0"/>
              <a:t>	R </a:t>
            </a:r>
            <a:r>
              <a:rPr lang="en-IN" b="1" i="1" dirty="0"/>
              <a:t>is not transitive</a:t>
            </a:r>
            <a:r>
              <a:rPr lang="en-IN" b="1" dirty="0"/>
              <a:t>: </a:t>
            </a:r>
            <a:r>
              <a:rPr lang="en-IN" dirty="0"/>
              <a:t>There is an arrow going from 1 to 0 and an arrow going from 0 </a:t>
            </a:r>
            <a:r>
              <a:rPr lang="en-IN" dirty="0" smtClean="0"/>
              <a:t>to 3</a:t>
            </a:r>
            <a:r>
              <a:rPr lang="en-IN" dirty="0"/>
              <a:t>, but there is no arrow going from 1 to 3.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61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r>
              <a:rPr lang="en-IN" dirty="0" smtClean="0"/>
              <a:t>	This </a:t>
            </a:r>
            <a:r>
              <a:rPr lang="en-IN" dirty="0"/>
              <a:t>means that there are elements of </a:t>
            </a:r>
            <a:r>
              <a:rPr lang="en-IN" i="1" dirty="0" smtClean="0"/>
              <a:t>A</a:t>
            </a:r>
            <a:r>
              <a:rPr lang="en-IN" dirty="0" smtClean="0"/>
              <a:t>—0, 1</a:t>
            </a:r>
            <a:r>
              <a:rPr lang="en-IN" dirty="0"/>
              <a:t>, and </a:t>
            </a:r>
            <a:r>
              <a:rPr lang="en-IN" dirty="0" smtClean="0"/>
              <a:t>   3—such </a:t>
            </a:r>
            <a:r>
              <a:rPr lang="en-IN" dirty="0"/>
              <a:t>that 1 </a:t>
            </a:r>
            <a:r>
              <a:rPr lang="en-IN" i="1" dirty="0"/>
              <a:t>R </a:t>
            </a:r>
            <a:r>
              <a:rPr lang="en-IN" dirty="0"/>
              <a:t>0 and 0 </a:t>
            </a:r>
            <a:r>
              <a:rPr lang="en-IN" i="1" dirty="0"/>
              <a:t>R </a:t>
            </a:r>
            <a:r>
              <a:rPr lang="en-IN" dirty="0"/>
              <a:t>3 but</a:t>
            </a:r>
            <a:endParaRPr lang="en-US" altLang="en-US" dirty="0"/>
          </a:p>
        </p:txBody>
      </p:sp>
      <p:pic>
        <p:nvPicPr>
          <p:cNvPr id="8194" name="Picture 2" descr="1 is not related to 3 by 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1905000"/>
            <a:ext cx="6953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656"/>
            <a:ext cx="8226425" cy="2066544"/>
          </a:xfrm>
        </p:spPr>
        <p:txBody>
          <a:bodyPr/>
          <a:lstStyle/>
          <a:p>
            <a:r>
              <a:rPr lang="en-IN" dirty="0" smtClean="0"/>
              <a:t>                                                                   Hence </a:t>
            </a:r>
            <a:r>
              <a:rPr lang="en-IN" i="1" dirty="0"/>
              <a:t>R </a:t>
            </a:r>
            <a:r>
              <a:rPr lang="en-IN" dirty="0"/>
              <a:t>is not transitive</a:t>
            </a:r>
            <a:r>
              <a:rPr lang="en-IN" dirty="0" smtClean="0"/>
              <a:t>.</a:t>
            </a:r>
          </a:p>
          <a:p>
            <a:endParaRPr lang="en-US" altLang="en-US" dirty="0"/>
          </a:p>
          <a:p>
            <a:r>
              <a:rPr lang="en-IN" dirty="0"/>
              <a:t>b. The directed graph of </a:t>
            </a:r>
            <a:r>
              <a:rPr lang="en-IN" i="1" dirty="0"/>
              <a:t>S </a:t>
            </a:r>
            <a:r>
              <a:rPr lang="en-IN" dirty="0"/>
              <a:t>has the appearance </a:t>
            </a:r>
            <a:r>
              <a:rPr lang="en-IN" dirty="0" smtClean="0"/>
              <a:t>shown below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8195" name="Picture 3" descr="The graph has 4 vertices, 0, 1, 2 and 3 and It also has three directed edges. There is a loop from vertex 0 to itself. The vertex 0 is connected to the vertices 3 and 2 by a directed edge. Also, the vertex 2 is connected to the vertex 3 by a directed edg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241" y="3733800"/>
            <a:ext cx="2866159" cy="17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0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38600"/>
          </a:xfrm>
        </p:spPr>
        <p:txBody>
          <a:bodyPr/>
          <a:lstStyle/>
          <a:p>
            <a:r>
              <a:rPr lang="en-IN" b="1" i="1" dirty="0" smtClean="0"/>
              <a:t>	S </a:t>
            </a:r>
            <a:r>
              <a:rPr lang="en-IN" b="1" i="1" dirty="0"/>
              <a:t>is not reflexive</a:t>
            </a:r>
            <a:r>
              <a:rPr lang="en-IN" b="1" dirty="0"/>
              <a:t>: </a:t>
            </a:r>
            <a:r>
              <a:rPr lang="en-IN" dirty="0"/>
              <a:t>There is no loop at 1, for example. Thus (1, 1) ∉ </a:t>
            </a:r>
            <a:r>
              <a:rPr lang="en-IN" i="1" dirty="0"/>
              <a:t>S</a:t>
            </a:r>
            <a:r>
              <a:rPr lang="en-IN" dirty="0"/>
              <a:t>, and so </a:t>
            </a:r>
            <a:r>
              <a:rPr lang="en-IN" i="1" dirty="0"/>
              <a:t>S </a:t>
            </a:r>
            <a:r>
              <a:rPr lang="en-IN" dirty="0"/>
              <a:t>is </a:t>
            </a:r>
            <a:r>
              <a:rPr lang="en-IN" dirty="0" smtClean="0"/>
              <a:t>not reflexive. </a:t>
            </a:r>
          </a:p>
          <a:p>
            <a:endParaRPr lang="en-IN" sz="1600" b="1" i="1" dirty="0"/>
          </a:p>
          <a:p>
            <a:r>
              <a:rPr lang="en-IN" b="1" i="1" dirty="0" smtClean="0"/>
              <a:t>	S </a:t>
            </a:r>
            <a:r>
              <a:rPr lang="en-IN" b="1" i="1" dirty="0"/>
              <a:t>is not symmetric</a:t>
            </a:r>
            <a:r>
              <a:rPr lang="en-IN" b="1" dirty="0"/>
              <a:t>: </a:t>
            </a:r>
            <a:r>
              <a:rPr lang="en-IN" dirty="0"/>
              <a:t>There is an arrow from 0 to 2 but not from 2 to 0. </a:t>
            </a:r>
            <a:r>
              <a:rPr lang="en-IN" dirty="0" smtClean="0"/>
              <a:t>Hence (0</a:t>
            </a:r>
            <a:r>
              <a:rPr lang="en-IN" dirty="0"/>
              <a:t>, 2) ∈</a:t>
            </a:r>
            <a:r>
              <a:rPr lang="en-IN" dirty="0" smtClean="0"/>
              <a:t> </a:t>
            </a:r>
            <a:r>
              <a:rPr lang="en-IN" i="1" dirty="0"/>
              <a:t>S </a:t>
            </a:r>
            <a:r>
              <a:rPr lang="en-IN" dirty="0"/>
              <a:t>but (2, 0) ∉ </a:t>
            </a:r>
            <a:r>
              <a:rPr lang="en-IN" i="1" dirty="0"/>
              <a:t>S</a:t>
            </a:r>
            <a:r>
              <a:rPr lang="en-IN" dirty="0"/>
              <a:t>, and so </a:t>
            </a:r>
            <a:r>
              <a:rPr lang="en-IN" i="1" dirty="0"/>
              <a:t>S </a:t>
            </a:r>
            <a:r>
              <a:rPr lang="en-IN" dirty="0"/>
              <a:t>is not symmetric</a:t>
            </a:r>
            <a:r>
              <a:rPr lang="en-IN" dirty="0" smtClean="0"/>
              <a:t>.</a:t>
            </a:r>
          </a:p>
          <a:p>
            <a:endParaRPr lang="en-US" altLang="en-US" dirty="0"/>
          </a:p>
          <a:p>
            <a:r>
              <a:rPr lang="en-IN" b="1" i="1" dirty="0" smtClean="0"/>
              <a:t>	S </a:t>
            </a:r>
            <a:r>
              <a:rPr lang="en-IN" b="1" i="1" dirty="0"/>
              <a:t>is transitive</a:t>
            </a:r>
            <a:r>
              <a:rPr lang="en-IN" b="1" dirty="0"/>
              <a:t>: </a:t>
            </a:r>
            <a:r>
              <a:rPr lang="en-IN" dirty="0"/>
              <a:t>There are three cases for which there is an arrow going from one </a:t>
            </a:r>
            <a:r>
              <a:rPr lang="en-IN" dirty="0" smtClean="0"/>
              <a:t>point of </a:t>
            </a:r>
            <a:r>
              <a:rPr lang="en-IN" dirty="0"/>
              <a:t>the graph to a second and from the second point to a third.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95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14800"/>
          </a:xfrm>
        </p:spPr>
        <p:txBody>
          <a:bodyPr/>
          <a:lstStyle/>
          <a:p>
            <a:r>
              <a:rPr lang="en-IN" dirty="0" smtClean="0"/>
              <a:t>	In </a:t>
            </a:r>
            <a:r>
              <a:rPr lang="en-IN" dirty="0"/>
              <a:t>particular, there </a:t>
            </a:r>
            <a:r>
              <a:rPr lang="en-IN" dirty="0" smtClean="0"/>
              <a:t>are arrows </a:t>
            </a:r>
            <a:r>
              <a:rPr lang="en-IN" dirty="0"/>
              <a:t>going from 0 to 2 and from 2 to 3; there are arrows going from 0 to 0 and </a:t>
            </a:r>
            <a:r>
              <a:rPr lang="en-IN" dirty="0" smtClean="0"/>
              <a:t>from 0 </a:t>
            </a:r>
            <a:r>
              <a:rPr lang="en-IN" dirty="0"/>
              <a:t>to 2; and there are arrows going from 0 to 0 and from 0 to 3. </a:t>
            </a:r>
            <a:endParaRPr lang="en-IN" dirty="0" smtClean="0"/>
          </a:p>
          <a:p>
            <a:endParaRPr lang="en-IN" sz="600" dirty="0"/>
          </a:p>
          <a:p>
            <a:r>
              <a:rPr lang="en-IN" dirty="0"/>
              <a:t>	</a:t>
            </a:r>
            <a:r>
              <a:rPr lang="en-IN" dirty="0" smtClean="0"/>
              <a:t>In </a:t>
            </a:r>
            <a:r>
              <a:rPr lang="en-IN" dirty="0"/>
              <a:t>each case there </a:t>
            </a:r>
            <a:r>
              <a:rPr lang="en-IN" dirty="0" smtClean="0"/>
              <a:t>is an </a:t>
            </a:r>
            <a:r>
              <a:rPr lang="en-IN" dirty="0"/>
              <a:t>arrow going from the first point to the third</a:t>
            </a:r>
            <a:r>
              <a:rPr lang="en-IN" dirty="0" smtClean="0"/>
              <a:t>. </a:t>
            </a:r>
            <a:r>
              <a:rPr lang="en-IN" dirty="0"/>
              <a:t>(Note again that the “first,” “second</a:t>
            </a:r>
            <a:r>
              <a:rPr lang="en-IN" dirty="0" smtClean="0"/>
              <a:t>,” and </a:t>
            </a:r>
            <a:r>
              <a:rPr lang="en-IN" dirty="0"/>
              <a:t>“third” points need not be distinct</a:t>
            </a:r>
            <a:r>
              <a:rPr lang="en-IN" dirty="0" smtClean="0"/>
              <a:t>.)</a:t>
            </a:r>
          </a:p>
          <a:p>
            <a:endParaRPr lang="en-US" altLang="en-US" sz="600" dirty="0"/>
          </a:p>
          <a:p>
            <a:r>
              <a:rPr lang="en-IN" dirty="0" smtClean="0"/>
              <a:t>	This </a:t>
            </a:r>
            <a:r>
              <a:rPr lang="en-IN" dirty="0"/>
              <a:t>means that whenever (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) ∈</a:t>
            </a:r>
            <a:r>
              <a:rPr lang="en-IN" dirty="0" smtClean="0"/>
              <a:t> </a:t>
            </a:r>
            <a:r>
              <a:rPr lang="en-IN" i="1" dirty="0"/>
              <a:t>S </a:t>
            </a:r>
            <a:r>
              <a:rPr lang="en-IN" dirty="0" smtClean="0"/>
              <a:t>and (</a:t>
            </a:r>
            <a:r>
              <a:rPr lang="en-IN" i="1" dirty="0" smtClean="0"/>
              <a:t>y</a:t>
            </a:r>
            <a:r>
              <a:rPr lang="en-IN" dirty="0"/>
              <a:t>, </a:t>
            </a:r>
            <a:r>
              <a:rPr lang="en-IN" i="1" dirty="0"/>
              <a:t>z</a:t>
            </a:r>
            <a:r>
              <a:rPr lang="en-IN" dirty="0"/>
              <a:t>) ∈</a:t>
            </a:r>
            <a:r>
              <a:rPr lang="en-IN" dirty="0" smtClean="0"/>
              <a:t> </a:t>
            </a:r>
            <a:r>
              <a:rPr lang="en-IN" i="1" dirty="0"/>
              <a:t>S</a:t>
            </a:r>
            <a:r>
              <a:rPr lang="en-IN" dirty="0"/>
              <a:t>, then (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z</a:t>
            </a:r>
            <a:r>
              <a:rPr lang="en-IN" dirty="0"/>
              <a:t>) ∈</a:t>
            </a:r>
            <a:r>
              <a:rPr lang="en-IN" dirty="0" smtClean="0"/>
              <a:t> </a:t>
            </a:r>
            <a:r>
              <a:rPr lang="en-IN" i="1" dirty="0"/>
              <a:t>S</a:t>
            </a:r>
            <a:r>
              <a:rPr lang="en-IN" dirty="0"/>
              <a:t>, for every 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i="1" dirty="0"/>
              <a:t>z </a:t>
            </a:r>
            <a:r>
              <a:rPr lang="en-IN" dirty="0"/>
              <a:t>∈</a:t>
            </a:r>
            <a:r>
              <a:rPr lang="en-IN" dirty="0" smtClean="0"/>
              <a:t> </a:t>
            </a:r>
            <a:r>
              <a:rPr lang="en-IN" dirty="0"/>
              <a:t>{0, 1, 2, 3}, and so </a:t>
            </a:r>
            <a:r>
              <a:rPr lang="en-IN" i="1" dirty="0"/>
              <a:t>S </a:t>
            </a:r>
            <a:r>
              <a:rPr lang="en-IN" dirty="0"/>
              <a:t>is transitive.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40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r>
              <a:rPr lang="en-IN" dirty="0"/>
              <a:t>c. The directed graph of </a:t>
            </a:r>
            <a:r>
              <a:rPr lang="en-IN" i="1" dirty="0"/>
              <a:t>T </a:t>
            </a:r>
            <a:r>
              <a:rPr lang="en-IN" dirty="0"/>
              <a:t>has the appearance </a:t>
            </a:r>
            <a:r>
              <a:rPr lang="en-IN" dirty="0" smtClean="0"/>
              <a:t>shown below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9218" name="Picture 2" descr="The graph has 2 vertices, 0 and 1. The vertex 0 is connected to the vertex 1 by a directed edg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2419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The graph has 2 vertices, 3 and 2.  The vertex 2 is connected to the vertex 3 by a directed edg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09" y="2895600"/>
            <a:ext cx="2209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352800"/>
            <a:ext cx="8226425" cy="2209800"/>
          </a:xfrm>
        </p:spPr>
        <p:txBody>
          <a:bodyPr/>
          <a:lstStyle/>
          <a:p>
            <a:r>
              <a:rPr lang="en-IN" b="1" i="1" dirty="0" smtClean="0"/>
              <a:t>	T </a:t>
            </a:r>
            <a:r>
              <a:rPr lang="en-IN" b="1" i="1" dirty="0"/>
              <a:t>is not reflexive</a:t>
            </a:r>
            <a:r>
              <a:rPr lang="en-IN" b="1" dirty="0"/>
              <a:t>: </a:t>
            </a:r>
            <a:r>
              <a:rPr lang="en-IN" dirty="0"/>
              <a:t>There is no loop at 0, for </a:t>
            </a:r>
            <a:r>
              <a:rPr lang="en-IN" dirty="0" smtClean="0"/>
              <a:t>example. Thus </a:t>
            </a:r>
            <a:r>
              <a:rPr lang="en-IN" dirty="0"/>
              <a:t>(0, 0) ∉</a:t>
            </a:r>
            <a:r>
              <a:rPr lang="en-IN" dirty="0" smtClean="0"/>
              <a:t> </a:t>
            </a:r>
            <a:r>
              <a:rPr lang="en-IN" i="1" dirty="0"/>
              <a:t>T</a:t>
            </a:r>
            <a:r>
              <a:rPr lang="en-IN" dirty="0"/>
              <a:t>, so </a:t>
            </a:r>
            <a:r>
              <a:rPr lang="en-IN" i="1" dirty="0"/>
              <a:t>T </a:t>
            </a:r>
            <a:r>
              <a:rPr lang="en-IN" dirty="0"/>
              <a:t>is not reflexive</a:t>
            </a:r>
            <a:r>
              <a:rPr lang="en-IN" dirty="0" smtClean="0"/>
              <a:t>.</a:t>
            </a:r>
          </a:p>
          <a:p>
            <a:endParaRPr lang="en-US" altLang="en-US" sz="1000" dirty="0"/>
          </a:p>
          <a:p>
            <a:r>
              <a:rPr lang="en-IN" b="1" i="1" dirty="0" smtClean="0"/>
              <a:t>	T </a:t>
            </a:r>
            <a:r>
              <a:rPr lang="en-IN" b="1" i="1" dirty="0"/>
              <a:t>is not symmetric</a:t>
            </a:r>
            <a:r>
              <a:rPr lang="en-IN" b="1" dirty="0"/>
              <a:t>: </a:t>
            </a:r>
            <a:r>
              <a:rPr lang="en-IN" dirty="0"/>
              <a:t>There is an arrow from 0 to 1 but not from 1 to 0. Thus (0, 1) ∈</a:t>
            </a:r>
            <a:r>
              <a:rPr lang="en-IN" dirty="0" smtClean="0"/>
              <a:t> </a:t>
            </a:r>
            <a:r>
              <a:rPr lang="en-IN" i="1" dirty="0" smtClean="0"/>
              <a:t>T </a:t>
            </a:r>
            <a:r>
              <a:rPr lang="en-IN" dirty="0" smtClean="0"/>
              <a:t>but </a:t>
            </a:r>
            <a:r>
              <a:rPr lang="en-IN" dirty="0"/>
              <a:t>(1, 0) ∉</a:t>
            </a:r>
            <a:r>
              <a:rPr lang="en-IN" dirty="0" smtClean="0"/>
              <a:t> </a:t>
            </a:r>
            <a:r>
              <a:rPr lang="en-IN" i="1" dirty="0"/>
              <a:t>T</a:t>
            </a:r>
            <a:r>
              <a:rPr lang="en-IN" dirty="0"/>
              <a:t>, and so </a:t>
            </a:r>
            <a:r>
              <a:rPr lang="en-IN" i="1" dirty="0"/>
              <a:t>T </a:t>
            </a:r>
            <a:r>
              <a:rPr lang="en-IN" dirty="0"/>
              <a:t>is not symmetric.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06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38600"/>
          </a:xfrm>
        </p:spPr>
        <p:txBody>
          <a:bodyPr/>
          <a:lstStyle/>
          <a:p>
            <a:r>
              <a:rPr lang="en-IN" b="1" i="1" dirty="0" smtClean="0"/>
              <a:t>	T </a:t>
            </a:r>
            <a:r>
              <a:rPr lang="en-IN" b="1" i="1" dirty="0"/>
              <a:t>is transitive</a:t>
            </a:r>
            <a:r>
              <a:rPr lang="en-IN" b="1" dirty="0"/>
              <a:t>: </a:t>
            </a:r>
            <a:r>
              <a:rPr lang="en-IN" dirty="0"/>
              <a:t>The transitivity condition is vacuously true for </a:t>
            </a:r>
            <a:r>
              <a:rPr lang="en-IN" i="1" dirty="0"/>
              <a:t>T</a:t>
            </a:r>
            <a:r>
              <a:rPr lang="en-IN" dirty="0"/>
              <a:t>. To see this, </a:t>
            </a:r>
            <a:r>
              <a:rPr lang="en-IN" dirty="0" smtClean="0"/>
              <a:t>observe that </a:t>
            </a:r>
            <a:r>
              <a:rPr lang="en-IN" dirty="0"/>
              <a:t>the transitivity condition says </a:t>
            </a:r>
            <a:r>
              <a:rPr lang="en-IN" dirty="0" smtClean="0"/>
              <a:t>that </a:t>
            </a:r>
          </a:p>
          <a:p>
            <a:endParaRPr lang="en-IN" sz="1200" dirty="0"/>
          </a:p>
          <a:p>
            <a:r>
              <a:rPr lang="en-IN" dirty="0" smtClean="0"/>
              <a:t>	            For </a:t>
            </a:r>
            <a:r>
              <a:rPr lang="en-IN" dirty="0"/>
              <a:t>every 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i="1" dirty="0"/>
              <a:t>z </a:t>
            </a:r>
            <a:r>
              <a:rPr lang="en-IN" dirty="0"/>
              <a:t>∈</a:t>
            </a:r>
            <a:r>
              <a:rPr lang="en-IN" dirty="0" smtClean="0"/>
              <a:t> </a:t>
            </a:r>
            <a:r>
              <a:rPr lang="en-IN" i="1" dirty="0"/>
              <a:t>A</a:t>
            </a:r>
            <a:r>
              <a:rPr lang="en-IN" dirty="0"/>
              <a:t>, if (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) ∈</a:t>
            </a:r>
            <a:r>
              <a:rPr lang="en-IN" dirty="0" smtClean="0"/>
              <a:t> </a:t>
            </a:r>
            <a:r>
              <a:rPr lang="en-IN" i="1" dirty="0"/>
              <a:t>T </a:t>
            </a:r>
            <a:r>
              <a:rPr lang="en-IN" dirty="0"/>
              <a:t>and (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i="1" dirty="0"/>
              <a:t>z</a:t>
            </a:r>
            <a:r>
              <a:rPr lang="en-IN" dirty="0"/>
              <a:t>) ∈</a:t>
            </a:r>
            <a:r>
              <a:rPr lang="en-IN" dirty="0" smtClean="0"/>
              <a:t> </a:t>
            </a:r>
            <a:r>
              <a:rPr lang="en-IN" i="1" dirty="0"/>
              <a:t>T </a:t>
            </a:r>
            <a:r>
              <a:rPr lang="en-IN" i="1" dirty="0" smtClean="0"/>
              <a:t> 	     </a:t>
            </a:r>
            <a:r>
              <a:rPr lang="en-IN" dirty="0" smtClean="0"/>
              <a:t>then (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z</a:t>
            </a:r>
            <a:r>
              <a:rPr lang="en-IN" dirty="0"/>
              <a:t>) ∈</a:t>
            </a:r>
            <a:r>
              <a:rPr lang="en-IN" dirty="0" smtClean="0"/>
              <a:t> </a:t>
            </a:r>
            <a:r>
              <a:rPr lang="en-IN" i="1" dirty="0"/>
              <a:t>T</a:t>
            </a:r>
            <a:r>
              <a:rPr lang="en-IN" dirty="0" smtClean="0"/>
              <a:t>.</a:t>
            </a:r>
          </a:p>
          <a:p>
            <a:endParaRPr lang="en-US" altLang="en-US" dirty="0"/>
          </a:p>
          <a:p>
            <a:r>
              <a:rPr lang="en-IN" dirty="0" smtClean="0"/>
              <a:t>	The </a:t>
            </a:r>
            <a:r>
              <a:rPr lang="en-IN" dirty="0"/>
              <a:t>only way for this to be false would be for there to </a:t>
            </a:r>
            <a:r>
              <a:rPr lang="en-IN" dirty="0" smtClean="0"/>
              <a:t>exist elements </a:t>
            </a:r>
            <a:r>
              <a:rPr lang="en-IN" dirty="0"/>
              <a:t>of </a:t>
            </a:r>
            <a:r>
              <a:rPr lang="en-IN" i="1" dirty="0"/>
              <a:t>A </a:t>
            </a:r>
            <a:r>
              <a:rPr lang="en-IN" dirty="0"/>
              <a:t>that </a:t>
            </a:r>
            <a:r>
              <a:rPr lang="en-IN" dirty="0" smtClean="0"/>
              <a:t>make the </a:t>
            </a:r>
            <a:r>
              <a:rPr lang="en-IN" dirty="0"/>
              <a:t>hypothesis true and the conclusion false.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33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267200"/>
          </a:xfrm>
        </p:spPr>
        <p:txBody>
          <a:bodyPr/>
          <a:lstStyle/>
          <a:p>
            <a:pPr marL="341313" indent="-341313">
              <a:tabLst>
                <a:tab pos="341313" algn="l"/>
              </a:tabLst>
            </a:pPr>
            <a:r>
              <a:rPr lang="en-IN" dirty="0"/>
              <a:t> </a:t>
            </a:r>
            <a:r>
              <a:rPr lang="en-IN" dirty="0" smtClean="0"/>
              <a:t>   That </a:t>
            </a:r>
            <a:r>
              <a:rPr lang="en-IN" dirty="0"/>
              <a:t>is, there would have to be </a:t>
            </a:r>
            <a:r>
              <a:rPr lang="en-IN" dirty="0" smtClean="0"/>
              <a:t>elements </a:t>
            </a:r>
            <a:r>
              <a:rPr lang="en-IN" i="1" dirty="0" smtClean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, and </a:t>
            </a:r>
            <a:r>
              <a:rPr lang="en-IN" i="1" dirty="0"/>
              <a:t>z </a:t>
            </a:r>
            <a:r>
              <a:rPr lang="en-IN" dirty="0"/>
              <a:t>in </a:t>
            </a:r>
            <a:r>
              <a:rPr lang="en-IN" i="1" dirty="0" smtClean="0"/>
              <a:t>A   </a:t>
            </a:r>
            <a:r>
              <a:rPr lang="en-IN" dirty="0" smtClean="0"/>
              <a:t>such that </a:t>
            </a:r>
          </a:p>
          <a:p>
            <a:pPr marL="341313" indent="-341313">
              <a:tabLst>
                <a:tab pos="341313" algn="l"/>
              </a:tabLst>
            </a:pPr>
            <a:r>
              <a:rPr lang="en-IN" dirty="0"/>
              <a:t>	</a:t>
            </a:r>
            <a:r>
              <a:rPr lang="en-IN" dirty="0" smtClean="0"/>
              <a:t>	       (</a:t>
            </a:r>
            <a:r>
              <a:rPr lang="en-IN" i="1" dirty="0" smtClean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) ∈</a:t>
            </a:r>
            <a:r>
              <a:rPr lang="en-IN" dirty="0" smtClean="0"/>
              <a:t> </a:t>
            </a:r>
            <a:r>
              <a:rPr lang="en-IN" i="1" dirty="0"/>
              <a:t>T </a:t>
            </a:r>
            <a:r>
              <a:rPr lang="en-IN" dirty="0"/>
              <a:t>and (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i="1" dirty="0"/>
              <a:t>z</a:t>
            </a:r>
            <a:r>
              <a:rPr lang="en-IN" dirty="0"/>
              <a:t>) ∈</a:t>
            </a:r>
            <a:r>
              <a:rPr lang="en-IN" dirty="0" smtClean="0"/>
              <a:t> </a:t>
            </a:r>
            <a:r>
              <a:rPr lang="en-IN" i="1" dirty="0"/>
              <a:t>T </a:t>
            </a:r>
            <a:r>
              <a:rPr lang="en-IN" dirty="0"/>
              <a:t>and (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z</a:t>
            </a:r>
            <a:r>
              <a:rPr lang="en-IN" dirty="0"/>
              <a:t>) ∉</a:t>
            </a:r>
            <a:r>
              <a:rPr lang="en-IN" dirty="0" smtClean="0"/>
              <a:t> </a:t>
            </a:r>
            <a:r>
              <a:rPr lang="en-IN" i="1" dirty="0" smtClean="0"/>
              <a:t>T</a:t>
            </a:r>
            <a:r>
              <a:rPr lang="en-IN" dirty="0" smtClean="0"/>
              <a:t>.</a:t>
            </a:r>
          </a:p>
          <a:p>
            <a:pPr marL="341313" indent="-341313">
              <a:tabLst>
                <a:tab pos="341313" algn="l"/>
              </a:tabLst>
            </a:pPr>
            <a:endParaRPr lang="en-IN" sz="1200" dirty="0"/>
          </a:p>
          <a:p>
            <a:pPr marL="341313" indent="-341313">
              <a:tabLst>
                <a:tab pos="341313" algn="l"/>
              </a:tabLst>
            </a:pPr>
            <a:r>
              <a:rPr lang="en-IN" dirty="0" smtClean="0"/>
              <a:t>	In </a:t>
            </a:r>
            <a:r>
              <a:rPr lang="en-IN" dirty="0"/>
              <a:t>other words, there would have to be two ordered pairs in </a:t>
            </a:r>
            <a:r>
              <a:rPr lang="en-IN" i="1" dirty="0"/>
              <a:t>T </a:t>
            </a:r>
            <a:r>
              <a:rPr lang="en-IN" dirty="0"/>
              <a:t>that have the potential </a:t>
            </a:r>
            <a:r>
              <a:rPr lang="en-IN" dirty="0" smtClean="0"/>
              <a:t>to “link </a:t>
            </a:r>
            <a:r>
              <a:rPr lang="en-IN" dirty="0"/>
              <a:t>up” by having the </a:t>
            </a:r>
            <a:r>
              <a:rPr lang="en-IN" i="1" dirty="0"/>
              <a:t>second </a:t>
            </a:r>
            <a:r>
              <a:rPr lang="en-IN" dirty="0"/>
              <a:t>element of one pair be the </a:t>
            </a:r>
            <a:r>
              <a:rPr lang="en-IN" i="1" dirty="0"/>
              <a:t>first </a:t>
            </a:r>
            <a:r>
              <a:rPr lang="en-IN" dirty="0"/>
              <a:t>element of the other </a:t>
            </a:r>
            <a:r>
              <a:rPr lang="en-IN" dirty="0" smtClean="0"/>
              <a:t>pair. </a:t>
            </a:r>
          </a:p>
          <a:p>
            <a:pPr marL="341313" indent="-341313">
              <a:tabLst>
                <a:tab pos="341313" algn="l"/>
              </a:tabLst>
            </a:pPr>
            <a:r>
              <a:rPr lang="en-US" sz="1200" dirty="0"/>
              <a:t>	</a:t>
            </a:r>
            <a:endParaRPr lang="en-IN" sz="900" dirty="0" smtClean="0"/>
          </a:p>
          <a:p>
            <a:pPr marL="341313" indent="-341313">
              <a:tabLst>
                <a:tab pos="341313" algn="l"/>
              </a:tabLst>
            </a:pPr>
            <a:r>
              <a:rPr lang="en-IN" dirty="0"/>
              <a:t>	</a:t>
            </a:r>
            <a:r>
              <a:rPr lang="en-IN" dirty="0" smtClean="0"/>
              <a:t>But </a:t>
            </a:r>
            <a:r>
              <a:rPr lang="en-IN" dirty="0"/>
              <a:t>the only elements in </a:t>
            </a:r>
            <a:r>
              <a:rPr lang="en-IN" i="1" dirty="0"/>
              <a:t>T </a:t>
            </a:r>
            <a:r>
              <a:rPr lang="en-IN" dirty="0"/>
              <a:t>are (0, 1) and (2, 3), and these do not have the potential </a:t>
            </a:r>
            <a:r>
              <a:rPr lang="en-IN" dirty="0" smtClean="0"/>
              <a:t>to link </a:t>
            </a:r>
            <a:r>
              <a:rPr lang="en-IN" dirty="0"/>
              <a:t>up.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7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3504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32616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8.2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1951616"/>
            <a:ext cx="8029575" cy="13249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IN" altLang="en-US" sz="4000" dirty="0"/>
              <a:t>Reflexivity, Symmetry, </a:t>
            </a:r>
            <a:r>
              <a:rPr lang="en-IN" altLang="en-US" sz="4000" dirty="0" smtClean="0"/>
              <a:t>and Transitivity</a:t>
            </a:r>
            <a:endParaRPr lang="en-US" altLang="en-US" sz="40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854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95400"/>
          </a:xfrm>
        </p:spPr>
        <p:txBody>
          <a:bodyPr/>
          <a:lstStyle/>
          <a:p>
            <a:pPr marL="341313" indent="-341313">
              <a:tabLst>
                <a:tab pos="341313" algn="l"/>
              </a:tabLst>
            </a:pPr>
            <a:r>
              <a:rPr lang="en-IN" dirty="0" smtClean="0"/>
              <a:t>	Hence </a:t>
            </a:r>
            <a:r>
              <a:rPr lang="en-IN" dirty="0"/>
              <a:t>the hypothesis is never true. It follows that it is </a:t>
            </a:r>
            <a:r>
              <a:rPr lang="en-IN" dirty="0" smtClean="0"/>
              <a:t>impossible </a:t>
            </a:r>
            <a:r>
              <a:rPr lang="en-IN" dirty="0"/>
              <a:t>for </a:t>
            </a:r>
            <a:r>
              <a:rPr lang="en-IN" i="1" dirty="0"/>
              <a:t>T not </a:t>
            </a:r>
            <a:r>
              <a:rPr lang="en-IN" dirty="0"/>
              <a:t>to </a:t>
            </a:r>
            <a:r>
              <a:rPr lang="en-IN" dirty="0" smtClean="0"/>
              <a:t>be transitive</a:t>
            </a:r>
            <a:r>
              <a:rPr lang="en-IN" dirty="0"/>
              <a:t>, and thus </a:t>
            </a:r>
            <a:r>
              <a:rPr lang="en-IN" i="1" dirty="0"/>
              <a:t>T </a:t>
            </a:r>
            <a:r>
              <a:rPr lang="en-IN" dirty="0"/>
              <a:t>is transitive.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dirty="0"/>
              <a:t>Properties of Relations on Infinite Sets</a:t>
            </a:r>
          </a:p>
        </p:txBody>
      </p:sp>
    </p:spTree>
    <p:extLst>
      <p:ext uri="{BB962C8B-B14F-4D97-AF65-F5344CB8AC3E}">
        <p14:creationId xmlns:p14="http://schemas.microsoft.com/office/powerpoint/2010/main" val="2606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Example </a:t>
            </a:r>
            <a:r>
              <a:rPr lang="en-IN" altLang="en-US" sz="3700" dirty="0" smtClean="0"/>
              <a:t>8.2.2 </a:t>
            </a:r>
            <a:r>
              <a:rPr lang="en-US" altLang="en-US" sz="3700" dirty="0"/>
              <a:t>– </a:t>
            </a:r>
            <a:r>
              <a:rPr lang="en-IN" altLang="en-US" sz="3700" i="1" dirty="0"/>
              <a:t>Properties of Equality</a:t>
            </a:r>
            <a:endParaRPr lang="en-IN" alt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Define a relation </a:t>
            </a:r>
            <a:r>
              <a:rPr lang="en-IN" i="1" dirty="0"/>
              <a:t>R </a:t>
            </a:r>
            <a:r>
              <a:rPr lang="en-IN" dirty="0"/>
              <a:t>on </a:t>
            </a:r>
            <a:r>
              <a:rPr lang="en-IN" b="1" dirty="0"/>
              <a:t>R </a:t>
            </a:r>
            <a:r>
              <a:rPr lang="en-IN" dirty="0"/>
              <a:t>as follows: For all real numbers </a:t>
            </a:r>
            <a:r>
              <a:rPr lang="en-IN" i="1" dirty="0"/>
              <a:t>x </a:t>
            </a:r>
            <a:r>
              <a:rPr lang="en-IN" dirty="0"/>
              <a:t>and </a:t>
            </a:r>
            <a:r>
              <a:rPr lang="en-IN" i="1" dirty="0"/>
              <a:t>y</a:t>
            </a:r>
            <a:r>
              <a:rPr lang="en-IN" dirty="0"/>
              <a:t>,</a:t>
            </a:r>
            <a:endParaRPr lang="en-US" altLang="en-US" dirty="0"/>
          </a:p>
        </p:txBody>
      </p:sp>
      <p:pic>
        <p:nvPicPr>
          <p:cNvPr id="1026" name="Picture 2" descr="x R y if and only if x = 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2655510" cy="72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352800"/>
            <a:ext cx="8226425" cy="685800"/>
          </a:xfrm>
        </p:spPr>
        <p:txBody>
          <a:bodyPr/>
          <a:lstStyle/>
          <a:p>
            <a:pPr marL="0" indent="0"/>
            <a:r>
              <a:rPr lang="en-IN" dirty="0"/>
              <a:t>a. Is </a:t>
            </a:r>
            <a:r>
              <a:rPr lang="en-IN" i="1" dirty="0"/>
              <a:t>R </a:t>
            </a:r>
            <a:r>
              <a:rPr lang="en-IN" dirty="0"/>
              <a:t>reflexive? </a:t>
            </a:r>
            <a:r>
              <a:rPr lang="en-IN" dirty="0" smtClean="0"/>
              <a:t>    b</a:t>
            </a:r>
            <a:r>
              <a:rPr lang="en-IN" dirty="0"/>
              <a:t>. Is </a:t>
            </a:r>
            <a:r>
              <a:rPr lang="en-IN" i="1" dirty="0"/>
              <a:t>R </a:t>
            </a:r>
            <a:r>
              <a:rPr lang="en-IN" dirty="0"/>
              <a:t>symmetric</a:t>
            </a:r>
            <a:r>
              <a:rPr lang="en-IN" dirty="0" smtClean="0"/>
              <a:t>?     </a:t>
            </a:r>
            <a:r>
              <a:rPr lang="en-IN" dirty="0"/>
              <a:t>c. Is </a:t>
            </a:r>
            <a:r>
              <a:rPr lang="en-IN" i="1" dirty="0"/>
              <a:t>R </a:t>
            </a:r>
            <a:r>
              <a:rPr lang="en-IN" dirty="0"/>
              <a:t>transitive?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48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14800"/>
          </a:xfrm>
        </p:spPr>
        <p:txBody>
          <a:bodyPr/>
          <a:lstStyle/>
          <a:p>
            <a:r>
              <a:rPr lang="en-IN" dirty="0" smtClean="0"/>
              <a:t>a. </a:t>
            </a:r>
            <a:r>
              <a:rPr lang="en-IN" b="1" i="1" dirty="0" smtClean="0"/>
              <a:t>R </a:t>
            </a:r>
            <a:r>
              <a:rPr lang="en-IN" b="1" i="1" dirty="0"/>
              <a:t>is reflexive</a:t>
            </a:r>
            <a:r>
              <a:rPr lang="en-IN" b="1" dirty="0"/>
              <a:t>: </a:t>
            </a:r>
            <a:r>
              <a:rPr lang="en-IN" i="1" dirty="0"/>
              <a:t>R </a:t>
            </a:r>
            <a:r>
              <a:rPr lang="en-IN" dirty="0"/>
              <a:t>is reflexive if, and only if, the following statement is </a:t>
            </a:r>
            <a:r>
              <a:rPr lang="en-IN" dirty="0" smtClean="0"/>
              <a:t>true: </a:t>
            </a:r>
          </a:p>
          <a:p>
            <a:r>
              <a:rPr lang="en-IN" dirty="0" smtClean="0"/>
              <a:t>				For </a:t>
            </a:r>
            <a:r>
              <a:rPr lang="en-IN" dirty="0"/>
              <a:t>every </a:t>
            </a:r>
            <a:r>
              <a:rPr lang="en-IN" i="1" dirty="0"/>
              <a:t>x </a:t>
            </a:r>
            <a:r>
              <a:rPr lang="en-IN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R</a:t>
            </a:r>
            <a:r>
              <a:rPr lang="en-IN" dirty="0"/>
              <a:t>, </a:t>
            </a:r>
            <a:r>
              <a:rPr lang="en-IN" i="1" dirty="0"/>
              <a:t>x R x</a:t>
            </a:r>
            <a:r>
              <a:rPr lang="en-IN" dirty="0" smtClean="0"/>
              <a:t>.</a:t>
            </a:r>
          </a:p>
          <a:p>
            <a:endParaRPr lang="en-US" altLang="en-US" sz="1800" dirty="0"/>
          </a:p>
          <a:p>
            <a:r>
              <a:rPr lang="en-IN" dirty="0" smtClean="0"/>
              <a:t>	Since </a:t>
            </a:r>
            <a:r>
              <a:rPr lang="en-IN" i="1" dirty="0"/>
              <a:t>x R x </a:t>
            </a:r>
            <a:r>
              <a:rPr lang="en-IN" dirty="0"/>
              <a:t>just means that </a:t>
            </a:r>
            <a:r>
              <a:rPr lang="en-IN" i="1" dirty="0"/>
              <a:t>x </a:t>
            </a:r>
            <a:r>
              <a:rPr lang="en-IN" dirty="0" smtClean="0"/>
              <a:t>= </a:t>
            </a:r>
            <a:r>
              <a:rPr lang="en-IN" i="1" dirty="0"/>
              <a:t>x</a:t>
            </a:r>
            <a:r>
              <a:rPr lang="en-IN" dirty="0"/>
              <a:t>, this is the same as </a:t>
            </a:r>
            <a:r>
              <a:rPr lang="en-IN" dirty="0" smtClean="0"/>
              <a:t>saying </a:t>
            </a:r>
          </a:p>
          <a:p>
            <a:r>
              <a:rPr lang="en-IN" dirty="0"/>
              <a:t>	</a:t>
            </a:r>
            <a:r>
              <a:rPr lang="en-IN" dirty="0" smtClean="0"/>
              <a:t>			For </a:t>
            </a:r>
            <a:r>
              <a:rPr lang="en-IN" dirty="0"/>
              <a:t>every </a:t>
            </a:r>
            <a:r>
              <a:rPr lang="en-IN" i="1" dirty="0"/>
              <a:t>x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R</a:t>
            </a:r>
            <a:r>
              <a:rPr lang="en-IN" dirty="0"/>
              <a:t>, </a:t>
            </a:r>
            <a:r>
              <a:rPr lang="en-IN" i="1" dirty="0"/>
              <a:t>x </a:t>
            </a:r>
            <a:r>
              <a:rPr lang="en-IN" dirty="0" smtClean="0"/>
              <a:t>= </a:t>
            </a:r>
            <a:r>
              <a:rPr lang="en-IN" i="1" dirty="0" smtClean="0"/>
              <a:t>x</a:t>
            </a:r>
            <a:r>
              <a:rPr lang="en-IN" dirty="0" smtClean="0"/>
              <a:t>. </a:t>
            </a:r>
          </a:p>
          <a:p>
            <a:r>
              <a:rPr lang="en-IN" sz="1800" dirty="0"/>
              <a:t>	</a:t>
            </a:r>
            <a:endParaRPr lang="en-IN" sz="1800" dirty="0" smtClean="0"/>
          </a:p>
          <a:p>
            <a:r>
              <a:rPr lang="en-IN" dirty="0" smtClean="0"/>
              <a:t>	But </a:t>
            </a:r>
            <a:r>
              <a:rPr lang="en-IN" dirty="0"/>
              <a:t>this statement is certainly true; every real number is equal to itself.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47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14800"/>
          </a:xfrm>
        </p:spPr>
        <p:txBody>
          <a:bodyPr/>
          <a:lstStyle/>
          <a:p>
            <a:r>
              <a:rPr lang="en-IN" dirty="0"/>
              <a:t>b. </a:t>
            </a:r>
            <a:r>
              <a:rPr lang="en-IN" b="1" i="1" dirty="0"/>
              <a:t>R is symmetric</a:t>
            </a:r>
            <a:r>
              <a:rPr lang="en-IN" b="1" dirty="0"/>
              <a:t>: </a:t>
            </a:r>
            <a:r>
              <a:rPr lang="en-IN" i="1" dirty="0"/>
              <a:t>R </a:t>
            </a:r>
            <a:r>
              <a:rPr lang="en-IN" dirty="0"/>
              <a:t>is symmetric if, and only if, the following statement is </a:t>
            </a:r>
            <a:r>
              <a:rPr lang="en-IN" dirty="0" smtClean="0"/>
              <a:t>true: </a:t>
            </a:r>
          </a:p>
          <a:p>
            <a:r>
              <a:rPr lang="en-IN" dirty="0"/>
              <a:t>	</a:t>
            </a:r>
            <a:r>
              <a:rPr lang="en-IN" dirty="0" smtClean="0"/>
              <a:t>		For </a:t>
            </a:r>
            <a:r>
              <a:rPr lang="en-IN" dirty="0"/>
              <a:t>every 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R</a:t>
            </a:r>
            <a:r>
              <a:rPr lang="en-IN" dirty="0"/>
              <a:t>, </a:t>
            </a:r>
            <a:r>
              <a:rPr lang="en-IN" dirty="0" smtClean="0"/>
              <a:t>	</a:t>
            </a:r>
            <a:r>
              <a:rPr lang="en-IN" b="1" dirty="0" smtClean="0">
                <a:solidFill>
                  <a:srgbClr val="00AEEF"/>
                </a:solidFill>
              </a:rPr>
              <a:t>if</a:t>
            </a:r>
            <a:r>
              <a:rPr lang="en-IN" b="1" dirty="0" smtClean="0"/>
              <a:t> </a:t>
            </a:r>
            <a:r>
              <a:rPr lang="en-IN" i="1" dirty="0"/>
              <a:t>x R y </a:t>
            </a:r>
            <a:r>
              <a:rPr lang="en-IN" dirty="0"/>
              <a:t>then </a:t>
            </a:r>
            <a:r>
              <a:rPr lang="en-IN" i="1" dirty="0"/>
              <a:t>y R </a:t>
            </a:r>
            <a:r>
              <a:rPr lang="en-IN" i="1" dirty="0" smtClean="0"/>
              <a:t>x. </a:t>
            </a:r>
          </a:p>
          <a:p>
            <a:endParaRPr lang="en-US" altLang="en-US" sz="1800" i="1" dirty="0"/>
          </a:p>
          <a:p>
            <a:r>
              <a:rPr lang="en-IN" dirty="0" smtClean="0"/>
              <a:t>	By </a:t>
            </a:r>
            <a:r>
              <a:rPr lang="en-IN" dirty="0"/>
              <a:t>definition of </a:t>
            </a:r>
            <a:r>
              <a:rPr lang="en-IN" i="1" dirty="0"/>
              <a:t>R</a:t>
            </a:r>
            <a:r>
              <a:rPr lang="en-IN" dirty="0"/>
              <a:t>, </a:t>
            </a:r>
            <a:r>
              <a:rPr lang="en-IN" i="1" dirty="0"/>
              <a:t>x R y </a:t>
            </a:r>
            <a:r>
              <a:rPr lang="en-IN" dirty="0"/>
              <a:t>means that </a:t>
            </a:r>
            <a:r>
              <a:rPr lang="en-IN" i="1" dirty="0"/>
              <a:t>x </a:t>
            </a:r>
            <a:r>
              <a:rPr lang="en-IN" dirty="0" smtClean="0"/>
              <a:t>= </a:t>
            </a:r>
            <a:r>
              <a:rPr lang="en-IN" i="1" dirty="0"/>
              <a:t>y </a:t>
            </a:r>
            <a:r>
              <a:rPr lang="en-IN" dirty="0"/>
              <a:t>and </a:t>
            </a:r>
            <a:r>
              <a:rPr lang="en-IN" i="1" dirty="0"/>
              <a:t>y R x </a:t>
            </a:r>
            <a:r>
              <a:rPr lang="en-IN" dirty="0"/>
              <a:t>means that </a:t>
            </a:r>
            <a:r>
              <a:rPr lang="en-IN" i="1" dirty="0"/>
              <a:t>y </a:t>
            </a:r>
            <a:r>
              <a:rPr lang="en-IN" dirty="0" smtClean="0"/>
              <a:t>= </a:t>
            </a:r>
            <a:r>
              <a:rPr lang="en-IN" i="1" dirty="0"/>
              <a:t>x</a:t>
            </a:r>
            <a:r>
              <a:rPr lang="en-IN" dirty="0"/>
              <a:t>. Hence </a:t>
            </a:r>
            <a:r>
              <a:rPr lang="en-IN" i="1" dirty="0"/>
              <a:t>R </a:t>
            </a:r>
            <a:r>
              <a:rPr lang="en-IN" dirty="0" smtClean="0"/>
              <a:t>is symmetric </a:t>
            </a:r>
            <a:r>
              <a:rPr lang="en-IN" dirty="0"/>
              <a:t>if, and only </a:t>
            </a:r>
            <a:r>
              <a:rPr lang="en-IN" dirty="0" smtClean="0"/>
              <a:t>if, </a:t>
            </a:r>
          </a:p>
          <a:p>
            <a:r>
              <a:rPr lang="en-IN" dirty="0"/>
              <a:t>	</a:t>
            </a:r>
            <a:r>
              <a:rPr lang="en-IN" dirty="0" smtClean="0"/>
              <a:t>		For </a:t>
            </a:r>
            <a:r>
              <a:rPr lang="en-IN" dirty="0"/>
              <a:t>every 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R</a:t>
            </a:r>
            <a:r>
              <a:rPr lang="en-IN" dirty="0"/>
              <a:t>, </a:t>
            </a:r>
            <a:r>
              <a:rPr lang="en-IN" dirty="0" smtClean="0"/>
              <a:t>  </a:t>
            </a:r>
            <a:r>
              <a:rPr lang="en-IN" b="1" dirty="0" smtClean="0">
                <a:solidFill>
                  <a:srgbClr val="00AEEF"/>
                </a:solidFill>
              </a:rPr>
              <a:t>if</a:t>
            </a:r>
            <a:r>
              <a:rPr lang="en-IN" b="1" dirty="0" smtClean="0"/>
              <a:t> </a:t>
            </a:r>
            <a:r>
              <a:rPr lang="en-IN" i="1" dirty="0"/>
              <a:t>x </a:t>
            </a:r>
            <a:r>
              <a:rPr lang="en-IN" dirty="0" smtClean="0"/>
              <a:t>= </a:t>
            </a:r>
            <a:r>
              <a:rPr lang="en-IN" i="1" dirty="0"/>
              <a:t>y </a:t>
            </a:r>
            <a:r>
              <a:rPr lang="en-IN" dirty="0"/>
              <a:t>then </a:t>
            </a:r>
            <a:r>
              <a:rPr lang="en-IN" i="1" dirty="0"/>
              <a:t>y </a:t>
            </a:r>
            <a:r>
              <a:rPr lang="en-IN" dirty="0" smtClean="0"/>
              <a:t>= </a:t>
            </a:r>
            <a:r>
              <a:rPr lang="en-IN" i="1" dirty="0"/>
              <a:t>x</a:t>
            </a:r>
            <a:r>
              <a:rPr lang="en-IN" dirty="0" smtClean="0"/>
              <a:t>.</a:t>
            </a:r>
          </a:p>
          <a:p>
            <a:endParaRPr lang="en-US" altLang="en-US" sz="1800" dirty="0"/>
          </a:p>
          <a:p>
            <a:r>
              <a:rPr lang="en-IN" dirty="0" smtClean="0"/>
              <a:t>	But </a:t>
            </a:r>
            <a:r>
              <a:rPr lang="en-IN" dirty="0"/>
              <a:t>this statement is certainly true; if one number is equal to a second, then the </a:t>
            </a:r>
            <a:r>
              <a:rPr lang="en-IN" dirty="0" smtClean="0"/>
              <a:t>second is </a:t>
            </a:r>
            <a:r>
              <a:rPr lang="en-IN" dirty="0"/>
              <a:t>equal to the first.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42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14800"/>
          </a:xfrm>
        </p:spPr>
        <p:txBody>
          <a:bodyPr/>
          <a:lstStyle/>
          <a:p>
            <a:r>
              <a:rPr lang="en-IN" dirty="0"/>
              <a:t>c. </a:t>
            </a:r>
            <a:r>
              <a:rPr lang="en-IN" b="1" i="1" dirty="0"/>
              <a:t>R is transitive</a:t>
            </a:r>
            <a:r>
              <a:rPr lang="en-IN" b="1" dirty="0"/>
              <a:t>: </a:t>
            </a:r>
            <a:r>
              <a:rPr lang="en-IN" i="1" dirty="0"/>
              <a:t>R </a:t>
            </a:r>
            <a:r>
              <a:rPr lang="en-IN" dirty="0"/>
              <a:t>is transitive if, and only if, the following statement is </a:t>
            </a:r>
            <a:r>
              <a:rPr lang="en-IN" dirty="0" smtClean="0"/>
              <a:t>true: </a:t>
            </a:r>
          </a:p>
          <a:p>
            <a:r>
              <a:rPr lang="en-IN" dirty="0"/>
              <a:t>	</a:t>
            </a:r>
            <a:r>
              <a:rPr lang="en-IN" dirty="0" smtClean="0"/>
              <a:t>	For </a:t>
            </a:r>
            <a:r>
              <a:rPr lang="en-IN" dirty="0"/>
              <a:t>every 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i="1" dirty="0"/>
              <a:t>z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R</a:t>
            </a:r>
            <a:r>
              <a:rPr lang="en-IN" dirty="0"/>
              <a:t>, </a:t>
            </a:r>
            <a:r>
              <a:rPr lang="en-IN" dirty="0" smtClean="0"/>
              <a:t>  </a:t>
            </a:r>
            <a:r>
              <a:rPr lang="en-IN" b="1" dirty="0" smtClean="0">
                <a:solidFill>
                  <a:srgbClr val="00AEEF"/>
                </a:solidFill>
              </a:rPr>
              <a:t>if</a:t>
            </a:r>
            <a:r>
              <a:rPr lang="en-IN" b="1" dirty="0" smtClean="0"/>
              <a:t> </a:t>
            </a:r>
            <a:r>
              <a:rPr lang="en-IN" i="1" dirty="0"/>
              <a:t>x R y </a:t>
            </a:r>
            <a:r>
              <a:rPr lang="en-IN" dirty="0"/>
              <a:t>and </a:t>
            </a:r>
            <a:r>
              <a:rPr lang="en-IN" i="1" dirty="0"/>
              <a:t>y R z </a:t>
            </a:r>
            <a:r>
              <a:rPr lang="en-IN" dirty="0"/>
              <a:t>then </a:t>
            </a:r>
            <a:r>
              <a:rPr lang="en-IN" i="1" dirty="0"/>
              <a:t>x R </a:t>
            </a:r>
            <a:r>
              <a:rPr lang="en-IN" i="1" dirty="0" smtClean="0"/>
              <a:t>z.</a:t>
            </a:r>
          </a:p>
          <a:p>
            <a:endParaRPr lang="en-IN" sz="1600" i="1" dirty="0" smtClean="0"/>
          </a:p>
          <a:p>
            <a:r>
              <a:rPr lang="en-IN" i="1" dirty="0" smtClean="0"/>
              <a:t>	</a:t>
            </a:r>
            <a:r>
              <a:rPr lang="en-IN" dirty="0" smtClean="0"/>
              <a:t>By </a:t>
            </a:r>
            <a:r>
              <a:rPr lang="en-IN" dirty="0"/>
              <a:t>definition of </a:t>
            </a:r>
            <a:r>
              <a:rPr lang="en-IN" i="1" dirty="0"/>
              <a:t>R</a:t>
            </a:r>
            <a:r>
              <a:rPr lang="en-IN" dirty="0"/>
              <a:t>, </a:t>
            </a:r>
            <a:r>
              <a:rPr lang="en-IN" i="1" dirty="0"/>
              <a:t>x R y </a:t>
            </a:r>
            <a:r>
              <a:rPr lang="en-IN" dirty="0"/>
              <a:t>means that </a:t>
            </a:r>
            <a:r>
              <a:rPr lang="en-IN" i="1" dirty="0"/>
              <a:t>x </a:t>
            </a:r>
            <a:r>
              <a:rPr lang="en-IN" dirty="0" smtClean="0"/>
              <a:t>= 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i="1" dirty="0"/>
              <a:t>y R z </a:t>
            </a:r>
            <a:r>
              <a:rPr lang="en-IN" dirty="0"/>
              <a:t>means that </a:t>
            </a:r>
            <a:r>
              <a:rPr lang="en-IN" i="1" dirty="0"/>
              <a:t>y </a:t>
            </a:r>
            <a:r>
              <a:rPr lang="en-IN" dirty="0" smtClean="0"/>
              <a:t>= </a:t>
            </a:r>
            <a:r>
              <a:rPr lang="en-IN" i="1" dirty="0"/>
              <a:t>z</a:t>
            </a:r>
            <a:r>
              <a:rPr lang="en-IN" dirty="0"/>
              <a:t>, and </a:t>
            </a:r>
            <a:r>
              <a:rPr lang="en-IN" i="1" dirty="0"/>
              <a:t>x R z </a:t>
            </a:r>
            <a:r>
              <a:rPr lang="en-IN" dirty="0" smtClean="0"/>
              <a:t>means that </a:t>
            </a:r>
            <a:r>
              <a:rPr lang="en-IN" i="1" dirty="0"/>
              <a:t>x </a:t>
            </a:r>
            <a:r>
              <a:rPr lang="en-IN" dirty="0" smtClean="0"/>
              <a:t>= </a:t>
            </a:r>
            <a:r>
              <a:rPr lang="en-IN" i="1" dirty="0"/>
              <a:t>z</a:t>
            </a:r>
            <a:r>
              <a:rPr lang="en-IN" dirty="0" smtClean="0"/>
              <a:t>.</a:t>
            </a:r>
          </a:p>
          <a:p>
            <a:endParaRPr lang="en-US" altLang="en-US" sz="1600" dirty="0" smtClean="0"/>
          </a:p>
          <a:p>
            <a:r>
              <a:rPr lang="en-IN" dirty="0" smtClean="0"/>
              <a:t>	Hence </a:t>
            </a:r>
            <a:r>
              <a:rPr lang="en-IN" i="1" dirty="0"/>
              <a:t>R </a:t>
            </a:r>
            <a:r>
              <a:rPr lang="en-IN" dirty="0"/>
              <a:t>is transitive if, and only if, the following statement is </a:t>
            </a:r>
            <a:r>
              <a:rPr lang="en-IN" dirty="0" smtClean="0"/>
              <a:t>true: </a:t>
            </a:r>
          </a:p>
          <a:p>
            <a:r>
              <a:rPr lang="en-IN" dirty="0"/>
              <a:t>	</a:t>
            </a:r>
            <a:r>
              <a:rPr lang="en-IN" dirty="0" smtClean="0"/>
              <a:t>	For </a:t>
            </a:r>
            <a:r>
              <a:rPr lang="en-IN" dirty="0"/>
              <a:t>every 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i="1" dirty="0"/>
              <a:t>z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R</a:t>
            </a:r>
            <a:r>
              <a:rPr lang="en-IN" dirty="0"/>
              <a:t>, </a:t>
            </a:r>
            <a:r>
              <a:rPr lang="en-IN" dirty="0" smtClean="0"/>
              <a:t>  </a:t>
            </a:r>
            <a:r>
              <a:rPr lang="en-IN" b="1" dirty="0" smtClean="0">
                <a:solidFill>
                  <a:srgbClr val="00AEEF"/>
                </a:solidFill>
              </a:rPr>
              <a:t>if</a:t>
            </a:r>
            <a:r>
              <a:rPr lang="en-IN" b="1" dirty="0" smtClean="0"/>
              <a:t> </a:t>
            </a:r>
            <a:r>
              <a:rPr lang="en-IN" i="1" dirty="0"/>
              <a:t>x </a:t>
            </a:r>
            <a:r>
              <a:rPr lang="en-IN" dirty="0" smtClean="0"/>
              <a:t>= </a:t>
            </a:r>
            <a:r>
              <a:rPr lang="en-IN" i="1" dirty="0"/>
              <a:t>y </a:t>
            </a:r>
            <a:r>
              <a:rPr lang="en-IN" dirty="0"/>
              <a:t>and </a:t>
            </a:r>
            <a:r>
              <a:rPr lang="en-IN" i="1" dirty="0"/>
              <a:t>y </a:t>
            </a:r>
            <a:r>
              <a:rPr lang="en-IN" dirty="0" smtClean="0"/>
              <a:t>= </a:t>
            </a:r>
            <a:r>
              <a:rPr lang="en-IN" i="1" dirty="0"/>
              <a:t>z </a:t>
            </a:r>
            <a:r>
              <a:rPr lang="en-IN" dirty="0"/>
              <a:t>then </a:t>
            </a:r>
            <a:r>
              <a:rPr lang="en-IN" i="1" dirty="0"/>
              <a:t>x </a:t>
            </a:r>
            <a:r>
              <a:rPr lang="en-IN" dirty="0" smtClean="0"/>
              <a:t>= </a:t>
            </a:r>
            <a:r>
              <a:rPr lang="en-IN" i="1" dirty="0"/>
              <a:t>z.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43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r>
              <a:rPr lang="en-IN" dirty="0" smtClean="0"/>
              <a:t>	But </a:t>
            </a:r>
            <a:r>
              <a:rPr lang="en-IN" dirty="0"/>
              <a:t>this statement is certainly true: If one real number equals a second and the </a:t>
            </a:r>
            <a:r>
              <a:rPr lang="en-IN" dirty="0" smtClean="0"/>
              <a:t>second equals </a:t>
            </a:r>
            <a:r>
              <a:rPr lang="en-IN" dirty="0"/>
              <a:t>a third, then the first equals the third.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84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300" dirty="0"/>
              <a:t>Example </a:t>
            </a:r>
            <a:r>
              <a:rPr lang="en-IN" altLang="en-US" sz="3300" dirty="0" smtClean="0"/>
              <a:t>8.2.3 </a:t>
            </a:r>
            <a:r>
              <a:rPr lang="en-US" altLang="en-US" sz="3300" dirty="0"/>
              <a:t>– </a:t>
            </a:r>
            <a:r>
              <a:rPr lang="en-IN" altLang="en-US" sz="3300" i="1" dirty="0"/>
              <a:t>Properties of “Less Than”</a:t>
            </a:r>
            <a:endParaRPr lang="en-IN" alt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Define a relation </a:t>
            </a:r>
            <a:r>
              <a:rPr lang="en-IN" i="1" dirty="0"/>
              <a:t>R </a:t>
            </a:r>
            <a:r>
              <a:rPr lang="en-IN" dirty="0"/>
              <a:t>on </a:t>
            </a:r>
            <a:r>
              <a:rPr lang="en-IN" b="1" dirty="0"/>
              <a:t>R </a:t>
            </a:r>
            <a:r>
              <a:rPr lang="en-IN" dirty="0"/>
              <a:t>as follows: For all real numbers </a:t>
            </a:r>
            <a:r>
              <a:rPr lang="en-IN" i="1" dirty="0"/>
              <a:t>x </a:t>
            </a:r>
            <a:r>
              <a:rPr lang="en-IN" dirty="0"/>
              <a:t>and </a:t>
            </a:r>
            <a:r>
              <a:rPr lang="en-IN" i="1" dirty="0"/>
              <a:t>y</a:t>
            </a:r>
            <a:r>
              <a:rPr lang="en-IN" dirty="0"/>
              <a:t>,</a:t>
            </a:r>
            <a:endParaRPr lang="en-US" altLang="en-US" dirty="0"/>
          </a:p>
        </p:txBody>
      </p:sp>
      <p:pic>
        <p:nvPicPr>
          <p:cNvPr id="2050" name="Picture 2" descr="x R y if and only if f x less than 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50022"/>
            <a:ext cx="2856005" cy="77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429000"/>
            <a:ext cx="8226425" cy="685800"/>
          </a:xfrm>
        </p:spPr>
        <p:txBody>
          <a:bodyPr/>
          <a:lstStyle/>
          <a:p>
            <a:pPr marL="0" indent="0"/>
            <a:r>
              <a:rPr lang="en-IN" dirty="0"/>
              <a:t>a. Is </a:t>
            </a:r>
            <a:r>
              <a:rPr lang="en-IN" i="1" dirty="0"/>
              <a:t>R </a:t>
            </a:r>
            <a:r>
              <a:rPr lang="en-IN" dirty="0"/>
              <a:t>reflexive? </a:t>
            </a:r>
            <a:r>
              <a:rPr lang="en-IN" dirty="0" smtClean="0"/>
              <a:t>   b</a:t>
            </a:r>
            <a:r>
              <a:rPr lang="en-IN" dirty="0"/>
              <a:t>. Is </a:t>
            </a:r>
            <a:r>
              <a:rPr lang="en-IN" i="1" dirty="0"/>
              <a:t>R </a:t>
            </a:r>
            <a:r>
              <a:rPr lang="en-IN" dirty="0"/>
              <a:t>symmetric? </a:t>
            </a:r>
            <a:r>
              <a:rPr lang="en-IN" dirty="0" smtClean="0"/>
              <a:t>    c</a:t>
            </a:r>
            <a:r>
              <a:rPr lang="en-IN" dirty="0"/>
              <a:t>. Is </a:t>
            </a:r>
            <a:r>
              <a:rPr lang="en-IN" i="1" dirty="0"/>
              <a:t>R </a:t>
            </a:r>
            <a:r>
              <a:rPr lang="en-IN" dirty="0"/>
              <a:t>transitive?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82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962400"/>
          </a:xfrm>
        </p:spPr>
        <p:txBody>
          <a:bodyPr/>
          <a:lstStyle/>
          <a:p>
            <a:r>
              <a:rPr lang="en-IN" dirty="0" smtClean="0"/>
              <a:t>a. </a:t>
            </a:r>
            <a:r>
              <a:rPr lang="en-IN" b="1" i="1" dirty="0" smtClean="0"/>
              <a:t>R </a:t>
            </a:r>
            <a:r>
              <a:rPr lang="en-IN" b="1" i="1" dirty="0"/>
              <a:t>is not reflexive</a:t>
            </a:r>
            <a:r>
              <a:rPr lang="en-IN" b="1" dirty="0"/>
              <a:t>: </a:t>
            </a:r>
            <a:r>
              <a:rPr lang="en-IN" i="1" dirty="0"/>
              <a:t>R </a:t>
            </a:r>
            <a:r>
              <a:rPr lang="en-IN" dirty="0"/>
              <a:t>is reflexive if, and only if, ∀</a:t>
            </a:r>
            <a:r>
              <a:rPr lang="en-IN" i="1" dirty="0" smtClean="0"/>
              <a:t>x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R</a:t>
            </a:r>
            <a:r>
              <a:rPr lang="en-IN" dirty="0"/>
              <a:t>, </a:t>
            </a:r>
            <a:r>
              <a:rPr lang="en-IN" dirty="0" smtClean="0"/>
              <a:t>  </a:t>
            </a:r>
            <a:r>
              <a:rPr lang="en-IN" i="1" dirty="0" smtClean="0"/>
              <a:t>x </a:t>
            </a:r>
            <a:r>
              <a:rPr lang="en-IN" i="1" dirty="0"/>
              <a:t>R x</a:t>
            </a:r>
            <a:r>
              <a:rPr lang="en-IN" dirty="0"/>
              <a:t>. By definition of </a:t>
            </a:r>
            <a:r>
              <a:rPr lang="en-IN" i="1" dirty="0"/>
              <a:t>R</a:t>
            </a:r>
            <a:r>
              <a:rPr lang="en-IN" dirty="0"/>
              <a:t>, </a:t>
            </a:r>
            <a:r>
              <a:rPr lang="en-IN" dirty="0" smtClean="0"/>
              <a:t>this means </a:t>
            </a:r>
            <a:r>
              <a:rPr lang="en-IN" dirty="0"/>
              <a:t>that ∀</a:t>
            </a:r>
            <a:r>
              <a:rPr lang="en-IN" i="1" dirty="0" smtClean="0"/>
              <a:t>x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R</a:t>
            </a:r>
            <a:r>
              <a:rPr lang="en-IN" dirty="0"/>
              <a:t>, </a:t>
            </a:r>
            <a:r>
              <a:rPr lang="en-IN" i="1" dirty="0"/>
              <a:t>x </a:t>
            </a:r>
            <a:r>
              <a:rPr lang="en-IN" dirty="0" smtClean="0"/>
              <a:t>&lt; </a:t>
            </a:r>
            <a:r>
              <a:rPr lang="en-IN" i="1" dirty="0"/>
              <a:t>x</a:t>
            </a:r>
            <a:r>
              <a:rPr lang="en-IN" dirty="0"/>
              <a:t>. But this is false: </a:t>
            </a:r>
            <a:r>
              <a:rPr lang="en-IN" dirty="0" smtClean="0"/>
              <a:t>∃</a:t>
            </a:r>
            <a:r>
              <a:rPr lang="en-IN" i="1" dirty="0" smtClean="0"/>
              <a:t>x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R </a:t>
            </a:r>
            <a:r>
              <a:rPr lang="en-IN" dirty="0"/>
              <a:t>such that </a:t>
            </a:r>
            <a:r>
              <a:rPr lang="en-IN" i="1" dirty="0"/>
              <a:t>x </a:t>
            </a:r>
            <a:r>
              <a:rPr lang="en-IN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≮</a:t>
            </a:r>
            <a:r>
              <a:rPr lang="en-IN" dirty="0" smtClean="0"/>
              <a:t> </a:t>
            </a:r>
            <a:r>
              <a:rPr lang="en-IN" i="1" dirty="0"/>
              <a:t>x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dirty="0" smtClean="0"/>
              <a:t>	</a:t>
            </a:r>
            <a:endParaRPr lang="en-IN" sz="1800" dirty="0" smtClean="0"/>
          </a:p>
          <a:p>
            <a:r>
              <a:rPr lang="en-IN" dirty="0"/>
              <a:t>	</a:t>
            </a:r>
            <a:r>
              <a:rPr lang="en-IN" dirty="0" smtClean="0"/>
              <a:t>As a counterexample, let </a:t>
            </a:r>
            <a:r>
              <a:rPr lang="en-IN" i="1" dirty="0"/>
              <a:t>x </a:t>
            </a:r>
            <a:r>
              <a:rPr lang="en-IN" dirty="0" smtClean="0"/>
              <a:t>= </a:t>
            </a:r>
            <a:r>
              <a:rPr lang="en-IN" dirty="0"/>
              <a:t>0 and note that 0 </a:t>
            </a:r>
            <a:r>
              <a:rPr lang="en-IN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≮</a:t>
            </a:r>
            <a:r>
              <a:rPr lang="en-IN" dirty="0" smtClean="0"/>
              <a:t> </a:t>
            </a:r>
            <a:r>
              <a:rPr lang="en-IN" dirty="0"/>
              <a:t>0. Hence </a:t>
            </a:r>
            <a:r>
              <a:rPr lang="en-IN" i="1" dirty="0"/>
              <a:t>R </a:t>
            </a:r>
            <a:r>
              <a:rPr lang="en-IN" dirty="0"/>
              <a:t>is not reflexive</a:t>
            </a:r>
            <a:r>
              <a:rPr lang="en-IN" dirty="0" smtClean="0"/>
              <a:t>.</a:t>
            </a:r>
          </a:p>
          <a:p>
            <a:endParaRPr lang="en-US" altLang="en-US" sz="1200" dirty="0" smtClean="0"/>
          </a:p>
          <a:p>
            <a:r>
              <a:rPr lang="en-IN" dirty="0"/>
              <a:t>b. </a:t>
            </a:r>
            <a:r>
              <a:rPr lang="en-IN" b="1" i="1" dirty="0"/>
              <a:t>R is not symmetric</a:t>
            </a:r>
            <a:r>
              <a:rPr lang="en-IN" b="1" dirty="0"/>
              <a:t>: </a:t>
            </a:r>
            <a:r>
              <a:rPr lang="en-IN" i="1" dirty="0"/>
              <a:t>R </a:t>
            </a:r>
            <a:r>
              <a:rPr lang="en-IN" dirty="0"/>
              <a:t>is symmetric if, and only if, </a:t>
            </a:r>
            <a:r>
              <a:rPr lang="en-IN" dirty="0" smtClean="0"/>
              <a:t>∀</a:t>
            </a:r>
            <a:r>
              <a:rPr lang="en-IN" i="1" dirty="0" smtClean="0"/>
              <a:t>x</a:t>
            </a:r>
            <a:r>
              <a:rPr lang="en-IN" dirty="0"/>
              <a:t>, </a:t>
            </a:r>
            <a:r>
              <a:rPr lang="en-IN" dirty="0" smtClean="0"/>
              <a:t>   </a:t>
            </a:r>
            <a:r>
              <a:rPr lang="en-IN" i="1" dirty="0" smtClean="0"/>
              <a:t>y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R</a:t>
            </a:r>
            <a:r>
              <a:rPr lang="en-IN" dirty="0"/>
              <a:t>, if </a:t>
            </a:r>
            <a:r>
              <a:rPr lang="en-IN" i="1" dirty="0"/>
              <a:t>x R y </a:t>
            </a:r>
            <a:r>
              <a:rPr lang="en-IN" dirty="0"/>
              <a:t>then </a:t>
            </a:r>
            <a:r>
              <a:rPr lang="en-IN" i="1" dirty="0"/>
              <a:t>y R </a:t>
            </a:r>
            <a:r>
              <a:rPr lang="en-IN" i="1" dirty="0" smtClean="0"/>
              <a:t>x</a:t>
            </a:r>
            <a:r>
              <a:rPr lang="en-IN" dirty="0" smtClean="0"/>
              <a:t>. By </a:t>
            </a:r>
            <a:r>
              <a:rPr lang="en-IN" dirty="0"/>
              <a:t>definition of </a:t>
            </a:r>
            <a:r>
              <a:rPr lang="en-IN" i="1" dirty="0"/>
              <a:t>R</a:t>
            </a:r>
            <a:r>
              <a:rPr lang="en-IN" dirty="0"/>
              <a:t>, this means that </a:t>
            </a:r>
            <a:r>
              <a:rPr lang="en-IN" dirty="0" smtClean="0"/>
              <a:t>∀</a:t>
            </a:r>
            <a:r>
              <a:rPr lang="en-IN" i="1" dirty="0" smtClean="0"/>
              <a:t>x</a:t>
            </a:r>
            <a:r>
              <a:rPr lang="en-IN" dirty="0"/>
              <a:t>, </a:t>
            </a:r>
            <a:r>
              <a:rPr lang="en-IN" i="1" dirty="0"/>
              <a:t>y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R</a:t>
            </a:r>
            <a:r>
              <a:rPr lang="en-IN" dirty="0"/>
              <a:t>, if </a:t>
            </a:r>
            <a:r>
              <a:rPr lang="en-IN" i="1" dirty="0"/>
              <a:t>x </a:t>
            </a:r>
            <a:r>
              <a:rPr lang="en-IN" dirty="0" smtClean="0"/>
              <a:t>&lt; </a:t>
            </a:r>
            <a:r>
              <a:rPr lang="en-IN" i="1" dirty="0"/>
              <a:t>y </a:t>
            </a:r>
            <a:r>
              <a:rPr lang="en-IN" dirty="0"/>
              <a:t>then </a:t>
            </a:r>
            <a:r>
              <a:rPr lang="en-IN" i="1" dirty="0"/>
              <a:t>y </a:t>
            </a:r>
            <a:r>
              <a:rPr lang="en-IN" dirty="0" smtClean="0"/>
              <a:t>&lt; </a:t>
            </a:r>
            <a:r>
              <a:rPr lang="en-IN" i="1" dirty="0"/>
              <a:t>x</a:t>
            </a:r>
            <a:r>
              <a:rPr lang="en-IN" dirty="0"/>
              <a:t>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27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581400"/>
          </a:xfrm>
        </p:spPr>
        <p:txBody>
          <a:bodyPr/>
          <a:lstStyle/>
          <a:p>
            <a:r>
              <a:rPr lang="en-IN" dirty="0" smtClean="0"/>
              <a:t>	But </a:t>
            </a:r>
            <a:r>
              <a:rPr lang="en-IN" dirty="0"/>
              <a:t>this is </a:t>
            </a:r>
            <a:r>
              <a:rPr lang="en-IN" dirty="0" smtClean="0"/>
              <a:t>false: ∃</a:t>
            </a:r>
            <a:r>
              <a:rPr lang="en-IN" i="1" dirty="0" smtClean="0"/>
              <a:t>x</a:t>
            </a:r>
            <a:r>
              <a:rPr lang="en-IN" dirty="0"/>
              <a:t>, </a:t>
            </a:r>
            <a:r>
              <a:rPr lang="en-IN" i="1" dirty="0"/>
              <a:t>y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R </a:t>
            </a:r>
            <a:r>
              <a:rPr lang="en-IN" dirty="0"/>
              <a:t>such that </a:t>
            </a:r>
            <a:r>
              <a:rPr lang="en-IN" i="1" dirty="0"/>
              <a:t>x </a:t>
            </a:r>
            <a:r>
              <a:rPr lang="en-IN" dirty="0" smtClean="0"/>
              <a:t>&lt; </a:t>
            </a:r>
            <a:r>
              <a:rPr lang="en-IN" i="1" dirty="0"/>
              <a:t>y </a:t>
            </a:r>
            <a:r>
              <a:rPr lang="en-IN" dirty="0"/>
              <a:t>and </a:t>
            </a:r>
            <a:r>
              <a:rPr lang="en-IN" i="1" dirty="0"/>
              <a:t>y </a:t>
            </a:r>
            <a:r>
              <a:rPr lang="en-IN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≮</a:t>
            </a:r>
            <a:r>
              <a:rPr lang="en-IN" dirty="0" smtClean="0"/>
              <a:t> </a:t>
            </a:r>
            <a:r>
              <a:rPr lang="en-IN" i="1" dirty="0"/>
              <a:t>x</a:t>
            </a:r>
            <a:r>
              <a:rPr lang="en-IN" dirty="0"/>
              <a:t>. As a counterexample, let </a:t>
            </a:r>
            <a:r>
              <a:rPr lang="en-IN" i="1" dirty="0"/>
              <a:t>x </a:t>
            </a:r>
            <a:r>
              <a:rPr lang="en-IN" dirty="0" smtClean="0"/>
              <a:t>= </a:t>
            </a:r>
            <a:r>
              <a:rPr lang="en-IN" dirty="0"/>
              <a:t>0 and </a:t>
            </a:r>
            <a:r>
              <a:rPr lang="en-IN" i="1" dirty="0"/>
              <a:t>y </a:t>
            </a:r>
            <a:r>
              <a:rPr lang="en-IN" dirty="0" smtClean="0"/>
              <a:t>= </a:t>
            </a:r>
            <a:r>
              <a:rPr lang="en-IN" dirty="0"/>
              <a:t>1 </a:t>
            </a:r>
            <a:r>
              <a:rPr lang="en-IN" dirty="0" smtClean="0"/>
              <a:t>and note </a:t>
            </a:r>
            <a:r>
              <a:rPr lang="en-IN" dirty="0"/>
              <a:t>that 0 </a:t>
            </a:r>
            <a:r>
              <a:rPr lang="en-IN" dirty="0" smtClean="0"/>
              <a:t>&lt; </a:t>
            </a:r>
            <a:r>
              <a:rPr lang="en-IN" dirty="0"/>
              <a:t>1 but 1 </a:t>
            </a:r>
            <a:r>
              <a:rPr lang="en-IN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≮</a:t>
            </a:r>
            <a:r>
              <a:rPr lang="en-IN" dirty="0" smtClean="0"/>
              <a:t> </a:t>
            </a:r>
            <a:r>
              <a:rPr lang="en-IN" dirty="0"/>
              <a:t>0. Hence </a:t>
            </a:r>
            <a:r>
              <a:rPr lang="en-IN" i="1" dirty="0"/>
              <a:t>R </a:t>
            </a:r>
            <a:r>
              <a:rPr lang="en-IN" dirty="0"/>
              <a:t>is not symmetric</a:t>
            </a:r>
            <a:r>
              <a:rPr lang="en-IN" dirty="0" smtClean="0"/>
              <a:t>.</a:t>
            </a:r>
          </a:p>
          <a:p>
            <a:endParaRPr lang="en-US" altLang="en-US" b="1" dirty="0"/>
          </a:p>
          <a:p>
            <a:r>
              <a:rPr lang="en-IN" dirty="0"/>
              <a:t>c. </a:t>
            </a:r>
            <a:r>
              <a:rPr lang="en-IN" b="1" i="1" dirty="0"/>
              <a:t>R is transitive</a:t>
            </a:r>
            <a:r>
              <a:rPr lang="en-IN" b="1" dirty="0"/>
              <a:t>: </a:t>
            </a:r>
            <a:r>
              <a:rPr lang="en-IN" i="1" dirty="0"/>
              <a:t>R </a:t>
            </a:r>
            <a:r>
              <a:rPr lang="en-IN" dirty="0"/>
              <a:t>is transitive if, and only if, </a:t>
            </a:r>
            <a:r>
              <a:rPr lang="en-IN" dirty="0" smtClean="0"/>
              <a:t>∀</a:t>
            </a:r>
            <a:r>
              <a:rPr lang="en-IN" i="1" dirty="0" smtClean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i="1" dirty="0"/>
              <a:t>z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R</a:t>
            </a:r>
            <a:r>
              <a:rPr lang="en-IN" dirty="0"/>
              <a:t>, if </a:t>
            </a:r>
            <a:r>
              <a:rPr lang="en-IN" i="1" dirty="0"/>
              <a:t>x R y </a:t>
            </a:r>
            <a:r>
              <a:rPr lang="en-IN" dirty="0"/>
              <a:t>and </a:t>
            </a:r>
            <a:r>
              <a:rPr lang="en-IN" i="1" dirty="0"/>
              <a:t>y R z </a:t>
            </a:r>
            <a:r>
              <a:rPr lang="en-IN" dirty="0" smtClean="0"/>
              <a:t>then </a:t>
            </a:r>
            <a:r>
              <a:rPr lang="en-IN" i="1" dirty="0" smtClean="0"/>
              <a:t>x </a:t>
            </a:r>
            <a:r>
              <a:rPr lang="en-IN" i="1" dirty="0"/>
              <a:t>R z</a:t>
            </a:r>
            <a:r>
              <a:rPr lang="en-IN" dirty="0"/>
              <a:t>. By definition of </a:t>
            </a:r>
            <a:r>
              <a:rPr lang="en-IN" i="1" dirty="0"/>
              <a:t>R</a:t>
            </a:r>
            <a:r>
              <a:rPr lang="en-IN" dirty="0"/>
              <a:t>, this means that </a:t>
            </a:r>
            <a:r>
              <a:rPr lang="en-IN" dirty="0" smtClean="0"/>
              <a:t>∀</a:t>
            </a:r>
            <a:r>
              <a:rPr lang="en-IN" i="1" dirty="0" smtClean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i="1" dirty="0"/>
              <a:t>z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R</a:t>
            </a:r>
            <a:r>
              <a:rPr lang="en-IN" dirty="0"/>
              <a:t>, if </a:t>
            </a:r>
            <a:r>
              <a:rPr lang="en-IN" i="1" dirty="0"/>
              <a:t>x </a:t>
            </a:r>
            <a:r>
              <a:rPr lang="en-IN" dirty="0" smtClean="0"/>
              <a:t>&lt; </a:t>
            </a:r>
            <a:r>
              <a:rPr lang="en-IN" i="1" dirty="0"/>
              <a:t>y </a:t>
            </a:r>
            <a:r>
              <a:rPr lang="en-IN" dirty="0"/>
              <a:t>and </a:t>
            </a:r>
            <a:r>
              <a:rPr lang="en-IN" i="1" dirty="0"/>
              <a:t>y </a:t>
            </a:r>
            <a:r>
              <a:rPr lang="en-IN" dirty="0" smtClean="0"/>
              <a:t>&lt; </a:t>
            </a:r>
            <a:r>
              <a:rPr lang="en-IN" i="1" dirty="0"/>
              <a:t>z</a:t>
            </a:r>
            <a:r>
              <a:rPr lang="en-IN" dirty="0"/>
              <a:t>, then </a:t>
            </a:r>
            <a:r>
              <a:rPr lang="en-IN" i="1" dirty="0"/>
              <a:t>x </a:t>
            </a:r>
            <a:r>
              <a:rPr lang="en-IN" dirty="0" smtClean="0"/>
              <a:t>&lt; </a:t>
            </a:r>
            <a:r>
              <a:rPr lang="en-IN" i="1" dirty="0" smtClean="0"/>
              <a:t>z</a:t>
            </a:r>
            <a:r>
              <a:rPr lang="en-IN" dirty="0" smtClean="0"/>
              <a:t>. But </a:t>
            </a:r>
            <a:r>
              <a:rPr lang="en-IN" dirty="0"/>
              <a:t>this statement is true by the transitive law of order for real </a:t>
            </a:r>
            <a:r>
              <a:rPr lang="en-IN" dirty="0" smtClean="0"/>
              <a:t>numbers. </a:t>
            </a:r>
            <a:r>
              <a:rPr lang="en-IN" dirty="0"/>
              <a:t>Hence </a:t>
            </a:r>
            <a:r>
              <a:rPr lang="en-IN" i="1" dirty="0"/>
              <a:t>R </a:t>
            </a:r>
            <a:r>
              <a:rPr lang="en-IN" dirty="0"/>
              <a:t>is transitive.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677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Reflexivity, Symmetry, and Transitivity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A </a:t>
            </a:r>
            <a:r>
              <a:rPr lang="en-IN" dirty="0" smtClean="0"/>
              <a:t>= </a:t>
            </a:r>
            <a:r>
              <a:rPr lang="en-IN" dirty="0"/>
              <a:t>{2, 3, 4, 6, 7, 9} and define a relation </a:t>
            </a:r>
            <a:r>
              <a:rPr lang="en-IN" i="1" dirty="0"/>
              <a:t>R </a:t>
            </a:r>
            <a:r>
              <a:rPr lang="en-IN" dirty="0"/>
              <a:t>on </a:t>
            </a:r>
            <a:r>
              <a:rPr lang="en-IN" i="1" dirty="0"/>
              <a:t>A </a:t>
            </a:r>
            <a:r>
              <a:rPr lang="en-IN" dirty="0"/>
              <a:t>as follows: For every 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 </a:t>
            </a:r>
            <a:r>
              <a:rPr lang="en-IN" dirty="0"/>
              <a:t>∈ </a:t>
            </a:r>
            <a:r>
              <a:rPr lang="en-IN" i="1" dirty="0"/>
              <a:t>A</a:t>
            </a:r>
            <a:r>
              <a:rPr lang="en-IN" dirty="0"/>
              <a:t>,</a:t>
            </a:r>
            <a:endParaRPr lang="en-US" altLang="en-US" dirty="0"/>
          </a:p>
        </p:txBody>
      </p:sp>
      <p:pic>
        <p:nvPicPr>
          <p:cNvPr id="1026" name="Picture 2" descr="x R y if and only if 3 divides (x minus y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2200"/>
            <a:ext cx="2771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8956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Then 2 </a:t>
            </a:r>
            <a:r>
              <a:rPr lang="en-IN" i="1" dirty="0"/>
              <a:t>R </a:t>
            </a:r>
            <a:r>
              <a:rPr lang="en-IN" dirty="0"/>
              <a:t>2 because 2 </a:t>
            </a:r>
            <a:r>
              <a:rPr lang="en-IN" dirty="0" smtClean="0"/>
              <a:t>− 2 = </a:t>
            </a:r>
            <a:r>
              <a:rPr lang="en-IN" dirty="0"/>
              <a:t>0, and</a:t>
            </a:r>
            <a:endParaRPr lang="en-US" altLang="en-US" dirty="0"/>
          </a:p>
        </p:txBody>
      </p:sp>
      <p:pic>
        <p:nvPicPr>
          <p:cNvPr id="1028" name="Picture 4" descr="3 divides 0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2990088"/>
            <a:ext cx="495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895600"/>
            <a:ext cx="8226425" cy="1676400"/>
          </a:xfrm>
        </p:spPr>
        <p:txBody>
          <a:bodyPr/>
          <a:lstStyle/>
          <a:p>
            <a:pPr marL="0" indent="0"/>
            <a:r>
              <a:rPr lang="pt-BR" dirty="0" smtClean="0"/>
              <a:t>                                                                Similarly</a:t>
            </a:r>
            <a:r>
              <a:rPr lang="pt-BR" dirty="0"/>
              <a:t>, 3 </a:t>
            </a:r>
            <a:r>
              <a:rPr lang="pt-BR" i="1" dirty="0"/>
              <a:t>R </a:t>
            </a:r>
            <a:r>
              <a:rPr lang="pt-BR" dirty="0"/>
              <a:t>3, </a:t>
            </a:r>
            <a:r>
              <a:rPr lang="pt-BR" dirty="0" smtClean="0"/>
              <a:t>    4 </a:t>
            </a:r>
            <a:r>
              <a:rPr lang="pt-BR" i="1" dirty="0"/>
              <a:t>R </a:t>
            </a:r>
            <a:r>
              <a:rPr lang="pt-BR" dirty="0"/>
              <a:t>4, 6 </a:t>
            </a:r>
            <a:r>
              <a:rPr lang="pt-BR" i="1" dirty="0"/>
              <a:t>R </a:t>
            </a:r>
            <a:r>
              <a:rPr lang="pt-BR" dirty="0"/>
              <a:t>6, 7 </a:t>
            </a:r>
            <a:r>
              <a:rPr lang="pt-BR" i="1" dirty="0"/>
              <a:t>R </a:t>
            </a:r>
            <a:r>
              <a:rPr lang="pt-BR" dirty="0"/>
              <a:t>7, and 9 </a:t>
            </a:r>
            <a:r>
              <a:rPr lang="pt-BR" i="1" dirty="0"/>
              <a:t>R </a:t>
            </a:r>
            <a:r>
              <a:rPr lang="pt-BR" dirty="0" smtClean="0"/>
              <a:t>9. </a:t>
            </a:r>
          </a:p>
          <a:p>
            <a:pPr marL="0" indent="0"/>
            <a:endParaRPr lang="pt-BR" sz="1400" dirty="0"/>
          </a:p>
          <a:p>
            <a:pPr marL="0" indent="0"/>
            <a:r>
              <a:rPr lang="en-IN" dirty="0" smtClean="0"/>
              <a:t>Also </a:t>
            </a:r>
            <a:r>
              <a:rPr lang="en-IN" dirty="0"/>
              <a:t>6 </a:t>
            </a:r>
            <a:r>
              <a:rPr lang="en-IN" i="1" dirty="0"/>
              <a:t>R </a:t>
            </a:r>
            <a:r>
              <a:rPr lang="en-IN" dirty="0"/>
              <a:t>3 because </a:t>
            </a:r>
            <a:r>
              <a:rPr lang="en-IN" dirty="0" smtClean="0"/>
              <a:t>6 </a:t>
            </a:r>
            <a:r>
              <a:rPr lang="en-IN" dirty="0"/>
              <a:t>− </a:t>
            </a:r>
            <a:r>
              <a:rPr lang="en-IN" dirty="0" smtClean="0"/>
              <a:t>3 = </a:t>
            </a:r>
            <a:r>
              <a:rPr lang="en-IN" dirty="0"/>
              <a:t>3, and</a:t>
            </a:r>
            <a:endParaRPr lang="en-US" altLang="en-US" dirty="0"/>
          </a:p>
        </p:txBody>
      </p:sp>
      <p:pic>
        <p:nvPicPr>
          <p:cNvPr id="1029" name="Picture 5" descr="3 divides 3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038600"/>
            <a:ext cx="5238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962400"/>
            <a:ext cx="8226425" cy="9144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And </a:t>
            </a:r>
            <a:r>
              <a:rPr lang="en-IN" dirty="0"/>
              <a:t>3 </a:t>
            </a:r>
            <a:r>
              <a:rPr lang="en-IN" i="1" dirty="0"/>
              <a:t>R </a:t>
            </a:r>
            <a:r>
              <a:rPr lang="en-IN" dirty="0"/>
              <a:t>6 because </a:t>
            </a:r>
            <a:r>
              <a:rPr lang="en-IN" dirty="0" smtClean="0"/>
              <a:t>3 </a:t>
            </a:r>
            <a:r>
              <a:rPr lang="en-IN" dirty="0"/>
              <a:t>− </a:t>
            </a:r>
            <a:r>
              <a:rPr lang="en-IN" dirty="0" smtClean="0"/>
              <a:t>6 = </a:t>
            </a:r>
            <a:r>
              <a:rPr lang="en-IN" dirty="0"/>
              <a:t>−</a:t>
            </a:r>
            <a:r>
              <a:rPr lang="en-IN" dirty="0" smtClean="0"/>
              <a:t>(6 </a:t>
            </a:r>
            <a:r>
              <a:rPr lang="en-IN" dirty="0"/>
              <a:t>− </a:t>
            </a:r>
            <a:r>
              <a:rPr lang="en-IN" dirty="0" smtClean="0"/>
              <a:t>3</a:t>
            </a:r>
            <a:r>
              <a:rPr lang="en-IN" dirty="0"/>
              <a:t>) </a:t>
            </a:r>
            <a:r>
              <a:rPr lang="en-IN" dirty="0" smtClean="0"/>
              <a:t>= −3</a:t>
            </a:r>
            <a:r>
              <a:rPr lang="en-IN" dirty="0"/>
              <a:t>, and</a:t>
            </a:r>
            <a:endParaRPr lang="en-US" altLang="en-US" dirty="0"/>
          </a:p>
        </p:txBody>
      </p:sp>
      <p:pic>
        <p:nvPicPr>
          <p:cNvPr id="1030" name="Picture 6" descr="3 divides (negative 3)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7" y="4391025"/>
            <a:ext cx="962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343400"/>
            <a:ext cx="8226425" cy="914400"/>
          </a:xfrm>
        </p:spPr>
        <p:txBody>
          <a:bodyPr/>
          <a:lstStyle/>
          <a:p>
            <a:pPr marL="0" indent="0"/>
            <a:r>
              <a:rPr lang="pt-BR" dirty="0" smtClean="0"/>
              <a:t>                                                       Similarly</a:t>
            </a:r>
            <a:r>
              <a:rPr lang="pt-BR" dirty="0"/>
              <a:t>, 3 </a:t>
            </a:r>
            <a:r>
              <a:rPr lang="pt-BR" i="1" dirty="0"/>
              <a:t>R </a:t>
            </a:r>
            <a:r>
              <a:rPr lang="pt-BR" dirty="0"/>
              <a:t>9, 9 </a:t>
            </a:r>
            <a:r>
              <a:rPr lang="pt-BR" i="1" dirty="0"/>
              <a:t>R </a:t>
            </a:r>
            <a:r>
              <a:rPr lang="pt-BR" dirty="0"/>
              <a:t>3, </a:t>
            </a:r>
            <a:r>
              <a:rPr lang="pt-BR" dirty="0" smtClean="0"/>
              <a:t>  6 </a:t>
            </a:r>
            <a:r>
              <a:rPr lang="pt-BR" i="1" dirty="0"/>
              <a:t>R </a:t>
            </a:r>
            <a:r>
              <a:rPr lang="pt-BR" dirty="0"/>
              <a:t>9, 9 </a:t>
            </a:r>
            <a:r>
              <a:rPr lang="pt-BR" i="1" dirty="0"/>
              <a:t>R </a:t>
            </a:r>
            <a:r>
              <a:rPr lang="pt-BR" dirty="0"/>
              <a:t>6, 4 </a:t>
            </a:r>
            <a:r>
              <a:rPr lang="pt-BR" i="1" dirty="0"/>
              <a:t>R </a:t>
            </a:r>
            <a:r>
              <a:rPr lang="pt-BR" dirty="0"/>
              <a:t>7, and 7 </a:t>
            </a:r>
            <a:r>
              <a:rPr lang="pt-BR" i="1" dirty="0"/>
              <a:t>R </a:t>
            </a:r>
            <a:r>
              <a:rPr lang="pt-BR" dirty="0"/>
              <a:t>4.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4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700" dirty="0"/>
              <a:t>Example </a:t>
            </a:r>
            <a:r>
              <a:rPr lang="en-IN" altLang="en-US" sz="2700" dirty="0" smtClean="0"/>
              <a:t>8.2.4 </a:t>
            </a:r>
            <a:r>
              <a:rPr lang="en-US" altLang="en-US" sz="2700" dirty="0"/>
              <a:t>– </a:t>
            </a:r>
            <a:r>
              <a:rPr lang="en-IN" altLang="en-US" sz="2700" i="1" dirty="0"/>
              <a:t>Properties of Congruence Modulo 3</a:t>
            </a:r>
            <a:endParaRPr lang="en-IN" alt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Define a relation </a:t>
            </a:r>
            <a:r>
              <a:rPr lang="en-IN" i="1" dirty="0"/>
              <a:t>T </a:t>
            </a:r>
            <a:r>
              <a:rPr lang="en-IN" dirty="0"/>
              <a:t>on </a:t>
            </a:r>
            <a:r>
              <a:rPr lang="en-IN" b="1" dirty="0"/>
              <a:t>Z </a:t>
            </a:r>
            <a:r>
              <a:rPr lang="en-IN" dirty="0"/>
              <a:t>(the set of all integers) as </a:t>
            </a:r>
            <a:r>
              <a:rPr lang="en-IN" dirty="0" smtClean="0"/>
              <a:t>follows: For </a:t>
            </a:r>
            <a:r>
              <a:rPr lang="en-IN" dirty="0"/>
              <a:t>all integers </a:t>
            </a:r>
            <a:r>
              <a:rPr lang="en-IN" i="1" dirty="0"/>
              <a:t>m </a:t>
            </a:r>
            <a:r>
              <a:rPr lang="en-IN" dirty="0"/>
              <a:t>and </a:t>
            </a:r>
            <a:r>
              <a:rPr lang="en-IN" i="1" dirty="0"/>
              <a:t>n</a:t>
            </a:r>
            <a:r>
              <a:rPr lang="en-IN" dirty="0"/>
              <a:t>,</a:t>
            </a:r>
            <a:endParaRPr lang="en-US" altLang="en-US" dirty="0"/>
          </a:p>
        </p:txBody>
      </p:sp>
      <p:pic>
        <p:nvPicPr>
          <p:cNvPr id="3074" name="Picture 2" descr="m T n if and only if 3 divides (m minus n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08" y="2416570"/>
            <a:ext cx="3043785" cy="74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429000"/>
            <a:ext cx="8226425" cy="1600200"/>
          </a:xfrm>
        </p:spPr>
        <p:txBody>
          <a:bodyPr/>
          <a:lstStyle/>
          <a:p>
            <a:r>
              <a:rPr lang="en-IN" dirty="0"/>
              <a:t>This relation is called </a:t>
            </a:r>
            <a:r>
              <a:rPr lang="en-IN" b="1" dirty="0"/>
              <a:t>congruence modulo </a:t>
            </a:r>
            <a:r>
              <a:rPr lang="en-IN" b="1" dirty="0" smtClean="0"/>
              <a:t>3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a</a:t>
            </a:r>
            <a:r>
              <a:rPr lang="en-IN" dirty="0"/>
              <a:t>. Is </a:t>
            </a:r>
            <a:r>
              <a:rPr lang="en-IN" i="1" dirty="0"/>
              <a:t>T </a:t>
            </a:r>
            <a:r>
              <a:rPr lang="en-IN" dirty="0"/>
              <a:t>reflexive</a:t>
            </a:r>
            <a:r>
              <a:rPr lang="en-IN" dirty="0" smtClean="0"/>
              <a:t>?    </a:t>
            </a:r>
            <a:r>
              <a:rPr lang="en-IN" dirty="0"/>
              <a:t>b. Is </a:t>
            </a:r>
            <a:r>
              <a:rPr lang="en-IN" i="1" dirty="0"/>
              <a:t>T </a:t>
            </a:r>
            <a:r>
              <a:rPr lang="en-IN" dirty="0"/>
              <a:t>symmetric? </a:t>
            </a:r>
            <a:r>
              <a:rPr lang="en-IN" dirty="0" smtClean="0"/>
              <a:t>   c</a:t>
            </a:r>
            <a:r>
              <a:rPr lang="en-IN" dirty="0"/>
              <a:t>. Is </a:t>
            </a:r>
            <a:r>
              <a:rPr lang="en-IN" i="1" dirty="0"/>
              <a:t>T </a:t>
            </a:r>
            <a:r>
              <a:rPr lang="en-IN" dirty="0"/>
              <a:t>transitive?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81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371600"/>
          </a:xfrm>
        </p:spPr>
        <p:txBody>
          <a:bodyPr/>
          <a:lstStyle/>
          <a:p>
            <a:r>
              <a:rPr lang="en-IN" dirty="0" smtClean="0"/>
              <a:t>a. </a:t>
            </a:r>
            <a:r>
              <a:rPr lang="en-IN" b="1" i="1" dirty="0" smtClean="0"/>
              <a:t>T </a:t>
            </a:r>
            <a:r>
              <a:rPr lang="en-IN" b="1" i="1" dirty="0"/>
              <a:t>is reflexive</a:t>
            </a:r>
            <a:r>
              <a:rPr lang="en-IN" b="1" dirty="0"/>
              <a:t>: </a:t>
            </a:r>
            <a:r>
              <a:rPr lang="en-IN" dirty="0"/>
              <a:t>To show that </a:t>
            </a:r>
            <a:r>
              <a:rPr lang="en-IN" i="1" dirty="0"/>
              <a:t>T </a:t>
            </a:r>
            <a:r>
              <a:rPr lang="en-IN" dirty="0"/>
              <a:t>is reflexive, it is necessary to show </a:t>
            </a:r>
            <a:r>
              <a:rPr lang="en-IN" dirty="0" smtClean="0"/>
              <a:t>that For </a:t>
            </a:r>
            <a:r>
              <a:rPr lang="en-IN" dirty="0"/>
              <a:t>every </a:t>
            </a:r>
            <a:r>
              <a:rPr lang="en-IN" i="1" dirty="0"/>
              <a:t>m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Z</a:t>
            </a:r>
            <a:r>
              <a:rPr lang="en-IN" dirty="0"/>
              <a:t>, </a:t>
            </a:r>
            <a:r>
              <a:rPr lang="en-IN" i="1" dirty="0"/>
              <a:t>m T </a:t>
            </a:r>
            <a:r>
              <a:rPr lang="en-IN" i="1" dirty="0" smtClean="0"/>
              <a:t>m. </a:t>
            </a:r>
          </a:p>
          <a:p>
            <a:endParaRPr lang="en-IN" sz="800" dirty="0"/>
          </a:p>
          <a:p>
            <a:r>
              <a:rPr lang="en-IN" dirty="0" smtClean="0"/>
              <a:t>	By </a:t>
            </a:r>
            <a:r>
              <a:rPr lang="en-IN" dirty="0"/>
              <a:t>definition of </a:t>
            </a:r>
            <a:r>
              <a:rPr lang="en-IN" i="1" dirty="0"/>
              <a:t>T</a:t>
            </a:r>
            <a:r>
              <a:rPr lang="en-IN" dirty="0"/>
              <a:t>, this means </a:t>
            </a:r>
            <a:r>
              <a:rPr lang="en-IN" dirty="0" smtClean="0"/>
              <a:t>that</a:t>
            </a:r>
            <a:endParaRPr lang="en-US" altLang="en-US" dirty="0"/>
          </a:p>
        </p:txBody>
      </p:sp>
      <p:pic>
        <p:nvPicPr>
          <p:cNvPr id="4098" name="Picture 2" descr="For every m element of Z, 3 divides (m minus m)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895600"/>
            <a:ext cx="3886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352800"/>
            <a:ext cx="8226425" cy="457200"/>
          </a:xfrm>
        </p:spPr>
        <p:txBody>
          <a:bodyPr/>
          <a:lstStyle/>
          <a:p>
            <a:r>
              <a:rPr lang="en-IN" dirty="0" smtClean="0"/>
              <a:t>	which </a:t>
            </a:r>
            <a:r>
              <a:rPr lang="en-IN" dirty="0"/>
              <a:t>is true because </a:t>
            </a:r>
            <a:r>
              <a:rPr lang="en-IN" i="1" dirty="0" smtClean="0"/>
              <a:t>m</a:t>
            </a:r>
            <a:r>
              <a:rPr lang="en-IN" dirty="0"/>
              <a:t> − </a:t>
            </a:r>
            <a:r>
              <a:rPr lang="en-IN" i="1" dirty="0" smtClean="0"/>
              <a:t>m </a:t>
            </a:r>
            <a:r>
              <a:rPr lang="en-IN" dirty="0" smtClean="0"/>
              <a:t>= </a:t>
            </a:r>
            <a:r>
              <a:rPr lang="en-IN" dirty="0"/>
              <a:t>0 </a:t>
            </a:r>
            <a:r>
              <a:rPr lang="en-IN" dirty="0" smtClean="0"/>
              <a:t>and</a:t>
            </a:r>
            <a:endParaRPr lang="en-US" altLang="en-US" dirty="0"/>
          </a:p>
        </p:txBody>
      </p:sp>
      <p:pic>
        <p:nvPicPr>
          <p:cNvPr id="4099" name="Picture 3" descr="3 divides 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06" y="3429000"/>
            <a:ext cx="448894" cy="35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352800"/>
            <a:ext cx="8458200" cy="2438400"/>
          </a:xfrm>
        </p:spPr>
        <p:txBody>
          <a:bodyPr/>
          <a:lstStyle/>
          <a:p>
            <a:r>
              <a:rPr lang="en-IN" dirty="0" smtClean="0"/>
              <a:t>                                                                       (</a:t>
            </a:r>
            <a:r>
              <a:rPr lang="en-IN" dirty="0"/>
              <a:t>since 0 = </a:t>
            </a:r>
            <a:r>
              <a:rPr lang="en-IN" dirty="0" smtClean="0"/>
              <a:t>3 </a:t>
            </a:r>
            <a:r>
              <a:rPr lang="en-IN" b="1" dirty="0" smtClean="0"/>
              <a:t>· </a:t>
            </a:r>
            <a:r>
              <a:rPr lang="en-IN" dirty="0" smtClean="0"/>
              <a:t>0</a:t>
            </a:r>
            <a:r>
              <a:rPr lang="en-IN" dirty="0"/>
              <a:t>). Hence </a:t>
            </a:r>
            <a:r>
              <a:rPr lang="en-IN" i="1" dirty="0"/>
              <a:t>T </a:t>
            </a:r>
            <a:r>
              <a:rPr lang="en-IN" dirty="0"/>
              <a:t>is reflexive</a:t>
            </a:r>
            <a:r>
              <a:rPr lang="en-IN" dirty="0" smtClean="0"/>
              <a:t>.</a:t>
            </a:r>
          </a:p>
          <a:p>
            <a:endParaRPr lang="en-IN" sz="800" dirty="0" smtClean="0"/>
          </a:p>
          <a:p>
            <a:r>
              <a:rPr lang="en-IN" dirty="0"/>
              <a:t>b. </a:t>
            </a:r>
            <a:r>
              <a:rPr lang="en-IN" b="1" i="1" dirty="0"/>
              <a:t>T is symmetric</a:t>
            </a:r>
            <a:r>
              <a:rPr lang="en-IN" b="1" dirty="0"/>
              <a:t>: </a:t>
            </a:r>
            <a:r>
              <a:rPr lang="en-IN" dirty="0"/>
              <a:t>To show that </a:t>
            </a:r>
            <a:r>
              <a:rPr lang="en-IN" i="1" dirty="0"/>
              <a:t>T </a:t>
            </a:r>
            <a:r>
              <a:rPr lang="en-IN" dirty="0"/>
              <a:t>is symmetric, it is necessary to show </a:t>
            </a:r>
            <a:r>
              <a:rPr lang="en-IN" dirty="0" smtClean="0"/>
              <a:t>that </a:t>
            </a:r>
          </a:p>
          <a:p>
            <a:r>
              <a:rPr lang="en-IN" dirty="0"/>
              <a:t>	</a:t>
            </a:r>
            <a:r>
              <a:rPr lang="en-IN" dirty="0" smtClean="0"/>
              <a:t>	     For </a:t>
            </a:r>
            <a:r>
              <a:rPr lang="en-IN" dirty="0"/>
              <a:t>every </a:t>
            </a:r>
            <a:r>
              <a:rPr lang="en-IN" i="1" dirty="0"/>
              <a:t>m</a:t>
            </a:r>
            <a:r>
              <a:rPr lang="en-IN" dirty="0"/>
              <a:t>, </a:t>
            </a:r>
            <a:r>
              <a:rPr lang="en-IN" i="1" dirty="0"/>
              <a:t>n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Z</a:t>
            </a:r>
            <a:r>
              <a:rPr lang="en-IN" dirty="0"/>
              <a:t>, </a:t>
            </a:r>
            <a:r>
              <a:rPr lang="en-IN" dirty="0" smtClean="0"/>
              <a:t>   </a:t>
            </a:r>
            <a:r>
              <a:rPr lang="en-IN" b="1" dirty="0" smtClean="0">
                <a:solidFill>
                  <a:srgbClr val="00AEEF"/>
                </a:solidFill>
              </a:rPr>
              <a:t>if</a:t>
            </a:r>
            <a:r>
              <a:rPr lang="en-IN" b="1" dirty="0" smtClean="0"/>
              <a:t> </a:t>
            </a:r>
            <a:r>
              <a:rPr lang="en-IN" i="1" dirty="0"/>
              <a:t>m T n </a:t>
            </a:r>
            <a:r>
              <a:rPr lang="en-IN" dirty="0"/>
              <a:t>then </a:t>
            </a:r>
            <a:r>
              <a:rPr lang="en-IN" i="1" dirty="0"/>
              <a:t>n T m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43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33400"/>
          </a:xfrm>
        </p:spPr>
        <p:txBody>
          <a:bodyPr/>
          <a:lstStyle/>
          <a:p>
            <a:r>
              <a:rPr lang="en-IN" dirty="0" smtClean="0"/>
              <a:t>	By </a:t>
            </a:r>
            <a:r>
              <a:rPr lang="en-IN" dirty="0"/>
              <a:t>definition of </a:t>
            </a:r>
            <a:r>
              <a:rPr lang="en-IN" i="1" dirty="0"/>
              <a:t>T </a:t>
            </a:r>
            <a:r>
              <a:rPr lang="en-IN" dirty="0"/>
              <a:t>this means that</a:t>
            </a:r>
            <a:endParaRPr lang="en-US" altLang="en-US" dirty="0"/>
          </a:p>
        </p:txBody>
      </p:sp>
      <p:pic>
        <p:nvPicPr>
          <p:cNvPr id="5122" name="Picture 2" descr="For every m, n element of Z, if 3 divides (m minus n) then 3 divides (n minus m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981200"/>
            <a:ext cx="59245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438400"/>
            <a:ext cx="8226425" cy="914400"/>
          </a:xfrm>
        </p:spPr>
        <p:txBody>
          <a:bodyPr/>
          <a:lstStyle/>
          <a:p>
            <a:r>
              <a:rPr lang="en-IN" dirty="0" smtClean="0"/>
              <a:t>	Is </a:t>
            </a:r>
            <a:r>
              <a:rPr lang="en-IN" dirty="0"/>
              <a:t>this true? Suppose </a:t>
            </a:r>
            <a:r>
              <a:rPr lang="en-IN" i="1" dirty="0"/>
              <a:t>m </a:t>
            </a:r>
            <a:r>
              <a:rPr lang="en-IN" dirty="0"/>
              <a:t>and </a:t>
            </a:r>
            <a:r>
              <a:rPr lang="en-IN" i="1" dirty="0"/>
              <a:t>n </a:t>
            </a:r>
            <a:r>
              <a:rPr lang="en-IN" dirty="0"/>
              <a:t>are particular </a:t>
            </a:r>
            <a:r>
              <a:rPr lang="en-IN" dirty="0" smtClean="0"/>
              <a:t>but arbitrarily </a:t>
            </a:r>
            <a:r>
              <a:rPr lang="en-IN" dirty="0"/>
              <a:t>chosen integers such that</a:t>
            </a:r>
            <a:endParaRPr lang="en-US" altLang="en-US" dirty="0"/>
          </a:p>
        </p:txBody>
      </p:sp>
      <p:pic>
        <p:nvPicPr>
          <p:cNvPr id="5123" name="Picture 3" descr="3 divides (m minus n)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2895600"/>
            <a:ext cx="1247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76600"/>
            <a:ext cx="8226425" cy="457200"/>
          </a:xfrm>
        </p:spPr>
        <p:txBody>
          <a:bodyPr/>
          <a:lstStyle/>
          <a:p>
            <a:r>
              <a:rPr lang="en-IN" dirty="0" smtClean="0"/>
              <a:t>	Must </a:t>
            </a:r>
            <a:r>
              <a:rPr lang="en-IN" dirty="0"/>
              <a:t>it follow that</a:t>
            </a:r>
            <a:endParaRPr lang="en-US" altLang="en-US" dirty="0"/>
          </a:p>
        </p:txBody>
      </p:sp>
      <p:pic>
        <p:nvPicPr>
          <p:cNvPr id="5124" name="Picture 4" descr="3 divides (n minus m) question 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52800"/>
            <a:ext cx="12954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76600"/>
            <a:ext cx="8226425" cy="1295400"/>
          </a:xfrm>
        </p:spPr>
        <p:txBody>
          <a:bodyPr/>
          <a:lstStyle/>
          <a:p>
            <a:r>
              <a:rPr lang="en-IN" i="1" dirty="0" smtClean="0"/>
              <a:t>					      [</a:t>
            </a:r>
            <a:r>
              <a:rPr lang="en-IN" i="1" dirty="0"/>
              <a:t>In other words, can we find an integer so </a:t>
            </a:r>
            <a:r>
              <a:rPr lang="en-IN" i="1" dirty="0" smtClean="0"/>
              <a:t>that n</a:t>
            </a:r>
            <a:r>
              <a:rPr lang="en-IN" dirty="0" smtClean="0"/>
              <a:t> </a:t>
            </a:r>
            <a:r>
              <a:rPr lang="en-IN" dirty="0"/>
              <a:t>− </a:t>
            </a:r>
            <a:r>
              <a:rPr lang="en-IN" i="1" dirty="0" smtClean="0"/>
              <a:t>m </a:t>
            </a:r>
            <a:r>
              <a:rPr lang="en-IN" dirty="0" smtClean="0"/>
              <a:t>= 3 </a:t>
            </a:r>
            <a:r>
              <a:rPr lang="en-IN" b="1" dirty="0" smtClean="0"/>
              <a:t>· </a:t>
            </a:r>
            <a:r>
              <a:rPr lang="en-IN" i="1" dirty="0" smtClean="0"/>
              <a:t>(</a:t>
            </a:r>
            <a:r>
              <a:rPr lang="en-IN" i="1" dirty="0"/>
              <a:t>that integer)?] </a:t>
            </a:r>
            <a:r>
              <a:rPr lang="en-IN" dirty="0"/>
              <a:t>By definition of “divides,” since</a:t>
            </a:r>
            <a:endParaRPr lang="en-US" altLang="en-US" dirty="0"/>
          </a:p>
        </p:txBody>
      </p:sp>
      <p:pic>
        <p:nvPicPr>
          <p:cNvPr id="5125" name="Picture 5" descr="3 divides (m minus n),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24375"/>
            <a:ext cx="1257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953000"/>
            <a:ext cx="8226425" cy="533400"/>
          </a:xfrm>
        </p:spPr>
        <p:txBody>
          <a:bodyPr/>
          <a:lstStyle/>
          <a:p>
            <a:r>
              <a:rPr lang="en-IN" dirty="0" smtClean="0"/>
              <a:t>	then </a:t>
            </a:r>
            <a:r>
              <a:rPr lang="en-IN" sz="1800" i="1" dirty="0" smtClean="0"/>
              <a:t>	</a:t>
            </a:r>
            <a:r>
              <a:rPr lang="en-IN" i="1" dirty="0" smtClean="0"/>
              <a:t>m</a:t>
            </a:r>
            <a:r>
              <a:rPr lang="en-IN" dirty="0"/>
              <a:t> − </a:t>
            </a:r>
            <a:r>
              <a:rPr lang="en-IN" i="1" dirty="0" smtClean="0"/>
              <a:t>n </a:t>
            </a:r>
            <a:r>
              <a:rPr lang="en-IN" dirty="0" smtClean="0"/>
              <a:t>= </a:t>
            </a:r>
            <a:r>
              <a:rPr lang="en-IN" dirty="0"/>
              <a:t>3</a:t>
            </a:r>
            <a:r>
              <a:rPr lang="en-IN" i="1" dirty="0"/>
              <a:t>k </a:t>
            </a:r>
            <a:r>
              <a:rPr lang="en-IN" i="1" dirty="0" smtClean="0"/>
              <a:t>	</a:t>
            </a:r>
            <a:r>
              <a:rPr lang="en-IN" dirty="0" smtClean="0"/>
              <a:t>for </a:t>
            </a:r>
            <a:r>
              <a:rPr lang="en-IN" dirty="0"/>
              <a:t>some integer </a:t>
            </a:r>
            <a:r>
              <a:rPr lang="en-IN" i="1" dirty="0"/>
              <a:t>k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4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810000"/>
          </a:xfrm>
        </p:spPr>
        <p:txBody>
          <a:bodyPr/>
          <a:lstStyle/>
          <a:p>
            <a:pPr marL="341313" indent="0"/>
            <a:r>
              <a:rPr lang="en-IN" dirty="0"/>
              <a:t>The crucial observation is that </a:t>
            </a:r>
            <a:r>
              <a:rPr lang="en-IN" i="1" dirty="0" smtClean="0"/>
              <a:t>n</a:t>
            </a:r>
            <a:r>
              <a:rPr lang="en-IN" dirty="0"/>
              <a:t> − </a:t>
            </a:r>
            <a:r>
              <a:rPr lang="en-IN" i="1" dirty="0" smtClean="0"/>
              <a:t>m </a:t>
            </a:r>
            <a:r>
              <a:rPr lang="en-IN" dirty="0" smtClean="0"/>
              <a:t>= </a:t>
            </a:r>
            <a:r>
              <a:rPr lang="en-IN" dirty="0"/>
              <a:t>−</a:t>
            </a:r>
            <a:r>
              <a:rPr lang="en-IN" dirty="0" smtClean="0"/>
              <a:t>(</a:t>
            </a:r>
            <a:r>
              <a:rPr lang="en-IN" i="1" dirty="0" smtClean="0"/>
              <a:t>m</a:t>
            </a:r>
            <a:r>
              <a:rPr lang="en-IN" dirty="0"/>
              <a:t> − </a:t>
            </a:r>
            <a:r>
              <a:rPr lang="en-IN" i="1" dirty="0" smtClean="0"/>
              <a:t>n</a:t>
            </a:r>
            <a:r>
              <a:rPr lang="en-IN" dirty="0"/>
              <a:t>). Hence, </a:t>
            </a:r>
            <a:r>
              <a:rPr lang="en-IN" dirty="0" smtClean="0"/>
              <a:t>you can </a:t>
            </a:r>
            <a:r>
              <a:rPr lang="en-IN" dirty="0"/>
              <a:t>multiply both </a:t>
            </a:r>
            <a:r>
              <a:rPr lang="en-IN" dirty="0" smtClean="0"/>
              <a:t>sides of </a:t>
            </a:r>
            <a:r>
              <a:rPr lang="en-IN" dirty="0"/>
              <a:t>this equation by </a:t>
            </a:r>
            <a:r>
              <a:rPr lang="en-IN" dirty="0" smtClean="0"/>
              <a:t>−1 </a:t>
            </a:r>
            <a:r>
              <a:rPr lang="en-IN" dirty="0"/>
              <a:t>to </a:t>
            </a:r>
            <a:r>
              <a:rPr lang="en-IN" dirty="0" smtClean="0"/>
              <a:t>obtain </a:t>
            </a:r>
          </a:p>
          <a:p>
            <a:pPr marL="341313" indent="0"/>
            <a:r>
              <a:rPr lang="en-IN" dirty="0"/>
              <a:t>	</a:t>
            </a:r>
            <a:r>
              <a:rPr lang="en-IN" dirty="0" smtClean="0"/>
              <a:t>		</a:t>
            </a:r>
            <a:r>
              <a:rPr lang="en-IN" dirty="0"/>
              <a:t> −</a:t>
            </a:r>
            <a:r>
              <a:rPr lang="en-IN" dirty="0" smtClean="0"/>
              <a:t>(</a:t>
            </a:r>
            <a:r>
              <a:rPr lang="en-IN" i="1" dirty="0" smtClean="0"/>
              <a:t>m</a:t>
            </a:r>
            <a:r>
              <a:rPr lang="en-IN" dirty="0"/>
              <a:t> − </a:t>
            </a:r>
            <a:r>
              <a:rPr lang="en-IN" i="1" dirty="0" smtClean="0"/>
              <a:t>n</a:t>
            </a:r>
            <a:r>
              <a:rPr lang="en-IN" dirty="0"/>
              <a:t>) </a:t>
            </a:r>
            <a:r>
              <a:rPr lang="en-IN" dirty="0" smtClean="0"/>
              <a:t>= −3</a:t>
            </a:r>
            <a:r>
              <a:rPr lang="en-IN" i="1" dirty="0" smtClean="0"/>
              <a:t>k</a:t>
            </a:r>
            <a:r>
              <a:rPr lang="en-IN" dirty="0" smtClean="0"/>
              <a:t>, </a:t>
            </a:r>
          </a:p>
          <a:p>
            <a:pPr marL="341313" indent="0"/>
            <a:endParaRPr lang="en-IN" sz="600" dirty="0" smtClean="0"/>
          </a:p>
          <a:p>
            <a:pPr marL="341313" indent="0"/>
            <a:r>
              <a:rPr lang="en-IN" dirty="0" smtClean="0"/>
              <a:t>which </a:t>
            </a:r>
            <a:r>
              <a:rPr lang="en-IN" dirty="0"/>
              <a:t>is equivalent </a:t>
            </a:r>
            <a:r>
              <a:rPr lang="en-IN" dirty="0" smtClean="0"/>
              <a:t>to </a:t>
            </a:r>
          </a:p>
          <a:p>
            <a:pPr marL="341313" indent="0"/>
            <a:endParaRPr lang="en-IN" sz="700" dirty="0" smtClean="0"/>
          </a:p>
          <a:p>
            <a:pPr marL="341313" indent="0"/>
            <a:r>
              <a:rPr lang="en-IN" i="1" dirty="0"/>
              <a:t>	</a:t>
            </a:r>
            <a:r>
              <a:rPr lang="en-IN" i="1" dirty="0" smtClean="0"/>
              <a:t>		n</a:t>
            </a:r>
            <a:r>
              <a:rPr lang="en-IN" dirty="0"/>
              <a:t> − </a:t>
            </a:r>
            <a:r>
              <a:rPr lang="en-IN" i="1" dirty="0" smtClean="0"/>
              <a:t>m </a:t>
            </a:r>
            <a:r>
              <a:rPr lang="en-IN" dirty="0" smtClean="0"/>
              <a:t>= </a:t>
            </a:r>
            <a:r>
              <a:rPr lang="en-IN" dirty="0"/>
              <a:t>3</a:t>
            </a:r>
            <a:r>
              <a:rPr lang="en-IN" dirty="0" smtClean="0"/>
              <a:t>(−</a:t>
            </a:r>
            <a:r>
              <a:rPr lang="en-IN" i="1" dirty="0" smtClean="0"/>
              <a:t>k</a:t>
            </a:r>
            <a:r>
              <a:rPr lang="en-IN" dirty="0" smtClean="0"/>
              <a:t>)</a:t>
            </a:r>
            <a:r>
              <a:rPr lang="en-IN" i="1" dirty="0" smtClean="0"/>
              <a:t>. </a:t>
            </a:r>
          </a:p>
          <a:p>
            <a:pPr marL="341313" indent="0"/>
            <a:endParaRPr lang="en-IN" sz="1100" i="1" dirty="0" smtClean="0"/>
          </a:p>
          <a:p>
            <a:pPr marL="341313" indent="0"/>
            <a:r>
              <a:rPr lang="en-IN" i="1" dirty="0" smtClean="0"/>
              <a:t>[</a:t>
            </a:r>
            <a:r>
              <a:rPr lang="en-IN" i="1" dirty="0"/>
              <a:t>Thus we have found an integer, </a:t>
            </a:r>
            <a:r>
              <a:rPr lang="en-IN" dirty="0" smtClean="0"/>
              <a:t>−</a:t>
            </a:r>
            <a:r>
              <a:rPr lang="en-IN" i="1" dirty="0" smtClean="0"/>
              <a:t>k</a:t>
            </a:r>
            <a:r>
              <a:rPr lang="en-IN" i="1" dirty="0"/>
              <a:t>, so that </a:t>
            </a:r>
            <a:r>
              <a:rPr lang="en-IN" i="1" dirty="0" smtClean="0"/>
              <a:t>                   n</a:t>
            </a:r>
            <a:r>
              <a:rPr lang="en-IN" dirty="0" smtClean="0"/>
              <a:t> </a:t>
            </a:r>
            <a:r>
              <a:rPr lang="en-IN" dirty="0"/>
              <a:t>− </a:t>
            </a:r>
            <a:r>
              <a:rPr lang="en-IN" i="1" dirty="0" smtClean="0"/>
              <a:t>m </a:t>
            </a:r>
            <a:r>
              <a:rPr lang="en-IN" dirty="0" smtClean="0"/>
              <a:t>= 3</a:t>
            </a:r>
            <a:r>
              <a:rPr lang="en-IN" b="1" dirty="0"/>
              <a:t> </a:t>
            </a:r>
            <a:r>
              <a:rPr lang="en-IN" b="1" dirty="0" smtClean="0"/>
              <a:t>· </a:t>
            </a:r>
            <a:r>
              <a:rPr lang="en-IN" i="1" dirty="0" smtClean="0"/>
              <a:t>(</a:t>
            </a:r>
            <a:r>
              <a:rPr lang="en-IN" i="1" dirty="0"/>
              <a:t>that integer</a:t>
            </a:r>
            <a:r>
              <a:rPr lang="en-IN" i="1" dirty="0" smtClean="0"/>
              <a:t>).]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16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pPr marL="341313" indent="0"/>
            <a:r>
              <a:rPr lang="en-IN" dirty="0" smtClean="0"/>
              <a:t>Since −</a:t>
            </a:r>
            <a:r>
              <a:rPr lang="en-IN" i="1" dirty="0" smtClean="0"/>
              <a:t>k </a:t>
            </a:r>
            <a:r>
              <a:rPr lang="en-IN" dirty="0"/>
              <a:t>is an integer, this equation shows </a:t>
            </a:r>
            <a:r>
              <a:rPr lang="en-IN" dirty="0" smtClean="0"/>
              <a:t>that</a:t>
            </a:r>
            <a:endParaRPr lang="en-US" altLang="en-US" dirty="0"/>
          </a:p>
        </p:txBody>
      </p:sp>
      <p:pic>
        <p:nvPicPr>
          <p:cNvPr id="6146" name="Picture 2" descr="3 divides (n minus m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981200"/>
            <a:ext cx="12573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438400"/>
            <a:ext cx="8226425" cy="2667000"/>
          </a:xfrm>
        </p:spPr>
        <p:txBody>
          <a:bodyPr/>
          <a:lstStyle/>
          <a:p>
            <a:pPr marL="341313" indent="0"/>
            <a:r>
              <a:rPr lang="en-IN" dirty="0" smtClean="0"/>
              <a:t>It </a:t>
            </a:r>
            <a:r>
              <a:rPr lang="en-IN" dirty="0"/>
              <a:t>follows that </a:t>
            </a:r>
            <a:r>
              <a:rPr lang="en-IN" i="1" dirty="0"/>
              <a:t>T </a:t>
            </a:r>
            <a:r>
              <a:rPr lang="en-IN" dirty="0"/>
              <a:t>is symmetric</a:t>
            </a:r>
            <a:r>
              <a:rPr lang="en-IN" dirty="0" smtClean="0"/>
              <a:t>.</a:t>
            </a:r>
          </a:p>
          <a:p>
            <a:pPr marL="341313" indent="0"/>
            <a:endParaRPr lang="en-IN" sz="1800" dirty="0" smtClean="0"/>
          </a:p>
          <a:p>
            <a:r>
              <a:rPr lang="en-IN" dirty="0"/>
              <a:t>c. </a:t>
            </a:r>
            <a:r>
              <a:rPr lang="en-IN" b="1" i="1" dirty="0"/>
              <a:t>T is transitive</a:t>
            </a:r>
            <a:r>
              <a:rPr lang="en-IN" b="1" dirty="0"/>
              <a:t>: </a:t>
            </a:r>
            <a:r>
              <a:rPr lang="en-IN" dirty="0"/>
              <a:t>To show that </a:t>
            </a:r>
            <a:r>
              <a:rPr lang="en-IN" i="1" dirty="0"/>
              <a:t>T </a:t>
            </a:r>
            <a:r>
              <a:rPr lang="en-IN" dirty="0"/>
              <a:t>is transitive, it </a:t>
            </a:r>
            <a:r>
              <a:rPr lang="en-IN" dirty="0" smtClean="0"/>
              <a:t>is necessary </a:t>
            </a:r>
            <a:r>
              <a:rPr lang="en-IN" dirty="0"/>
              <a:t>to show </a:t>
            </a:r>
            <a:r>
              <a:rPr lang="en-IN" dirty="0" smtClean="0"/>
              <a:t>that </a:t>
            </a:r>
          </a:p>
          <a:p>
            <a:r>
              <a:rPr lang="en-IN" dirty="0"/>
              <a:t>	 </a:t>
            </a:r>
            <a:r>
              <a:rPr lang="en-IN" dirty="0" smtClean="0"/>
              <a:t>    For </a:t>
            </a:r>
            <a:r>
              <a:rPr lang="en-IN" dirty="0"/>
              <a:t>every </a:t>
            </a:r>
            <a:r>
              <a:rPr lang="en-IN" i="1" dirty="0"/>
              <a:t>m</a:t>
            </a:r>
            <a:r>
              <a:rPr lang="en-IN" dirty="0"/>
              <a:t>, </a:t>
            </a:r>
            <a:r>
              <a:rPr lang="en-IN" i="1" dirty="0"/>
              <a:t>n</a:t>
            </a:r>
            <a:r>
              <a:rPr lang="en-IN" dirty="0"/>
              <a:t>, </a:t>
            </a:r>
            <a:r>
              <a:rPr lang="en-IN" i="1" dirty="0"/>
              <a:t>p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dirty="0"/>
              <a:t>Z</a:t>
            </a:r>
            <a:r>
              <a:rPr lang="en-IN" dirty="0"/>
              <a:t>, </a:t>
            </a:r>
            <a:r>
              <a:rPr lang="en-IN" dirty="0" smtClean="0"/>
              <a:t>  </a:t>
            </a:r>
            <a:r>
              <a:rPr lang="en-IN" sz="1400" dirty="0" smtClean="0"/>
              <a:t> </a:t>
            </a:r>
            <a:r>
              <a:rPr lang="en-IN" b="1" dirty="0" smtClean="0">
                <a:solidFill>
                  <a:srgbClr val="00AEEF"/>
                </a:solidFill>
              </a:rPr>
              <a:t>if</a:t>
            </a:r>
            <a:r>
              <a:rPr lang="en-IN" b="1" dirty="0" smtClean="0"/>
              <a:t> </a:t>
            </a:r>
            <a:r>
              <a:rPr lang="en-IN" i="1" dirty="0"/>
              <a:t>m T n </a:t>
            </a:r>
            <a:r>
              <a:rPr lang="en-IN" dirty="0"/>
              <a:t>and </a:t>
            </a:r>
            <a:r>
              <a:rPr lang="en-IN" i="1" dirty="0"/>
              <a:t>n T p </a:t>
            </a:r>
            <a:r>
              <a:rPr lang="en-IN" dirty="0"/>
              <a:t>then </a:t>
            </a:r>
            <a:r>
              <a:rPr lang="en-IN" i="1" dirty="0"/>
              <a:t>m T </a:t>
            </a:r>
            <a:r>
              <a:rPr lang="en-IN" i="1" dirty="0" smtClean="0"/>
              <a:t>p</a:t>
            </a:r>
            <a:r>
              <a:rPr lang="en-IN" dirty="0" smtClean="0"/>
              <a:t>.</a:t>
            </a:r>
            <a:r>
              <a:rPr lang="en-IN" i="1" dirty="0" smtClean="0"/>
              <a:t> </a:t>
            </a:r>
          </a:p>
          <a:p>
            <a:endParaRPr lang="en-IN" sz="1050" i="1" dirty="0"/>
          </a:p>
          <a:p>
            <a:r>
              <a:rPr lang="en-IN" i="1" dirty="0" smtClean="0"/>
              <a:t>	</a:t>
            </a:r>
            <a:r>
              <a:rPr lang="en-IN" dirty="0" smtClean="0"/>
              <a:t>By </a:t>
            </a:r>
            <a:r>
              <a:rPr lang="en-IN" dirty="0"/>
              <a:t>definition of </a:t>
            </a:r>
            <a:r>
              <a:rPr lang="en-IN" i="1" dirty="0"/>
              <a:t>T </a:t>
            </a:r>
            <a:r>
              <a:rPr lang="en-IN" dirty="0"/>
              <a:t>this means that</a:t>
            </a:r>
            <a:endParaRPr lang="en-US" altLang="en-US" dirty="0"/>
          </a:p>
        </p:txBody>
      </p:sp>
      <p:pic>
        <p:nvPicPr>
          <p:cNvPr id="6147" name="Picture 3" descr="For every m, n element of Z, if 3 divides (m minus n) and 3 divides (n minus p) then 3 divides (m minus p)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5086350"/>
            <a:ext cx="7648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1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341313" indent="0"/>
            <a:r>
              <a:rPr lang="en-IN" dirty="0"/>
              <a:t>Is this true? Suppose </a:t>
            </a:r>
            <a:r>
              <a:rPr lang="en-IN" i="1" dirty="0"/>
              <a:t>m</a:t>
            </a:r>
            <a:r>
              <a:rPr lang="en-IN" dirty="0"/>
              <a:t>, </a:t>
            </a:r>
            <a:r>
              <a:rPr lang="en-IN" i="1" dirty="0"/>
              <a:t>n</a:t>
            </a:r>
            <a:r>
              <a:rPr lang="en-IN" dirty="0"/>
              <a:t>, and </a:t>
            </a:r>
            <a:r>
              <a:rPr lang="en-IN" i="1" dirty="0"/>
              <a:t>p </a:t>
            </a:r>
            <a:r>
              <a:rPr lang="en-IN" dirty="0"/>
              <a:t>are particular but arbitrarily chosen integers such that</a:t>
            </a:r>
            <a:endParaRPr lang="en-US" altLang="en-US" dirty="0"/>
          </a:p>
        </p:txBody>
      </p:sp>
      <p:pic>
        <p:nvPicPr>
          <p:cNvPr id="7170" name="Picture 2" descr="3 divides (m minus n) and 3 divides (n minus p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892808"/>
            <a:ext cx="2876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8226425" cy="457200"/>
          </a:xfrm>
        </p:spPr>
        <p:txBody>
          <a:bodyPr/>
          <a:lstStyle/>
          <a:p>
            <a:pPr marL="341313" indent="0"/>
            <a:r>
              <a:rPr lang="en-IN" dirty="0"/>
              <a:t>Must it follow that</a:t>
            </a:r>
            <a:endParaRPr lang="en-US" altLang="en-US" dirty="0"/>
          </a:p>
        </p:txBody>
      </p:sp>
      <p:pic>
        <p:nvPicPr>
          <p:cNvPr id="7171" name="Picture 3" descr="3 divides (m minus p) question 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25" y="2438400"/>
            <a:ext cx="1314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8226425" cy="1143000"/>
          </a:xfrm>
        </p:spPr>
        <p:txBody>
          <a:bodyPr/>
          <a:lstStyle/>
          <a:p>
            <a:r>
              <a:rPr lang="en-IN" i="1" dirty="0" smtClean="0"/>
              <a:t>					     [In </a:t>
            </a:r>
            <a:r>
              <a:rPr lang="en-IN" i="1" dirty="0"/>
              <a:t>other words, can we find </a:t>
            </a:r>
            <a:r>
              <a:rPr lang="en-IN" i="1" dirty="0" smtClean="0"/>
              <a:t>an integer </a:t>
            </a:r>
            <a:r>
              <a:rPr lang="en-IN" i="1" dirty="0"/>
              <a:t>so that </a:t>
            </a:r>
            <a:r>
              <a:rPr lang="en-IN" i="1" dirty="0" smtClean="0"/>
              <a:t>m</a:t>
            </a:r>
            <a:r>
              <a:rPr lang="en-IN" dirty="0"/>
              <a:t> − </a:t>
            </a:r>
            <a:r>
              <a:rPr lang="en-IN" i="1" dirty="0" smtClean="0"/>
              <a:t>p </a:t>
            </a:r>
            <a:r>
              <a:rPr lang="en-IN" dirty="0" smtClean="0"/>
              <a:t>= 3</a:t>
            </a:r>
            <a:r>
              <a:rPr lang="en-IN" b="1" dirty="0"/>
              <a:t> </a:t>
            </a:r>
            <a:r>
              <a:rPr lang="en-IN" b="1" dirty="0" smtClean="0"/>
              <a:t>· </a:t>
            </a:r>
            <a:r>
              <a:rPr lang="en-IN" i="1" dirty="0" smtClean="0"/>
              <a:t>(</a:t>
            </a:r>
            <a:r>
              <a:rPr lang="en-IN" i="1" dirty="0"/>
              <a:t>that integer)?] </a:t>
            </a:r>
            <a:r>
              <a:rPr lang="en-IN" dirty="0"/>
              <a:t>By definition of “divides,” since</a:t>
            </a:r>
            <a:endParaRPr lang="en-US" altLang="en-US" dirty="0"/>
          </a:p>
        </p:txBody>
      </p:sp>
      <p:pic>
        <p:nvPicPr>
          <p:cNvPr id="7172" name="Picture 4" descr="3 divides (m minus n) and 3 divides (n minus p)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81400"/>
            <a:ext cx="3333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810000"/>
            <a:ext cx="8226425" cy="1828800"/>
          </a:xfrm>
        </p:spPr>
        <p:txBody>
          <a:bodyPr/>
          <a:lstStyle/>
          <a:p>
            <a:r>
              <a:rPr lang="en-IN" dirty="0" smtClean="0"/>
              <a:t>	then 	 </a:t>
            </a:r>
          </a:p>
          <a:p>
            <a:r>
              <a:rPr lang="en-IN" i="1" dirty="0"/>
              <a:t>	</a:t>
            </a:r>
            <a:r>
              <a:rPr lang="en-IN" i="1" dirty="0" smtClean="0"/>
              <a:t>		   </a:t>
            </a:r>
            <a:r>
              <a:rPr lang="pt-BR" i="1" dirty="0" smtClean="0"/>
              <a:t>m</a:t>
            </a:r>
            <a:r>
              <a:rPr lang="en-IN" dirty="0"/>
              <a:t> − </a:t>
            </a:r>
            <a:r>
              <a:rPr lang="pt-BR" i="1" dirty="0" smtClean="0"/>
              <a:t>n </a:t>
            </a:r>
            <a:r>
              <a:rPr lang="pt-BR" dirty="0" smtClean="0"/>
              <a:t>= </a:t>
            </a:r>
            <a:r>
              <a:rPr lang="pt-BR" dirty="0"/>
              <a:t>3</a:t>
            </a:r>
            <a:r>
              <a:rPr lang="pt-BR" i="1" dirty="0"/>
              <a:t>r </a:t>
            </a:r>
            <a:r>
              <a:rPr lang="pt-BR" i="1" dirty="0" smtClean="0"/>
              <a:t>	   </a:t>
            </a:r>
            <a:r>
              <a:rPr lang="pt-BR" dirty="0" smtClean="0"/>
              <a:t>for </a:t>
            </a:r>
            <a:r>
              <a:rPr lang="pt-BR" dirty="0"/>
              <a:t>some integer </a:t>
            </a:r>
            <a:r>
              <a:rPr lang="pt-BR" i="1" dirty="0" smtClean="0"/>
              <a:t>r</a:t>
            </a:r>
            <a:r>
              <a:rPr lang="pt-BR" dirty="0" smtClean="0"/>
              <a:t>, </a:t>
            </a:r>
          </a:p>
          <a:p>
            <a:r>
              <a:rPr lang="en-IN" dirty="0" smtClean="0"/>
              <a:t>	and </a:t>
            </a:r>
          </a:p>
          <a:p>
            <a:r>
              <a:rPr lang="en-IN" i="1" dirty="0"/>
              <a:t>	</a:t>
            </a:r>
            <a:r>
              <a:rPr lang="en-IN" i="1" dirty="0" smtClean="0"/>
              <a:t>		    n</a:t>
            </a:r>
            <a:r>
              <a:rPr lang="en-IN" dirty="0"/>
              <a:t> − </a:t>
            </a:r>
            <a:r>
              <a:rPr lang="en-IN" i="1" dirty="0" smtClean="0"/>
              <a:t>p </a:t>
            </a:r>
            <a:r>
              <a:rPr lang="en-IN" dirty="0" smtClean="0"/>
              <a:t>= </a:t>
            </a:r>
            <a:r>
              <a:rPr lang="en-IN" dirty="0"/>
              <a:t>3</a:t>
            </a:r>
            <a:r>
              <a:rPr lang="en-IN" i="1" dirty="0"/>
              <a:t>s </a:t>
            </a:r>
            <a:r>
              <a:rPr lang="en-IN" i="1" dirty="0" smtClean="0"/>
              <a:t>	   </a:t>
            </a:r>
            <a:r>
              <a:rPr lang="en-IN" dirty="0" smtClean="0"/>
              <a:t>for </a:t>
            </a:r>
            <a:r>
              <a:rPr lang="en-IN" dirty="0"/>
              <a:t>some integer </a:t>
            </a:r>
            <a:r>
              <a:rPr lang="en-IN" i="1" dirty="0"/>
              <a:t>s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93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505200"/>
          </a:xfrm>
        </p:spPr>
        <p:txBody>
          <a:bodyPr/>
          <a:lstStyle/>
          <a:p>
            <a:r>
              <a:rPr lang="en-IN" dirty="0" smtClean="0"/>
              <a:t>	The </a:t>
            </a:r>
            <a:r>
              <a:rPr lang="en-IN" dirty="0"/>
              <a:t>crucial observation is that (</a:t>
            </a:r>
            <a:r>
              <a:rPr lang="en-IN" i="1" dirty="0" smtClean="0"/>
              <a:t>m</a:t>
            </a:r>
            <a:r>
              <a:rPr lang="en-IN" dirty="0"/>
              <a:t> − </a:t>
            </a:r>
            <a:r>
              <a:rPr lang="en-IN" i="1" dirty="0" smtClean="0"/>
              <a:t>n</a:t>
            </a:r>
            <a:r>
              <a:rPr lang="en-IN" dirty="0" smtClean="0"/>
              <a:t>) + (</a:t>
            </a:r>
            <a:r>
              <a:rPr lang="en-IN" i="1" dirty="0" smtClean="0"/>
              <a:t>n</a:t>
            </a:r>
            <a:r>
              <a:rPr lang="en-IN" dirty="0"/>
              <a:t> − </a:t>
            </a:r>
            <a:r>
              <a:rPr lang="en-IN" i="1" dirty="0" smtClean="0"/>
              <a:t>p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i="1" dirty="0" smtClean="0"/>
              <a:t>m</a:t>
            </a:r>
            <a:r>
              <a:rPr lang="en-IN" dirty="0"/>
              <a:t> − </a:t>
            </a:r>
            <a:r>
              <a:rPr lang="en-IN" i="1" dirty="0" smtClean="0"/>
              <a:t>p</a:t>
            </a:r>
            <a:r>
              <a:rPr lang="en-IN" dirty="0"/>
              <a:t>. </a:t>
            </a:r>
            <a:r>
              <a:rPr lang="en-IN" dirty="0" smtClean="0"/>
              <a:t>Add these </a:t>
            </a:r>
            <a:r>
              <a:rPr lang="en-IN" dirty="0"/>
              <a:t>two </a:t>
            </a:r>
            <a:r>
              <a:rPr lang="en-IN" dirty="0" smtClean="0"/>
              <a:t>equations together </a:t>
            </a:r>
            <a:r>
              <a:rPr lang="en-IN" dirty="0"/>
              <a:t>to </a:t>
            </a:r>
            <a:r>
              <a:rPr lang="en-IN" dirty="0" smtClean="0"/>
              <a:t>obtain </a:t>
            </a:r>
          </a:p>
          <a:p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/>
              <a:t> </a:t>
            </a:r>
            <a:r>
              <a:rPr lang="en-IN" dirty="0" smtClean="0"/>
              <a:t>         (</a:t>
            </a:r>
            <a:r>
              <a:rPr lang="en-IN" i="1" dirty="0" smtClean="0"/>
              <a:t>m</a:t>
            </a:r>
            <a:r>
              <a:rPr lang="en-IN" dirty="0"/>
              <a:t> − </a:t>
            </a:r>
            <a:r>
              <a:rPr lang="en-IN" i="1" dirty="0" smtClean="0"/>
              <a:t>n</a:t>
            </a:r>
            <a:r>
              <a:rPr lang="en-IN" dirty="0" smtClean="0"/>
              <a:t>) + (</a:t>
            </a:r>
            <a:r>
              <a:rPr lang="en-IN" i="1" dirty="0" smtClean="0"/>
              <a:t>n</a:t>
            </a:r>
            <a:r>
              <a:rPr lang="en-IN" dirty="0"/>
              <a:t> − </a:t>
            </a:r>
            <a:r>
              <a:rPr lang="en-IN" i="1" dirty="0" smtClean="0"/>
              <a:t>p</a:t>
            </a:r>
            <a:r>
              <a:rPr lang="en-IN" dirty="0"/>
              <a:t>) </a:t>
            </a:r>
            <a:r>
              <a:rPr lang="en-IN" dirty="0" smtClean="0"/>
              <a:t>= 3</a:t>
            </a:r>
            <a:r>
              <a:rPr lang="en-IN" i="1" dirty="0" smtClean="0"/>
              <a:t>r</a:t>
            </a:r>
            <a:r>
              <a:rPr lang="en-IN" dirty="0" smtClean="0"/>
              <a:t> + 3</a:t>
            </a:r>
            <a:r>
              <a:rPr lang="en-IN" i="1" dirty="0" smtClean="0"/>
              <a:t>s</a:t>
            </a:r>
            <a:r>
              <a:rPr lang="en-IN" dirty="0" smtClean="0"/>
              <a:t>, </a:t>
            </a:r>
          </a:p>
          <a:p>
            <a:endParaRPr lang="en-IN" sz="100" dirty="0" smtClean="0"/>
          </a:p>
          <a:p>
            <a:r>
              <a:rPr lang="en-IN" dirty="0"/>
              <a:t>	</a:t>
            </a:r>
            <a:r>
              <a:rPr lang="en-IN" dirty="0" smtClean="0"/>
              <a:t>which </a:t>
            </a:r>
            <a:r>
              <a:rPr lang="en-IN" dirty="0"/>
              <a:t>is equivalent </a:t>
            </a:r>
            <a:r>
              <a:rPr lang="en-IN" dirty="0" smtClean="0"/>
              <a:t>to </a:t>
            </a:r>
          </a:p>
          <a:p>
            <a:r>
              <a:rPr lang="en-IN" i="1" dirty="0"/>
              <a:t>	</a:t>
            </a:r>
            <a:r>
              <a:rPr lang="en-IN" i="1" dirty="0" smtClean="0"/>
              <a:t>		                </a:t>
            </a:r>
            <a:r>
              <a:rPr lang="en-IN" sz="500" i="1" dirty="0" smtClean="0"/>
              <a:t> </a:t>
            </a:r>
            <a:r>
              <a:rPr lang="en-IN" i="1" dirty="0" smtClean="0"/>
              <a:t>m</a:t>
            </a:r>
            <a:r>
              <a:rPr lang="en-IN" dirty="0" smtClean="0"/>
              <a:t> </a:t>
            </a:r>
            <a:r>
              <a:rPr lang="en-IN" dirty="0"/>
              <a:t>− </a:t>
            </a:r>
            <a:r>
              <a:rPr lang="en-IN" i="1" dirty="0" smtClean="0"/>
              <a:t>p </a:t>
            </a:r>
            <a:r>
              <a:rPr lang="en-IN" dirty="0" smtClean="0"/>
              <a:t>= 3(</a:t>
            </a:r>
            <a:r>
              <a:rPr lang="en-IN" i="1" dirty="0" smtClean="0"/>
              <a:t>r</a:t>
            </a:r>
            <a:r>
              <a:rPr lang="en-IN" dirty="0" smtClean="0"/>
              <a:t> + </a:t>
            </a:r>
            <a:r>
              <a:rPr lang="en-IN" i="1" dirty="0" smtClean="0"/>
              <a:t>s</a:t>
            </a:r>
            <a:r>
              <a:rPr lang="en-IN" dirty="0" smtClean="0"/>
              <a:t>)</a:t>
            </a:r>
            <a:r>
              <a:rPr lang="en-IN" i="1" dirty="0" smtClean="0"/>
              <a:t>. </a:t>
            </a:r>
          </a:p>
          <a:p>
            <a:endParaRPr lang="en-IN" sz="600" i="1" dirty="0" smtClean="0"/>
          </a:p>
          <a:p>
            <a:r>
              <a:rPr lang="en-IN" i="1" dirty="0" smtClean="0"/>
              <a:t>	[</a:t>
            </a:r>
            <a:r>
              <a:rPr lang="en-IN" i="1" dirty="0"/>
              <a:t>Thus we have found an integer so that </a:t>
            </a:r>
            <a:r>
              <a:rPr lang="en-IN" i="1" dirty="0" smtClean="0"/>
              <a:t>m</a:t>
            </a:r>
            <a:r>
              <a:rPr lang="en-IN" dirty="0" smtClean="0"/>
              <a:t> </a:t>
            </a:r>
            <a:r>
              <a:rPr lang="en-IN" dirty="0"/>
              <a:t>− </a:t>
            </a:r>
            <a:r>
              <a:rPr lang="en-IN" i="1" dirty="0" smtClean="0"/>
              <a:t>p </a:t>
            </a:r>
            <a:r>
              <a:rPr lang="en-IN" dirty="0" smtClean="0"/>
              <a:t>= 3 </a:t>
            </a:r>
            <a:r>
              <a:rPr lang="en-IN" b="1" dirty="0" smtClean="0"/>
              <a:t>· </a:t>
            </a:r>
            <a:r>
              <a:rPr lang="en-IN" i="1" dirty="0" smtClean="0"/>
              <a:t>(</a:t>
            </a:r>
            <a:r>
              <a:rPr lang="en-IN" i="1" dirty="0"/>
              <a:t>that integer</a:t>
            </a:r>
            <a:r>
              <a:rPr lang="en-IN" i="1" dirty="0" smtClean="0"/>
              <a:t>).] </a:t>
            </a:r>
            <a:r>
              <a:rPr lang="en-IN" dirty="0" smtClean="0"/>
              <a:t>Since </a:t>
            </a:r>
            <a:r>
              <a:rPr lang="en-IN" i="1" dirty="0"/>
              <a:t>r </a:t>
            </a:r>
            <a:r>
              <a:rPr lang="en-IN" dirty="0"/>
              <a:t>and </a:t>
            </a:r>
            <a:r>
              <a:rPr lang="en-IN" i="1" dirty="0"/>
              <a:t>s </a:t>
            </a:r>
            <a:r>
              <a:rPr lang="en-IN" dirty="0"/>
              <a:t>are </a:t>
            </a:r>
            <a:r>
              <a:rPr lang="en-IN" dirty="0" smtClean="0"/>
              <a:t>integers, </a:t>
            </a:r>
            <a:r>
              <a:rPr lang="en-IN" i="1" dirty="0" smtClean="0"/>
              <a:t>r</a:t>
            </a:r>
            <a:r>
              <a:rPr lang="en-IN" dirty="0" smtClean="0"/>
              <a:t> + </a:t>
            </a:r>
            <a:r>
              <a:rPr lang="en-IN" i="1" dirty="0" smtClean="0"/>
              <a:t>s </a:t>
            </a:r>
            <a:r>
              <a:rPr lang="en-IN" dirty="0"/>
              <a:t>is an integer. So </a:t>
            </a:r>
            <a:r>
              <a:rPr lang="en-IN" dirty="0" smtClean="0"/>
              <a:t>this equation </a:t>
            </a:r>
            <a:r>
              <a:rPr lang="en-IN" dirty="0"/>
              <a:t>shows </a:t>
            </a:r>
            <a:r>
              <a:rPr lang="en-IN" dirty="0" smtClean="0"/>
              <a:t>that</a:t>
            </a:r>
            <a:endParaRPr lang="en-US" altLang="en-US" dirty="0"/>
          </a:p>
        </p:txBody>
      </p:sp>
      <p:pic>
        <p:nvPicPr>
          <p:cNvPr id="8194" name="Picture 2" descr="3 divides (m minus p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4876800"/>
            <a:ext cx="1314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5181600"/>
            <a:ext cx="8226425" cy="533400"/>
          </a:xfrm>
        </p:spPr>
        <p:txBody>
          <a:bodyPr/>
          <a:lstStyle/>
          <a:p>
            <a:r>
              <a:rPr lang="en-IN" dirty="0" smtClean="0"/>
              <a:t>	It </a:t>
            </a:r>
            <a:r>
              <a:rPr lang="en-IN" dirty="0"/>
              <a:t>follows that </a:t>
            </a:r>
            <a:r>
              <a:rPr lang="en-IN" i="1" dirty="0"/>
              <a:t>T </a:t>
            </a:r>
            <a:r>
              <a:rPr lang="en-IN" dirty="0"/>
              <a:t>is transitive.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4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2438400"/>
            <a:ext cx="8534400" cy="1143000"/>
          </a:xfrm>
        </p:spPr>
        <p:txBody>
          <a:bodyPr/>
          <a:lstStyle/>
          <a:p>
            <a:pPr algn="ctr" eaLnBrk="1" hangingPunct="1"/>
            <a:r>
              <a:rPr lang="en-IN" dirty="0"/>
              <a:t>The Transitive Closure of a Relation</a:t>
            </a:r>
          </a:p>
        </p:txBody>
      </p:sp>
    </p:spTree>
    <p:extLst>
      <p:ext uri="{BB962C8B-B14F-4D97-AF65-F5344CB8AC3E}">
        <p14:creationId xmlns:p14="http://schemas.microsoft.com/office/powerpoint/2010/main" val="12929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900" dirty="0"/>
              <a:t>The Transitive Closure of a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905000"/>
          </a:xfrm>
        </p:spPr>
        <p:txBody>
          <a:bodyPr/>
          <a:lstStyle/>
          <a:p>
            <a:pPr marL="0" indent="0"/>
            <a:r>
              <a:rPr lang="en-IN" dirty="0" smtClean="0"/>
              <a:t>The </a:t>
            </a:r>
            <a:r>
              <a:rPr lang="en-IN" dirty="0"/>
              <a:t>relation obtained by adding </a:t>
            </a:r>
            <a:r>
              <a:rPr lang="en-IN" dirty="0" smtClean="0"/>
              <a:t>the least </a:t>
            </a:r>
            <a:r>
              <a:rPr lang="en-IN" dirty="0"/>
              <a:t>number of </a:t>
            </a:r>
            <a:r>
              <a:rPr lang="en-IN" dirty="0" smtClean="0"/>
              <a:t>ordered pairs </a:t>
            </a:r>
            <a:r>
              <a:rPr lang="en-IN" dirty="0"/>
              <a:t>to ensure transitivity is called the </a:t>
            </a:r>
            <a:r>
              <a:rPr lang="en-IN" i="1" dirty="0"/>
              <a:t>transitive closure </a:t>
            </a:r>
            <a:r>
              <a:rPr lang="en-IN" dirty="0"/>
              <a:t>of </a:t>
            </a:r>
            <a:r>
              <a:rPr lang="en-IN" dirty="0" smtClean="0"/>
              <a:t>the relation</a:t>
            </a:r>
            <a:r>
              <a:rPr lang="en-IN" dirty="0"/>
              <a:t>. More precisely, the transitive closure of a relation is the smallest transitive </a:t>
            </a:r>
            <a:r>
              <a:rPr lang="en-IN" dirty="0" smtClean="0"/>
              <a:t>relation that </a:t>
            </a:r>
            <a:r>
              <a:rPr lang="en-IN" dirty="0"/>
              <a:t>contains the relation.</a:t>
            </a:r>
            <a:endParaRPr lang="en-US" altLang="en-US" dirty="0"/>
          </a:p>
        </p:txBody>
      </p:sp>
      <p:pic>
        <p:nvPicPr>
          <p:cNvPr id="9218" name="Picture 2" descr="The text box has the heading, Definition. The text reads, Let A be a set and R a relation on A. The transitive closure of R is the relation R^t on A that satisfies the following three properties:&#10;1. R^t is transitive. &#10;2. R subset of or equal to R^t.&#10;3. If S is any other transitive relation that contains R, then R^t subset of or equal to 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7385068" cy="197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5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900" dirty="0"/>
              <a:t>Example </a:t>
            </a:r>
            <a:r>
              <a:rPr lang="en-IN" altLang="en-US" sz="2900" dirty="0" smtClean="0"/>
              <a:t>8.2.5 </a:t>
            </a:r>
            <a:r>
              <a:rPr lang="en-US" altLang="en-US" sz="2900" dirty="0"/>
              <a:t>– </a:t>
            </a:r>
            <a:r>
              <a:rPr lang="en-IN" altLang="en-US" sz="2900" i="1" dirty="0"/>
              <a:t>Transitive Closure of a Relation</a:t>
            </a:r>
            <a:endParaRPr lang="en-IN" alt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4384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A </a:t>
            </a:r>
            <a:r>
              <a:rPr lang="en-IN" dirty="0" smtClean="0"/>
              <a:t>= </a:t>
            </a:r>
            <a:r>
              <a:rPr lang="en-IN" dirty="0"/>
              <a:t>{0, 1, 2, 3} and consider the relation </a:t>
            </a:r>
            <a:r>
              <a:rPr lang="en-IN" i="1" dirty="0"/>
              <a:t>R </a:t>
            </a:r>
            <a:r>
              <a:rPr lang="en-IN" dirty="0"/>
              <a:t>defined on </a:t>
            </a:r>
            <a:r>
              <a:rPr lang="en-IN" i="1" dirty="0"/>
              <a:t>A </a:t>
            </a:r>
            <a:r>
              <a:rPr lang="en-IN" dirty="0"/>
              <a:t>as </a:t>
            </a:r>
            <a:r>
              <a:rPr lang="en-IN" dirty="0" smtClean="0"/>
              <a:t>follows: </a:t>
            </a:r>
          </a:p>
          <a:p>
            <a:pPr marL="0" indent="0"/>
            <a:endParaRPr lang="en-IN" sz="1200" dirty="0" smtClean="0"/>
          </a:p>
          <a:p>
            <a:pPr marL="0" indent="0"/>
            <a:r>
              <a:rPr lang="en-IN" i="1" dirty="0"/>
              <a:t>	</a:t>
            </a:r>
            <a:r>
              <a:rPr lang="en-IN" i="1" dirty="0" smtClean="0"/>
              <a:t>	       </a:t>
            </a:r>
            <a:r>
              <a:rPr lang="pt-BR" i="1" dirty="0" smtClean="0"/>
              <a:t>R </a:t>
            </a:r>
            <a:r>
              <a:rPr lang="pt-BR" dirty="0" smtClean="0"/>
              <a:t>= </a:t>
            </a:r>
            <a:r>
              <a:rPr lang="pt-BR" dirty="0"/>
              <a:t>{(0, 1), (1, 2), (2, 3</a:t>
            </a:r>
            <a:r>
              <a:rPr lang="pt-BR" dirty="0" smtClean="0"/>
              <a:t>)}</a:t>
            </a:r>
            <a:r>
              <a:rPr lang="pt-BR" i="1" dirty="0" smtClean="0"/>
              <a:t>. </a:t>
            </a:r>
          </a:p>
          <a:p>
            <a:pPr marL="0" indent="0"/>
            <a:endParaRPr lang="pt-BR" sz="2000" i="1" dirty="0"/>
          </a:p>
          <a:p>
            <a:pPr marL="0" indent="0"/>
            <a:r>
              <a:rPr lang="en-IN" dirty="0" smtClean="0"/>
              <a:t>Find </a:t>
            </a:r>
            <a:r>
              <a:rPr lang="en-IN" dirty="0"/>
              <a:t>the transitive closure of </a:t>
            </a:r>
            <a:r>
              <a:rPr lang="en-IN" i="1" dirty="0"/>
              <a:t>R</a:t>
            </a:r>
            <a:r>
              <a:rPr lang="en-IN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67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Reflexivity, Symmetry, and Transitivity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Thus the directed graph </a:t>
            </a:r>
            <a:r>
              <a:rPr lang="en-IN" dirty="0" smtClean="0"/>
              <a:t>for </a:t>
            </a:r>
            <a:r>
              <a:rPr lang="en-IN" i="1" dirty="0" smtClean="0"/>
              <a:t>R </a:t>
            </a:r>
            <a:r>
              <a:rPr lang="en-IN" dirty="0"/>
              <a:t>has the appearance shown below.</a:t>
            </a:r>
            <a:endParaRPr lang="en-US" altLang="en-US" dirty="0"/>
          </a:p>
        </p:txBody>
      </p:sp>
      <p:pic>
        <p:nvPicPr>
          <p:cNvPr id="2050" name="Picture 2" descr="The directed graph consists of 6 vertices labeled as 4, 7, 2, 3, 6, and 9. There is a loop on each vertex to itself. There is an arrow from 4 to 7 and from 7 to 4. Similarly, there is an arrow from 3 to 9 and also from 9 to 3; there is an arrow from 9 to 6 and also from 6 to 9; and, there is an arrow from 6 to 3 and also from 3 to 6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0"/>
            <a:ext cx="46482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86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r>
              <a:rPr lang="en-IN" dirty="0"/>
              <a:t>Every ordered pair in </a:t>
            </a:r>
            <a:r>
              <a:rPr lang="en-IN" i="1" dirty="0"/>
              <a:t>R </a:t>
            </a:r>
            <a:r>
              <a:rPr lang="en-IN" dirty="0"/>
              <a:t>is in</a:t>
            </a:r>
            <a:endParaRPr lang="en-US" altLang="en-US" dirty="0"/>
          </a:p>
        </p:txBody>
      </p:sp>
      <p:pic>
        <p:nvPicPr>
          <p:cNvPr id="10242" name="Picture 2" descr="R^t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1485900"/>
            <a:ext cx="3524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r>
              <a:rPr lang="en-IN" dirty="0" smtClean="0"/>
              <a:t>                                                   so</a:t>
            </a:r>
            <a:endParaRPr lang="en-US" altLang="en-US" dirty="0"/>
          </a:p>
        </p:txBody>
      </p:sp>
      <p:pic>
        <p:nvPicPr>
          <p:cNvPr id="10243" name="Picture 3" descr="{(0, 1), (1, 2), (2, 3)} subset of or equal to R^t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32194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5908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Thus the directed graph of </a:t>
            </a:r>
            <a:r>
              <a:rPr lang="en-IN" i="1" dirty="0"/>
              <a:t>R </a:t>
            </a:r>
            <a:r>
              <a:rPr lang="en-IN" dirty="0"/>
              <a:t>contains the arrows </a:t>
            </a:r>
            <a:r>
              <a:rPr lang="en-IN" dirty="0" smtClean="0"/>
              <a:t>shown below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10244" name="Picture 4" descr="The graph has 4 vertices 0, 1, 2, and 3. It also has three directed edges. The vertex 0 is connected to the vertex 1 by a directed edge. Similarly, the vertex 1 is connected to the vertex 2 by a directed edge and the vertex 2 is connected to the vertex 3 by a directed edge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3276600"/>
            <a:ext cx="23336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8006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Since there are arrows going from 0 to 1 and from 1 to 2,</a:t>
            </a:r>
            <a:endParaRPr lang="en-US" altLang="en-US" dirty="0"/>
          </a:p>
        </p:txBody>
      </p:sp>
      <p:pic>
        <p:nvPicPr>
          <p:cNvPr id="10245" name="Picture 5" descr="R^t,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876800"/>
            <a:ext cx="2952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5181600"/>
            <a:ext cx="8226425" cy="457200"/>
          </a:xfrm>
        </p:spPr>
        <p:txBody>
          <a:bodyPr/>
          <a:lstStyle/>
          <a:p>
            <a:r>
              <a:rPr lang="en-IN" dirty="0"/>
              <a:t>must have an arrow </a:t>
            </a:r>
            <a:r>
              <a:rPr lang="en-IN" dirty="0" smtClean="0"/>
              <a:t>going from </a:t>
            </a:r>
            <a:r>
              <a:rPr lang="en-IN" dirty="0"/>
              <a:t>0 to 2.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64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8.2.5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1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r>
              <a:rPr lang="en-IN" dirty="0"/>
              <a:t>Hence</a:t>
            </a:r>
            <a:endParaRPr lang="en-US" altLang="en-US" dirty="0"/>
          </a:p>
        </p:txBody>
      </p:sp>
      <p:pic>
        <p:nvPicPr>
          <p:cNvPr id="11266" name="Picture 2" descr="(0, 2) element of R^t. Then (0, 2) element of R^t and (2, 3) element of R^t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32" y="1524000"/>
            <a:ext cx="5438768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 smtClean="0"/>
              <a:t> 						</a:t>
            </a:r>
            <a:r>
              <a:rPr lang="en-IN" dirty="0"/>
              <a:t> </a:t>
            </a:r>
            <a:r>
              <a:rPr lang="en-IN" dirty="0" smtClean="0"/>
              <a:t>           so </a:t>
            </a:r>
            <a:r>
              <a:rPr lang="en-IN" dirty="0"/>
              <a:t>since</a:t>
            </a:r>
            <a:endParaRPr lang="en-US" altLang="en-US" dirty="0"/>
          </a:p>
        </p:txBody>
      </p:sp>
      <p:pic>
        <p:nvPicPr>
          <p:cNvPr id="20" name="Picture 5" descr="R^t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1514475"/>
            <a:ext cx="2952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226425" cy="444599"/>
          </a:xfrm>
        </p:spPr>
        <p:txBody>
          <a:bodyPr/>
          <a:lstStyle/>
          <a:p>
            <a:pPr marL="0" indent="0"/>
            <a:r>
              <a:rPr lang="en-IN" dirty="0" smtClean="0"/>
              <a:t>is </a:t>
            </a:r>
            <a:r>
              <a:rPr lang="en-IN" dirty="0"/>
              <a:t>transitive,</a:t>
            </a:r>
            <a:endParaRPr lang="en-US" altLang="en-US" dirty="0"/>
          </a:p>
        </p:txBody>
      </p:sp>
      <p:pic>
        <p:nvPicPr>
          <p:cNvPr id="11267" name="Picture 3" descr="(0, 3) element of R^t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882874"/>
            <a:ext cx="1381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226425" cy="482699"/>
          </a:xfrm>
        </p:spPr>
        <p:txBody>
          <a:bodyPr/>
          <a:lstStyle/>
          <a:p>
            <a:pPr marL="0" indent="0"/>
            <a:r>
              <a:rPr lang="en-IN" dirty="0" smtClean="0"/>
              <a:t>           	</a:t>
            </a:r>
            <a:r>
              <a:rPr lang="en-IN" dirty="0"/>
              <a:t> </a:t>
            </a:r>
            <a:r>
              <a:rPr lang="en-IN" dirty="0" smtClean="0"/>
              <a:t>              Also</a:t>
            </a:r>
            <a:r>
              <a:rPr lang="en-IN" dirty="0"/>
              <a:t>, since</a:t>
            </a:r>
            <a:endParaRPr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53025" y="1882873"/>
            <a:ext cx="3286125" cy="352425"/>
            <a:chOff x="5153025" y="1882873"/>
            <a:chExt cx="3286125" cy="352425"/>
          </a:xfrm>
        </p:grpSpPr>
        <p:pic>
          <p:nvPicPr>
            <p:cNvPr id="11269" name="Picture 5" descr="(1, 2) element of R^t and (2, 3) element of R^t, 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3025" y="1882873"/>
              <a:ext cx="185737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1882874"/>
              <a:ext cx="14287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72" name="Picture 8" descr="then (1, 3) element of R^t. Thus R^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286000"/>
            <a:ext cx="3028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09800"/>
            <a:ext cx="8226425" cy="22860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contains at least </a:t>
            </a:r>
            <a:r>
              <a:rPr lang="en-IN" dirty="0"/>
              <a:t>the </a:t>
            </a:r>
            <a:r>
              <a:rPr lang="en-IN" dirty="0" smtClean="0"/>
              <a:t>following ordered </a:t>
            </a:r>
            <a:r>
              <a:rPr lang="en-IN" dirty="0"/>
              <a:t>pairs</a:t>
            </a:r>
            <a:r>
              <a:rPr lang="en-IN" dirty="0" smtClean="0"/>
              <a:t>: </a:t>
            </a:r>
          </a:p>
          <a:p>
            <a:r>
              <a:rPr lang="en-IN" dirty="0" smtClean="0"/>
              <a:t>		{(</a:t>
            </a:r>
            <a:r>
              <a:rPr lang="en-IN" dirty="0"/>
              <a:t>0, 1), (0, 2), (0, 3), (1, 2), (1, 3), (2, 3</a:t>
            </a:r>
            <a:r>
              <a:rPr lang="en-IN" dirty="0" smtClean="0"/>
              <a:t>)}</a:t>
            </a:r>
            <a:r>
              <a:rPr lang="en-IN" i="1" dirty="0" smtClean="0"/>
              <a:t>.</a:t>
            </a:r>
          </a:p>
          <a:p>
            <a:endParaRPr lang="en-IN" sz="400" dirty="0" smtClean="0"/>
          </a:p>
          <a:p>
            <a:r>
              <a:rPr lang="en-IN" dirty="0" smtClean="0"/>
              <a:t>But </a:t>
            </a:r>
            <a:r>
              <a:rPr lang="en-IN" dirty="0"/>
              <a:t>this relation </a:t>
            </a:r>
            <a:r>
              <a:rPr lang="en-IN" i="1" dirty="0"/>
              <a:t>is </a:t>
            </a:r>
            <a:r>
              <a:rPr lang="en-IN" dirty="0"/>
              <a:t>transitive; hence it equals</a:t>
            </a:r>
            <a:endParaRPr lang="en-US" altLang="en-US" dirty="0"/>
          </a:p>
        </p:txBody>
      </p:sp>
      <p:pic>
        <p:nvPicPr>
          <p:cNvPr id="31" name="Picture 5" descr="R^t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81400"/>
            <a:ext cx="2952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529584"/>
            <a:ext cx="8226425" cy="939899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       </a:t>
            </a:r>
            <a:r>
              <a:rPr lang="en-IN" sz="1800" dirty="0" smtClean="0"/>
              <a:t> </a:t>
            </a:r>
            <a:r>
              <a:rPr lang="en-IN" dirty="0" smtClean="0"/>
              <a:t>. The directed </a:t>
            </a:r>
            <a:r>
              <a:rPr lang="en-IN" dirty="0"/>
              <a:t>graph of</a:t>
            </a:r>
            <a:endParaRPr lang="en-US" altLang="en-US" dirty="0"/>
          </a:p>
        </p:txBody>
      </p:sp>
      <p:pic>
        <p:nvPicPr>
          <p:cNvPr id="33" name="Picture 5" descr="R^t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62400"/>
            <a:ext cx="2952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886200"/>
            <a:ext cx="8226425" cy="482699"/>
          </a:xfrm>
        </p:spPr>
        <p:txBody>
          <a:bodyPr/>
          <a:lstStyle/>
          <a:p>
            <a:r>
              <a:rPr lang="en-IN" dirty="0" smtClean="0"/>
              <a:t>                                 is shown below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11273" name="Picture 9" descr="The graph has 4 vertices: 0, 1, 2 and 3. It also has six directed edges. The vertex 0 is connected to the vertices 1, 2, and 3 by a directed edge. Similarly, the vertex 1 is connected to the vertices 2 and 3 by a directed edge, the vertex 2 is connected to the vertex 3 by a directed edge, and the vertex 0 is connected to the vertex 3 by a directed edge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343400"/>
            <a:ext cx="24669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7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Reflexivity, Symmetry, and Transitivity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419600"/>
          </a:xfrm>
        </p:spPr>
        <p:txBody>
          <a:bodyPr/>
          <a:lstStyle/>
          <a:p>
            <a:r>
              <a:rPr lang="en-IN" dirty="0"/>
              <a:t>This graph has three important </a:t>
            </a:r>
            <a:r>
              <a:rPr lang="en-IN" dirty="0" smtClean="0"/>
              <a:t>properties: </a:t>
            </a:r>
          </a:p>
          <a:p>
            <a:r>
              <a:rPr lang="en-IN" dirty="0" smtClean="0"/>
              <a:t>1. Each </a:t>
            </a:r>
            <a:r>
              <a:rPr lang="en-IN" dirty="0"/>
              <a:t>point of the graph has an arrow looping around from it and going back to </a:t>
            </a:r>
            <a:r>
              <a:rPr lang="en-IN" dirty="0" smtClean="0"/>
              <a:t>it.</a:t>
            </a:r>
            <a:endParaRPr lang="en-IN" sz="800" dirty="0" smtClean="0"/>
          </a:p>
          <a:p>
            <a:r>
              <a:rPr lang="en-IN" dirty="0" smtClean="0"/>
              <a:t>2</a:t>
            </a:r>
            <a:r>
              <a:rPr lang="en-IN" dirty="0"/>
              <a:t>. In each case where there is an arrow going from one point to a second, there is an </a:t>
            </a:r>
            <a:r>
              <a:rPr lang="en-IN" dirty="0" smtClean="0"/>
              <a:t>arrow going </a:t>
            </a:r>
            <a:r>
              <a:rPr lang="en-IN" dirty="0"/>
              <a:t>from the second point back to the </a:t>
            </a:r>
            <a:r>
              <a:rPr lang="en-IN" dirty="0" smtClean="0"/>
              <a:t>first.</a:t>
            </a:r>
            <a:endParaRPr lang="en-IN" sz="800" dirty="0"/>
          </a:p>
          <a:p>
            <a:r>
              <a:rPr lang="en-IN" dirty="0" smtClean="0"/>
              <a:t>3</a:t>
            </a:r>
            <a:r>
              <a:rPr lang="en-IN" dirty="0"/>
              <a:t>. In each case where there is an arrow going from one point to a second and from </a:t>
            </a:r>
            <a:r>
              <a:rPr lang="en-IN" dirty="0" smtClean="0"/>
              <a:t>the second </a:t>
            </a:r>
            <a:r>
              <a:rPr lang="en-IN" dirty="0"/>
              <a:t>point to a third, there is an arrow going from the first point to the third. That </a:t>
            </a:r>
            <a:r>
              <a:rPr lang="en-IN" dirty="0" smtClean="0"/>
              <a:t>is, there </a:t>
            </a:r>
            <a:r>
              <a:rPr lang="en-IN" dirty="0"/>
              <a:t>are no “incomplete directed triangles” in the graph.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58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Reflexivity, Symmetry, and Transitivity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pPr marL="0" indent="0"/>
            <a:r>
              <a:rPr lang="en-IN" dirty="0"/>
              <a:t>Properties (1), (2), and (3) correspond to properties </a:t>
            </a:r>
            <a:r>
              <a:rPr lang="en-IN" dirty="0" smtClean="0"/>
              <a:t>of general </a:t>
            </a:r>
            <a:r>
              <a:rPr lang="en-IN" dirty="0"/>
              <a:t>relations called </a:t>
            </a:r>
            <a:r>
              <a:rPr lang="en-IN" i="1" dirty="0" smtClean="0"/>
              <a:t>reflexivity</a:t>
            </a:r>
            <a:r>
              <a:rPr lang="en-IN" dirty="0" smtClean="0"/>
              <a:t>, </a:t>
            </a:r>
            <a:r>
              <a:rPr lang="en-IN" i="1" dirty="0" smtClean="0"/>
              <a:t>symmetry</a:t>
            </a:r>
            <a:r>
              <a:rPr lang="en-IN" dirty="0"/>
              <a:t>, and </a:t>
            </a:r>
            <a:r>
              <a:rPr lang="en-IN" i="1" dirty="0"/>
              <a:t>transitivity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3074" name="Picture 2" descr="The text box has the heading, Definition. The text reads, Let R be a relation on a set A. 1. R is reflexive if, and only if, for every x element of A, x R x.&#10;2. R is symmetric if, and only if, for every x, y element of A, if x R y then y R x.&#10;3. R is transitive if, and only if, for every x, y, z element of A, if x R y and y R z then x R z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8182229" cy="19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8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Reflexivity, Symmetry, and Transitivity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pPr marL="0" indent="0"/>
            <a:r>
              <a:rPr lang="en-IN" dirty="0" smtClean="0"/>
              <a:t>The </a:t>
            </a:r>
            <a:r>
              <a:rPr lang="en-IN" dirty="0"/>
              <a:t>equivalence of the expressions </a:t>
            </a:r>
            <a:r>
              <a:rPr lang="en-IN" i="1" dirty="0"/>
              <a:t>x R y </a:t>
            </a:r>
            <a:r>
              <a:rPr lang="en-IN" dirty="0"/>
              <a:t>and (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) ∈ </a:t>
            </a:r>
            <a:r>
              <a:rPr lang="en-IN" i="1" dirty="0"/>
              <a:t>R </a:t>
            </a:r>
            <a:r>
              <a:rPr lang="en-IN" dirty="0" smtClean="0"/>
              <a:t>for every </a:t>
            </a:r>
            <a:r>
              <a:rPr lang="en-IN" i="1" dirty="0"/>
              <a:t>x </a:t>
            </a:r>
            <a:r>
              <a:rPr lang="en-IN" dirty="0"/>
              <a:t>and </a:t>
            </a:r>
            <a:r>
              <a:rPr lang="en-IN" i="1" dirty="0"/>
              <a:t>y </a:t>
            </a:r>
            <a:r>
              <a:rPr lang="en-IN" dirty="0" smtClean="0"/>
              <a:t>in </a:t>
            </a:r>
            <a:r>
              <a:rPr lang="en-IN" i="1" dirty="0" smtClean="0"/>
              <a:t>A</a:t>
            </a:r>
            <a:r>
              <a:rPr lang="en-IN" dirty="0"/>
              <a:t>, the reflexive, symmetric, and transitive properties can also be written as follows:</a:t>
            </a:r>
            <a:endParaRPr lang="en-US" altLang="en-US" dirty="0"/>
          </a:p>
        </p:txBody>
      </p:sp>
      <p:pic>
        <p:nvPicPr>
          <p:cNvPr id="4098" name="Picture 2" descr="The text reads, 1. R is reflexive if and only if for every x in A, (x, x) element of R.&#10;2. R is symmetric if and only if for every x and y in A, if (x, y) element of R then (y, x) element of R.&#10;3. R is transitive if and only if for every x, y, and z if A, if (x, y) element of R and (y, z) element of R then (x, z) element of 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8157790" cy="150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Reflexivity, Symmetry, and Transitivity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14800"/>
          </a:xfrm>
        </p:spPr>
        <p:txBody>
          <a:bodyPr/>
          <a:lstStyle/>
          <a:p>
            <a:r>
              <a:rPr lang="en-IN" dirty="0"/>
              <a:t>In informal terms, properties (1)–(3) say the </a:t>
            </a:r>
            <a:r>
              <a:rPr lang="en-IN" dirty="0" smtClean="0"/>
              <a:t>following:</a:t>
            </a:r>
          </a:p>
          <a:p>
            <a:endParaRPr lang="en-IN" sz="200" dirty="0" smtClean="0"/>
          </a:p>
          <a:p>
            <a:r>
              <a:rPr lang="en-IN" dirty="0" smtClean="0"/>
              <a:t>1. </a:t>
            </a:r>
            <a:r>
              <a:rPr lang="en-IN" b="1" dirty="0" smtClean="0"/>
              <a:t>Reflexive</a:t>
            </a:r>
            <a:r>
              <a:rPr lang="en-IN" b="1" dirty="0"/>
              <a:t>: </a:t>
            </a:r>
            <a:r>
              <a:rPr lang="en-IN" dirty="0"/>
              <a:t>Each element is related to </a:t>
            </a:r>
            <a:r>
              <a:rPr lang="en-IN" dirty="0" smtClean="0"/>
              <a:t>itself.</a:t>
            </a:r>
          </a:p>
          <a:p>
            <a:endParaRPr lang="en-IN" sz="300" dirty="0" smtClean="0"/>
          </a:p>
          <a:p>
            <a:r>
              <a:rPr lang="en-IN" dirty="0" smtClean="0"/>
              <a:t>2</a:t>
            </a:r>
            <a:r>
              <a:rPr lang="en-IN" dirty="0"/>
              <a:t>. </a:t>
            </a:r>
            <a:r>
              <a:rPr lang="en-IN" b="1" dirty="0"/>
              <a:t>Symmetric: </a:t>
            </a:r>
            <a:r>
              <a:rPr lang="en-IN" dirty="0"/>
              <a:t>If any one element is related to any </a:t>
            </a:r>
            <a:r>
              <a:rPr lang="en-IN" dirty="0" smtClean="0"/>
              <a:t>other element</a:t>
            </a:r>
            <a:r>
              <a:rPr lang="en-IN" dirty="0"/>
              <a:t>, then the second </a:t>
            </a:r>
            <a:r>
              <a:rPr lang="en-IN" dirty="0" smtClean="0"/>
              <a:t>element is </a:t>
            </a:r>
            <a:r>
              <a:rPr lang="en-IN" dirty="0"/>
              <a:t>related to the </a:t>
            </a:r>
            <a:r>
              <a:rPr lang="en-IN" dirty="0" smtClean="0"/>
              <a:t>first.</a:t>
            </a:r>
          </a:p>
          <a:p>
            <a:endParaRPr lang="en-IN" sz="300" dirty="0" smtClean="0"/>
          </a:p>
          <a:p>
            <a:r>
              <a:rPr lang="en-IN" dirty="0" smtClean="0"/>
              <a:t>3</a:t>
            </a:r>
            <a:r>
              <a:rPr lang="en-IN" dirty="0"/>
              <a:t>. </a:t>
            </a:r>
            <a:r>
              <a:rPr lang="en-IN" b="1" dirty="0"/>
              <a:t>Transitive: </a:t>
            </a:r>
            <a:r>
              <a:rPr lang="en-IN" dirty="0"/>
              <a:t>If any one element is related to a </a:t>
            </a:r>
            <a:r>
              <a:rPr lang="en-IN" dirty="0" smtClean="0"/>
              <a:t>second and </a:t>
            </a:r>
            <a:r>
              <a:rPr lang="en-IN" dirty="0"/>
              <a:t>that second element is </a:t>
            </a:r>
            <a:r>
              <a:rPr lang="en-IN" dirty="0" smtClean="0"/>
              <a:t>related to </a:t>
            </a:r>
            <a:r>
              <a:rPr lang="en-IN" dirty="0"/>
              <a:t>a third, then the first element is related to the third</a:t>
            </a:r>
            <a:r>
              <a:rPr lang="en-IN" dirty="0" smtClean="0"/>
              <a:t>.</a:t>
            </a:r>
          </a:p>
          <a:p>
            <a:endParaRPr lang="en-US" altLang="en-US" sz="1100" dirty="0"/>
          </a:p>
          <a:p>
            <a:pPr marL="0" indent="0"/>
            <a:r>
              <a:rPr lang="en-IN" dirty="0"/>
              <a:t>Note that the definitions of reflexivity, symmetry, and transitivity are universal statements.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031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Reflexivity, Symmetry, and Transitivity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352800"/>
          </a:xfrm>
        </p:spPr>
        <p:txBody>
          <a:bodyPr/>
          <a:lstStyle/>
          <a:p>
            <a:pPr marL="0" indent="0"/>
            <a:r>
              <a:rPr lang="en-IN" dirty="0"/>
              <a:t>This means that to prove a relation has one of </a:t>
            </a:r>
            <a:r>
              <a:rPr lang="en-IN" dirty="0" smtClean="0"/>
              <a:t>the properties</a:t>
            </a:r>
            <a:r>
              <a:rPr lang="en-IN" dirty="0"/>
              <a:t>, you use either </a:t>
            </a:r>
            <a:r>
              <a:rPr lang="en-IN" dirty="0" smtClean="0"/>
              <a:t>the method </a:t>
            </a:r>
            <a:r>
              <a:rPr lang="en-IN" dirty="0"/>
              <a:t>of exhaustion or the method of generalizing from the generic particular</a:t>
            </a:r>
            <a:r>
              <a:rPr lang="en-IN" dirty="0" smtClean="0"/>
              <a:t>.</a:t>
            </a:r>
          </a:p>
          <a:p>
            <a:pPr marL="0" indent="0"/>
            <a:endParaRPr lang="en-US" altLang="en-US" dirty="0"/>
          </a:p>
          <a:p>
            <a:pPr marL="0" indent="0"/>
            <a:r>
              <a:rPr lang="en-IN" dirty="0"/>
              <a:t>Recall that the negation of a universal statement is existential. Hence if </a:t>
            </a:r>
            <a:r>
              <a:rPr lang="en-IN" i="1" dirty="0"/>
              <a:t>R </a:t>
            </a:r>
            <a:r>
              <a:rPr lang="en-IN" dirty="0"/>
              <a:t>is </a:t>
            </a:r>
            <a:r>
              <a:rPr lang="en-IN" dirty="0" smtClean="0"/>
              <a:t>a relation </a:t>
            </a:r>
            <a:r>
              <a:rPr lang="en-IN" dirty="0"/>
              <a:t>on a set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dirty="0" smtClean="0"/>
              <a:t>then</a:t>
            </a:r>
          </a:p>
          <a:p>
            <a:pPr marL="0" indent="0"/>
            <a:endParaRPr lang="en-US" altLang="en-US" dirty="0"/>
          </a:p>
          <a:p>
            <a:pPr marL="0" indent="0"/>
            <a:r>
              <a:rPr lang="en-IN" dirty="0"/>
              <a:t>1. </a:t>
            </a:r>
            <a:r>
              <a:rPr lang="en-IN" i="1" dirty="0"/>
              <a:t>R </a:t>
            </a:r>
            <a:r>
              <a:rPr lang="en-IN" dirty="0"/>
              <a:t>is </a:t>
            </a:r>
            <a:r>
              <a:rPr lang="en-IN" b="1" dirty="0"/>
              <a:t>not reflexive </a:t>
            </a:r>
            <a:r>
              <a:rPr lang="en-IN" dirty="0" smtClean="0">
                <a:ea typeface="Arial Unicode MS"/>
                <a:cs typeface="Arial Unicode MS"/>
              </a:rPr>
              <a:t>⇔</a:t>
            </a:r>
            <a:r>
              <a:rPr lang="en-IN" dirty="0" smtClean="0"/>
              <a:t> </a:t>
            </a:r>
            <a:r>
              <a:rPr lang="en-IN" dirty="0"/>
              <a:t>there is an element </a:t>
            </a:r>
            <a:r>
              <a:rPr lang="en-IN" i="1" dirty="0"/>
              <a:t>x </a:t>
            </a:r>
            <a:r>
              <a:rPr lang="en-IN" dirty="0"/>
              <a:t>in </a:t>
            </a:r>
            <a:r>
              <a:rPr lang="en-IN" i="1" dirty="0"/>
              <a:t>A </a:t>
            </a:r>
            <a:r>
              <a:rPr lang="en-IN" dirty="0"/>
              <a:t>such that</a:t>
            </a:r>
            <a:endParaRPr lang="en-US" altLang="en-US" dirty="0"/>
          </a:p>
        </p:txBody>
      </p:sp>
      <p:pic>
        <p:nvPicPr>
          <p:cNvPr id="5122" name="Picture 2" descr="x is not related to x by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745736"/>
            <a:ext cx="628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648200"/>
            <a:ext cx="8226425" cy="533400"/>
          </a:xfrm>
        </p:spPr>
        <p:txBody>
          <a:bodyPr/>
          <a:lstStyle/>
          <a:p>
            <a:r>
              <a:rPr lang="en-IN" i="1" dirty="0" smtClean="0"/>
              <a:t>	                                          </a:t>
            </a:r>
            <a:r>
              <a:rPr lang="en-IN" sz="1600" i="1" dirty="0" smtClean="0"/>
              <a:t> </a:t>
            </a:r>
            <a:r>
              <a:rPr lang="en-IN" i="1" dirty="0" smtClean="0"/>
              <a:t>[</a:t>
            </a:r>
            <a:r>
              <a:rPr lang="en-IN" i="1" dirty="0"/>
              <a:t>that is, such </a:t>
            </a:r>
            <a:r>
              <a:rPr lang="en-IN" i="1" dirty="0" smtClean="0"/>
              <a:t>that </a:t>
            </a:r>
            <a:r>
              <a:rPr lang="en-IN" dirty="0" smtClean="0"/>
              <a:t>(</a:t>
            </a:r>
            <a:r>
              <a:rPr lang="en-IN" i="1" dirty="0" smtClean="0"/>
              <a:t>x</a:t>
            </a:r>
            <a:r>
              <a:rPr lang="en-IN" dirty="0"/>
              <a:t>, </a:t>
            </a:r>
            <a:r>
              <a:rPr lang="en-IN" i="1" dirty="0"/>
              <a:t>x</a:t>
            </a:r>
            <a:r>
              <a:rPr lang="en-IN" dirty="0"/>
              <a:t>) ∉ </a:t>
            </a:r>
            <a:r>
              <a:rPr lang="en-IN" i="1" dirty="0"/>
              <a:t>R]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33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7964</TotalTime>
  <Words>1582</Words>
  <Application>Microsoft Office PowerPoint</Application>
  <PresentationFormat>On-screen Show (4:3)</PresentationFormat>
  <Paragraphs>285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 Unicode MS</vt:lpstr>
      <vt:lpstr>Arial</vt:lpstr>
      <vt:lpstr>Wingdings</vt:lpstr>
      <vt:lpstr>sample</vt:lpstr>
      <vt:lpstr>CHAPTER 8</vt:lpstr>
      <vt:lpstr>8.2</vt:lpstr>
      <vt:lpstr>Reflexivity, Symmetry, and Transitivity</vt:lpstr>
      <vt:lpstr>Reflexivity, Symmetry, and Transitivity</vt:lpstr>
      <vt:lpstr>Reflexivity, Symmetry, and Transitivity</vt:lpstr>
      <vt:lpstr>Reflexivity, Symmetry, and Transitivity</vt:lpstr>
      <vt:lpstr>Reflexivity, Symmetry, and Transitivity</vt:lpstr>
      <vt:lpstr>Reflexivity, Symmetry, and Transitivity</vt:lpstr>
      <vt:lpstr>Reflexivity, Symmetry, and Transitivity</vt:lpstr>
      <vt:lpstr>Reflexivity, Symmetry, and Transitivity</vt:lpstr>
      <vt:lpstr>Example 8.2.1 – Properties of Relations on Finite Sets</vt:lpstr>
      <vt:lpstr>Example 8.2.1 – Solution</vt:lpstr>
      <vt:lpstr>Example 8.2.1 – Solution</vt:lpstr>
      <vt:lpstr>Example 8.2.1 – Solution</vt:lpstr>
      <vt:lpstr>Example 8.2.1 – Solution</vt:lpstr>
      <vt:lpstr>Example 8.2.1 – Solution</vt:lpstr>
      <vt:lpstr>Example 8.2.1 – Solution</vt:lpstr>
      <vt:lpstr>Example 8.2.1 – Solution</vt:lpstr>
      <vt:lpstr>Example 8.2.1 – Solution</vt:lpstr>
      <vt:lpstr>Example 8.2.1 – Solution</vt:lpstr>
      <vt:lpstr>Properties of Relations on Infinite Sets</vt:lpstr>
      <vt:lpstr>Example 8.2.2 – Properties of Equality</vt:lpstr>
      <vt:lpstr>Example 8.2.2 – Solution</vt:lpstr>
      <vt:lpstr>Example 8.2.2 – Solution</vt:lpstr>
      <vt:lpstr>Example 8.2.2 – Solution</vt:lpstr>
      <vt:lpstr>Example 8.2.2 – Solution</vt:lpstr>
      <vt:lpstr>Example 8.2.3 – Properties of “Less Than”</vt:lpstr>
      <vt:lpstr>Example 8.2.3 – Solution</vt:lpstr>
      <vt:lpstr>Example 8.2.3 – Solution</vt:lpstr>
      <vt:lpstr>Example 8.2.4 – Properties of Congruence Modulo 3</vt:lpstr>
      <vt:lpstr>Example 8.2.4 – Solution</vt:lpstr>
      <vt:lpstr>Example 8.2.4 – Solution</vt:lpstr>
      <vt:lpstr>Example 8.2.4 – Solution</vt:lpstr>
      <vt:lpstr>Example 8.2.4 – Solution</vt:lpstr>
      <vt:lpstr>Example 8.2.4 – Solution</vt:lpstr>
      <vt:lpstr>Example 8.2.4 – Solution</vt:lpstr>
      <vt:lpstr>The Transitive Closure of a Relation</vt:lpstr>
      <vt:lpstr>The Transitive Closure of a Relation</vt:lpstr>
      <vt:lpstr>Example 8.2.5 – Transitive Closure of a Relation</vt:lpstr>
      <vt:lpstr>Example 8.2.5 – Solution</vt:lpstr>
      <vt:lpstr>Example 8.2.5 –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Anil Varekar</cp:lastModifiedBy>
  <cp:revision>3373</cp:revision>
  <dcterms:created xsi:type="dcterms:W3CDTF">2008-12-01T05:36:35Z</dcterms:created>
  <dcterms:modified xsi:type="dcterms:W3CDTF">2019-02-14T06:32:29Z</dcterms:modified>
</cp:coreProperties>
</file>