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649" r:id="rId2"/>
    <p:sldId id="605" r:id="rId3"/>
    <p:sldId id="650" r:id="rId4"/>
    <p:sldId id="596" r:id="rId5"/>
    <p:sldId id="607" r:id="rId6"/>
    <p:sldId id="608" r:id="rId7"/>
    <p:sldId id="609" r:id="rId8"/>
    <p:sldId id="610" r:id="rId9"/>
    <p:sldId id="611" r:id="rId10"/>
    <p:sldId id="612" r:id="rId11"/>
    <p:sldId id="651" r:id="rId12"/>
    <p:sldId id="614" r:id="rId13"/>
    <p:sldId id="615" r:id="rId14"/>
    <p:sldId id="616" r:id="rId15"/>
    <p:sldId id="617" r:id="rId16"/>
    <p:sldId id="652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53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39" r:id="rId38"/>
    <p:sldId id="654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FCDFF"/>
    <a:srgbClr val="008EC0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434" autoAdjust="0"/>
  </p:normalViewPr>
  <p:slideViewPr>
    <p:cSldViewPr>
      <p:cViewPr varScale="1">
        <p:scale>
          <a:sx n="71" d="100"/>
          <a:sy n="71" d="100"/>
        </p:scale>
        <p:origin x="510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642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1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770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11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236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759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749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677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95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75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592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76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751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04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046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51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957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466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355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8585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5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225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433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6489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972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334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3316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494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872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9304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56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22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049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01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559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440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00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9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77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PROPERTIES OF RELATIONS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Relation Induced by a </a:t>
            </a:r>
            <a:r>
              <a:rPr lang="en-IN" altLang="en-US" dirty="0" smtClean="0"/>
              <a:t>Partition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The text box has the heading “Theorem 8.3.1.” The text reads “Let A be a set with a partition and let R be the relation induced by the partition. Then R is reflexive, symmetric, and transitive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55351"/>
            <a:ext cx="7557025" cy="12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Definition of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8543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800" dirty="0" smtClean="0"/>
              <a:t>Definition </a:t>
            </a:r>
            <a:r>
              <a:rPr lang="en-IN" altLang="en-US" sz="3800" dirty="0"/>
              <a:t>of an Equivalence </a:t>
            </a:r>
            <a:r>
              <a:rPr lang="en-IN" altLang="en-US" sz="3800" dirty="0" smtClean="0"/>
              <a:t>Relation</a:t>
            </a:r>
            <a:endParaRPr lang="en-IN" altLang="en-US" sz="3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371600"/>
          </a:xfrm>
        </p:spPr>
        <p:txBody>
          <a:bodyPr/>
          <a:lstStyle/>
          <a:p>
            <a:pPr marL="0" indent="0"/>
            <a:r>
              <a:rPr lang="en-IN" dirty="0"/>
              <a:t>A relation on a set that satisfies the three properties </a:t>
            </a:r>
            <a:r>
              <a:rPr lang="en-IN" dirty="0" smtClean="0"/>
              <a:t>of reflexivity</a:t>
            </a:r>
            <a:r>
              <a:rPr lang="en-IN" dirty="0"/>
              <a:t>, symmetry, and </a:t>
            </a:r>
            <a:r>
              <a:rPr lang="en-IN" dirty="0" smtClean="0"/>
              <a:t>transitivity is </a:t>
            </a:r>
            <a:r>
              <a:rPr lang="en-IN" dirty="0"/>
              <a:t>called </a:t>
            </a:r>
            <a:r>
              <a:rPr lang="en-IN" dirty="0" smtClean="0"/>
              <a:t>an </a:t>
            </a:r>
            <a:r>
              <a:rPr lang="en-IN" i="1" dirty="0" smtClean="0"/>
              <a:t>equivalence </a:t>
            </a:r>
            <a:r>
              <a:rPr lang="en-IN" i="1" dirty="0"/>
              <a:t>relation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10" name="Picture 9" descr="The text box has the heading “Definition.” The text reads “Let A be a set and R a relation on A, R is an equivalence relation if, and only if, R is reflexive, symmetric, and transitive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971800"/>
            <a:ext cx="7557025" cy="11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300" dirty="0"/>
              <a:t>Example </a:t>
            </a:r>
            <a:r>
              <a:rPr lang="en-IN" altLang="en-US" sz="2300" dirty="0" smtClean="0"/>
              <a:t>8.3.2 </a:t>
            </a:r>
            <a:r>
              <a:rPr lang="en-US" altLang="en-US" sz="2300" dirty="0"/>
              <a:t>– </a:t>
            </a:r>
            <a:r>
              <a:rPr lang="en-IN" altLang="en-US" sz="2300" i="1" dirty="0" smtClean="0"/>
              <a:t>An </a:t>
            </a:r>
            <a:r>
              <a:rPr lang="en-IN" altLang="en-US" sz="2300" i="1" dirty="0"/>
              <a:t>Equivalence Relation on a Set of </a:t>
            </a:r>
            <a:r>
              <a:rPr lang="en-IN" altLang="en-US" sz="2300" i="1" dirty="0" smtClean="0"/>
              <a:t>Subsets</a:t>
            </a:r>
            <a:endParaRPr lang="en-IN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7338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/>
              <a:t>be the set of all nonempty subsets of {1, 2, 3}. </a:t>
            </a:r>
            <a:r>
              <a:rPr lang="en-IN" dirty="0" smtClean="0"/>
              <a:t>Then</a:t>
            </a:r>
          </a:p>
          <a:p>
            <a:pPr marL="0" indent="0"/>
            <a:endParaRPr lang="en-IN" altLang="en-US" sz="900" dirty="0"/>
          </a:p>
          <a:p>
            <a:pPr marL="0" indent="0"/>
            <a:r>
              <a:rPr lang="en-IN" i="1" dirty="0" smtClean="0"/>
              <a:t>	X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{{1}, {2}, {3}, {1, 2}, {1, 3}, {2, 3}, {1, 2, 3</a:t>
            </a:r>
            <a:r>
              <a:rPr lang="en-IN" dirty="0" smtClean="0"/>
              <a:t>}}.</a:t>
            </a:r>
          </a:p>
          <a:p>
            <a:pPr marL="0" indent="0"/>
            <a:endParaRPr lang="en-IN" altLang="en-US" sz="1050" dirty="0"/>
          </a:p>
          <a:p>
            <a:pPr marL="0" indent="0"/>
            <a:r>
              <a:rPr lang="en-IN" dirty="0"/>
              <a:t>Define a relation </a:t>
            </a:r>
            <a:r>
              <a:rPr lang="en-IN" b="1" dirty="0" smtClean="0"/>
              <a:t>R</a:t>
            </a:r>
            <a:r>
              <a:rPr lang="en-IN" dirty="0" smtClean="0"/>
              <a:t> on </a:t>
            </a:r>
            <a:r>
              <a:rPr lang="en-IN" i="1" dirty="0"/>
              <a:t>X </a:t>
            </a:r>
            <a:r>
              <a:rPr lang="en-IN" dirty="0"/>
              <a:t>as follows: For every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in </a:t>
            </a:r>
            <a:r>
              <a:rPr lang="en-IN" i="1" dirty="0"/>
              <a:t>X</a:t>
            </a:r>
            <a:r>
              <a:rPr lang="en-IN" dirty="0" smtClean="0"/>
              <a:t>,</a:t>
            </a:r>
          </a:p>
          <a:p>
            <a:pPr marL="0" indent="0"/>
            <a:endParaRPr lang="en-IN" altLang="en-US" sz="1100" dirty="0"/>
          </a:p>
          <a:p>
            <a:pPr marL="0" indent="0"/>
            <a:r>
              <a:rPr lang="en-IN" i="1" dirty="0" smtClean="0"/>
              <a:t>	A </a:t>
            </a:r>
            <a:r>
              <a:rPr lang="en-IN" b="1" dirty="0" smtClean="0"/>
              <a:t>R</a:t>
            </a:r>
            <a:r>
              <a:rPr lang="en-IN" i="1" dirty="0" smtClean="0"/>
              <a:t> B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⇔</a:t>
            </a:r>
            <a:r>
              <a:rPr lang="en-IN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dirty="0" smtClean="0"/>
              <a:t>the </a:t>
            </a:r>
            <a:r>
              <a:rPr lang="en-IN" dirty="0"/>
              <a:t>least element of </a:t>
            </a:r>
            <a:r>
              <a:rPr lang="en-IN" i="1" dirty="0"/>
              <a:t>A </a:t>
            </a:r>
            <a:r>
              <a:rPr lang="en-IN" dirty="0"/>
              <a:t>equals the </a:t>
            </a:r>
            <a:r>
              <a:rPr lang="en-IN" dirty="0" smtClean="0"/>
              <a:t>least</a:t>
            </a:r>
          </a:p>
          <a:p>
            <a:pPr marL="0" indent="2120900"/>
            <a:r>
              <a:rPr lang="en-IN" dirty="0" smtClean="0"/>
              <a:t>element </a:t>
            </a:r>
            <a:r>
              <a:rPr lang="en-IN" dirty="0"/>
              <a:t>of </a:t>
            </a:r>
            <a:r>
              <a:rPr lang="en-IN" i="1" dirty="0"/>
              <a:t>B</a:t>
            </a:r>
            <a:r>
              <a:rPr lang="en-IN" i="1" dirty="0" smtClean="0"/>
              <a:t>.</a:t>
            </a:r>
          </a:p>
          <a:p>
            <a:pPr marL="0" indent="2120900"/>
            <a:endParaRPr lang="en-IN" altLang="en-US" sz="1200" i="1" dirty="0"/>
          </a:p>
          <a:p>
            <a:pPr marL="0" indent="0"/>
            <a:r>
              <a:rPr lang="en-IN" dirty="0"/>
              <a:t>Prove that </a:t>
            </a:r>
            <a:r>
              <a:rPr lang="en-IN" b="1" dirty="0" smtClean="0"/>
              <a:t>R</a:t>
            </a:r>
            <a:r>
              <a:rPr lang="en-IN" dirty="0" smtClean="0"/>
              <a:t> is </a:t>
            </a:r>
            <a:r>
              <a:rPr lang="en-IN" dirty="0"/>
              <a:t>an equivalence relation on </a:t>
            </a:r>
            <a:r>
              <a:rPr lang="en-IN" i="1" dirty="0"/>
              <a:t>X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4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114800"/>
          </a:xfrm>
        </p:spPr>
        <p:txBody>
          <a:bodyPr/>
          <a:lstStyle/>
          <a:p>
            <a:pPr marL="0" indent="0"/>
            <a:r>
              <a:rPr lang="en-IN" b="1" dirty="0" smtClean="0"/>
              <a:t>R</a:t>
            </a:r>
            <a:r>
              <a:rPr lang="en-IN" b="1" i="1" dirty="0" smtClean="0"/>
              <a:t> is </a:t>
            </a:r>
            <a:r>
              <a:rPr lang="en-IN" b="1" i="1" dirty="0"/>
              <a:t>reflexive</a:t>
            </a:r>
            <a:r>
              <a:rPr lang="en-IN" b="1" dirty="0"/>
              <a:t>: </a:t>
            </a:r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is a nonempty subset of {1, 2, 3</a:t>
            </a:r>
            <a:r>
              <a:rPr lang="en-IN" dirty="0" smtClean="0"/>
              <a:t>}. </a:t>
            </a:r>
            <a:r>
              <a:rPr lang="en-IN" i="1" dirty="0" smtClean="0"/>
              <a:t>[</a:t>
            </a:r>
            <a:r>
              <a:rPr lang="en-IN" i="1" dirty="0"/>
              <a:t>We must show that A </a:t>
            </a:r>
            <a:r>
              <a:rPr lang="en-IN" b="1" dirty="0" smtClean="0"/>
              <a:t>R</a:t>
            </a:r>
            <a:r>
              <a:rPr lang="en-IN" i="1" dirty="0" smtClean="0"/>
              <a:t> A</a:t>
            </a:r>
            <a:r>
              <a:rPr lang="en-IN" i="1" dirty="0"/>
              <a:t>.] </a:t>
            </a:r>
            <a:r>
              <a:rPr lang="en-IN" dirty="0" smtClean="0"/>
              <a:t>It is </a:t>
            </a:r>
            <a:r>
              <a:rPr lang="en-IN" dirty="0"/>
              <a:t>true to say that the </a:t>
            </a:r>
            <a:r>
              <a:rPr lang="en-IN" dirty="0" smtClean="0"/>
              <a:t>least element </a:t>
            </a:r>
            <a:r>
              <a:rPr lang="en-IN" dirty="0"/>
              <a:t>of </a:t>
            </a:r>
            <a:r>
              <a:rPr lang="en-IN" i="1" dirty="0"/>
              <a:t>A </a:t>
            </a:r>
            <a:r>
              <a:rPr lang="en-IN" dirty="0"/>
              <a:t>equals the least element of </a:t>
            </a:r>
            <a:r>
              <a:rPr lang="en-IN" i="1" dirty="0" smtClean="0"/>
              <a:t>A</a:t>
            </a:r>
            <a:r>
              <a:rPr lang="en-IN" dirty="0" smtClean="0"/>
              <a:t>. Thus</a:t>
            </a:r>
            <a:r>
              <a:rPr lang="en-IN" dirty="0"/>
              <a:t>, by </a:t>
            </a:r>
            <a:r>
              <a:rPr lang="en-IN" dirty="0" smtClean="0"/>
              <a:t>definition of </a:t>
            </a:r>
            <a:r>
              <a:rPr lang="en-IN" b="1" dirty="0" smtClean="0"/>
              <a:t>R</a:t>
            </a:r>
            <a:r>
              <a:rPr lang="en-IN" dirty="0" smtClean="0"/>
              <a:t>, </a:t>
            </a:r>
            <a:r>
              <a:rPr lang="en-IN" i="1" dirty="0"/>
              <a:t>A </a:t>
            </a:r>
            <a:r>
              <a:rPr lang="en-IN" b="1" dirty="0" smtClean="0"/>
              <a:t>R</a:t>
            </a:r>
            <a:r>
              <a:rPr lang="en-IN" i="1" dirty="0" smtClean="0"/>
              <a:t> A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dirty="0" smtClean="0"/>
              <a:t>R </a:t>
            </a:r>
            <a:r>
              <a:rPr lang="en-IN" b="1" i="1" dirty="0" smtClean="0"/>
              <a:t>is </a:t>
            </a:r>
            <a:r>
              <a:rPr lang="en-IN" b="1" i="1" dirty="0"/>
              <a:t>symmetric</a:t>
            </a:r>
            <a:r>
              <a:rPr lang="en-IN" b="1" dirty="0"/>
              <a:t>: </a:t>
            </a:r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nonempty subsets </a:t>
            </a:r>
            <a:r>
              <a:rPr lang="en-IN" dirty="0" smtClean="0"/>
              <a:t>of {1</a:t>
            </a:r>
            <a:r>
              <a:rPr lang="en-IN" dirty="0"/>
              <a:t>, 2, 3} and </a:t>
            </a:r>
            <a:r>
              <a:rPr lang="en-IN" i="1" dirty="0" smtClean="0"/>
              <a:t>A </a:t>
            </a:r>
            <a:r>
              <a:rPr lang="en-IN" b="1" dirty="0" smtClean="0"/>
              <a:t>R</a:t>
            </a:r>
            <a:r>
              <a:rPr lang="en-IN" i="1" dirty="0" smtClean="0"/>
              <a:t> </a:t>
            </a:r>
            <a:r>
              <a:rPr lang="en-IN" i="1" dirty="0"/>
              <a:t>B</a:t>
            </a:r>
            <a:r>
              <a:rPr lang="en-IN" dirty="0"/>
              <a:t>. </a:t>
            </a:r>
            <a:r>
              <a:rPr lang="en-IN" i="1" dirty="0"/>
              <a:t>[We </a:t>
            </a:r>
            <a:r>
              <a:rPr lang="en-IN" i="1" dirty="0" smtClean="0"/>
              <a:t>must show </a:t>
            </a:r>
            <a:r>
              <a:rPr lang="en-IN" i="1" dirty="0"/>
              <a:t>that </a:t>
            </a:r>
            <a:r>
              <a:rPr lang="en-IN" i="1" dirty="0" smtClean="0"/>
              <a:t>B </a:t>
            </a:r>
            <a:r>
              <a:rPr lang="en-IN" b="1" dirty="0" smtClean="0"/>
              <a:t>R</a:t>
            </a:r>
            <a:r>
              <a:rPr lang="en-IN" i="1" dirty="0" smtClean="0"/>
              <a:t> </a:t>
            </a:r>
            <a:r>
              <a:rPr lang="en-IN" i="1" dirty="0"/>
              <a:t>A</a:t>
            </a:r>
            <a:r>
              <a:rPr lang="en-IN" i="1" dirty="0" smtClean="0"/>
              <a:t>.] </a:t>
            </a:r>
            <a:r>
              <a:rPr lang="en-IN" dirty="0" smtClean="0"/>
              <a:t>Since </a:t>
            </a:r>
            <a:r>
              <a:rPr lang="en-IN" i="1" dirty="0" smtClean="0"/>
              <a:t>A </a:t>
            </a:r>
            <a:r>
              <a:rPr lang="en-IN" b="1" dirty="0" smtClean="0"/>
              <a:t>R</a:t>
            </a:r>
            <a:r>
              <a:rPr lang="en-IN" i="1" dirty="0" smtClean="0"/>
              <a:t> </a:t>
            </a:r>
            <a:r>
              <a:rPr lang="en-IN" i="1" dirty="0"/>
              <a:t>B</a:t>
            </a:r>
            <a:r>
              <a:rPr lang="en-IN" dirty="0"/>
              <a:t>, the least element of </a:t>
            </a:r>
            <a:r>
              <a:rPr lang="en-IN" i="1" dirty="0"/>
              <a:t>A </a:t>
            </a:r>
            <a:r>
              <a:rPr lang="en-IN" dirty="0"/>
              <a:t>equals the least element </a:t>
            </a:r>
            <a:r>
              <a:rPr lang="en-IN" dirty="0" smtClean="0"/>
              <a:t>of </a:t>
            </a:r>
            <a:r>
              <a:rPr lang="en-IN" i="1" dirty="0" smtClean="0"/>
              <a:t>B</a:t>
            </a:r>
            <a:r>
              <a:rPr lang="en-IN" dirty="0"/>
              <a:t>. But </a:t>
            </a:r>
            <a:r>
              <a:rPr lang="en-IN" dirty="0" smtClean="0"/>
              <a:t>this implies </a:t>
            </a:r>
            <a:r>
              <a:rPr lang="en-IN" dirty="0"/>
              <a:t>that the least element of </a:t>
            </a:r>
            <a:r>
              <a:rPr lang="en-IN" i="1" dirty="0"/>
              <a:t>B </a:t>
            </a:r>
            <a:r>
              <a:rPr lang="en-IN" dirty="0"/>
              <a:t>equals </a:t>
            </a:r>
            <a:r>
              <a:rPr lang="en-IN" dirty="0" smtClean="0"/>
              <a:t>the least </a:t>
            </a:r>
            <a:r>
              <a:rPr lang="en-IN" dirty="0"/>
              <a:t>element of </a:t>
            </a:r>
            <a:r>
              <a:rPr lang="en-IN" i="1" dirty="0"/>
              <a:t>A</a:t>
            </a:r>
            <a:r>
              <a:rPr lang="en-IN" dirty="0"/>
              <a:t>, and so, by definition </a:t>
            </a:r>
            <a:r>
              <a:rPr lang="en-IN" dirty="0" smtClean="0"/>
              <a:t>of </a:t>
            </a:r>
            <a:r>
              <a:rPr lang="en-IN" b="1" dirty="0" smtClean="0"/>
              <a:t>R</a:t>
            </a:r>
            <a:r>
              <a:rPr lang="en-IN" dirty="0" smtClean="0"/>
              <a:t>, </a:t>
            </a:r>
            <a:r>
              <a:rPr lang="en-IN" i="1" dirty="0"/>
              <a:t>B </a:t>
            </a:r>
            <a:r>
              <a:rPr lang="en-IN" b="1" dirty="0" smtClean="0"/>
              <a:t>R</a:t>
            </a:r>
            <a:r>
              <a:rPr lang="en-IN" i="1" dirty="0" smtClean="0"/>
              <a:t> A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74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8001000" cy="4114800"/>
          </a:xfrm>
        </p:spPr>
        <p:txBody>
          <a:bodyPr/>
          <a:lstStyle/>
          <a:p>
            <a:pPr marL="0" indent="0"/>
            <a:r>
              <a:rPr lang="en-IN" b="1" dirty="0" smtClean="0"/>
              <a:t>R</a:t>
            </a:r>
            <a:r>
              <a:rPr lang="en-IN" b="1" i="1" dirty="0" smtClean="0"/>
              <a:t> is </a:t>
            </a:r>
            <a:r>
              <a:rPr lang="en-IN" b="1" i="1" dirty="0"/>
              <a:t>transitive</a:t>
            </a:r>
            <a:r>
              <a:rPr lang="en-IN" b="1" dirty="0"/>
              <a:t>: </a:t>
            </a:r>
            <a:r>
              <a:rPr lang="en-IN" dirty="0"/>
              <a:t>Suppose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are nonempty </a:t>
            </a:r>
            <a:r>
              <a:rPr lang="en-IN" dirty="0" smtClean="0"/>
              <a:t>subsets of </a:t>
            </a:r>
            <a:r>
              <a:rPr lang="en-IN" dirty="0"/>
              <a:t>{1, 2, 3}, </a:t>
            </a:r>
            <a:r>
              <a:rPr lang="en-IN" i="1" dirty="0" smtClean="0"/>
              <a:t>A </a:t>
            </a:r>
            <a:r>
              <a:rPr lang="en-IN" b="1" dirty="0" smtClean="0"/>
              <a:t>R</a:t>
            </a:r>
            <a:r>
              <a:rPr lang="en-IN" i="1" dirty="0" smtClean="0"/>
              <a:t>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B R C</a:t>
            </a:r>
            <a:r>
              <a:rPr lang="en-IN" dirty="0" smtClean="0"/>
              <a:t>. </a:t>
            </a:r>
            <a:r>
              <a:rPr lang="en-IN" i="1" dirty="0" smtClean="0"/>
              <a:t>[</a:t>
            </a:r>
            <a:r>
              <a:rPr lang="en-IN" i="1" dirty="0"/>
              <a:t>We must show that </a:t>
            </a:r>
            <a:r>
              <a:rPr lang="en-IN" i="1" dirty="0" smtClean="0"/>
              <a:t>A </a:t>
            </a:r>
            <a:r>
              <a:rPr lang="en-IN" b="1" dirty="0"/>
              <a:t>R</a:t>
            </a:r>
            <a:r>
              <a:rPr lang="en-IN" i="1" dirty="0" smtClean="0"/>
              <a:t> </a:t>
            </a:r>
            <a:r>
              <a:rPr lang="en-IN" i="1" dirty="0"/>
              <a:t>C</a:t>
            </a:r>
            <a:r>
              <a:rPr lang="en-IN" i="1" dirty="0" smtClean="0"/>
              <a:t>.] </a:t>
            </a:r>
            <a:r>
              <a:rPr lang="en-IN" dirty="0" smtClean="0"/>
              <a:t>Since </a:t>
            </a:r>
            <a:r>
              <a:rPr lang="en-IN" i="1" dirty="0"/>
              <a:t>A </a:t>
            </a:r>
            <a:r>
              <a:rPr lang="en-IN" b="1" dirty="0"/>
              <a:t>R </a:t>
            </a:r>
            <a:r>
              <a:rPr lang="en-IN" i="1" dirty="0" smtClean="0"/>
              <a:t>B</a:t>
            </a:r>
            <a:r>
              <a:rPr lang="en-IN" dirty="0"/>
              <a:t>, the least element of </a:t>
            </a:r>
            <a:r>
              <a:rPr lang="en-IN" i="1" dirty="0"/>
              <a:t>A </a:t>
            </a:r>
            <a:r>
              <a:rPr lang="en-IN" dirty="0"/>
              <a:t>equals the </a:t>
            </a:r>
            <a:r>
              <a:rPr lang="en-IN" dirty="0" smtClean="0"/>
              <a:t>least element </a:t>
            </a:r>
            <a:r>
              <a:rPr lang="en-IN" dirty="0"/>
              <a:t>of </a:t>
            </a:r>
            <a:r>
              <a:rPr lang="en-IN" i="1" dirty="0" smtClean="0"/>
              <a:t>B </a:t>
            </a:r>
            <a:r>
              <a:rPr lang="en-IN" dirty="0" smtClean="0"/>
              <a:t>and </a:t>
            </a:r>
            <a:r>
              <a:rPr lang="en-IN" dirty="0"/>
              <a:t>since </a:t>
            </a:r>
            <a:r>
              <a:rPr lang="en-IN" i="1" dirty="0" smtClean="0"/>
              <a:t>B </a:t>
            </a:r>
            <a:r>
              <a:rPr lang="en-IN" b="1" dirty="0"/>
              <a:t>R</a:t>
            </a:r>
            <a:r>
              <a:rPr lang="en-IN" i="1" dirty="0" smtClean="0"/>
              <a:t> </a:t>
            </a:r>
            <a:r>
              <a:rPr lang="en-IN" i="1" dirty="0"/>
              <a:t>C</a:t>
            </a:r>
            <a:r>
              <a:rPr lang="en-IN" dirty="0"/>
              <a:t>, the least element of </a:t>
            </a:r>
            <a:r>
              <a:rPr lang="en-IN" i="1" dirty="0" smtClean="0"/>
              <a:t>B </a:t>
            </a:r>
            <a:r>
              <a:rPr lang="en-IN" dirty="0" smtClean="0"/>
              <a:t>equals </a:t>
            </a:r>
            <a:r>
              <a:rPr lang="en-IN" dirty="0"/>
              <a:t>the least element of </a:t>
            </a:r>
            <a:r>
              <a:rPr lang="en-IN" i="1" dirty="0" smtClean="0"/>
              <a:t>C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Thus </a:t>
            </a:r>
            <a:r>
              <a:rPr lang="en-IN" dirty="0"/>
              <a:t>the least </a:t>
            </a:r>
            <a:r>
              <a:rPr lang="en-IN" dirty="0" smtClean="0"/>
              <a:t>element of </a:t>
            </a:r>
            <a:r>
              <a:rPr lang="en-IN" i="1" dirty="0" smtClean="0"/>
              <a:t>A </a:t>
            </a:r>
            <a:r>
              <a:rPr lang="en-IN" dirty="0"/>
              <a:t>equals the least element of </a:t>
            </a:r>
            <a:r>
              <a:rPr lang="en-IN" i="1" dirty="0"/>
              <a:t>C</a:t>
            </a:r>
            <a:r>
              <a:rPr lang="en-IN" dirty="0"/>
              <a:t>, and so, by definition of </a:t>
            </a:r>
            <a:r>
              <a:rPr lang="en-IN" b="1" dirty="0"/>
              <a:t>R</a:t>
            </a:r>
            <a:r>
              <a:rPr lang="en-IN" dirty="0" smtClean="0"/>
              <a:t>, </a:t>
            </a:r>
            <a:r>
              <a:rPr lang="en-IN" i="1" dirty="0" smtClean="0"/>
              <a:t>A </a:t>
            </a:r>
            <a:r>
              <a:rPr lang="en-IN" b="1" dirty="0"/>
              <a:t>R</a:t>
            </a:r>
            <a:r>
              <a:rPr lang="en-IN" i="1" dirty="0" smtClean="0"/>
              <a:t> </a:t>
            </a:r>
            <a:r>
              <a:rPr lang="en-IN" i="1" dirty="0"/>
              <a:t>C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6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Equivalence Classes of an Equivalence Relation</a:t>
            </a:r>
          </a:p>
        </p:txBody>
      </p:sp>
    </p:spTree>
    <p:extLst>
      <p:ext uri="{BB962C8B-B14F-4D97-AF65-F5344CB8AC3E}">
        <p14:creationId xmlns:p14="http://schemas.microsoft.com/office/powerpoint/2010/main" val="25340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 smtClean="0"/>
              <a:t>Equivalence </a:t>
            </a:r>
            <a:r>
              <a:rPr lang="en-IN" altLang="en-US" sz="2900" dirty="0"/>
              <a:t>Classes of an Equivalence </a:t>
            </a:r>
            <a:r>
              <a:rPr lang="en-IN" altLang="en-US" sz="2900" dirty="0" smtClean="0"/>
              <a:t>Relation</a:t>
            </a:r>
            <a:endParaRPr lang="en-IN" altLang="en-US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pPr marL="0" indent="0"/>
            <a:r>
              <a:rPr lang="en-IN" dirty="0"/>
              <a:t>Suppose there is an equivalence relation on a certain set. </a:t>
            </a:r>
            <a:r>
              <a:rPr lang="en-IN" dirty="0" smtClean="0"/>
              <a:t>If </a:t>
            </a:r>
            <a:r>
              <a:rPr lang="en-IN" i="1" dirty="0" smtClean="0"/>
              <a:t>a </a:t>
            </a:r>
            <a:r>
              <a:rPr lang="en-IN" dirty="0"/>
              <a:t>is any particular element </a:t>
            </a:r>
            <a:r>
              <a:rPr lang="en-IN" dirty="0" smtClean="0"/>
              <a:t>of the </a:t>
            </a:r>
            <a:r>
              <a:rPr lang="en-IN" dirty="0"/>
              <a:t>set, then one can ask</a:t>
            </a:r>
            <a:r>
              <a:rPr lang="en-IN" dirty="0" smtClean="0"/>
              <a:t>, “</a:t>
            </a:r>
            <a:r>
              <a:rPr lang="en-IN" dirty="0"/>
              <a:t>What is the subset of all elements that are related to </a:t>
            </a:r>
            <a:r>
              <a:rPr lang="en-IN" i="1" dirty="0"/>
              <a:t>a</a:t>
            </a:r>
            <a:r>
              <a:rPr lang="en-IN" dirty="0" smtClean="0"/>
              <a:t>?” This subset </a:t>
            </a:r>
            <a:r>
              <a:rPr lang="en-IN" dirty="0"/>
              <a:t>is called the </a:t>
            </a:r>
            <a:r>
              <a:rPr lang="en-IN" i="1" dirty="0"/>
              <a:t>equivalence class </a:t>
            </a:r>
            <a:r>
              <a:rPr lang="en-IN" dirty="0"/>
              <a:t>of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4" name="Picture 3" descr="The text box has the heading “Definition.” The text reads “Suppose A is a set and R is an equivalence relation on A. For each element a in A, the equivalence class of a, denoted [a] and called the class of a for short, is the set of all elements x in A such that x is related to a by R. &#10;In symbols:&#10;equivalence class of a = {x element of A such that x R a}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3200400"/>
            <a:ext cx="7557025" cy="20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 smtClean="0"/>
              <a:t>Equivalence </a:t>
            </a:r>
            <a:r>
              <a:rPr lang="en-IN" altLang="en-US" sz="2900" dirty="0"/>
              <a:t>Classes of an Equivalence </a:t>
            </a:r>
            <a:r>
              <a:rPr lang="en-IN" altLang="en-US" sz="2900" dirty="0" smtClean="0"/>
              <a:t>Relation</a:t>
            </a:r>
            <a:endParaRPr lang="en-IN" altLang="en-US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5867400" cy="457200"/>
          </a:xfrm>
        </p:spPr>
        <p:txBody>
          <a:bodyPr/>
          <a:lstStyle/>
          <a:p>
            <a:pPr marL="0" indent="0"/>
            <a:r>
              <a:rPr lang="en-IN" dirty="0"/>
              <a:t>The procedural version of this definition is</a:t>
            </a:r>
            <a:endParaRPr lang="en-US" altLang="en-US" dirty="0"/>
          </a:p>
        </p:txBody>
      </p:sp>
      <p:pic>
        <p:nvPicPr>
          <p:cNvPr id="5" name="Picture 4" descr="For every x element of A, x element of equivalence class of a if and only if x R a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48" y="2090113"/>
            <a:ext cx="5677705" cy="72928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200400"/>
            <a:ext cx="8229600" cy="914400"/>
          </a:xfrm>
        </p:spPr>
        <p:txBody>
          <a:bodyPr/>
          <a:lstStyle/>
          <a:p>
            <a:pPr marL="0" indent="0"/>
            <a:r>
              <a:rPr lang="en-IN" dirty="0" smtClean="0"/>
              <a:t>The </a:t>
            </a:r>
            <a:r>
              <a:rPr lang="en-IN" dirty="0"/>
              <a:t>notation [</a:t>
            </a:r>
            <a:r>
              <a:rPr lang="en-IN" i="1" dirty="0"/>
              <a:t>a</a:t>
            </a:r>
            <a:r>
              <a:rPr lang="en-IN" dirty="0"/>
              <a:t>]</a:t>
            </a:r>
            <a:r>
              <a:rPr lang="en-IN" i="1" baseline="-25000" dirty="0"/>
              <a:t>R</a:t>
            </a:r>
            <a:r>
              <a:rPr lang="en-IN" i="1" dirty="0"/>
              <a:t> </a:t>
            </a:r>
            <a:r>
              <a:rPr lang="en-IN" dirty="0" smtClean="0"/>
              <a:t>may be </a:t>
            </a:r>
            <a:r>
              <a:rPr lang="en-IN" dirty="0"/>
              <a:t>used to denote the </a:t>
            </a:r>
            <a:r>
              <a:rPr lang="en-IN" dirty="0" smtClean="0"/>
              <a:t>equivalence class </a:t>
            </a:r>
            <a:r>
              <a:rPr lang="en-IN" dirty="0"/>
              <a:t>of </a:t>
            </a:r>
            <a:r>
              <a:rPr lang="en-IN" i="1" dirty="0"/>
              <a:t>a </a:t>
            </a:r>
            <a:r>
              <a:rPr lang="en-IN" dirty="0"/>
              <a:t>for the relation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3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8.3.5 </a:t>
            </a:r>
            <a:r>
              <a:rPr lang="en-US" altLang="en-US" sz="2200" dirty="0"/>
              <a:t>– </a:t>
            </a:r>
            <a:r>
              <a:rPr lang="en-IN" altLang="en-US" sz="2200" i="1" dirty="0" smtClean="0"/>
              <a:t>Equivalence </a:t>
            </a:r>
            <a:r>
              <a:rPr lang="en-IN" altLang="en-US" sz="2200" i="1" dirty="0"/>
              <a:t>Classes of a Relation Given as a Set of Ordered </a:t>
            </a:r>
            <a:r>
              <a:rPr lang="en-IN" altLang="en-US" sz="2200" i="1" dirty="0" smtClean="0"/>
              <a:t>Pairs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01955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{0, 1, 2, 3, 4} and 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i="1" dirty="0"/>
              <a:t>A </a:t>
            </a:r>
            <a:r>
              <a:rPr lang="en-IN" dirty="0"/>
              <a:t>as follows</a:t>
            </a:r>
            <a:r>
              <a:rPr lang="en-IN" dirty="0" smtClean="0"/>
              <a:t>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pt-BR" i="1" dirty="0" smtClean="0"/>
              <a:t>	R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dirty="0"/>
              <a:t>{(0, 0), (0, 4), (1, 1), (1, 3), (2, 2), (3, 1), (3, 3</a:t>
            </a:r>
            <a:r>
              <a:rPr lang="pt-BR" dirty="0" smtClean="0"/>
              <a:t>),</a:t>
            </a:r>
          </a:p>
          <a:p>
            <a:pPr marL="0" indent="1485900"/>
            <a:r>
              <a:rPr lang="pt-BR" dirty="0" smtClean="0"/>
              <a:t>(</a:t>
            </a:r>
            <a:r>
              <a:rPr lang="pt-BR" dirty="0"/>
              <a:t>4, 0), (4, 4)}</a:t>
            </a:r>
            <a:r>
              <a:rPr lang="pt-BR" i="1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40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8.3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32616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 smtClean="0"/>
              <a:t>Equivalence Relations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098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8.3.5 </a:t>
            </a:r>
            <a:r>
              <a:rPr lang="en-US" altLang="en-US" sz="2200" dirty="0"/>
              <a:t>– </a:t>
            </a:r>
            <a:r>
              <a:rPr lang="en-IN" altLang="en-US" sz="2200" i="1" dirty="0" smtClean="0"/>
              <a:t>Equivalence </a:t>
            </a:r>
            <a:r>
              <a:rPr lang="en-IN" altLang="en-US" sz="2200" i="1" dirty="0"/>
              <a:t>Classes of a Relation Given as a Set of Ordered </a:t>
            </a:r>
            <a:r>
              <a:rPr lang="en-IN" altLang="en-US" sz="2200" i="1" dirty="0" smtClean="0"/>
              <a:t>Pairs</a:t>
            </a:r>
            <a:endParaRPr lang="en-IN" altLang="en-US" sz="2200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dirty="0"/>
              <a:t>The directed graph for </a:t>
            </a:r>
            <a:r>
              <a:rPr lang="en-IN" i="1" dirty="0"/>
              <a:t>R </a:t>
            </a:r>
            <a:r>
              <a:rPr lang="en-IN" dirty="0"/>
              <a:t>is as shown below. As can </a:t>
            </a:r>
            <a:r>
              <a:rPr lang="en-IN" dirty="0" smtClean="0"/>
              <a:t>be seen </a:t>
            </a:r>
            <a:r>
              <a:rPr lang="en-IN" dirty="0"/>
              <a:t>by inspection, </a:t>
            </a:r>
            <a:r>
              <a:rPr lang="en-IN" i="1" dirty="0"/>
              <a:t>R </a:t>
            </a:r>
            <a:r>
              <a:rPr lang="en-IN" dirty="0"/>
              <a:t>is an </a:t>
            </a:r>
            <a:r>
              <a:rPr lang="en-IN" dirty="0" smtClean="0"/>
              <a:t>equivalence relation </a:t>
            </a:r>
            <a:r>
              <a:rPr lang="en-IN" dirty="0"/>
              <a:t>on </a:t>
            </a:r>
            <a:r>
              <a:rPr lang="en-IN" i="1" dirty="0" smtClean="0"/>
              <a:t>A</a:t>
            </a:r>
            <a:r>
              <a:rPr lang="en-IN" dirty="0" smtClean="0"/>
              <a:t>. Find </a:t>
            </a:r>
            <a:r>
              <a:rPr lang="en-IN" dirty="0"/>
              <a:t>the distinct equivalence classes of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5" name="Picture 4" descr="The directed graph has 5 vertices: 0, 4, 3, 1, and 2. There is a loop on each vertex to itself. There is an arrow from 0 to 4 and also from 4 to 0. Similarly, there is an arrow from 3 to 1 and from 1 to 3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28" y="2819400"/>
            <a:ext cx="4265744" cy="24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1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First find the equivalence class of every element of </a:t>
            </a:r>
            <a:r>
              <a:rPr lang="en-IN" i="1" dirty="0"/>
              <a:t>A</a:t>
            </a:r>
            <a:r>
              <a:rPr lang="en-IN" dirty="0" smtClean="0"/>
              <a:t>.</a:t>
            </a:r>
          </a:p>
        </p:txBody>
      </p:sp>
      <p:pic>
        <p:nvPicPr>
          <p:cNvPr id="6" name="Picture 5" descr="equivalence class of 0 = {x element of A such that x R 0} = {0, 4},&#10;equivalence class of 1 = {x element of A such that x R 1} = {1, 3},&#10;equivalence class of 2 = {x element of A such that x R 2} = {2},&#10;equivalence class of 3 = {x element of A such that x R 3} = {1, 3},&#10;equivalence class of 4 = {x element of A such that x R 4} = {0, 4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06" y="2057400"/>
            <a:ext cx="3538789" cy="215553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382000" cy="914400"/>
          </a:xfrm>
        </p:spPr>
        <p:txBody>
          <a:bodyPr/>
          <a:lstStyle/>
          <a:p>
            <a:pPr marL="0" indent="0"/>
            <a:r>
              <a:rPr lang="en-IN" dirty="0"/>
              <a:t>Note that [0] </a:t>
            </a:r>
            <a:r>
              <a:rPr lang="en-IN" dirty="0" smtClean="0"/>
              <a:t>= </a:t>
            </a:r>
            <a:r>
              <a:rPr lang="en-IN" dirty="0"/>
              <a:t>[4] and [1] </a:t>
            </a:r>
            <a:r>
              <a:rPr lang="en-IN" dirty="0" smtClean="0"/>
              <a:t>= </a:t>
            </a:r>
            <a:r>
              <a:rPr lang="en-IN" dirty="0"/>
              <a:t>[3]. Thus the </a:t>
            </a:r>
            <a:r>
              <a:rPr lang="en-IN" i="1" dirty="0" smtClean="0"/>
              <a:t>distinct </a:t>
            </a:r>
            <a:r>
              <a:rPr lang="en-IN" dirty="0" smtClean="0"/>
              <a:t>equivalence </a:t>
            </a:r>
            <a:r>
              <a:rPr lang="en-IN" dirty="0"/>
              <a:t>classes of the relation </a:t>
            </a:r>
            <a:r>
              <a:rPr lang="en-IN" dirty="0" smtClean="0"/>
              <a:t>are </a:t>
            </a:r>
            <a:r>
              <a:rPr lang="en-IN" dirty="0"/>
              <a:t>{0, 4}, {1, 3}, and {2}</a:t>
            </a:r>
            <a:r>
              <a:rPr lang="en-IN" i="1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61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300" dirty="0"/>
              <a:t>Example </a:t>
            </a:r>
            <a:r>
              <a:rPr lang="en-IN" altLang="en-US" sz="2300" dirty="0" smtClean="0"/>
              <a:t>8.3.8 </a:t>
            </a:r>
            <a:r>
              <a:rPr lang="en-US" altLang="en-US" sz="2300" dirty="0"/>
              <a:t>– </a:t>
            </a:r>
            <a:r>
              <a:rPr lang="en-IN" altLang="en-US" sz="2300" i="1" dirty="0" smtClean="0"/>
              <a:t>Equivalence </a:t>
            </a:r>
            <a:r>
              <a:rPr lang="en-IN" altLang="en-US" sz="2300" i="1" dirty="0"/>
              <a:t>Classes of the Identity Relation</a:t>
            </a:r>
            <a:endParaRPr lang="en-IN" altLang="en-US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be any set and 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i="1" dirty="0"/>
              <a:t>A </a:t>
            </a:r>
            <a:r>
              <a:rPr lang="en-IN" dirty="0"/>
              <a:t>as </a:t>
            </a:r>
            <a:r>
              <a:rPr lang="en-IN" dirty="0" smtClean="0"/>
              <a:t>follows: For </a:t>
            </a:r>
            <a:r>
              <a:rPr lang="en-IN" dirty="0"/>
              <a:t>every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in </a:t>
            </a:r>
            <a:r>
              <a:rPr lang="en-IN" i="1" dirty="0"/>
              <a:t>A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7" name="Picture 6" descr="x R y if and only if x = y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89" y="2362200"/>
            <a:ext cx="2986022" cy="70207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Then </a:t>
            </a:r>
            <a:r>
              <a:rPr lang="en-IN" i="1" dirty="0"/>
              <a:t>R </a:t>
            </a:r>
            <a:r>
              <a:rPr lang="en-IN" dirty="0"/>
              <a:t>is an equivalence relation. </a:t>
            </a:r>
            <a:r>
              <a:rPr lang="en-IN" dirty="0" smtClean="0"/>
              <a:t>Describe </a:t>
            </a:r>
            <a:r>
              <a:rPr lang="en-IN" dirty="0"/>
              <a:t>the distinct equivalence classes of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6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Given any </a:t>
            </a:r>
            <a:r>
              <a:rPr lang="en-IN" i="1" dirty="0"/>
              <a:t>a </a:t>
            </a:r>
            <a:r>
              <a:rPr lang="en-IN" dirty="0"/>
              <a:t>in </a:t>
            </a:r>
            <a:r>
              <a:rPr lang="en-IN" i="1" dirty="0"/>
              <a:t>A</a:t>
            </a:r>
            <a:r>
              <a:rPr lang="en-IN" dirty="0"/>
              <a:t>, the class of </a:t>
            </a:r>
            <a:r>
              <a:rPr lang="en-IN" i="1" dirty="0"/>
              <a:t>a </a:t>
            </a:r>
            <a:r>
              <a:rPr lang="en-IN" dirty="0"/>
              <a:t>is</a:t>
            </a:r>
            <a:endParaRPr lang="en-US" altLang="en-US" dirty="0"/>
          </a:p>
        </p:txBody>
      </p:sp>
      <p:pic>
        <p:nvPicPr>
          <p:cNvPr id="6" name="Picture 5" descr="equivalence class of a = {x element of A such that x R a}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09800"/>
            <a:ext cx="2629653" cy="38125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60375" y="2971800"/>
            <a:ext cx="8226425" cy="457200"/>
          </a:xfrm>
        </p:spPr>
        <p:txBody>
          <a:bodyPr/>
          <a:lstStyle/>
          <a:p>
            <a:pPr marL="0" indent="0"/>
            <a:r>
              <a:rPr lang="en-IN" dirty="0"/>
              <a:t>Now by definition of 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a R x </a:t>
            </a:r>
            <a:r>
              <a:rPr lang="en-IN" dirty="0"/>
              <a:t>if, and only if, </a:t>
            </a:r>
            <a:r>
              <a:rPr lang="en-IN" i="1" dirty="0"/>
              <a:t>a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x</a:t>
            </a:r>
            <a:r>
              <a:rPr lang="en-IN" dirty="0"/>
              <a:t>. So</a:t>
            </a:r>
            <a:endParaRPr lang="en-US" altLang="en-US" dirty="0"/>
          </a:p>
        </p:txBody>
      </p:sp>
      <p:pic>
        <p:nvPicPr>
          <p:cNvPr id="8" name="Picture 7" descr="equivalence class of a = {x element of A such that x = a}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26" y="3772652"/>
            <a:ext cx="2522121" cy="34214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419600"/>
            <a:ext cx="8226425" cy="457200"/>
          </a:xfrm>
        </p:spPr>
        <p:txBody>
          <a:bodyPr/>
          <a:lstStyle/>
          <a:p>
            <a:pPr marL="0" indent="0"/>
            <a:r>
              <a:rPr lang="en-IN" dirty="0" smtClean="0"/>
              <a:t>		  = [</a:t>
            </a:r>
            <a:r>
              <a:rPr lang="en-IN" i="1" dirty="0" smtClean="0"/>
              <a:t>a</a:t>
            </a:r>
            <a:r>
              <a:rPr lang="en-IN" dirty="0" smtClean="0"/>
              <a:t>]	</a:t>
            </a:r>
            <a:r>
              <a:rPr lang="en-IN" dirty="0"/>
              <a:t>  </a:t>
            </a:r>
            <a:r>
              <a:rPr lang="en-IN" dirty="0" smtClean="0"/>
              <a:t>      </a:t>
            </a:r>
            <a:r>
              <a:rPr lang="en-IN" sz="1800" dirty="0" smtClean="0">
                <a:solidFill>
                  <a:srgbClr val="00AEEF"/>
                </a:solidFill>
              </a:rPr>
              <a:t>since </a:t>
            </a:r>
            <a:r>
              <a:rPr lang="en-IN" sz="1800" dirty="0">
                <a:solidFill>
                  <a:srgbClr val="00AEEF"/>
                </a:solidFill>
              </a:rPr>
              <a:t>the only element of </a:t>
            </a:r>
            <a:r>
              <a:rPr lang="en-IN" sz="1800" i="1" dirty="0">
                <a:solidFill>
                  <a:srgbClr val="00AEEF"/>
                </a:solidFill>
              </a:rPr>
              <a:t>A </a:t>
            </a:r>
            <a:r>
              <a:rPr lang="en-IN" sz="1800" dirty="0">
                <a:solidFill>
                  <a:srgbClr val="00AEEF"/>
                </a:solidFill>
              </a:rPr>
              <a:t>that equals </a:t>
            </a:r>
            <a:r>
              <a:rPr lang="en-IN" sz="1800" i="1" dirty="0">
                <a:solidFill>
                  <a:srgbClr val="00AEEF"/>
                </a:solidFill>
              </a:rPr>
              <a:t>a </a:t>
            </a:r>
            <a:r>
              <a:rPr lang="en-IN" sz="1800" dirty="0">
                <a:solidFill>
                  <a:srgbClr val="00AEEF"/>
                </a:solidFill>
              </a:rPr>
              <a:t>is </a:t>
            </a:r>
            <a:r>
              <a:rPr lang="en-IN" sz="1800" i="1" dirty="0">
                <a:solidFill>
                  <a:srgbClr val="00AEEF"/>
                </a:solidFill>
              </a:rPr>
              <a:t>a</a:t>
            </a:r>
            <a:r>
              <a:rPr lang="en-IN" sz="1800" dirty="0">
                <a:solidFill>
                  <a:srgbClr val="00AEEF"/>
                </a:solidFill>
              </a:rPr>
              <a:t>.</a:t>
            </a:r>
            <a:endParaRPr lang="en-US" altLang="en-US" sz="1800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8.3.8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799"/>
            <a:ext cx="8226425" cy="5029201"/>
          </a:xfrm>
        </p:spPr>
        <p:txBody>
          <a:bodyPr/>
          <a:lstStyle/>
          <a:p>
            <a:pPr marL="0" indent="0"/>
            <a:r>
              <a:rPr lang="en-IN" dirty="0"/>
              <a:t>Hence, given any </a:t>
            </a:r>
            <a:r>
              <a:rPr lang="en-IN" i="1" dirty="0"/>
              <a:t>a </a:t>
            </a:r>
            <a:r>
              <a:rPr lang="en-IN" dirty="0"/>
              <a:t>in </a:t>
            </a:r>
            <a:r>
              <a:rPr lang="en-IN" i="1" dirty="0"/>
              <a:t>A</a:t>
            </a:r>
            <a:r>
              <a:rPr lang="en-IN" dirty="0" smtClean="0"/>
              <a:t>,</a:t>
            </a:r>
          </a:p>
          <a:p>
            <a:pPr marL="0" indent="0"/>
            <a:endParaRPr lang="en-IN" altLang="en-US" sz="1200" dirty="0"/>
          </a:p>
          <a:p>
            <a:pPr marL="0" indent="0"/>
            <a:r>
              <a:rPr lang="en-IN" dirty="0" smtClean="0"/>
              <a:t>				[</a:t>
            </a:r>
            <a:r>
              <a:rPr lang="en-IN" i="1" dirty="0"/>
              <a:t>a</a:t>
            </a:r>
            <a:r>
              <a:rPr lang="en-IN" dirty="0"/>
              <a:t>] </a:t>
            </a:r>
            <a:r>
              <a:rPr lang="en-IN" dirty="0" smtClean="0"/>
              <a:t>=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 smtClean="0"/>
              <a:t>},</a:t>
            </a:r>
          </a:p>
          <a:p>
            <a:pPr marL="0" indent="0"/>
            <a:endParaRPr lang="en-IN" altLang="en-US" sz="1200" dirty="0"/>
          </a:p>
          <a:p>
            <a:pPr marL="0" indent="0"/>
            <a:r>
              <a:rPr lang="en-IN" dirty="0"/>
              <a:t>and if </a:t>
            </a:r>
            <a:r>
              <a:rPr lang="en-IN" i="1" dirty="0"/>
              <a:t>x </a:t>
            </a:r>
            <a:r>
              <a:rPr lang="en-IN" dirty="0"/>
              <a:t>≠ </a:t>
            </a:r>
            <a:r>
              <a:rPr lang="en-IN" i="1" dirty="0"/>
              <a:t>a </a:t>
            </a:r>
            <a:r>
              <a:rPr lang="en-IN" dirty="0"/>
              <a:t>then {</a:t>
            </a:r>
            <a:r>
              <a:rPr lang="en-IN" i="1" dirty="0"/>
              <a:t>x</a:t>
            </a:r>
            <a:r>
              <a:rPr lang="en-IN" dirty="0"/>
              <a:t>} ≠ {</a:t>
            </a:r>
            <a:r>
              <a:rPr lang="en-IN" i="1" dirty="0"/>
              <a:t>a</a:t>
            </a:r>
            <a:r>
              <a:rPr lang="en-IN" dirty="0" smtClean="0"/>
              <a:t>}.</a:t>
            </a:r>
          </a:p>
          <a:p>
            <a:pPr marL="0" indent="0"/>
            <a:endParaRPr lang="en-IN" sz="1600" dirty="0"/>
          </a:p>
          <a:p>
            <a:pPr marL="0" indent="0"/>
            <a:r>
              <a:rPr lang="en-IN" dirty="0" smtClean="0"/>
              <a:t>Consequently</a:t>
            </a:r>
            <a:r>
              <a:rPr lang="en-IN" dirty="0"/>
              <a:t>, all the classes </a:t>
            </a:r>
            <a:r>
              <a:rPr lang="en-IN" dirty="0" smtClean="0"/>
              <a:t>of all </a:t>
            </a:r>
            <a:r>
              <a:rPr lang="en-IN" dirty="0"/>
              <a:t>the elements of </a:t>
            </a:r>
            <a:r>
              <a:rPr lang="en-IN" i="1" dirty="0"/>
              <a:t>A </a:t>
            </a:r>
            <a:r>
              <a:rPr lang="en-IN" dirty="0"/>
              <a:t>are </a:t>
            </a:r>
            <a:r>
              <a:rPr lang="en-IN" dirty="0" smtClean="0"/>
              <a:t>distinct, and </a:t>
            </a:r>
            <a:r>
              <a:rPr lang="en-IN" dirty="0"/>
              <a:t>the </a:t>
            </a:r>
            <a:r>
              <a:rPr lang="en-IN" dirty="0" smtClean="0"/>
              <a:t>distinct equivalence </a:t>
            </a:r>
            <a:r>
              <a:rPr lang="en-IN" dirty="0"/>
              <a:t>classes of </a:t>
            </a:r>
            <a:r>
              <a:rPr lang="en-IN" i="1" dirty="0"/>
              <a:t>R </a:t>
            </a:r>
            <a:r>
              <a:rPr lang="en-IN" dirty="0"/>
              <a:t>are all the </a:t>
            </a:r>
            <a:r>
              <a:rPr lang="en-IN" dirty="0" smtClean="0"/>
              <a:t>single-element subsets </a:t>
            </a:r>
            <a:r>
              <a:rPr lang="en-IN" dirty="0"/>
              <a:t>of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 smtClean="0"/>
              <a:t>Equivalence </a:t>
            </a:r>
            <a:r>
              <a:rPr lang="en-IN" altLang="en-US" sz="2900" dirty="0"/>
              <a:t>Classes of an Equivalence </a:t>
            </a:r>
            <a:r>
              <a:rPr lang="en-IN" altLang="en-US" sz="2900" dirty="0" smtClean="0"/>
              <a:t>Relation</a:t>
            </a:r>
            <a:endParaRPr lang="en-IN" altLang="en-US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599" cy="1219200"/>
          </a:xfrm>
        </p:spPr>
        <p:txBody>
          <a:bodyPr/>
          <a:lstStyle/>
          <a:p>
            <a:pPr marL="0" indent="0"/>
            <a:r>
              <a:rPr lang="en-IN" dirty="0"/>
              <a:t>The first lemma says that if two elements of </a:t>
            </a:r>
            <a:r>
              <a:rPr lang="en-IN" i="1" dirty="0"/>
              <a:t>A </a:t>
            </a:r>
            <a:r>
              <a:rPr lang="en-IN" dirty="0"/>
              <a:t>are </a:t>
            </a:r>
            <a:r>
              <a:rPr lang="en-IN" dirty="0" smtClean="0"/>
              <a:t>related by </a:t>
            </a:r>
            <a:r>
              <a:rPr lang="en-IN" dirty="0"/>
              <a:t>an equivalence relation </a:t>
            </a:r>
            <a:r>
              <a:rPr lang="en-IN" i="1" dirty="0" smtClean="0"/>
              <a:t>R</a:t>
            </a:r>
            <a:r>
              <a:rPr lang="en-IN" dirty="0" smtClean="0"/>
              <a:t>, then </a:t>
            </a:r>
            <a:r>
              <a:rPr lang="en-IN" dirty="0"/>
              <a:t>their </a:t>
            </a:r>
            <a:r>
              <a:rPr lang="en-IN" dirty="0" smtClean="0"/>
              <a:t>equivalence classes </a:t>
            </a:r>
            <a:r>
              <a:rPr lang="en-IN" dirty="0"/>
              <a:t>are the same.</a:t>
            </a:r>
            <a:endParaRPr lang="en-US" altLang="en-US" dirty="0"/>
          </a:p>
        </p:txBody>
      </p:sp>
      <p:pic>
        <p:nvPicPr>
          <p:cNvPr id="4" name="Picture 3" descr="The text box has the heading “Lemma 8.3.2.” The text reads “Suppose A is a set, R is an equivalence relation on A, and a and b are elements of A. If a R b, then equivalence class of a = equivalence class of b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3048000"/>
            <a:ext cx="7557025" cy="12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 smtClean="0"/>
              <a:t>Equivalence </a:t>
            </a:r>
            <a:r>
              <a:rPr lang="en-IN" altLang="en-US" sz="2900" dirty="0"/>
              <a:t>Classes of an Equivalence </a:t>
            </a:r>
            <a:r>
              <a:rPr lang="en-IN" altLang="en-US" sz="2900" dirty="0" smtClean="0"/>
              <a:t>Relation</a:t>
            </a:r>
            <a:endParaRPr lang="en-IN" altLang="en-US" sz="2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599" cy="1219200"/>
          </a:xfrm>
        </p:spPr>
        <p:txBody>
          <a:bodyPr/>
          <a:lstStyle/>
          <a:p>
            <a:pPr marL="0" indent="0"/>
            <a:r>
              <a:rPr lang="en-IN" dirty="0"/>
              <a:t>The second lemma says that any two equivalence </a:t>
            </a:r>
            <a:r>
              <a:rPr lang="en-IN" dirty="0" smtClean="0"/>
              <a:t>classes of </a:t>
            </a:r>
            <a:r>
              <a:rPr lang="en-IN" dirty="0"/>
              <a:t>an equivalence relation </a:t>
            </a:r>
            <a:r>
              <a:rPr lang="en-IN" dirty="0" smtClean="0"/>
              <a:t>are either </a:t>
            </a:r>
            <a:r>
              <a:rPr lang="en-IN" dirty="0"/>
              <a:t>mutually disjoint </a:t>
            </a:r>
            <a:r>
              <a:rPr lang="en-IN" dirty="0" smtClean="0"/>
              <a:t>or identical</a:t>
            </a:r>
            <a:r>
              <a:rPr lang="en-IN" dirty="0"/>
              <a:t>.</a:t>
            </a:r>
            <a:endParaRPr lang="en-US" altLang="en-US" dirty="0"/>
          </a:p>
        </p:txBody>
      </p:sp>
      <p:pic>
        <p:nvPicPr>
          <p:cNvPr id="5" name="Picture 4" descr="The text box has the heading “Lemma 8.3.3.” The text reads: &#10;“If A is a set, R is an equivalence relation on A, and a and b are element of A, then &#10;either equivalence class of a intersection equivalence class of b = empty set or equivalence class of a = equivalence class of b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929856"/>
            <a:ext cx="7557025" cy="14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 smtClean="0"/>
              <a:t>Equivalence </a:t>
            </a:r>
            <a:r>
              <a:rPr lang="en-IN" altLang="en-US" sz="2900" dirty="0"/>
              <a:t>Classes of an Equivalence </a:t>
            </a:r>
            <a:r>
              <a:rPr lang="en-IN" altLang="en-US" sz="2900" dirty="0" smtClean="0"/>
              <a:t>Relation</a:t>
            </a:r>
            <a:endParaRPr lang="en-IN" altLang="en-US" sz="2900" dirty="0">
              <a:solidFill>
                <a:schemeClr val="tx1"/>
              </a:solidFill>
            </a:endParaRPr>
          </a:p>
        </p:txBody>
      </p:sp>
      <p:pic>
        <p:nvPicPr>
          <p:cNvPr id="6" name="Picture 5" descr="The text box has the heading “Theorem 8.3.4 The Partition Induced by an Equivalence Relation.” The text reads “If A is a set and R is an equivalence relation on A, then the distinct equivalence classes of R form a partition of A; that is, the union of the equivalence classes is all of A, and the intersection of any two distinct classes is empty.”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86279"/>
            <a:ext cx="7557025" cy="15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Congruence Modulo n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8872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200" dirty="0"/>
              <a:t>Example </a:t>
            </a:r>
            <a:r>
              <a:rPr lang="en-IN" altLang="en-US" sz="2200" dirty="0" smtClean="0"/>
              <a:t>8.3.10 </a:t>
            </a:r>
            <a:r>
              <a:rPr lang="en-US" altLang="en-US" sz="2200" dirty="0"/>
              <a:t>– </a:t>
            </a:r>
            <a:r>
              <a:rPr lang="en-IN" altLang="en-US" sz="2200" i="1" dirty="0" smtClean="0"/>
              <a:t>Equivalence </a:t>
            </a:r>
            <a:r>
              <a:rPr lang="en-IN" altLang="en-US" sz="2200" i="1" dirty="0"/>
              <a:t>Classes of Congruence Modulo </a:t>
            </a:r>
            <a:r>
              <a:rPr lang="en-IN" altLang="en-US" sz="2200" i="1" dirty="0" smtClean="0"/>
              <a:t>3</a:t>
            </a:r>
            <a:endParaRPr lang="en-I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R </a:t>
            </a:r>
            <a:r>
              <a:rPr lang="en-IN" dirty="0"/>
              <a:t>be the relation of congruence modulo 3 on the set </a:t>
            </a:r>
            <a:r>
              <a:rPr lang="en-IN" b="1" dirty="0" smtClean="0"/>
              <a:t>Z </a:t>
            </a:r>
            <a:r>
              <a:rPr lang="en-IN" dirty="0" smtClean="0"/>
              <a:t>of </a:t>
            </a:r>
            <a:r>
              <a:rPr lang="en-IN" dirty="0"/>
              <a:t>all integers. That is, for </a:t>
            </a:r>
            <a:r>
              <a:rPr lang="en-IN" dirty="0" smtClean="0"/>
              <a:t>all integers </a:t>
            </a:r>
            <a:r>
              <a:rPr lang="en-IN" i="1" dirty="0"/>
              <a:t>m </a:t>
            </a:r>
            <a:r>
              <a:rPr lang="en-IN" dirty="0"/>
              <a:t>and </a:t>
            </a:r>
            <a:r>
              <a:rPr lang="en-IN" i="1" dirty="0"/>
              <a:t>n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4" name="Picture 3" descr="m R n if and only if 3 divides (m minus n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68" y="2590800"/>
            <a:ext cx="3309062" cy="82115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733800"/>
            <a:ext cx="6553200" cy="457200"/>
          </a:xfrm>
        </p:spPr>
        <p:txBody>
          <a:bodyPr/>
          <a:lstStyle/>
          <a:p>
            <a:pPr marL="0" indent="0"/>
            <a:r>
              <a:rPr lang="en-IN" dirty="0"/>
              <a:t>Describe the distinct equivalence classes of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3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Relation Induced by a Partition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57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For each integer </a:t>
            </a:r>
            <a:r>
              <a:rPr lang="en-IN" i="1" dirty="0"/>
              <a:t>a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6" name="Picture 5" descr="equivalence class of a ={x element of Z such that x R a},&#10;= {x element of Z such that 3 divides (x minus a)},&#10;= {x element of Z such that x minus a = 3k, for some integer k}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48" y="2209800"/>
            <a:ext cx="5677705" cy="121877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Therefore,</a:t>
            </a:r>
            <a:endParaRPr lang="en-US" altLang="en-US" dirty="0"/>
          </a:p>
        </p:txBody>
      </p:sp>
      <p:pic>
        <p:nvPicPr>
          <p:cNvPr id="9" name="Picture 8" descr="equivalence class of a = {x element of Z such that x = 3k + a, for some integer k}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63" y="4412338"/>
            <a:ext cx="6245475" cy="3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33400"/>
          </a:xfrm>
        </p:spPr>
        <p:txBody>
          <a:bodyPr/>
          <a:lstStyle/>
          <a:p>
            <a:pPr marL="0" indent="0"/>
            <a:r>
              <a:rPr lang="en-IN" dirty="0"/>
              <a:t>In particular,</a:t>
            </a:r>
            <a:endParaRPr lang="en-US" altLang="en-US" dirty="0"/>
          </a:p>
        </p:txBody>
      </p:sp>
      <p:pic>
        <p:nvPicPr>
          <p:cNvPr id="5" name="Picture 4" descr="equivalence class of 0 = {x element of Z such that x = 3k + 0, for some integer k}&#10;= {x element of Z such that x = 3k, for some integer k}&#10;= {…, negative 9, negative 6, negative 3, 0, 3, 6, 9, …},&#10;equivalence class of 1 = {x element of Z such that x = 3k + 1, for some integer k}&#10;= {…, negative 8, negative 5, negative 2, 1, 4, 7, 10,…},&#10;equivalence class of 2 = {x element of Z such that x = 3k + 2, for some integer k}&#10;= {…, negative 7, negative 4, negative 1, 2, 5, 8, 11,…}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57400"/>
            <a:ext cx="5677705" cy="29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953000"/>
          </a:xfrm>
        </p:spPr>
        <p:txBody>
          <a:bodyPr/>
          <a:lstStyle/>
          <a:p>
            <a:pPr marL="0" indent="0"/>
            <a:r>
              <a:rPr lang="en-IN" dirty="0"/>
              <a:t>Now since 3 </a:t>
            </a:r>
            <a:r>
              <a:rPr lang="en-IN" i="1" dirty="0"/>
              <a:t>R </a:t>
            </a:r>
            <a:r>
              <a:rPr lang="en-IN" dirty="0"/>
              <a:t>0, then by Lemma 8.3.2</a:t>
            </a:r>
            <a:r>
              <a:rPr lang="en-IN" dirty="0" smtClean="0"/>
              <a:t>,</a:t>
            </a:r>
          </a:p>
          <a:p>
            <a:pPr marL="0" indent="0"/>
            <a:r>
              <a:rPr lang="en-IN" dirty="0" smtClean="0"/>
              <a:t>				[</a:t>
            </a:r>
            <a:r>
              <a:rPr lang="en-IN" dirty="0"/>
              <a:t>3] </a:t>
            </a:r>
            <a:r>
              <a:rPr lang="en-IN" dirty="0" smtClean="0"/>
              <a:t>= </a:t>
            </a:r>
            <a:r>
              <a:rPr lang="en-IN" dirty="0"/>
              <a:t>[0</a:t>
            </a:r>
            <a:r>
              <a:rPr lang="en-IN" dirty="0" smtClean="0"/>
              <a:t>]</a:t>
            </a:r>
            <a:r>
              <a:rPr lang="en-IN" i="1" dirty="0" smtClean="0"/>
              <a:t>.</a:t>
            </a:r>
          </a:p>
          <a:p>
            <a:pPr marL="0" indent="0"/>
            <a:r>
              <a:rPr lang="en-IN" dirty="0"/>
              <a:t>More generally, by the same reasoning</a:t>
            </a:r>
            <a:r>
              <a:rPr lang="en-IN" dirty="0" smtClean="0"/>
              <a:t>,</a:t>
            </a:r>
          </a:p>
          <a:p>
            <a:pPr marL="0" indent="0"/>
            <a:r>
              <a:rPr lang="en-IN" dirty="0" smtClean="0"/>
              <a:t>		[</a:t>
            </a:r>
            <a:r>
              <a:rPr lang="en-IN" dirty="0"/>
              <a:t>0] </a:t>
            </a:r>
            <a:r>
              <a:rPr lang="en-IN" dirty="0" smtClean="0"/>
              <a:t>= </a:t>
            </a:r>
            <a:r>
              <a:rPr lang="en-IN" dirty="0"/>
              <a:t>[3] = [−3] </a:t>
            </a:r>
            <a:r>
              <a:rPr lang="en-IN" dirty="0" smtClean="0"/>
              <a:t>= </a:t>
            </a:r>
            <a:r>
              <a:rPr lang="en-IN" dirty="0"/>
              <a:t>[6] = [−6] </a:t>
            </a:r>
            <a:r>
              <a:rPr lang="en-IN" dirty="0" smtClean="0"/>
              <a:t>= … </a:t>
            </a:r>
            <a:r>
              <a:rPr lang="en-IN" dirty="0"/>
              <a:t>, and so on</a:t>
            </a:r>
            <a:r>
              <a:rPr lang="en-IN" dirty="0" smtClean="0"/>
              <a:t>.</a:t>
            </a:r>
          </a:p>
          <a:p>
            <a:pPr marL="0" indent="0"/>
            <a:r>
              <a:rPr lang="en-IN" dirty="0"/>
              <a:t>Similarly</a:t>
            </a:r>
            <a:r>
              <a:rPr lang="en-IN" dirty="0" smtClean="0"/>
              <a:t>,</a:t>
            </a:r>
          </a:p>
          <a:p>
            <a:pPr marL="0" indent="0"/>
            <a:r>
              <a:rPr lang="en-IN" dirty="0" smtClean="0"/>
              <a:t>		[</a:t>
            </a:r>
            <a:r>
              <a:rPr lang="en-IN" dirty="0"/>
              <a:t>1] </a:t>
            </a:r>
            <a:r>
              <a:rPr lang="en-IN" dirty="0" smtClean="0"/>
              <a:t>= </a:t>
            </a:r>
            <a:r>
              <a:rPr lang="en-IN" dirty="0"/>
              <a:t>[4] </a:t>
            </a:r>
            <a:r>
              <a:rPr lang="en-IN" dirty="0" smtClean="0"/>
              <a:t>= [−2</a:t>
            </a:r>
            <a:r>
              <a:rPr lang="en-IN" dirty="0"/>
              <a:t>] </a:t>
            </a:r>
            <a:r>
              <a:rPr lang="en-IN" dirty="0" smtClean="0"/>
              <a:t>= </a:t>
            </a:r>
            <a:r>
              <a:rPr lang="en-IN" dirty="0"/>
              <a:t>[7] </a:t>
            </a:r>
            <a:r>
              <a:rPr lang="en-IN" dirty="0" smtClean="0"/>
              <a:t>= [−5</a:t>
            </a:r>
            <a:r>
              <a:rPr lang="en-IN" dirty="0"/>
              <a:t>] </a:t>
            </a:r>
            <a:r>
              <a:rPr lang="en-IN" dirty="0" smtClean="0"/>
              <a:t>= … </a:t>
            </a:r>
            <a:r>
              <a:rPr lang="en-IN" dirty="0"/>
              <a:t>, and so on</a:t>
            </a:r>
            <a:r>
              <a:rPr lang="en-IN" dirty="0" smtClean="0"/>
              <a:t>.</a:t>
            </a:r>
          </a:p>
          <a:p>
            <a:pPr marL="0" indent="0"/>
            <a:r>
              <a:rPr lang="en-IN" dirty="0" smtClean="0"/>
              <a:t>And</a:t>
            </a:r>
          </a:p>
          <a:p>
            <a:pPr marL="0" indent="0"/>
            <a:r>
              <a:rPr lang="en-IN" dirty="0" smtClean="0"/>
              <a:t>		[2</a:t>
            </a:r>
            <a:r>
              <a:rPr lang="en-IN" dirty="0"/>
              <a:t>] </a:t>
            </a:r>
            <a:r>
              <a:rPr lang="en-IN" dirty="0" smtClean="0"/>
              <a:t>= </a:t>
            </a:r>
            <a:r>
              <a:rPr lang="en-IN" dirty="0"/>
              <a:t>[5] </a:t>
            </a:r>
            <a:r>
              <a:rPr lang="en-IN" dirty="0" smtClean="0"/>
              <a:t>= [−1</a:t>
            </a:r>
            <a:r>
              <a:rPr lang="en-IN" dirty="0"/>
              <a:t>] </a:t>
            </a:r>
            <a:r>
              <a:rPr lang="en-IN" dirty="0" smtClean="0"/>
              <a:t>= </a:t>
            </a:r>
            <a:r>
              <a:rPr lang="en-IN" dirty="0"/>
              <a:t>[8] </a:t>
            </a:r>
            <a:r>
              <a:rPr lang="en-IN" dirty="0" smtClean="0"/>
              <a:t>= [−4</a:t>
            </a:r>
            <a:r>
              <a:rPr lang="en-IN" dirty="0"/>
              <a:t>] </a:t>
            </a:r>
            <a:r>
              <a:rPr lang="en-IN" dirty="0" smtClean="0"/>
              <a:t>= … </a:t>
            </a:r>
            <a:r>
              <a:rPr lang="en-IN" dirty="0"/>
              <a:t>, and so 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6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8.3.10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Notice that every integer is in class [0], [1], or [2]. </a:t>
            </a:r>
            <a:r>
              <a:rPr lang="en-IN" dirty="0" smtClean="0"/>
              <a:t>Hence the </a:t>
            </a:r>
            <a:r>
              <a:rPr lang="en-IN" dirty="0"/>
              <a:t>distinct equivalence </a:t>
            </a:r>
            <a:r>
              <a:rPr lang="en-IN" dirty="0" smtClean="0"/>
              <a:t>classes are</a:t>
            </a:r>
            <a:endParaRPr lang="en-US" altLang="en-US" dirty="0"/>
          </a:p>
        </p:txBody>
      </p:sp>
      <p:pic>
        <p:nvPicPr>
          <p:cNvPr id="4" name="Picture 3" descr="{x element of Z such that x = 3k, for some integer k},&#10;{x element of Z such that x = 3k + 1, for some integer k}, and &#10;{x element of Z such that x = 3k + 2, for some integer k}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5" y="2377152"/>
            <a:ext cx="5161550" cy="13566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226425" cy="2057400"/>
          </a:xfrm>
        </p:spPr>
        <p:txBody>
          <a:bodyPr/>
          <a:lstStyle/>
          <a:p>
            <a:pPr marL="0" indent="0"/>
            <a:r>
              <a:rPr lang="en-IN" dirty="0"/>
              <a:t>In words, the three classes of congruence modulo 3 are (</a:t>
            </a:r>
            <a:r>
              <a:rPr lang="en-IN" dirty="0" smtClean="0"/>
              <a:t>1) the </a:t>
            </a:r>
            <a:r>
              <a:rPr lang="en-IN" dirty="0"/>
              <a:t>set of all integers that </a:t>
            </a:r>
            <a:r>
              <a:rPr lang="en-IN" dirty="0" smtClean="0"/>
              <a:t>are divisible </a:t>
            </a:r>
            <a:r>
              <a:rPr lang="en-IN" dirty="0"/>
              <a:t>by 3, (2) the set </a:t>
            </a:r>
            <a:r>
              <a:rPr lang="en-IN" dirty="0" smtClean="0"/>
              <a:t>of all </a:t>
            </a:r>
            <a:r>
              <a:rPr lang="en-IN" dirty="0"/>
              <a:t>integers that leave a remainder of 1 when divided </a:t>
            </a:r>
            <a:r>
              <a:rPr lang="en-IN" dirty="0" smtClean="0"/>
              <a:t>by 3</a:t>
            </a:r>
            <a:r>
              <a:rPr lang="en-IN" dirty="0"/>
              <a:t>, </a:t>
            </a:r>
            <a:r>
              <a:rPr lang="en-IN" dirty="0" smtClean="0"/>
              <a:t>and (3</a:t>
            </a:r>
            <a:r>
              <a:rPr lang="en-IN" dirty="0"/>
              <a:t>) the set of all integers that leave a remainder </a:t>
            </a:r>
            <a:r>
              <a:rPr lang="en-IN" dirty="0" smtClean="0"/>
              <a:t>of 2 </a:t>
            </a:r>
            <a:r>
              <a:rPr lang="en-IN" dirty="0"/>
              <a:t>when divided by 3.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93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Congruence </a:t>
            </a:r>
            <a:r>
              <a:rPr lang="en-IN" altLang="en-US" dirty="0"/>
              <a:t>Modulo </a:t>
            </a:r>
            <a:r>
              <a:rPr lang="en-IN" altLang="en-US" dirty="0" smtClean="0"/>
              <a:t>n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he text box has the heading, Definition. The text reads, Suppose R is an equivalence relation on a set A and S is an equivalence class of R. A representative of the class S is any element a such that equivalence class of a = 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676400"/>
            <a:ext cx="8312728" cy="12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Congruence </a:t>
            </a:r>
            <a:r>
              <a:rPr lang="en-IN" altLang="en-US" dirty="0"/>
              <a:t>Modulo </a:t>
            </a:r>
            <a:r>
              <a:rPr lang="en-IN" altLang="en-US" dirty="0" smtClean="0"/>
              <a:t>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599" cy="2057400"/>
          </a:xfrm>
        </p:spPr>
        <p:txBody>
          <a:bodyPr/>
          <a:lstStyle/>
          <a:p>
            <a:pPr marL="0" indent="0"/>
            <a:r>
              <a:rPr lang="en-IN" dirty="0"/>
              <a:t>The following notation is used frequently when referring </a:t>
            </a:r>
            <a:r>
              <a:rPr lang="en-IN" dirty="0" smtClean="0"/>
              <a:t>to congruence </a:t>
            </a:r>
            <a:r>
              <a:rPr lang="en-IN" dirty="0"/>
              <a:t>relations. It was </a:t>
            </a:r>
            <a:r>
              <a:rPr lang="en-IN" dirty="0" smtClean="0"/>
              <a:t>introduced by </a:t>
            </a:r>
            <a:r>
              <a:rPr lang="en-IN" dirty="0"/>
              <a:t>Carl </a:t>
            </a:r>
            <a:r>
              <a:rPr lang="en-IN" dirty="0" smtClean="0"/>
              <a:t>Friedrich Gauss </a:t>
            </a:r>
            <a:r>
              <a:rPr lang="en-IN" dirty="0"/>
              <a:t>in the first chapter of his book </a:t>
            </a:r>
            <a:r>
              <a:rPr lang="en-IN" i="1" dirty="0" err="1" smtClean="0"/>
              <a:t>Disquisitiones</a:t>
            </a:r>
            <a:r>
              <a:rPr lang="en-IN" i="1" dirty="0" smtClean="0"/>
              <a:t> </a:t>
            </a:r>
            <a:r>
              <a:rPr lang="en-IN" i="1" dirty="0" err="1" smtClean="0"/>
              <a:t>Arithmeticae</a:t>
            </a:r>
            <a:r>
              <a:rPr lang="en-IN" dirty="0" smtClean="0"/>
              <a:t>. This </a:t>
            </a:r>
            <a:r>
              <a:rPr lang="en-IN" dirty="0"/>
              <a:t>work, which was published </a:t>
            </a:r>
            <a:r>
              <a:rPr lang="en-IN" dirty="0" smtClean="0"/>
              <a:t>when Gauss </a:t>
            </a:r>
            <a:r>
              <a:rPr lang="en-IN" dirty="0"/>
              <a:t>was only 24, laid the foundation for </a:t>
            </a:r>
            <a:r>
              <a:rPr lang="en-IN" dirty="0" smtClean="0"/>
              <a:t>modern number </a:t>
            </a:r>
            <a:r>
              <a:rPr lang="en-IN" dirty="0"/>
              <a:t>theory.</a:t>
            </a:r>
            <a:endParaRPr lang="en-US" altLang="en-US" dirty="0"/>
          </a:p>
        </p:txBody>
      </p:sp>
      <p:pic>
        <p:nvPicPr>
          <p:cNvPr id="5" name="Picture 4" descr="The text box has the heading “Definition.” The text reads “Let m and n be integers and d be a positive integer. We say that m is congruent to n modulo d and write &#10;m equivalent to n (mod d) &#10;if, and only if, d divides (m minus n).&#10;Symbolically: m is equivalent to n (mod d) if and only if d divides (m minus n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25" y="3505200"/>
            <a:ext cx="6245475" cy="19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dirty="0"/>
              <a:t>Example </a:t>
            </a:r>
            <a:r>
              <a:rPr lang="en-IN" altLang="en-US" sz="3200" dirty="0" smtClean="0"/>
              <a:t>8.3.11 </a:t>
            </a:r>
            <a:r>
              <a:rPr lang="en-US" altLang="en-US" sz="3200" dirty="0"/>
              <a:t>– </a:t>
            </a:r>
            <a:r>
              <a:rPr lang="en-US" altLang="en-US" sz="3200" i="1" dirty="0" smtClean="0"/>
              <a:t>Evaluating </a:t>
            </a:r>
            <a:r>
              <a:rPr lang="en-US" altLang="en-US" sz="3200" i="1" dirty="0" err="1" smtClean="0"/>
              <a:t>Congruences</a:t>
            </a:r>
            <a:endParaRPr lang="en-IN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905000"/>
          </a:xfrm>
        </p:spPr>
        <p:txBody>
          <a:bodyPr/>
          <a:lstStyle/>
          <a:p>
            <a:pPr marL="0" indent="0"/>
            <a:r>
              <a:rPr lang="en-IN" dirty="0"/>
              <a:t>Determine which of the following </a:t>
            </a:r>
            <a:r>
              <a:rPr lang="en-IN" dirty="0" err="1"/>
              <a:t>congruences</a:t>
            </a:r>
            <a:r>
              <a:rPr lang="en-IN" dirty="0"/>
              <a:t> are true </a:t>
            </a:r>
            <a:r>
              <a:rPr lang="en-IN" dirty="0" smtClean="0"/>
              <a:t>and which </a:t>
            </a:r>
            <a:r>
              <a:rPr lang="en-IN" dirty="0"/>
              <a:t>are false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r>
              <a:rPr lang="da-DK" dirty="0"/>
              <a:t>a. 12 </a:t>
            </a:r>
            <a:r>
              <a:rPr lang="da-DK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7 (mod 5) </a:t>
            </a:r>
            <a:r>
              <a:rPr lang="da-DK" dirty="0" smtClean="0"/>
              <a:t>	  b</a:t>
            </a:r>
            <a:r>
              <a:rPr lang="da-DK" dirty="0"/>
              <a:t>. 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/>
              <a:t> </a:t>
            </a:r>
            <a:r>
              <a:rPr lang="da-DK" dirty="0" smtClean="0"/>
              <a:t>−8 </a:t>
            </a:r>
            <a:r>
              <a:rPr lang="da-DK" dirty="0"/>
              <a:t>(mod 4) </a:t>
            </a:r>
            <a:r>
              <a:rPr lang="da-DK" dirty="0" smtClean="0"/>
              <a:t>	   c</a:t>
            </a:r>
            <a:r>
              <a:rPr lang="da-DK" dirty="0"/>
              <a:t>. 3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da-DK" dirty="0" smtClean="0"/>
              <a:t> </a:t>
            </a:r>
            <a:r>
              <a:rPr lang="da-DK" dirty="0"/>
              <a:t>3 (mod 7)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4724400" cy="457200"/>
          </a:xfrm>
        </p:spPr>
        <p:txBody>
          <a:bodyPr/>
          <a:lstStyle/>
          <a:p>
            <a:pPr marL="0" indent="0"/>
            <a:r>
              <a:rPr lang="da-DK" dirty="0"/>
              <a:t>a. True. </a:t>
            </a:r>
            <a:r>
              <a:rPr lang="da-DK" dirty="0" smtClean="0"/>
              <a:t>12 − 7 </a:t>
            </a:r>
            <a:r>
              <a:rPr lang="da-DK" dirty="0"/>
              <a:t>=</a:t>
            </a:r>
            <a:r>
              <a:rPr lang="da-DK" dirty="0" smtClean="0"/>
              <a:t> </a:t>
            </a:r>
            <a:r>
              <a:rPr lang="da-DK" dirty="0"/>
              <a:t>5 = 5 </a:t>
            </a:r>
            <a:r>
              <a:rPr lang="da-DK" b="1" dirty="0" smtClean="0"/>
              <a:t>·</a:t>
            </a:r>
            <a:r>
              <a:rPr lang="da-DK" dirty="0" smtClean="0"/>
              <a:t> 1</a:t>
            </a:r>
            <a:r>
              <a:rPr lang="da-DK" dirty="0"/>
              <a:t>. Hence</a:t>
            </a:r>
            <a:endParaRPr lang="en-US" altLang="en-US" dirty="0"/>
          </a:p>
        </p:txBody>
      </p:sp>
      <p:pic>
        <p:nvPicPr>
          <p:cNvPr id="6" name="Picture 5" descr="5 divides (12 minus 7)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585" y="1498600"/>
            <a:ext cx="1467815" cy="37098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1828800"/>
          </a:xfrm>
        </p:spPr>
        <p:txBody>
          <a:bodyPr/>
          <a:lstStyle/>
          <a:p>
            <a:pPr marL="0" indent="0"/>
            <a:r>
              <a:rPr lang="da-DK" dirty="0" smtClean="0"/>
              <a:t>                                                                          </a:t>
            </a:r>
            <a:r>
              <a:rPr lang="en-IN" dirty="0"/>
              <a:t>and </a:t>
            </a:r>
            <a:r>
              <a:rPr lang="en-IN" dirty="0" smtClean="0"/>
              <a:t>so</a:t>
            </a:r>
          </a:p>
          <a:p>
            <a:pPr indent="0"/>
            <a:r>
              <a:rPr lang="en-IN" dirty="0" smtClean="0"/>
              <a:t>12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7 (mod 5</a:t>
            </a:r>
            <a:r>
              <a:rPr lang="en-IN" dirty="0" smtClean="0"/>
              <a:t>).</a:t>
            </a:r>
          </a:p>
          <a:p>
            <a:pPr indent="0"/>
            <a:endParaRPr lang="en-IN" altLang="en-US" dirty="0"/>
          </a:p>
          <a:p>
            <a:pPr marL="0" indent="0"/>
            <a:r>
              <a:rPr lang="en-IN" dirty="0"/>
              <a:t>b. False. 6 − (−8) </a:t>
            </a:r>
            <a:r>
              <a:rPr lang="en-IN" dirty="0" smtClean="0"/>
              <a:t>= </a:t>
            </a:r>
            <a:r>
              <a:rPr lang="en-IN" dirty="0"/>
              <a:t>14, and</a:t>
            </a:r>
            <a:endParaRPr lang="en-US" altLang="en-US" dirty="0"/>
          </a:p>
        </p:txBody>
      </p:sp>
      <p:pic>
        <p:nvPicPr>
          <p:cNvPr id="8" name="Picture 7" descr="4 does not divides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47" y="2794000"/>
            <a:ext cx="677453" cy="40324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768600"/>
            <a:ext cx="8382000" cy="1727200"/>
          </a:xfrm>
        </p:spPr>
        <p:txBody>
          <a:bodyPr/>
          <a:lstStyle/>
          <a:p>
            <a:r>
              <a:rPr lang="en-IN" dirty="0" smtClean="0"/>
              <a:t>                                                      because </a:t>
            </a:r>
            <a:r>
              <a:rPr lang="en-IN" dirty="0"/>
              <a:t>14 ≠ 4 </a:t>
            </a:r>
            <a:r>
              <a:rPr lang="en-IN" b="1" dirty="0"/>
              <a:t>·</a:t>
            </a:r>
            <a:r>
              <a:rPr lang="en-IN" dirty="0"/>
              <a:t> </a:t>
            </a:r>
            <a:r>
              <a:rPr lang="en-IN" i="1" dirty="0" smtClean="0"/>
              <a:t>k </a:t>
            </a:r>
            <a:r>
              <a:rPr lang="en-IN" dirty="0"/>
              <a:t>for any integer </a:t>
            </a:r>
            <a:r>
              <a:rPr lang="en-IN" i="1" dirty="0"/>
              <a:t>k</a:t>
            </a:r>
            <a:r>
              <a:rPr lang="en-IN" dirty="0"/>
              <a:t>. </a:t>
            </a:r>
            <a:r>
              <a:rPr lang="en-IN" dirty="0" smtClean="0"/>
              <a:t>Consequently, </a:t>
            </a:r>
            <a:r>
              <a:rPr lang="da-DK" dirty="0" smtClean="0"/>
              <a:t>6 </a:t>
            </a:r>
            <a:r>
              <a:rPr lang="da-DK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≢</a:t>
            </a:r>
            <a:r>
              <a:rPr lang="da-DK" dirty="0"/>
              <a:t> −8 (mod 4</a:t>
            </a:r>
            <a:r>
              <a:rPr lang="da-DK" dirty="0" smtClean="0"/>
              <a:t>).</a:t>
            </a:r>
          </a:p>
          <a:p>
            <a:endParaRPr lang="da-DK" altLang="en-US" dirty="0"/>
          </a:p>
          <a:p>
            <a:r>
              <a:rPr lang="da-DK" dirty="0"/>
              <a:t>c. True. </a:t>
            </a:r>
            <a:r>
              <a:rPr lang="da-DK" dirty="0" smtClean="0"/>
              <a:t>3</a:t>
            </a:r>
            <a:r>
              <a:rPr lang="da-DK" dirty="0"/>
              <a:t> − </a:t>
            </a:r>
            <a:r>
              <a:rPr lang="da-DK" dirty="0" smtClean="0"/>
              <a:t>3 </a:t>
            </a:r>
            <a:r>
              <a:rPr lang="da-DK" dirty="0"/>
              <a:t>=</a:t>
            </a:r>
            <a:r>
              <a:rPr lang="da-DK" dirty="0" smtClean="0"/>
              <a:t> </a:t>
            </a:r>
            <a:r>
              <a:rPr lang="da-DK" dirty="0"/>
              <a:t>0 </a:t>
            </a:r>
            <a:r>
              <a:rPr lang="da-DK" dirty="0" smtClean="0"/>
              <a:t>= 7</a:t>
            </a:r>
            <a:r>
              <a:rPr lang="en-IN" b="1" dirty="0"/>
              <a:t> · </a:t>
            </a:r>
            <a:r>
              <a:rPr lang="da-DK" dirty="0" smtClean="0"/>
              <a:t>0</a:t>
            </a:r>
            <a:r>
              <a:rPr lang="da-DK" dirty="0"/>
              <a:t>. Hence</a:t>
            </a:r>
            <a:endParaRPr lang="en-US" altLang="en-US" dirty="0"/>
          </a:p>
        </p:txBody>
      </p:sp>
      <p:pic>
        <p:nvPicPr>
          <p:cNvPr id="10" name="Picture 9" descr="7 divides (3 minus 3),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831" y="4050560"/>
            <a:ext cx="1317269" cy="38174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13200"/>
            <a:ext cx="8382000" cy="863600"/>
          </a:xfrm>
        </p:spPr>
        <p:txBody>
          <a:bodyPr/>
          <a:lstStyle/>
          <a:p>
            <a:r>
              <a:rPr lang="en-IN" dirty="0" smtClean="0"/>
              <a:t>                                                                     and </a:t>
            </a:r>
            <a:r>
              <a:rPr lang="en-IN" dirty="0"/>
              <a:t>so 3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≡</a:t>
            </a:r>
            <a:r>
              <a:rPr lang="en-IN" dirty="0" smtClean="0"/>
              <a:t> </a:t>
            </a:r>
            <a:r>
              <a:rPr lang="en-IN" dirty="0"/>
              <a:t>3 (mod 7).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5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dirty="0"/>
              <a:t>A Definition for Rational Numbers</a:t>
            </a:r>
          </a:p>
        </p:txBody>
      </p:sp>
    </p:spTree>
    <p:extLst>
      <p:ext uri="{BB962C8B-B14F-4D97-AF65-F5344CB8AC3E}">
        <p14:creationId xmlns:p14="http://schemas.microsoft.com/office/powerpoint/2010/main" val="31052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A </a:t>
            </a:r>
            <a:r>
              <a:rPr lang="en-IN" altLang="en-US" dirty="0"/>
              <a:t>Definition for Rational </a:t>
            </a:r>
            <a:r>
              <a:rPr lang="en-IN" altLang="en-US" dirty="0" smtClean="0"/>
              <a:t>Numbers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599" cy="838200"/>
          </a:xfrm>
        </p:spPr>
        <p:txBody>
          <a:bodyPr/>
          <a:lstStyle/>
          <a:p>
            <a:pPr marL="0" indent="0"/>
            <a:r>
              <a:rPr lang="en-IN" dirty="0"/>
              <a:t>For a moment, forget what you know about </a:t>
            </a:r>
            <a:r>
              <a:rPr lang="en-IN" dirty="0" smtClean="0"/>
              <a:t>fractional arithmetic </a:t>
            </a:r>
            <a:r>
              <a:rPr lang="en-IN" dirty="0"/>
              <a:t>and look at the numbers</a:t>
            </a:r>
            <a:endParaRPr lang="en-US" altLang="en-US" dirty="0"/>
          </a:p>
        </p:txBody>
      </p:sp>
      <p:pic>
        <p:nvPicPr>
          <p:cNvPr id="4" name="Picture 3" descr="1∕3 and 2∕6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96" y="2438400"/>
            <a:ext cx="1603209" cy="66474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52800"/>
            <a:ext cx="8229599" cy="1371600"/>
          </a:xfrm>
        </p:spPr>
        <p:txBody>
          <a:bodyPr/>
          <a:lstStyle/>
          <a:p>
            <a:pPr marL="0" indent="0"/>
            <a:r>
              <a:rPr lang="en-IN" dirty="0"/>
              <a:t>as </a:t>
            </a:r>
            <a:r>
              <a:rPr lang="en-IN" i="1" dirty="0"/>
              <a:t>symbols</a:t>
            </a:r>
            <a:r>
              <a:rPr lang="en-IN" dirty="0"/>
              <a:t>. Considered as symbolic expressions, </a:t>
            </a:r>
            <a:r>
              <a:rPr lang="en-IN" dirty="0" smtClean="0"/>
              <a:t>these </a:t>
            </a:r>
            <a:r>
              <a:rPr lang="en-IN" i="1" dirty="0" smtClean="0"/>
              <a:t>appear </a:t>
            </a:r>
            <a:r>
              <a:rPr lang="en-IN" dirty="0"/>
              <a:t>quite different. In fact, </a:t>
            </a:r>
            <a:r>
              <a:rPr lang="en-IN" dirty="0" smtClean="0"/>
              <a:t>if they </a:t>
            </a:r>
            <a:r>
              <a:rPr lang="en-IN" dirty="0"/>
              <a:t>were written </a:t>
            </a:r>
            <a:r>
              <a:rPr lang="en-IN" dirty="0" smtClean="0"/>
              <a:t>as ordered pairs </a:t>
            </a:r>
            <a:r>
              <a:rPr lang="en-IN" dirty="0"/>
              <a:t>(1, 3) and (2, 6</a:t>
            </a:r>
            <a:r>
              <a:rPr lang="en-IN" dirty="0" smtClean="0"/>
              <a:t>) </a:t>
            </a:r>
            <a:r>
              <a:rPr lang="en-IN" dirty="0"/>
              <a:t>they would </a:t>
            </a:r>
            <a:r>
              <a:rPr lang="en-IN" i="1" dirty="0"/>
              <a:t>be </a:t>
            </a:r>
            <a:r>
              <a:rPr lang="en-IN" dirty="0"/>
              <a:t>different.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6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Relation Induced by a </a:t>
            </a:r>
            <a:r>
              <a:rPr lang="en-IN" altLang="en-US" dirty="0" smtClean="0"/>
              <a:t>Partition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dirty="0"/>
              <a:t>A </a:t>
            </a:r>
            <a:r>
              <a:rPr lang="en-IN" b="1" dirty="0"/>
              <a:t>partition </a:t>
            </a:r>
            <a:r>
              <a:rPr lang="en-IN" dirty="0"/>
              <a:t>of a set </a:t>
            </a:r>
            <a:r>
              <a:rPr lang="en-IN" i="1" dirty="0"/>
              <a:t>A </a:t>
            </a:r>
            <a:r>
              <a:rPr lang="en-IN" dirty="0"/>
              <a:t>is a finite or infinite collection </a:t>
            </a:r>
            <a:r>
              <a:rPr lang="en-IN" dirty="0" smtClean="0"/>
              <a:t>of nonempty</a:t>
            </a:r>
            <a:r>
              <a:rPr lang="en-IN" dirty="0"/>
              <a:t>, mutually </a:t>
            </a:r>
            <a:r>
              <a:rPr lang="en-IN" dirty="0" smtClean="0"/>
              <a:t>disjoint subsets </a:t>
            </a:r>
            <a:r>
              <a:rPr lang="en-IN" dirty="0"/>
              <a:t>whose union is </a:t>
            </a:r>
            <a:r>
              <a:rPr lang="en-IN" i="1" dirty="0" smtClean="0"/>
              <a:t>A</a:t>
            </a:r>
            <a:r>
              <a:rPr lang="en-IN" dirty="0" smtClean="0"/>
              <a:t>. The </a:t>
            </a:r>
            <a:r>
              <a:rPr lang="en-IN" dirty="0"/>
              <a:t>diagram of Figure 8.3.1 illustrates a partition of a </a:t>
            </a:r>
            <a:r>
              <a:rPr lang="en-IN" dirty="0" smtClean="0"/>
              <a:t>set </a:t>
            </a:r>
            <a:r>
              <a:rPr lang="en-IN" i="1" dirty="0" smtClean="0"/>
              <a:t>A </a:t>
            </a:r>
            <a:r>
              <a:rPr lang="en-IN" dirty="0" smtClean="0"/>
              <a:t>by </a:t>
            </a:r>
            <a:r>
              <a:rPr lang="pt-BR" dirty="0" smtClean="0"/>
              <a:t>subsets 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 smtClean="0"/>
              <a:t>A</a:t>
            </a:r>
            <a:r>
              <a:rPr lang="pt-BR" baseline="-25000" dirty="0" smtClean="0"/>
              <a:t>2</a:t>
            </a:r>
            <a:r>
              <a:rPr lang="pt-BR" dirty="0" smtClean="0"/>
              <a:t>, </a:t>
            </a:r>
            <a:r>
              <a:rPr lang="en-IN" dirty="0"/>
              <a:t>…</a:t>
            </a:r>
            <a:r>
              <a:rPr lang="pt-BR" dirty="0" smtClean="0"/>
              <a:t> </a:t>
            </a:r>
            <a:r>
              <a:rPr lang="en-IN" dirty="0" smtClean="0"/>
              <a:t>, </a:t>
            </a:r>
            <a:r>
              <a:rPr lang="en-IN" i="1" dirty="0" smtClean="0"/>
              <a:t>A</a:t>
            </a:r>
            <a:r>
              <a:rPr lang="en-IN" baseline="-25000" dirty="0" smtClean="0"/>
              <a:t>6</a:t>
            </a:r>
            <a:r>
              <a:rPr lang="en-IN" dirty="0" smtClean="0"/>
              <a:t>.</a:t>
            </a:r>
            <a:endParaRPr lang="en-US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038600" y="5017201"/>
            <a:ext cx="1066800" cy="292801"/>
          </a:xfrm>
        </p:spPr>
        <p:txBody>
          <a:bodyPr/>
          <a:lstStyle/>
          <a:p>
            <a:pPr marL="0" indent="0"/>
            <a:r>
              <a:rPr lang="en-IN" sz="1200" b="1" dirty="0"/>
              <a:t>Figure 8.3.1</a:t>
            </a:r>
            <a:endParaRPr lang="en-US" altLang="en-US" sz="12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657600" y="4724400"/>
            <a:ext cx="1752600" cy="292801"/>
          </a:xfrm>
        </p:spPr>
        <p:txBody>
          <a:bodyPr/>
          <a:lstStyle/>
          <a:p>
            <a:pPr marL="0" indent="0"/>
            <a:r>
              <a:rPr lang="en-IN" sz="1400" dirty="0"/>
              <a:t>A Partition of a Set</a:t>
            </a:r>
            <a:endParaRPr lang="en-US" altLang="en-US" sz="1400" dirty="0"/>
          </a:p>
        </p:txBody>
      </p:sp>
      <p:pic>
        <p:nvPicPr>
          <p:cNvPr id="4" name="Picture 3" descr="A partition of set A by subsets A_1, A_2, A_3, A_4, A_5 and A_6 is shown. The subset A_1 is adjacent to A_2 and A_4; the subset A_2 is adjacent to A_1, A_3 and A_4; the subset A_3 is adjacent to A_2, A_4, and A_6; the subset A_4 is adjacent to A_1, A_2, A_3, A_6, and A_5; the subset A_5 is adjacent to A_4 and A_6; the subset A_6 is adjacent to A_5, A_3 and A_4. The text associated with this reads “A_i intersection A_j = empty set, whenever i is not equal to j, A_1 union A_2 union ... union A_6 = A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28" y="3124200"/>
            <a:ext cx="4265744" cy="15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A </a:t>
            </a:r>
            <a:r>
              <a:rPr lang="en-IN" altLang="en-US" dirty="0"/>
              <a:t>Definition for Rational </a:t>
            </a:r>
            <a:r>
              <a:rPr lang="en-IN" altLang="en-US" dirty="0" smtClean="0"/>
              <a:t>Numbers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599" cy="1295400"/>
          </a:xfrm>
        </p:spPr>
        <p:txBody>
          <a:bodyPr/>
          <a:lstStyle/>
          <a:p>
            <a:pPr marL="0" indent="0"/>
            <a:r>
              <a:rPr lang="en-IN" dirty="0"/>
              <a:t>The fact that we regard them as “the same” is a </a:t>
            </a:r>
            <a:r>
              <a:rPr lang="en-IN" dirty="0" smtClean="0"/>
              <a:t>specific instance of </a:t>
            </a:r>
            <a:r>
              <a:rPr lang="en-IN" dirty="0"/>
              <a:t>our general agreement to regard any </a:t>
            </a:r>
            <a:r>
              <a:rPr lang="en-IN" dirty="0" smtClean="0"/>
              <a:t>two numbers</a:t>
            </a:r>
            <a:endParaRPr lang="en-US" altLang="en-US" dirty="0"/>
          </a:p>
        </p:txBody>
      </p:sp>
      <p:pic>
        <p:nvPicPr>
          <p:cNvPr id="5" name="Picture 4" descr="a∕b and c∕d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5" y="2620654"/>
            <a:ext cx="1634491" cy="65594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81400"/>
            <a:ext cx="8229599" cy="868054"/>
          </a:xfrm>
        </p:spPr>
        <p:txBody>
          <a:bodyPr/>
          <a:lstStyle/>
          <a:p>
            <a:pPr marL="0" indent="0"/>
            <a:r>
              <a:rPr lang="en-IN" dirty="0"/>
              <a:t>as equal provided the </a:t>
            </a:r>
            <a:r>
              <a:rPr lang="en-IN" i="1" dirty="0"/>
              <a:t>cross products </a:t>
            </a:r>
            <a:r>
              <a:rPr lang="en-IN" dirty="0"/>
              <a:t>are equal; in other words, if, and only if, </a:t>
            </a:r>
            <a:r>
              <a:rPr lang="en-IN" i="1" dirty="0"/>
              <a:t>ad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err="1"/>
              <a:t>bc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88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900" dirty="0"/>
              <a:t>Example </a:t>
            </a:r>
            <a:r>
              <a:rPr lang="en-IN" altLang="en-US" sz="1900" dirty="0" smtClean="0"/>
              <a:t>8.3.12 </a:t>
            </a:r>
            <a:r>
              <a:rPr lang="en-US" altLang="en-US" sz="1900" dirty="0"/>
              <a:t>– </a:t>
            </a:r>
            <a:r>
              <a:rPr lang="en-IN" altLang="en-US" sz="1900" i="1" dirty="0" smtClean="0"/>
              <a:t>Rational </a:t>
            </a:r>
            <a:r>
              <a:rPr lang="en-IN" altLang="en-US" sz="1900" i="1" dirty="0"/>
              <a:t>Numbers Are Really Equivalence </a:t>
            </a:r>
            <a:r>
              <a:rPr lang="en-IN" altLang="en-US" sz="1900" i="1" dirty="0" smtClean="0"/>
              <a:t>Classes</a:t>
            </a:r>
            <a:endParaRPr lang="en-IN" altLang="en-US" sz="1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5908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be the set of all ordered pairs of integers for </a:t>
            </a:r>
            <a:r>
              <a:rPr lang="en-IN" dirty="0" smtClean="0"/>
              <a:t>which the </a:t>
            </a:r>
            <a:r>
              <a:rPr lang="en-IN" dirty="0"/>
              <a:t>second element of the pair </a:t>
            </a:r>
            <a:r>
              <a:rPr lang="en-IN" dirty="0" smtClean="0"/>
              <a:t>is nonzero</a:t>
            </a:r>
            <a:r>
              <a:rPr lang="en-IN" dirty="0"/>
              <a:t>. Symbolically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1200" dirty="0"/>
          </a:p>
          <a:p>
            <a:pPr marL="0" indent="0"/>
            <a:r>
              <a:rPr lang="en-IN" i="1" dirty="0" smtClean="0"/>
              <a:t>			</a:t>
            </a:r>
            <a:r>
              <a:rPr lang="pl-PL" i="1" dirty="0" smtClean="0"/>
              <a:t>A </a:t>
            </a:r>
            <a:r>
              <a:rPr lang="en-IN" i="1" dirty="0" smtClean="0"/>
              <a:t>=</a:t>
            </a:r>
            <a:r>
              <a:rPr lang="pl-PL" dirty="0" smtClean="0"/>
              <a:t> </a:t>
            </a:r>
            <a:r>
              <a:rPr lang="pl-PL" b="1" dirty="0"/>
              <a:t>Z </a:t>
            </a:r>
            <a:r>
              <a:rPr lang="pl-PL" dirty="0"/>
              <a:t>× (</a:t>
            </a:r>
            <a:r>
              <a:rPr lang="pl-PL" b="1" dirty="0" smtClean="0"/>
              <a:t>Z</a:t>
            </a:r>
            <a:r>
              <a:rPr lang="en-IN" b="1" dirty="0" smtClean="0"/>
              <a:t> </a:t>
            </a:r>
            <a:r>
              <a:rPr lang="pl-PL" dirty="0" smtClean="0"/>
              <a:t>− </a:t>
            </a:r>
            <a:r>
              <a:rPr lang="pl-PL" dirty="0"/>
              <a:t>{0</a:t>
            </a:r>
            <a:r>
              <a:rPr lang="pl-PL" dirty="0" smtClean="0"/>
              <a:t>})</a:t>
            </a:r>
            <a:r>
              <a:rPr lang="pl-PL" i="1" dirty="0" smtClean="0"/>
              <a:t>.</a:t>
            </a:r>
            <a:endParaRPr lang="en-IN" i="1" dirty="0" smtClean="0"/>
          </a:p>
          <a:p>
            <a:pPr marL="0" indent="0"/>
            <a:endParaRPr lang="en-IN" altLang="en-US" sz="1400" i="1" dirty="0"/>
          </a:p>
          <a:p>
            <a:pPr marL="0" indent="0"/>
            <a:r>
              <a:rPr lang="en-IN" dirty="0"/>
              <a:t>Define a relation </a:t>
            </a:r>
            <a:r>
              <a:rPr lang="en-IN" i="1" dirty="0"/>
              <a:t>R </a:t>
            </a:r>
            <a:r>
              <a:rPr lang="en-IN" dirty="0"/>
              <a:t>on </a:t>
            </a:r>
            <a:r>
              <a:rPr lang="en-IN" i="1" dirty="0"/>
              <a:t>A </a:t>
            </a:r>
            <a:r>
              <a:rPr lang="en-IN" dirty="0"/>
              <a:t>as follows: For all pairs (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) and (</a:t>
            </a:r>
            <a:r>
              <a:rPr lang="en-IN" i="1" dirty="0"/>
              <a:t>c</a:t>
            </a:r>
            <a:r>
              <a:rPr lang="en-IN" dirty="0"/>
              <a:t>, </a:t>
            </a:r>
            <a:r>
              <a:rPr lang="en-IN" i="1" dirty="0"/>
              <a:t>d</a:t>
            </a:r>
            <a:r>
              <a:rPr lang="en-IN" dirty="0"/>
              <a:t>) in </a:t>
            </a:r>
            <a:r>
              <a:rPr lang="en-IN" i="1" dirty="0"/>
              <a:t>A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4" name="Picture 3" descr="The text reads, (a, b) R (c, d) iff a d = b c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7" y="4190632"/>
            <a:ext cx="3397244" cy="6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1900" dirty="0"/>
              <a:t>Example </a:t>
            </a:r>
            <a:r>
              <a:rPr lang="en-IN" altLang="en-US" sz="1900" dirty="0" smtClean="0"/>
              <a:t>8.3.12 </a:t>
            </a:r>
            <a:r>
              <a:rPr lang="en-US" altLang="en-US" sz="1900" dirty="0"/>
              <a:t>– </a:t>
            </a:r>
            <a:r>
              <a:rPr lang="en-IN" altLang="en-US" sz="1900" i="1" dirty="0" smtClean="0"/>
              <a:t>Rational </a:t>
            </a:r>
            <a:r>
              <a:rPr lang="en-IN" altLang="en-US" sz="1900" i="1" dirty="0"/>
              <a:t>Numbers Are Really Equivalence </a:t>
            </a:r>
            <a:r>
              <a:rPr lang="en-IN" altLang="en-US" sz="1900" i="1" dirty="0" smtClean="0"/>
              <a:t>Classes</a:t>
            </a:r>
            <a:endParaRPr lang="en-IN" altLang="en-US" sz="19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6425" cy="4800600"/>
          </a:xfrm>
        </p:spPr>
        <p:txBody>
          <a:bodyPr/>
          <a:lstStyle/>
          <a:p>
            <a:pPr marL="0" indent="0"/>
            <a:r>
              <a:rPr lang="en-IN" dirty="0"/>
              <a:t>The fact is that </a:t>
            </a:r>
            <a:r>
              <a:rPr lang="en-IN" i="1" dirty="0"/>
              <a:t>R </a:t>
            </a:r>
            <a:r>
              <a:rPr lang="en-IN" dirty="0"/>
              <a:t>is an equivalence relation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 smtClean="0"/>
              <a:t>a. Prove </a:t>
            </a:r>
            <a:r>
              <a:rPr lang="en-IN" dirty="0"/>
              <a:t>that </a:t>
            </a:r>
            <a:r>
              <a:rPr lang="en-IN" i="1" dirty="0"/>
              <a:t>R </a:t>
            </a:r>
            <a:r>
              <a:rPr lang="en-IN" dirty="0"/>
              <a:t>is transitive</a:t>
            </a:r>
            <a:r>
              <a:rPr lang="en-IN" dirty="0" smtClean="0"/>
              <a:t>.</a:t>
            </a:r>
          </a:p>
          <a:p>
            <a:pPr marL="0" indent="0"/>
            <a:endParaRPr lang="en-US" altLang="en-US" dirty="0" smtClean="0"/>
          </a:p>
          <a:p>
            <a:pPr marL="0" indent="0"/>
            <a:r>
              <a:rPr lang="en-IN" dirty="0"/>
              <a:t>b. Describe the distinct equivalence classes of </a:t>
            </a:r>
            <a:r>
              <a:rPr lang="en-IN" i="1" dirty="0"/>
              <a:t>R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88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733800"/>
          </a:xfrm>
        </p:spPr>
        <p:txBody>
          <a:bodyPr/>
          <a:lstStyle/>
          <a:p>
            <a:pPr marL="0" indent="0"/>
            <a:r>
              <a:rPr lang="en-IN" dirty="0" smtClean="0"/>
              <a:t>a. By </a:t>
            </a:r>
            <a:r>
              <a:rPr lang="en-IN" dirty="0"/>
              <a:t>definition of </a:t>
            </a:r>
            <a:r>
              <a:rPr lang="en-IN" i="1" dirty="0"/>
              <a:t>R</a:t>
            </a:r>
            <a:r>
              <a:rPr lang="en-IN" dirty="0" smtClean="0"/>
              <a:t>,</a:t>
            </a:r>
          </a:p>
          <a:p>
            <a:pPr marL="0" indent="0"/>
            <a:endParaRPr lang="en-US" altLang="en-US" sz="1600" dirty="0" smtClean="0"/>
          </a:p>
          <a:p>
            <a:pPr marL="0" indent="0"/>
            <a:r>
              <a:rPr lang="en-IN" dirty="0" smtClean="0"/>
              <a:t>		(</a:t>
            </a:r>
            <a:r>
              <a:rPr lang="en-IN" dirty="0"/>
              <a:t>1) </a:t>
            </a:r>
            <a:r>
              <a:rPr lang="en-IN" i="1" dirty="0"/>
              <a:t>ad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err="1"/>
              <a:t>bc</a:t>
            </a:r>
            <a:r>
              <a:rPr lang="en-IN" i="1" dirty="0"/>
              <a:t> </a:t>
            </a:r>
            <a:r>
              <a:rPr lang="en-IN" i="1" dirty="0" smtClean="0"/>
              <a:t>	</a:t>
            </a:r>
            <a:r>
              <a:rPr lang="en-IN" dirty="0" smtClean="0"/>
              <a:t>and 	(</a:t>
            </a:r>
            <a:r>
              <a:rPr lang="en-IN" dirty="0"/>
              <a:t>2) </a:t>
            </a:r>
            <a:r>
              <a:rPr lang="en-IN" i="1" dirty="0" err="1"/>
              <a:t>cf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/>
              <a:t>de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1400" dirty="0"/>
          </a:p>
          <a:p>
            <a:pPr indent="0"/>
            <a:r>
              <a:rPr lang="en-IN" dirty="0"/>
              <a:t>Since the second elements of all ordered pairs in </a:t>
            </a:r>
            <a:r>
              <a:rPr lang="en-IN" i="1" dirty="0"/>
              <a:t>A </a:t>
            </a:r>
            <a:r>
              <a:rPr lang="en-IN" dirty="0" smtClean="0"/>
              <a:t>are nonzero</a:t>
            </a:r>
            <a:r>
              <a:rPr lang="en-IN" dirty="0"/>
              <a:t>, </a:t>
            </a:r>
            <a:r>
              <a:rPr lang="en-IN" i="1" dirty="0"/>
              <a:t>b ≠</a:t>
            </a:r>
            <a:r>
              <a:rPr lang="en-IN" dirty="0" smtClean="0"/>
              <a:t> </a:t>
            </a:r>
            <a:r>
              <a:rPr lang="en-IN" dirty="0"/>
              <a:t>0, </a:t>
            </a:r>
            <a:r>
              <a:rPr lang="en-IN" i="1" dirty="0"/>
              <a:t>d </a:t>
            </a:r>
            <a:r>
              <a:rPr lang="en-IN" dirty="0"/>
              <a:t>≠ 0, </a:t>
            </a:r>
            <a:r>
              <a:rPr lang="en-IN" dirty="0" smtClean="0"/>
              <a:t>and </a:t>
            </a:r>
            <a:r>
              <a:rPr lang="en-IN" i="1" dirty="0" smtClean="0"/>
              <a:t>f </a:t>
            </a:r>
            <a:r>
              <a:rPr lang="en-IN" dirty="0"/>
              <a:t>≠ 0</a:t>
            </a:r>
            <a:r>
              <a:rPr lang="en-IN" dirty="0" smtClean="0"/>
              <a:t>. </a:t>
            </a:r>
            <a:r>
              <a:rPr lang="en-IN" dirty="0"/>
              <a:t>Multiply both sides </a:t>
            </a:r>
            <a:r>
              <a:rPr lang="en-IN" dirty="0" smtClean="0"/>
              <a:t>of equation </a:t>
            </a:r>
            <a:r>
              <a:rPr lang="en-IN" dirty="0"/>
              <a:t>(1) by </a:t>
            </a:r>
            <a:r>
              <a:rPr lang="en-IN" i="1" dirty="0"/>
              <a:t>f </a:t>
            </a:r>
            <a:r>
              <a:rPr lang="en-IN" dirty="0"/>
              <a:t>and both sides of equation (2) by </a:t>
            </a:r>
            <a:r>
              <a:rPr lang="en-IN" i="1" dirty="0"/>
              <a:t>b </a:t>
            </a:r>
            <a:r>
              <a:rPr lang="en-IN" dirty="0" smtClean="0"/>
              <a:t>to obtain</a:t>
            </a:r>
          </a:p>
          <a:p>
            <a:pPr marL="0" indent="0"/>
            <a:r>
              <a:rPr lang="en-IN" dirty="0" smtClean="0"/>
              <a:t>		</a:t>
            </a:r>
            <a:r>
              <a:rPr lang="en-IN" dirty="0"/>
              <a:t>(1′) </a:t>
            </a:r>
            <a:r>
              <a:rPr lang="en-IN" i="1" dirty="0" err="1"/>
              <a:t>adf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err="1"/>
              <a:t>bcf</a:t>
            </a:r>
            <a:r>
              <a:rPr lang="en-IN" i="1" dirty="0"/>
              <a:t> </a:t>
            </a:r>
            <a:r>
              <a:rPr lang="en-IN" i="1" dirty="0" smtClean="0"/>
              <a:t>     </a:t>
            </a:r>
            <a:r>
              <a:rPr lang="en-IN" dirty="0" smtClean="0"/>
              <a:t>and     </a:t>
            </a:r>
            <a:r>
              <a:rPr lang="en-IN" dirty="0"/>
              <a:t>(2′) </a:t>
            </a:r>
            <a:r>
              <a:rPr lang="en-IN" i="1" dirty="0" err="1"/>
              <a:t>bcf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err="1"/>
              <a:t>bde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8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200400"/>
          </a:xfrm>
        </p:spPr>
        <p:txBody>
          <a:bodyPr/>
          <a:lstStyle/>
          <a:p>
            <a:pPr indent="0"/>
            <a:r>
              <a:rPr lang="en-IN" dirty="0"/>
              <a:t>Because both equal </a:t>
            </a:r>
            <a:r>
              <a:rPr lang="en-IN" i="1" dirty="0" err="1"/>
              <a:t>bcf</a:t>
            </a:r>
            <a:r>
              <a:rPr lang="en-IN" dirty="0" smtClean="0"/>
              <a:t>,</a:t>
            </a:r>
          </a:p>
          <a:p>
            <a:pPr indent="0"/>
            <a:endParaRPr lang="en-IN" altLang="en-US" sz="100" dirty="0"/>
          </a:p>
          <a:p>
            <a:pPr indent="0"/>
            <a:r>
              <a:rPr lang="en-IN" altLang="en-US" dirty="0" smtClean="0"/>
              <a:t>				</a:t>
            </a:r>
            <a:r>
              <a:rPr lang="en-IN" i="1" dirty="0" err="1"/>
              <a:t>adf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i="1" dirty="0" err="1"/>
              <a:t>bde</a:t>
            </a:r>
            <a:r>
              <a:rPr lang="en-IN" dirty="0" smtClean="0"/>
              <a:t>,</a:t>
            </a:r>
          </a:p>
          <a:p>
            <a:pPr indent="0"/>
            <a:endParaRPr lang="en-IN" altLang="en-US" sz="600" dirty="0"/>
          </a:p>
          <a:p>
            <a:pPr indent="0"/>
            <a:r>
              <a:rPr lang="en-IN" dirty="0"/>
              <a:t>and, since </a:t>
            </a:r>
            <a:r>
              <a:rPr lang="en-IN" i="1" dirty="0"/>
              <a:t>d </a:t>
            </a:r>
            <a:r>
              <a:rPr lang="en-IN" dirty="0"/>
              <a:t>≠ 0, it follows from the cancellation law for </a:t>
            </a:r>
            <a:r>
              <a:rPr lang="en-IN" dirty="0" smtClean="0"/>
              <a:t>multiplication that</a:t>
            </a:r>
          </a:p>
          <a:p>
            <a:pPr indent="0"/>
            <a:endParaRPr lang="en-IN" altLang="en-US" sz="400" dirty="0"/>
          </a:p>
          <a:p>
            <a:pPr indent="0"/>
            <a:r>
              <a:rPr lang="en-IN" i="1" dirty="0" smtClean="0"/>
              <a:t>				  </a:t>
            </a:r>
            <a:r>
              <a:rPr lang="en-IN" i="1" dirty="0" err="1" smtClean="0"/>
              <a:t>af</a:t>
            </a:r>
            <a:r>
              <a:rPr lang="en-IN" i="1" dirty="0" smtClean="0"/>
              <a:t> =</a:t>
            </a:r>
            <a:r>
              <a:rPr lang="en-IN" dirty="0" smtClean="0"/>
              <a:t> </a:t>
            </a:r>
            <a:r>
              <a:rPr lang="en-IN" i="1" dirty="0"/>
              <a:t>be</a:t>
            </a:r>
            <a:r>
              <a:rPr lang="en-IN" i="1" dirty="0" smtClean="0"/>
              <a:t>.</a:t>
            </a:r>
          </a:p>
          <a:p>
            <a:pPr indent="0"/>
            <a:endParaRPr lang="en-IN" altLang="en-US" sz="1100" i="1" dirty="0"/>
          </a:p>
          <a:p>
            <a:pPr indent="0"/>
            <a:r>
              <a:rPr lang="en-IN" dirty="0"/>
              <a:t>Hence, by definition of </a:t>
            </a:r>
            <a:r>
              <a:rPr lang="en-IN" i="1" dirty="0"/>
              <a:t>R</a:t>
            </a:r>
            <a:r>
              <a:rPr lang="en-IN" dirty="0"/>
              <a:t>, (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i="1" dirty="0"/>
              <a:t>R </a:t>
            </a:r>
            <a:r>
              <a:rPr lang="en-IN" dirty="0"/>
              <a:t>(</a:t>
            </a:r>
            <a:r>
              <a:rPr lang="en-IN" i="1" dirty="0"/>
              <a:t>e</a:t>
            </a:r>
            <a:r>
              <a:rPr lang="en-IN" dirty="0"/>
              <a:t>, </a:t>
            </a:r>
            <a:r>
              <a:rPr lang="en-IN" i="1" dirty="0"/>
              <a:t>f</a:t>
            </a:r>
            <a:r>
              <a:rPr lang="en-IN" dirty="0" smtClean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6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125841" cy="3352800"/>
          </a:xfrm>
        </p:spPr>
        <p:txBody>
          <a:bodyPr/>
          <a:lstStyle/>
          <a:p>
            <a:r>
              <a:rPr lang="en-IN" dirty="0"/>
              <a:t>b. There is one equivalence class for each distinct </a:t>
            </a:r>
            <a:r>
              <a:rPr lang="en-IN" dirty="0" smtClean="0"/>
              <a:t>rational number</a:t>
            </a:r>
            <a:r>
              <a:rPr lang="en-IN" dirty="0"/>
              <a:t>. Each equivalence </a:t>
            </a:r>
            <a:r>
              <a:rPr lang="en-IN" dirty="0" smtClean="0"/>
              <a:t>class consists </a:t>
            </a:r>
            <a:r>
              <a:rPr lang="en-IN" dirty="0"/>
              <a:t>of all </a:t>
            </a:r>
            <a:r>
              <a:rPr lang="en-IN" dirty="0" smtClean="0"/>
              <a:t>ordered pairs 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) that, if written as fractions </a:t>
            </a:r>
            <a:r>
              <a:rPr lang="en-IN" i="1" dirty="0" smtClean="0"/>
              <a:t>a</a:t>
            </a:r>
            <a:r>
              <a:rPr lang="en-IN" sz="1200" i="1" dirty="0" smtClean="0"/>
              <a:t> </a:t>
            </a:r>
            <a:r>
              <a:rPr lang="en-IN" i="1" dirty="0" smtClean="0"/>
              <a:t>∕</a:t>
            </a:r>
            <a:r>
              <a:rPr lang="en-IN" sz="1200" i="1" dirty="0" smtClean="0"/>
              <a:t> </a:t>
            </a:r>
            <a:r>
              <a:rPr lang="en-IN" i="1" dirty="0"/>
              <a:t>b</a:t>
            </a:r>
            <a:r>
              <a:rPr lang="en-IN" dirty="0"/>
              <a:t>, would </a:t>
            </a:r>
            <a:r>
              <a:rPr lang="en-IN" dirty="0" smtClean="0"/>
              <a:t>equal each other.</a:t>
            </a:r>
          </a:p>
          <a:p>
            <a:endParaRPr lang="en-IN" altLang="en-US" dirty="0"/>
          </a:p>
          <a:p>
            <a:r>
              <a:rPr lang="en-IN" altLang="en-US" dirty="0" smtClean="0"/>
              <a:t>	</a:t>
            </a:r>
            <a:r>
              <a:rPr lang="en-IN" dirty="0"/>
              <a:t>The reason is that the condition for two rational </a:t>
            </a:r>
            <a:r>
              <a:rPr lang="en-IN" dirty="0" smtClean="0"/>
              <a:t>numbers to </a:t>
            </a:r>
            <a:r>
              <a:rPr lang="en-IN" dirty="0"/>
              <a:t>be equal is the </a:t>
            </a:r>
            <a:r>
              <a:rPr lang="en-IN" dirty="0" smtClean="0"/>
              <a:t>same as </a:t>
            </a:r>
            <a:r>
              <a:rPr lang="en-IN" dirty="0"/>
              <a:t>the condition for two </a:t>
            </a:r>
            <a:r>
              <a:rPr lang="en-IN" dirty="0" smtClean="0"/>
              <a:t>ordered pairs </a:t>
            </a:r>
            <a:r>
              <a:rPr lang="en-IN" dirty="0"/>
              <a:t>to be related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1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7277095" cy="2590800"/>
          </a:xfrm>
        </p:spPr>
        <p:txBody>
          <a:bodyPr/>
          <a:lstStyle/>
          <a:p>
            <a:pPr indent="0"/>
            <a:r>
              <a:rPr lang="en-IN" dirty="0" smtClean="0"/>
              <a:t>For </a:t>
            </a:r>
            <a:r>
              <a:rPr lang="en-IN" dirty="0"/>
              <a:t>instance, the class of (1, 2) </a:t>
            </a:r>
            <a:r>
              <a:rPr lang="en-IN" dirty="0" smtClean="0"/>
              <a:t>is</a:t>
            </a:r>
          </a:p>
          <a:p>
            <a:endParaRPr lang="en-IN" altLang="en-US" dirty="0"/>
          </a:p>
          <a:p>
            <a:r>
              <a:rPr lang="pt-BR" dirty="0" smtClean="0"/>
              <a:t>	[(</a:t>
            </a:r>
            <a:r>
              <a:rPr lang="pt-BR" dirty="0"/>
              <a:t>1, 2)] </a:t>
            </a:r>
            <a:r>
              <a:rPr lang="pt-BR" dirty="0" smtClean="0"/>
              <a:t>= </a:t>
            </a:r>
            <a:r>
              <a:rPr lang="pt-BR" dirty="0"/>
              <a:t>{(1, 2), (−1, −2), (2, 4), (−2, −4), (3, 6), (−3, −6), </a:t>
            </a:r>
            <a:r>
              <a:rPr lang="pt-BR" dirty="0" smtClean="0"/>
              <a:t>... }</a:t>
            </a:r>
          </a:p>
          <a:p>
            <a:endParaRPr lang="pt-BR" altLang="en-US" dirty="0"/>
          </a:p>
          <a:p>
            <a:r>
              <a:rPr lang="pt-BR" altLang="en-US" dirty="0" smtClean="0"/>
              <a:t>	</a:t>
            </a:r>
            <a:r>
              <a:rPr lang="en-IN" dirty="0"/>
              <a:t>since</a:t>
            </a:r>
            <a:endParaRPr lang="en-US" altLang="en-US" dirty="0"/>
          </a:p>
        </p:txBody>
      </p:sp>
      <p:pic>
        <p:nvPicPr>
          <p:cNvPr id="5" name="Picture 4" descr="1∕2 = negative 1∕negative 2 = 2∕4 =  negative 2∕negative 4 = 3∕6 = negative 3∕negativ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3517900"/>
            <a:ext cx="4110422" cy="5855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848352" y="3568700"/>
            <a:ext cx="2228848" cy="457200"/>
          </a:xfrm>
        </p:spPr>
        <p:txBody>
          <a:bodyPr/>
          <a:lstStyle/>
          <a:p>
            <a:pPr marL="0" indent="0"/>
            <a:r>
              <a:rPr lang="en-IN" dirty="0"/>
              <a:t>and so forth.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Relation Induced by a </a:t>
            </a:r>
            <a:r>
              <a:rPr lang="en-IN" altLang="en-US" dirty="0" smtClean="0"/>
              <a:t>Partition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The text box has the heading “Definition.” The text reads “Given a partition of a set A, the relation induced by the partition, R, is defined on A as follows: For every x, y element of A, &#10;x R y if and only if there is a subset A_i of the partition such that both x and y are in A_i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35605"/>
            <a:ext cx="7557025" cy="17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000" dirty="0"/>
              <a:t>Example </a:t>
            </a:r>
            <a:r>
              <a:rPr lang="en-IN" altLang="en-US" sz="3000" dirty="0" smtClean="0"/>
              <a:t>8.3.1 </a:t>
            </a:r>
            <a:r>
              <a:rPr lang="en-US" altLang="en-US" sz="3000" dirty="0"/>
              <a:t>– </a:t>
            </a:r>
            <a:r>
              <a:rPr lang="en-IN" altLang="en-US" sz="3000" i="1" dirty="0" smtClean="0"/>
              <a:t>Relation </a:t>
            </a:r>
            <a:r>
              <a:rPr lang="en-IN" altLang="en-US" sz="3000" i="1" dirty="0"/>
              <a:t>Induced by a </a:t>
            </a:r>
            <a:r>
              <a:rPr lang="en-IN" altLang="en-US" sz="3000" i="1" dirty="0" smtClean="0"/>
              <a:t>Partition</a:t>
            </a:r>
            <a:endParaRPr lang="en-IN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7432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{0, 1, 2, 3, 4} and consider the following partition of </a:t>
            </a:r>
            <a:r>
              <a:rPr lang="en-IN" i="1" dirty="0"/>
              <a:t>A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1000" dirty="0"/>
          </a:p>
          <a:p>
            <a:pPr marL="0" indent="0"/>
            <a:r>
              <a:rPr lang="en-IN" dirty="0" smtClean="0"/>
              <a:t>			{</a:t>
            </a:r>
            <a:r>
              <a:rPr lang="en-IN" dirty="0"/>
              <a:t>0, 3, 4}, {1}, {2</a:t>
            </a:r>
            <a:r>
              <a:rPr lang="en-IN" dirty="0" smtClean="0"/>
              <a:t>}</a:t>
            </a:r>
            <a:r>
              <a:rPr lang="en-IN" i="1" dirty="0" smtClean="0"/>
              <a:t>.</a:t>
            </a:r>
          </a:p>
          <a:p>
            <a:pPr marL="0" indent="0"/>
            <a:endParaRPr lang="en-IN" altLang="en-US" i="1" dirty="0"/>
          </a:p>
          <a:p>
            <a:pPr marL="0" indent="0"/>
            <a:r>
              <a:rPr lang="en-IN" dirty="0"/>
              <a:t>Find the relation </a:t>
            </a:r>
            <a:r>
              <a:rPr lang="en-IN" i="1" dirty="0"/>
              <a:t>R </a:t>
            </a:r>
            <a:r>
              <a:rPr lang="en-IN" dirty="0"/>
              <a:t>induced by this partition.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52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86200"/>
          </a:xfrm>
        </p:spPr>
        <p:txBody>
          <a:bodyPr/>
          <a:lstStyle/>
          <a:p>
            <a:pPr marL="0" indent="0"/>
            <a:r>
              <a:rPr lang="en-IN" dirty="0"/>
              <a:t>Since {0, 3, 4} is a subset of the partition</a:t>
            </a:r>
            <a:r>
              <a:rPr lang="en-IN" dirty="0" smtClean="0"/>
              <a:t>,</a:t>
            </a:r>
          </a:p>
          <a:p>
            <a:pPr marL="0" indent="0"/>
            <a:endParaRPr lang="en-IN" sz="1100" dirty="0" smtClean="0"/>
          </a:p>
          <a:p>
            <a:pPr indent="914400"/>
            <a:r>
              <a:rPr lang="en-IN" dirty="0" smtClean="0"/>
              <a:t>0 </a:t>
            </a:r>
            <a:r>
              <a:rPr lang="en-IN" i="1" dirty="0"/>
              <a:t>R </a:t>
            </a:r>
            <a:r>
              <a:rPr lang="en-IN" dirty="0"/>
              <a:t>3 because both 0 and 3 are in {0, 3, 4}</a:t>
            </a:r>
          </a:p>
          <a:p>
            <a:pPr indent="914400"/>
            <a:r>
              <a:rPr lang="en-IN" dirty="0"/>
              <a:t>3 </a:t>
            </a:r>
            <a:r>
              <a:rPr lang="en-IN" i="1" dirty="0"/>
              <a:t>R </a:t>
            </a:r>
            <a:r>
              <a:rPr lang="en-IN" dirty="0"/>
              <a:t>0 because both 3 and 0 are in {0, 3, 4}</a:t>
            </a:r>
          </a:p>
          <a:p>
            <a:pPr indent="914400"/>
            <a:r>
              <a:rPr lang="en-IN" dirty="0"/>
              <a:t>0 </a:t>
            </a:r>
            <a:r>
              <a:rPr lang="en-IN" i="1" dirty="0"/>
              <a:t>R </a:t>
            </a:r>
            <a:r>
              <a:rPr lang="en-IN" dirty="0"/>
              <a:t>4 because both 0 and 4 are in {0, 3, 4}</a:t>
            </a:r>
          </a:p>
          <a:p>
            <a:pPr indent="914400"/>
            <a:r>
              <a:rPr lang="en-IN" dirty="0"/>
              <a:t>4 </a:t>
            </a:r>
            <a:r>
              <a:rPr lang="en-IN" i="1" dirty="0"/>
              <a:t>R </a:t>
            </a:r>
            <a:r>
              <a:rPr lang="en-IN" dirty="0"/>
              <a:t>0 because both 4 and 0 are in {0, 3, 4}</a:t>
            </a:r>
          </a:p>
          <a:p>
            <a:pPr indent="914400"/>
            <a:r>
              <a:rPr lang="en-IN" dirty="0"/>
              <a:t>3 </a:t>
            </a:r>
            <a:r>
              <a:rPr lang="en-IN" i="1" dirty="0"/>
              <a:t>R </a:t>
            </a:r>
            <a:r>
              <a:rPr lang="en-IN" dirty="0"/>
              <a:t>4 because both 3 and 4 are in {0, 3, 4</a:t>
            </a:r>
            <a:r>
              <a:rPr lang="en-IN" dirty="0" smtClean="0"/>
              <a:t>}</a:t>
            </a:r>
          </a:p>
          <a:p>
            <a:r>
              <a:rPr lang="en-IN" dirty="0" smtClean="0"/>
              <a:t>and</a:t>
            </a:r>
          </a:p>
          <a:p>
            <a:pPr indent="914400"/>
            <a:r>
              <a:rPr lang="en-IN" dirty="0"/>
              <a:t>4 </a:t>
            </a:r>
            <a:r>
              <a:rPr lang="en-IN" i="1" dirty="0"/>
              <a:t>R </a:t>
            </a:r>
            <a:r>
              <a:rPr lang="en-IN" dirty="0"/>
              <a:t>3 because both 4 and 3 are in {0, 3, 4}</a:t>
            </a:r>
            <a:r>
              <a:rPr lang="en-IN" i="1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21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048000"/>
          </a:xfrm>
        </p:spPr>
        <p:txBody>
          <a:bodyPr/>
          <a:lstStyle/>
          <a:p>
            <a:pPr marL="0" indent="0"/>
            <a:r>
              <a:rPr lang="en-IN" dirty="0"/>
              <a:t>Also</a:t>
            </a:r>
            <a:r>
              <a:rPr lang="en-IN" dirty="0" smtClean="0"/>
              <a:t>,</a:t>
            </a:r>
          </a:p>
          <a:p>
            <a:pPr indent="1028700"/>
            <a:r>
              <a:rPr lang="en-IN" dirty="0"/>
              <a:t>0 </a:t>
            </a:r>
            <a:r>
              <a:rPr lang="en-IN" i="1" dirty="0"/>
              <a:t>R </a:t>
            </a:r>
            <a:r>
              <a:rPr lang="en-IN" dirty="0"/>
              <a:t>0 because both 0 and 0 are in {0, 3, 4</a:t>
            </a:r>
            <a:r>
              <a:rPr lang="en-IN" dirty="0" smtClean="0"/>
              <a:t>}</a:t>
            </a:r>
          </a:p>
          <a:p>
            <a:pPr indent="1028700"/>
            <a:endParaRPr lang="en-IN" dirty="0"/>
          </a:p>
          <a:p>
            <a:pPr indent="1028700"/>
            <a:r>
              <a:rPr lang="en-IN" dirty="0"/>
              <a:t>3 </a:t>
            </a:r>
            <a:r>
              <a:rPr lang="en-IN" i="1" dirty="0"/>
              <a:t>R </a:t>
            </a:r>
            <a:r>
              <a:rPr lang="en-IN" dirty="0"/>
              <a:t>3 because both 3 and 3 are in {0, 3, 4</a:t>
            </a:r>
            <a:r>
              <a:rPr lang="en-IN" dirty="0" smtClean="0"/>
              <a:t>}</a:t>
            </a:r>
          </a:p>
          <a:p>
            <a:r>
              <a:rPr lang="en-IN" dirty="0" smtClean="0"/>
              <a:t>and</a:t>
            </a:r>
          </a:p>
          <a:p>
            <a:pPr indent="1028700"/>
            <a:r>
              <a:rPr lang="en-IN" dirty="0" smtClean="0"/>
              <a:t>4 </a:t>
            </a:r>
            <a:r>
              <a:rPr lang="en-IN" i="1" dirty="0"/>
              <a:t>R </a:t>
            </a:r>
            <a:r>
              <a:rPr lang="en-IN" dirty="0"/>
              <a:t>4 because both 4 and 4 are in {0, 3, 4</a:t>
            </a:r>
            <a:r>
              <a:rPr lang="en-IN" dirty="0" smtClean="0"/>
              <a:t>}</a:t>
            </a:r>
            <a:r>
              <a:rPr lang="en-IN" i="1" dirty="0" smtClean="0"/>
              <a:t>.</a:t>
            </a:r>
            <a:endParaRPr lang="en-IN" altLang="en-US" i="1" dirty="0"/>
          </a:p>
        </p:txBody>
      </p:sp>
    </p:spTree>
    <p:extLst>
      <p:ext uri="{BB962C8B-B14F-4D97-AF65-F5344CB8AC3E}">
        <p14:creationId xmlns:p14="http://schemas.microsoft.com/office/powerpoint/2010/main" val="4124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8.3.1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886200"/>
          </a:xfrm>
        </p:spPr>
        <p:txBody>
          <a:bodyPr/>
          <a:lstStyle/>
          <a:p>
            <a:r>
              <a:rPr lang="en-IN" dirty="0" smtClean="0"/>
              <a:t>Since </a:t>
            </a:r>
            <a:r>
              <a:rPr lang="en-IN" dirty="0"/>
              <a:t>{1} is a subset of the partition</a:t>
            </a:r>
            <a:r>
              <a:rPr lang="en-IN" dirty="0" smtClean="0"/>
              <a:t>,</a:t>
            </a:r>
          </a:p>
          <a:p>
            <a:pPr indent="1028700"/>
            <a:r>
              <a:rPr lang="en-IN" dirty="0" smtClean="0"/>
              <a:t>1 </a:t>
            </a:r>
            <a:r>
              <a:rPr lang="en-IN" i="1" dirty="0"/>
              <a:t>R </a:t>
            </a:r>
            <a:r>
              <a:rPr lang="en-IN" dirty="0"/>
              <a:t>1 because both 1 and 1 are in {1</a:t>
            </a:r>
            <a:r>
              <a:rPr lang="en-IN" dirty="0" smtClean="0"/>
              <a:t>},</a:t>
            </a:r>
          </a:p>
          <a:p>
            <a:r>
              <a:rPr lang="en-IN" dirty="0"/>
              <a:t>and since {2} is a subset of the partition</a:t>
            </a:r>
            <a:r>
              <a:rPr lang="en-IN" dirty="0" smtClean="0"/>
              <a:t>,</a:t>
            </a:r>
          </a:p>
          <a:p>
            <a:pPr indent="1028700"/>
            <a:r>
              <a:rPr lang="en-IN" dirty="0"/>
              <a:t>2 </a:t>
            </a:r>
            <a:r>
              <a:rPr lang="en-IN" i="1" dirty="0"/>
              <a:t>R </a:t>
            </a:r>
            <a:r>
              <a:rPr lang="en-IN" dirty="0"/>
              <a:t>2 because both 2 and 2 are in {2</a:t>
            </a:r>
            <a:r>
              <a:rPr lang="en-IN" dirty="0" smtClean="0"/>
              <a:t>}</a:t>
            </a:r>
            <a:r>
              <a:rPr lang="en-IN" i="1" dirty="0" smtClean="0"/>
              <a:t>.</a:t>
            </a:r>
          </a:p>
          <a:p>
            <a:pPr indent="1028700"/>
            <a:endParaRPr lang="en-IN" i="1" dirty="0" smtClean="0"/>
          </a:p>
          <a:p>
            <a:pPr marL="0" indent="0"/>
            <a:r>
              <a:rPr lang="en-IN" dirty="0" smtClean="0"/>
              <a:t>Hence</a:t>
            </a:r>
          </a:p>
          <a:p>
            <a:pPr marL="0" indent="0"/>
            <a:endParaRPr lang="en-IN" sz="400" dirty="0" smtClean="0"/>
          </a:p>
          <a:p>
            <a:pPr marL="571500" indent="-571500"/>
            <a:r>
              <a:rPr lang="pt-BR" i="1" dirty="0" smtClean="0"/>
              <a:t>R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dirty="0"/>
              <a:t>{(0, 0), (0, 3), (0, 4), (1, 1), (2, 2), (3, 0), (3, 3), (3, 4), (4, 0), (4, 3), (4, 4)}</a:t>
            </a:r>
            <a:r>
              <a:rPr lang="pt-BR" i="1" dirty="0"/>
              <a:t>.</a:t>
            </a:r>
            <a:endParaRPr lang="en-IN" altLang="en-US" i="1" dirty="0"/>
          </a:p>
        </p:txBody>
      </p:sp>
    </p:spTree>
    <p:extLst>
      <p:ext uri="{BB962C8B-B14F-4D97-AF65-F5344CB8AC3E}">
        <p14:creationId xmlns:p14="http://schemas.microsoft.com/office/powerpoint/2010/main" val="7475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6761</TotalTime>
  <Words>1787</Words>
  <Application>Microsoft Office PowerPoint</Application>
  <PresentationFormat>On-screen Show (4:3)</PresentationFormat>
  <Paragraphs>240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 Unicode MS</vt:lpstr>
      <vt:lpstr>Arial</vt:lpstr>
      <vt:lpstr>Wingdings</vt:lpstr>
      <vt:lpstr>sample</vt:lpstr>
      <vt:lpstr>CHAPTER 8</vt:lpstr>
      <vt:lpstr>8.3</vt:lpstr>
      <vt:lpstr>The Relation Induced by a Partition</vt:lpstr>
      <vt:lpstr>The Relation Induced by a Partition</vt:lpstr>
      <vt:lpstr>The Relation Induced by a Partition</vt:lpstr>
      <vt:lpstr>Example 8.3.1 – Relation Induced by a Partition</vt:lpstr>
      <vt:lpstr>Example 8.3.1 – Solution</vt:lpstr>
      <vt:lpstr>Example 8.3.1 – Solution</vt:lpstr>
      <vt:lpstr>Example 8.3.1 – Solution</vt:lpstr>
      <vt:lpstr>The Relation Induced by a Partition</vt:lpstr>
      <vt:lpstr>Definition of an Equivalence Relation</vt:lpstr>
      <vt:lpstr>Definition of an Equivalence Relation</vt:lpstr>
      <vt:lpstr>Example 8.3.2 – An Equivalence Relation on a Set of Subsets</vt:lpstr>
      <vt:lpstr>Example 8.3.2 – Solution</vt:lpstr>
      <vt:lpstr>Example 8.3.2 – Solution</vt:lpstr>
      <vt:lpstr>Equivalence Classes of an Equivalence Relation</vt:lpstr>
      <vt:lpstr>Equivalence Classes of an Equivalence Relation</vt:lpstr>
      <vt:lpstr>Equivalence Classes of an Equivalence Relation</vt:lpstr>
      <vt:lpstr>Example 8.3.5 – Equivalence Classes of a Relation Given as a Set of Ordered Pairs</vt:lpstr>
      <vt:lpstr>Example 8.3.5 – Equivalence Classes of a Relation Given as a Set of Ordered Pairs</vt:lpstr>
      <vt:lpstr>Example 8.3.5 – Solution</vt:lpstr>
      <vt:lpstr>Example 8.3.8 – Equivalence Classes of the Identity Relation</vt:lpstr>
      <vt:lpstr>Example 8.3.8 – Solution</vt:lpstr>
      <vt:lpstr>Example 8.3.8 – Solution</vt:lpstr>
      <vt:lpstr>Equivalence Classes of an Equivalence Relation</vt:lpstr>
      <vt:lpstr>Equivalence Classes of an Equivalence Relation</vt:lpstr>
      <vt:lpstr>Equivalence Classes of an Equivalence Relation</vt:lpstr>
      <vt:lpstr>Congruence Modulo n</vt:lpstr>
      <vt:lpstr>Example 8.3.10 – Equivalence Classes of Congruence Modulo 3</vt:lpstr>
      <vt:lpstr>Example 8.3.10 – Solution</vt:lpstr>
      <vt:lpstr>Example 8.3.10 – Solution</vt:lpstr>
      <vt:lpstr>Example 8.3.10 – Solution</vt:lpstr>
      <vt:lpstr>Example 8.3.10 – Solution</vt:lpstr>
      <vt:lpstr>Congruence Modulo n</vt:lpstr>
      <vt:lpstr>Congruence Modulo n</vt:lpstr>
      <vt:lpstr>Example 8.3.11 – Evaluating Congruences</vt:lpstr>
      <vt:lpstr>Example 8.3.11 – Solution</vt:lpstr>
      <vt:lpstr>A Definition for Rational Numbers</vt:lpstr>
      <vt:lpstr>A Definition for Rational Numbers</vt:lpstr>
      <vt:lpstr>A Definition for Rational Numbers</vt:lpstr>
      <vt:lpstr>Example 8.3.12 – Rational Numbers Are Really Equivalence Classes</vt:lpstr>
      <vt:lpstr>Example 8.3.12 – Rational Numbers Are Really Equivalence Classes</vt:lpstr>
      <vt:lpstr>Example 8.3.12 – Solution</vt:lpstr>
      <vt:lpstr>Example 8.3.12 – Solution</vt:lpstr>
      <vt:lpstr>Example 8.3.12 – Solution</vt:lpstr>
      <vt:lpstr>Example 8.3.12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2343</cp:revision>
  <dcterms:created xsi:type="dcterms:W3CDTF">2008-12-01T05:36:35Z</dcterms:created>
  <dcterms:modified xsi:type="dcterms:W3CDTF">2019-02-14T06:35:44Z</dcterms:modified>
</cp:coreProperties>
</file>