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676" r:id="rId2"/>
    <p:sldId id="605" r:id="rId3"/>
    <p:sldId id="596" r:id="rId4"/>
    <p:sldId id="606" r:id="rId5"/>
    <p:sldId id="607" r:id="rId6"/>
    <p:sldId id="608" r:id="rId7"/>
    <p:sldId id="609" r:id="rId8"/>
    <p:sldId id="610" r:id="rId9"/>
    <p:sldId id="611" r:id="rId10"/>
    <p:sldId id="677" r:id="rId11"/>
    <p:sldId id="613" r:id="rId12"/>
    <p:sldId id="614" r:id="rId13"/>
    <p:sldId id="615" r:id="rId14"/>
    <p:sldId id="616" r:id="rId15"/>
    <p:sldId id="678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79" r:id="rId33"/>
    <p:sldId id="635" r:id="rId34"/>
    <p:sldId id="636" r:id="rId35"/>
    <p:sldId id="637" r:id="rId36"/>
    <p:sldId id="638" r:id="rId37"/>
    <p:sldId id="639" r:id="rId38"/>
    <p:sldId id="680" r:id="rId39"/>
    <p:sldId id="641" r:id="rId40"/>
    <p:sldId id="642" r:id="rId41"/>
    <p:sldId id="643" r:id="rId42"/>
    <p:sldId id="644" r:id="rId43"/>
    <p:sldId id="645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81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663" r:id="rId61"/>
    <p:sldId id="664" r:id="rId62"/>
    <p:sldId id="665" r:id="rId63"/>
    <p:sldId id="666" r:id="rId64"/>
    <p:sldId id="667" r:id="rId65"/>
    <p:sldId id="668" r:id="rId66"/>
    <p:sldId id="669" r:id="rId67"/>
    <p:sldId id="682" r:id="rId68"/>
    <p:sldId id="671" r:id="rId69"/>
    <p:sldId id="672" r:id="rId70"/>
    <p:sldId id="683" r:id="rId71"/>
    <p:sldId id="674" r:id="rId72"/>
    <p:sldId id="675" r:id="rId73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42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0991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68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555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6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21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68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5906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277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197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886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46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028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1465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0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415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36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2732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6801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6413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40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6954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388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162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73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3182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092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492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158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8199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268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08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462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1811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8631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0004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4237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4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3421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4974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9818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486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338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470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08577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1641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6075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3827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4796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5683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2912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86671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1381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7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7118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8935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7906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506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365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64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04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250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PROPERTIES OF RELATIONS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Properties of Congruence Modulo </a:t>
            </a:r>
            <a:r>
              <a:rPr lang="en-IN" altLang="en-US" i="1" dirty="0"/>
              <a:t>n</a:t>
            </a:r>
            <a:endParaRPr lang="en-IN" altLang="en-US" i="1" dirty="0"/>
          </a:p>
        </p:txBody>
      </p:sp>
    </p:spTree>
    <p:extLst>
      <p:ext uri="{BB962C8B-B14F-4D97-AF65-F5344CB8AC3E}">
        <p14:creationId xmlns:p14="http://schemas.microsoft.com/office/powerpoint/2010/main" val="3326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900" dirty="0" smtClean="0"/>
              <a:t>Properties </a:t>
            </a:r>
            <a:r>
              <a:rPr lang="en-IN" altLang="en-US" sz="3900" dirty="0"/>
              <a:t>of Congruence Modulo </a:t>
            </a:r>
            <a:r>
              <a:rPr lang="en-IN" altLang="en-US" sz="3900" i="1" dirty="0" smtClean="0"/>
              <a:t>n</a:t>
            </a:r>
            <a:endParaRPr lang="en-IN" altLang="en-US" sz="39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he text box has the heading “Theorem 8.4.1 Modular Equivalences.” The text reads: &#10;“Let a, b, and n be any integers and suppose n greater than 1. The following statements are all equivalent:&#10;1. n divides (a minus b)&#10;2. a is equivalent to b (mod n)&#10;3. a = b + k n for some integer k&#10;4. a and b have the same (nonnegative) remainder when divided by n&#10;5. a mod n = b mod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24672"/>
            <a:ext cx="7557025" cy="28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900" dirty="0" smtClean="0"/>
              <a:t>Properties </a:t>
            </a:r>
            <a:r>
              <a:rPr lang="en-IN" altLang="en-US" sz="3900" dirty="0"/>
              <a:t>of Congruence Modulo </a:t>
            </a:r>
            <a:r>
              <a:rPr lang="en-IN" altLang="en-US" sz="3900" i="1" dirty="0" smtClean="0"/>
              <a:t>n</a:t>
            </a:r>
            <a:endParaRPr lang="en-IN" altLang="en-US" sz="3900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3581400"/>
          </a:xfrm>
        </p:spPr>
        <p:txBody>
          <a:bodyPr/>
          <a:lstStyle/>
          <a:p>
            <a:pPr marL="0" indent="0"/>
            <a:r>
              <a:rPr lang="en-IN" dirty="0"/>
              <a:t>Another consequence of the quotient-remainder theorem </a:t>
            </a:r>
            <a:r>
              <a:rPr lang="en-IN" dirty="0" smtClean="0"/>
              <a:t>is this</a:t>
            </a:r>
            <a:r>
              <a:rPr lang="en-IN" dirty="0"/>
              <a:t>: When an integer </a:t>
            </a:r>
            <a:r>
              <a:rPr lang="en-IN" i="1" dirty="0"/>
              <a:t>a </a:t>
            </a:r>
            <a:r>
              <a:rPr lang="en-IN" dirty="0" smtClean="0"/>
              <a:t>is divided </a:t>
            </a:r>
            <a:r>
              <a:rPr lang="en-IN" dirty="0"/>
              <a:t>by a positive integer </a:t>
            </a:r>
            <a:r>
              <a:rPr lang="en-IN" i="1" dirty="0" smtClean="0"/>
              <a:t>n</a:t>
            </a:r>
            <a:r>
              <a:rPr lang="en-IN" dirty="0" smtClean="0"/>
              <a:t>, a </a:t>
            </a:r>
            <a:r>
              <a:rPr lang="en-IN" dirty="0"/>
              <a:t>unique quotient </a:t>
            </a:r>
            <a:r>
              <a:rPr lang="en-IN" i="1" dirty="0"/>
              <a:t>q </a:t>
            </a:r>
            <a:r>
              <a:rPr lang="en-IN" dirty="0"/>
              <a:t>and remainder </a:t>
            </a:r>
            <a:r>
              <a:rPr lang="en-IN" i="1" dirty="0"/>
              <a:t>r </a:t>
            </a:r>
            <a:r>
              <a:rPr lang="en-IN" dirty="0"/>
              <a:t>are obtained </a:t>
            </a:r>
            <a:r>
              <a:rPr lang="en-IN" dirty="0" smtClean="0"/>
              <a:t>with the property </a:t>
            </a:r>
            <a:r>
              <a:rPr lang="en-IN" dirty="0"/>
              <a:t>that </a:t>
            </a:r>
            <a:r>
              <a:rPr lang="en-IN" i="1" dirty="0"/>
              <a:t>a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 smtClean="0"/>
              <a:t>nq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r </a:t>
            </a:r>
            <a:r>
              <a:rPr lang="en-IN" dirty="0"/>
              <a:t>and 0 ≤ </a:t>
            </a:r>
            <a:r>
              <a:rPr lang="en-IN" i="1" dirty="0"/>
              <a:t>r </a:t>
            </a:r>
            <a:r>
              <a:rPr lang="en-IN" dirty="0" smtClean="0"/>
              <a:t>&lt; </a:t>
            </a:r>
            <a:r>
              <a:rPr lang="en-IN" i="1" dirty="0"/>
              <a:t>n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Because there are exactly </a:t>
            </a:r>
            <a:r>
              <a:rPr lang="en-IN" i="1" dirty="0"/>
              <a:t>n </a:t>
            </a:r>
            <a:r>
              <a:rPr lang="en-IN" dirty="0"/>
              <a:t>integers that </a:t>
            </a:r>
            <a:r>
              <a:rPr lang="en-IN" dirty="0" smtClean="0"/>
              <a:t>satisfy the inequality </a:t>
            </a:r>
            <a:r>
              <a:rPr lang="en-IN" dirty="0"/>
              <a:t>0 ≤</a:t>
            </a:r>
            <a:r>
              <a:rPr lang="en-IN" dirty="0" smtClean="0"/>
              <a:t> </a:t>
            </a:r>
            <a:r>
              <a:rPr lang="en-IN" i="1" dirty="0"/>
              <a:t>r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i="1" dirty="0"/>
              <a:t>n </a:t>
            </a:r>
            <a:r>
              <a:rPr lang="en-IN" dirty="0"/>
              <a:t>(the numbers from 0 through </a:t>
            </a:r>
            <a:r>
              <a:rPr lang="en-IN" i="1" dirty="0" smtClean="0"/>
              <a:t>n</a:t>
            </a:r>
            <a:r>
              <a:rPr lang="en-IN" dirty="0"/>
              <a:t> − 1</a:t>
            </a:r>
            <a:r>
              <a:rPr lang="en-IN" dirty="0" smtClean="0"/>
              <a:t>), there </a:t>
            </a:r>
            <a:r>
              <a:rPr lang="en-IN" dirty="0"/>
              <a:t>are exactly </a:t>
            </a:r>
            <a:r>
              <a:rPr lang="en-IN" i="1" dirty="0"/>
              <a:t>n </a:t>
            </a:r>
            <a:r>
              <a:rPr lang="en-IN" dirty="0" smtClean="0"/>
              <a:t>possible remainders </a:t>
            </a:r>
            <a:r>
              <a:rPr lang="en-IN" dirty="0"/>
              <a:t>that can occur.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9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900" dirty="0" smtClean="0"/>
              <a:t>Properties </a:t>
            </a:r>
            <a:r>
              <a:rPr lang="en-IN" altLang="en-US" sz="3900" dirty="0"/>
              <a:t>of Congruence Modulo </a:t>
            </a:r>
            <a:r>
              <a:rPr lang="en-IN" altLang="en-US" sz="3900" i="1" dirty="0" smtClean="0"/>
              <a:t>n</a:t>
            </a:r>
            <a:endParaRPr lang="en-IN" altLang="en-US" sz="3900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These are called the </a:t>
            </a:r>
            <a:r>
              <a:rPr lang="en-IN" i="1" dirty="0"/>
              <a:t>least nonnegative residues modulo </a:t>
            </a:r>
            <a:r>
              <a:rPr lang="en-IN" i="1" dirty="0" smtClean="0"/>
              <a:t>n </a:t>
            </a:r>
            <a:r>
              <a:rPr lang="en-IN" dirty="0" smtClean="0"/>
              <a:t>or simply </a:t>
            </a:r>
            <a:r>
              <a:rPr lang="en-IN" dirty="0"/>
              <a:t>the </a:t>
            </a:r>
            <a:r>
              <a:rPr lang="en-IN" i="1" dirty="0"/>
              <a:t>residues modulo n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3" name="Picture 2" descr="The text box has the heading “Definition.” The text reads “Given integers a and n with n greater than 1, the residue of a modulo n is a mod n, the non-negative remainder obtained when a divided by n. The numbers 0, 1, 2,... , n minus 1 are called a complete set of residues modulo n. To reduce a number modulo n means to set it equal to its residue modulo n. If a modulus n greater than 1 is fixed throughout a discussion and an integer a is given, the words &quot;modulo n&quot; are often dropped and we simply speak of the residue of a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486369"/>
            <a:ext cx="7557025" cy="20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900" dirty="0" smtClean="0"/>
              <a:t>Properties </a:t>
            </a:r>
            <a:r>
              <a:rPr lang="en-IN" altLang="en-US" sz="3900" dirty="0"/>
              <a:t>of Congruence Modulo </a:t>
            </a:r>
            <a:r>
              <a:rPr lang="en-IN" altLang="en-US" sz="3900" i="1" dirty="0" smtClean="0"/>
              <a:t>n</a:t>
            </a:r>
            <a:endParaRPr lang="en-IN" altLang="en-US" sz="39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he text box has the heading “Theorem 8.4.2 Congruence Modulo n is an Equivalence Relation.” The text reads “If n is any integer with n greater than 1, congruence modulo n is an equivalence relation on the set of all integers. The distinct equivalence classes of the relation are the sets [0], [1], [2], ... , [n minus 1], where for each a = 0, 1, 2, … , n minus 1, &#10;equivalence class of a = {m element of Z such that m is equivalent of a (mod n)}, &#10;or, equivalently, &#10;equivalence class of a = {m element of Z such that m = a + k n for some integer k}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76400"/>
            <a:ext cx="7557025" cy="27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Modular Arithmetic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5431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Modular Arithmetic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4267200"/>
          </a:xfrm>
        </p:spPr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en-IN" dirty="0"/>
              <a:t>A fundamental fact about congruence modulo </a:t>
            </a:r>
            <a:r>
              <a:rPr lang="en-IN" i="1" dirty="0"/>
              <a:t>n </a:t>
            </a:r>
            <a:r>
              <a:rPr lang="en-IN" dirty="0"/>
              <a:t>is that </a:t>
            </a:r>
            <a:r>
              <a:rPr lang="en-IN" dirty="0" smtClean="0"/>
              <a:t>if you </a:t>
            </a:r>
            <a:r>
              <a:rPr lang="en-IN" dirty="0"/>
              <a:t>first perform an </a:t>
            </a:r>
            <a:r>
              <a:rPr lang="en-IN" dirty="0" smtClean="0"/>
              <a:t>addition, subtraction</a:t>
            </a:r>
            <a:r>
              <a:rPr lang="en-IN" dirty="0"/>
              <a:t>, </a:t>
            </a:r>
            <a:r>
              <a:rPr lang="en-IN" dirty="0" smtClean="0"/>
              <a:t>or multiplication </a:t>
            </a:r>
            <a:r>
              <a:rPr lang="en-IN" dirty="0"/>
              <a:t>on integers and then reduce the </a:t>
            </a:r>
            <a:r>
              <a:rPr lang="en-IN" dirty="0" smtClean="0"/>
              <a:t>result modulo </a:t>
            </a:r>
            <a:r>
              <a:rPr lang="en-IN" i="1" dirty="0"/>
              <a:t>n</a:t>
            </a:r>
            <a:r>
              <a:rPr lang="en-IN" dirty="0"/>
              <a:t>, you will </a:t>
            </a:r>
            <a:r>
              <a:rPr lang="en-IN" dirty="0" smtClean="0"/>
              <a:t>obtain the </a:t>
            </a:r>
            <a:r>
              <a:rPr lang="en-IN" dirty="0"/>
              <a:t>same answer as if you </a:t>
            </a:r>
            <a:r>
              <a:rPr lang="en-IN" dirty="0" smtClean="0"/>
              <a:t>had first </a:t>
            </a:r>
            <a:r>
              <a:rPr lang="en-IN" dirty="0"/>
              <a:t>reduced each of the numbers modulo </a:t>
            </a:r>
            <a:r>
              <a:rPr lang="en-IN" i="1" dirty="0"/>
              <a:t>n</a:t>
            </a:r>
            <a:r>
              <a:rPr lang="en-IN" dirty="0"/>
              <a:t>, </a:t>
            </a:r>
            <a:r>
              <a:rPr lang="en-IN" dirty="0" smtClean="0"/>
              <a:t>performed the </a:t>
            </a:r>
            <a:r>
              <a:rPr lang="en-IN" dirty="0"/>
              <a:t>operation, and then reduced the result modulo </a:t>
            </a:r>
            <a:r>
              <a:rPr lang="en-IN" i="1" dirty="0"/>
              <a:t>n</a:t>
            </a:r>
            <a:r>
              <a:rPr lang="en-IN" dirty="0" smtClean="0"/>
              <a:t>. </a:t>
            </a:r>
            <a:r>
              <a:rPr lang="en-IN" dirty="0"/>
              <a:t>For instance, instead of </a:t>
            </a:r>
            <a:r>
              <a:rPr lang="en-IN" dirty="0" smtClean="0"/>
              <a:t>computing</a:t>
            </a:r>
          </a:p>
          <a:p>
            <a:pPr marL="0" indent="0">
              <a:tabLst>
                <a:tab pos="457200" algn="l"/>
              </a:tabLst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da-DK" dirty="0"/>
              <a:t>(</a:t>
            </a:r>
            <a:r>
              <a:rPr lang="da-DK" dirty="0" smtClean="0"/>
              <a:t>5 </a:t>
            </a:r>
            <a:r>
              <a:rPr lang="da-DK" b="1" dirty="0" smtClean="0"/>
              <a:t>·</a:t>
            </a:r>
            <a:r>
              <a:rPr lang="da-DK" dirty="0" smtClean="0"/>
              <a:t> 8</a:t>
            </a:r>
            <a:r>
              <a:rPr lang="da-DK" dirty="0"/>
              <a:t>) </a:t>
            </a:r>
            <a:r>
              <a:rPr lang="da-DK" dirty="0" smtClean="0"/>
              <a:t>= </a:t>
            </a:r>
            <a:r>
              <a:rPr lang="da-DK" dirty="0"/>
              <a:t>40 </a:t>
            </a:r>
            <a:r>
              <a:rPr lang="da-DK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1 (mod 3</a:t>
            </a:r>
            <a:r>
              <a:rPr lang="da-DK" dirty="0" smtClean="0"/>
              <a:t>)</a:t>
            </a:r>
          </a:p>
          <a:p>
            <a:pPr marL="0" indent="0">
              <a:tabLst>
                <a:tab pos="457200" algn="l"/>
              </a:tabLst>
            </a:pPr>
            <a:r>
              <a:rPr lang="en-IN" dirty="0"/>
              <a:t>you will obtain the same answer if you </a:t>
            </a:r>
            <a:r>
              <a:rPr lang="en-IN" dirty="0" smtClean="0"/>
              <a:t>compute</a:t>
            </a:r>
          </a:p>
          <a:p>
            <a:pPr marL="0" indent="0">
              <a:tabLst>
                <a:tab pos="457200" algn="l"/>
              </a:tabLst>
            </a:pPr>
            <a:endParaRPr lang="en-IN" sz="300" dirty="0" smtClean="0"/>
          </a:p>
          <a:p>
            <a:pPr marL="0" indent="0">
              <a:tabLst>
                <a:tab pos="457200" algn="l"/>
              </a:tabLst>
            </a:pPr>
            <a:r>
              <a:rPr lang="da-DK" dirty="0" smtClean="0"/>
              <a:t>		    (</a:t>
            </a:r>
            <a:r>
              <a:rPr lang="da-DK" dirty="0"/>
              <a:t>5 </a:t>
            </a:r>
            <a:r>
              <a:rPr lang="da-DK" i="1" dirty="0"/>
              <a:t>mod </a:t>
            </a:r>
            <a:r>
              <a:rPr lang="da-DK" dirty="0"/>
              <a:t>3) (8 </a:t>
            </a:r>
            <a:r>
              <a:rPr lang="da-DK" i="1" dirty="0"/>
              <a:t>mod </a:t>
            </a:r>
            <a:r>
              <a:rPr lang="da-DK" dirty="0"/>
              <a:t>3) </a:t>
            </a:r>
            <a:r>
              <a:rPr lang="da-DK" dirty="0" smtClean="0"/>
              <a:t>= 2</a:t>
            </a:r>
            <a:r>
              <a:rPr lang="da-DK" b="1" dirty="0"/>
              <a:t> · </a:t>
            </a:r>
            <a:r>
              <a:rPr lang="da-DK" dirty="0" smtClean="0"/>
              <a:t>2 </a:t>
            </a:r>
            <a:r>
              <a:rPr lang="da-DK" dirty="0"/>
              <a:t>=</a:t>
            </a:r>
            <a:r>
              <a:rPr lang="da-DK" dirty="0" smtClean="0"/>
              <a:t> </a:t>
            </a:r>
            <a:r>
              <a:rPr lang="da-DK" dirty="0"/>
              <a:t>4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1 (mod 3)</a:t>
            </a:r>
            <a:r>
              <a:rPr lang="da-DK" i="1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Modular Arithmetic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he text box has the heading “Theorem 8.4.3 Modular Arithmetic.” The text reads: &#10;“Let a, b, c, d, and n be integers with n greater than 1, and suppose a is equivalent to c (mod n) and b is equivalent to d (mod n).&#10;Then&#10;1. (a + b) is equivalent to (c + d)(mod n)&#10;2. (a minus b) is equivalent to (c minus d)(mod n)&#10;3. (a b) is equivalent to (c d)(mod n)&#10;4. (a^m) is equivalent to (c^m)(mod n) for every positive integer m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76400"/>
            <a:ext cx="7557025" cy="3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8.4.2 </a:t>
            </a:r>
            <a:r>
              <a:rPr lang="en-US" altLang="en-US" sz="2500" dirty="0"/>
              <a:t>– </a:t>
            </a:r>
            <a:r>
              <a:rPr lang="en-IN" altLang="en-US" sz="2500" i="1" dirty="0" smtClean="0"/>
              <a:t>Getting </a:t>
            </a:r>
            <a:r>
              <a:rPr lang="en-IN" altLang="en-US" sz="2500" i="1" dirty="0"/>
              <a:t>Started with Modular </a:t>
            </a:r>
            <a:r>
              <a:rPr lang="en-IN" altLang="en-US" sz="2500" i="1" dirty="0" smtClean="0"/>
              <a:t>Arithmetic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4038600"/>
          </a:xfrm>
        </p:spPr>
        <p:txBody>
          <a:bodyPr/>
          <a:lstStyle/>
          <a:p>
            <a:pPr marL="0" indent="0"/>
            <a:r>
              <a:rPr lang="en-IN" dirty="0"/>
              <a:t>The most practical use of modular arithmetic is to </a:t>
            </a:r>
            <a:r>
              <a:rPr lang="en-IN" dirty="0" smtClean="0"/>
              <a:t>reduce computations </a:t>
            </a:r>
            <a:r>
              <a:rPr lang="en-IN" dirty="0"/>
              <a:t>involving </a:t>
            </a:r>
            <a:r>
              <a:rPr lang="en-IN" dirty="0" smtClean="0"/>
              <a:t>large integers </a:t>
            </a:r>
            <a:r>
              <a:rPr lang="en-IN" dirty="0"/>
              <a:t>to </a:t>
            </a:r>
            <a:r>
              <a:rPr lang="en-IN" dirty="0" smtClean="0"/>
              <a:t>computations involving </a:t>
            </a:r>
            <a:r>
              <a:rPr lang="en-IN" dirty="0"/>
              <a:t>smaller ones</a:t>
            </a:r>
            <a:r>
              <a:rPr lang="en-IN" dirty="0" smtClean="0"/>
              <a:t>. </a:t>
            </a:r>
            <a:r>
              <a:rPr lang="en-IN" dirty="0"/>
              <a:t>For instance, note that 55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3 (mod 4) </a:t>
            </a:r>
            <a:r>
              <a:rPr lang="en-IN" dirty="0"/>
              <a:t>because 55 − 3 </a:t>
            </a:r>
            <a:r>
              <a:rPr lang="en-IN" dirty="0" smtClean="0"/>
              <a:t>= </a:t>
            </a:r>
            <a:r>
              <a:rPr lang="en-IN" dirty="0"/>
              <a:t>52, which is divisible by 4, </a:t>
            </a:r>
            <a:r>
              <a:rPr lang="en-IN" dirty="0" smtClean="0"/>
              <a:t>and 26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2 (mod 4) because 26 − 2 </a:t>
            </a:r>
            <a:r>
              <a:rPr lang="en-IN" dirty="0" smtClean="0"/>
              <a:t>= 24, which </a:t>
            </a:r>
            <a:r>
              <a:rPr lang="en-IN" dirty="0"/>
              <a:t>is also </a:t>
            </a:r>
            <a:r>
              <a:rPr lang="en-IN" dirty="0" smtClean="0"/>
              <a:t>divisible by </a:t>
            </a:r>
            <a:r>
              <a:rPr lang="en-IN" dirty="0"/>
              <a:t>4. Verify the following statements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r>
              <a:rPr lang="da-DK" dirty="0"/>
              <a:t>a. </a:t>
            </a:r>
            <a:r>
              <a:rPr lang="da-DK" dirty="0" smtClean="0"/>
              <a:t>55 + 26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dirty="0" smtClean="0"/>
              <a:t>3 + 2</a:t>
            </a:r>
            <a:r>
              <a:rPr lang="da-DK" dirty="0"/>
              <a:t>) (mod 4) </a:t>
            </a:r>
            <a:r>
              <a:rPr lang="da-DK" dirty="0" smtClean="0"/>
              <a:t>	b</a:t>
            </a:r>
            <a:r>
              <a:rPr lang="da-DK" dirty="0"/>
              <a:t>. </a:t>
            </a:r>
            <a:r>
              <a:rPr lang="da-DK" dirty="0" smtClean="0"/>
              <a:t>55</a:t>
            </a:r>
            <a:r>
              <a:rPr lang="en-IN" dirty="0"/>
              <a:t> − </a:t>
            </a:r>
            <a:r>
              <a:rPr lang="da-DK" dirty="0" smtClean="0"/>
              <a:t>26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dirty="0" smtClean="0"/>
              <a:t>3</a:t>
            </a:r>
            <a:r>
              <a:rPr lang="en-IN" dirty="0"/>
              <a:t> − </a:t>
            </a:r>
            <a:r>
              <a:rPr lang="da-DK" dirty="0" smtClean="0"/>
              <a:t>2</a:t>
            </a:r>
            <a:r>
              <a:rPr lang="da-DK" dirty="0"/>
              <a:t>) (mod 4)</a:t>
            </a:r>
          </a:p>
          <a:p>
            <a:r>
              <a:rPr lang="da-DK" dirty="0"/>
              <a:t>c. 55 </a:t>
            </a:r>
            <a:r>
              <a:rPr lang="da-DK" b="1" dirty="0"/>
              <a:t>·</a:t>
            </a:r>
            <a:r>
              <a:rPr lang="da-DK" dirty="0"/>
              <a:t> 26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dirty="0" smtClean="0"/>
              <a:t>3</a:t>
            </a:r>
            <a:r>
              <a:rPr lang="da-DK" b="1" dirty="0"/>
              <a:t> · </a:t>
            </a:r>
            <a:r>
              <a:rPr lang="da-DK" dirty="0" smtClean="0"/>
              <a:t>2</a:t>
            </a:r>
            <a:r>
              <a:rPr lang="da-DK" dirty="0"/>
              <a:t>) (mod 4) </a:t>
            </a:r>
            <a:r>
              <a:rPr lang="da-DK" dirty="0" smtClean="0"/>
              <a:t>		d</a:t>
            </a:r>
            <a:r>
              <a:rPr lang="da-DK" dirty="0"/>
              <a:t>. </a:t>
            </a:r>
            <a:endParaRPr lang="en-US" altLang="en-US" dirty="0"/>
          </a:p>
        </p:txBody>
      </p:sp>
      <p:pic>
        <p:nvPicPr>
          <p:cNvPr id="5" name="Picture 4" descr="55^2 equivalent to 3^2 (mod 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610100"/>
            <a:ext cx="2160422" cy="4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r>
              <a:rPr lang="en-IN" dirty="0"/>
              <a:t>a. Compute </a:t>
            </a:r>
            <a:r>
              <a:rPr lang="en-IN" dirty="0" smtClean="0"/>
              <a:t>55 + 26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81 and </a:t>
            </a:r>
            <a:r>
              <a:rPr lang="en-IN" dirty="0" smtClean="0"/>
              <a:t>3 + 2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5. By definition </a:t>
            </a:r>
            <a:r>
              <a:rPr lang="en-IN" dirty="0" smtClean="0"/>
              <a:t>of congruence </a:t>
            </a:r>
            <a:r>
              <a:rPr lang="en-IN" dirty="0"/>
              <a:t>modulo </a:t>
            </a:r>
            <a:r>
              <a:rPr lang="en-IN" i="1" dirty="0"/>
              <a:t>n</a:t>
            </a:r>
            <a:r>
              <a:rPr lang="en-IN" dirty="0"/>
              <a:t>, </a:t>
            </a:r>
            <a:r>
              <a:rPr lang="en-IN" dirty="0" smtClean="0"/>
              <a:t>to show </a:t>
            </a:r>
            <a:r>
              <a:rPr lang="en-IN" dirty="0"/>
              <a:t>that 81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5 (mod 4), </a:t>
            </a:r>
            <a:r>
              <a:rPr lang="en-IN" dirty="0" smtClean="0"/>
              <a:t>you need </a:t>
            </a:r>
            <a:r>
              <a:rPr lang="en-IN" dirty="0"/>
              <a:t>to show </a:t>
            </a:r>
            <a:r>
              <a:rPr lang="en-IN" dirty="0" smtClean="0"/>
              <a:t>that</a:t>
            </a:r>
            <a:endParaRPr lang="en-US" altLang="en-US" dirty="0"/>
          </a:p>
        </p:txBody>
      </p:sp>
      <p:pic>
        <p:nvPicPr>
          <p:cNvPr id="6" name="Picture 5" descr="4 divides (81 minus 5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58" y="2245048"/>
            <a:ext cx="1349042" cy="3421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226425" cy="939800"/>
          </a:xfrm>
        </p:spPr>
        <p:txBody>
          <a:bodyPr/>
          <a:lstStyle/>
          <a:p>
            <a:r>
              <a:rPr lang="en-IN" dirty="0" smtClean="0"/>
              <a:t>                                                   But </a:t>
            </a:r>
            <a:r>
              <a:rPr lang="en-IN" dirty="0"/>
              <a:t>this is true </a:t>
            </a:r>
            <a:r>
              <a:rPr lang="en-IN" dirty="0" smtClean="0"/>
              <a:t>because</a:t>
            </a:r>
          </a:p>
          <a:p>
            <a:r>
              <a:rPr lang="en-IN" dirty="0"/>
              <a:t>	</a:t>
            </a:r>
            <a:r>
              <a:rPr lang="en-IN" dirty="0" smtClean="0"/>
              <a:t>81 − 5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76, and</a:t>
            </a:r>
            <a:endParaRPr lang="en-US" altLang="en-US" dirty="0"/>
          </a:p>
        </p:txBody>
      </p:sp>
      <p:pic>
        <p:nvPicPr>
          <p:cNvPr id="8" name="Picture 7" descr="4 divides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02" y="2698030"/>
            <a:ext cx="591427" cy="36658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797300" y="2628900"/>
            <a:ext cx="2590800" cy="406400"/>
          </a:xfrm>
        </p:spPr>
        <p:txBody>
          <a:bodyPr/>
          <a:lstStyle/>
          <a:p>
            <a:r>
              <a:rPr lang="en-IN" dirty="0"/>
              <a:t>since 76 = </a:t>
            </a:r>
            <a:r>
              <a:rPr lang="en-IN" dirty="0" smtClean="0"/>
              <a:t>4 </a:t>
            </a:r>
            <a:r>
              <a:rPr lang="en-IN" b="1" dirty="0" smtClean="0"/>
              <a:t>·</a:t>
            </a:r>
            <a:r>
              <a:rPr lang="en-IN" dirty="0" smtClean="0"/>
              <a:t> 19</a:t>
            </a:r>
            <a:r>
              <a:rPr lang="en-IN" dirty="0"/>
              <a:t>.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1219200"/>
          </a:xfrm>
        </p:spPr>
        <p:txBody>
          <a:bodyPr/>
          <a:lstStyle/>
          <a:p>
            <a:r>
              <a:rPr lang="en-IN" dirty="0" smtClean="0"/>
              <a:t>b. Compute 55</a:t>
            </a:r>
            <a:r>
              <a:rPr lang="en-IN" dirty="0"/>
              <a:t> − </a:t>
            </a:r>
            <a:r>
              <a:rPr lang="en-IN" dirty="0" smtClean="0"/>
              <a:t>26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29 and </a:t>
            </a:r>
            <a:r>
              <a:rPr lang="en-IN" dirty="0" smtClean="0"/>
              <a:t>3</a:t>
            </a:r>
            <a:r>
              <a:rPr lang="en-IN" dirty="0"/>
              <a:t> −</a:t>
            </a:r>
            <a:r>
              <a:rPr lang="en-IN" dirty="0" smtClean="0"/>
              <a:t> 2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1. By definition </a:t>
            </a:r>
            <a:r>
              <a:rPr lang="en-IN" dirty="0" smtClean="0"/>
              <a:t>of congruence </a:t>
            </a:r>
            <a:r>
              <a:rPr lang="en-IN" dirty="0"/>
              <a:t>modulo </a:t>
            </a:r>
            <a:r>
              <a:rPr lang="en-IN" i="1" dirty="0"/>
              <a:t>n</a:t>
            </a:r>
            <a:r>
              <a:rPr lang="en-IN" dirty="0"/>
              <a:t>, </a:t>
            </a:r>
            <a:r>
              <a:rPr lang="en-IN" dirty="0" smtClean="0"/>
              <a:t>to show </a:t>
            </a:r>
            <a:r>
              <a:rPr lang="en-IN" dirty="0"/>
              <a:t>that 29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1 (mod 4), </a:t>
            </a:r>
            <a:r>
              <a:rPr lang="en-IN" dirty="0" smtClean="0"/>
              <a:t>you need </a:t>
            </a:r>
            <a:r>
              <a:rPr lang="en-IN" dirty="0"/>
              <a:t>to show that</a:t>
            </a:r>
            <a:endParaRPr lang="en-US" altLang="en-US" dirty="0"/>
          </a:p>
        </p:txBody>
      </p:sp>
      <p:pic>
        <p:nvPicPr>
          <p:cNvPr id="11" name="Picture 10" descr="4 divides (29 minus 1)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4076700"/>
            <a:ext cx="1324602" cy="356812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013200"/>
            <a:ext cx="7848600" cy="863600"/>
          </a:xfrm>
        </p:spPr>
        <p:txBody>
          <a:bodyPr/>
          <a:lstStyle/>
          <a:p>
            <a:r>
              <a:rPr lang="en-IN" dirty="0" smtClean="0"/>
              <a:t>                                                   But </a:t>
            </a:r>
            <a:r>
              <a:rPr lang="en-IN" dirty="0"/>
              <a:t>this is true </a:t>
            </a:r>
            <a:r>
              <a:rPr lang="en-IN" dirty="0" smtClean="0"/>
              <a:t>because 29</a:t>
            </a:r>
            <a:r>
              <a:rPr lang="en-IN" dirty="0"/>
              <a:t> − </a:t>
            </a:r>
            <a:r>
              <a:rPr lang="en-IN" dirty="0" smtClean="0"/>
              <a:t>1 = </a:t>
            </a:r>
            <a:r>
              <a:rPr lang="en-IN" dirty="0"/>
              <a:t>28, and</a:t>
            </a:r>
            <a:endParaRPr lang="en-US" altLang="en-US" dirty="0"/>
          </a:p>
        </p:txBody>
      </p:sp>
      <p:pic>
        <p:nvPicPr>
          <p:cNvPr id="13" name="Picture 12" descr="4 divides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910" y="4451347"/>
            <a:ext cx="606090" cy="356812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810000" y="4381500"/>
            <a:ext cx="2578100" cy="482600"/>
          </a:xfrm>
        </p:spPr>
        <p:txBody>
          <a:bodyPr/>
          <a:lstStyle/>
          <a:p>
            <a:r>
              <a:rPr lang="en-IN" dirty="0"/>
              <a:t>since 28 </a:t>
            </a:r>
            <a:r>
              <a:rPr lang="en-IN" dirty="0" smtClean="0"/>
              <a:t>= 4</a:t>
            </a:r>
            <a:r>
              <a:rPr lang="en-IN" b="1" dirty="0"/>
              <a:t> · </a:t>
            </a:r>
            <a:r>
              <a:rPr lang="en-IN" dirty="0" smtClean="0"/>
              <a:t>7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2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8.4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081280"/>
            <a:ext cx="8029575" cy="10201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ct val="0"/>
              </a:spcBef>
            </a:pPr>
            <a:r>
              <a:rPr lang="en-IN" altLang="en-US" sz="3700" dirty="0" smtClean="0"/>
              <a:t>Modular </a:t>
            </a:r>
            <a:r>
              <a:rPr lang="en-IN" altLang="en-US" sz="3700" dirty="0"/>
              <a:t>Arithmetic with Applications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IN" altLang="en-US" sz="3700" dirty="0"/>
              <a:t>to </a:t>
            </a:r>
            <a:r>
              <a:rPr lang="en-IN" altLang="en-US" sz="3700" dirty="0" smtClean="0"/>
              <a:t>Cryptography</a:t>
            </a:r>
            <a:endParaRPr lang="en-US" altLang="en-US" sz="37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962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r>
              <a:rPr lang="en-IN" dirty="0"/>
              <a:t>c. Compute </a:t>
            </a:r>
            <a:r>
              <a:rPr lang="en-IN" dirty="0" smtClean="0"/>
              <a:t>55</a:t>
            </a:r>
            <a:r>
              <a:rPr lang="en-IN" b="1" dirty="0"/>
              <a:t> · </a:t>
            </a:r>
            <a:r>
              <a:rPr lang="en-IN" dirty="0" smtClean="0"/>
              <a:t>26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1430 and </a:t>
            </a:r>
            <a:r>
              <a:rPr lang="en-IN" dirty="0" smtClean="0"/>
              <a:t>3</a:t>
            </a:r>
            <a:r>
              <a:rPr lang="en-IN" b="1" dirty="0"/>
              <a:t> · </a:t>
            </a:r>
            <a:r>
              <a:rPr lang="en-IN" dirty="0" smtClean="0"/>
              <a:t>2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6. By definition </a:t>
            </a:r>
            <a:r>
              <a:rPr lang="en-IN" dirty="0" smtClean="0"/>
              <a:t>of congruence </a:t>
            </a:r>
            <a:r>
              <a:rPr lang="en-IN" dirty="0"/>
              <a:t>modulo </a:t>
            </a:r>
            <a:r>
              <a:rPr lang="en-IN" i="1" dirty="0"/>
              <a:t>n</a:t>
            </a:r>
            <a:r>
              <a:rPr lang="en-IN" dirty="0"/>
              <a:t>, to </a:t>
            </a:r>
            <a:r>
              <a:rPr lang="en-IN" dirty="0" smtClean="0"/>
              <a:t>show that </a:t>
            </a:r>
            <a:r>
              <a:rPr lang="en-IN" dirty="0"/>
              <a:t>1430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6 (mod 4</a:t>
            </a:r>
            <a:r>
              <a:rPr lang="en-IN" dirty="0" smtClean="0"/>
              <a:t>), you </a:t>
            </a:r>
            <a:r>
              <a:rPr lang="en-IN" dirty="0"/>
              <a:t>need to show that</a:t>
            </a:r>
            <a:endParaRPr lang="en-US" altLang="en-US" dirty="0"/>
          </a:p>
        </p:txBody>
      </p:sp>
      <p:pic>
        <p:nvPicPr>
          <p:cNvPr id="4" name="Picture 3" descr="4 divides (1430 minus 6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253285"/>
            <a:ext cx="1647200" cy="361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226425" cy="850900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But </a:t>
            </a:r>
            <a:r>
              <a:rPr lang="en-IN" dirty="0"/>
              <a:t>this is true </a:t>
            </a:r>
            <a:r>
              <a:rPr lang="en-IN" dirty="0" smtClean="0"/>
              <a:t>because 1430</a:t>
            </a:r>
            <a:r>
              <a:rPr lang="en-IN" dirty="0"/>
              <a:t> − </a:t>
            </a:r>
            <a:r>
              <a:rPr lang="en-IN" dirty="0" smtClean="0"/>
              <a:t>6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1424, and</a:t>
            </a:r>
            <a:endParaRPr lang="en-US" altLang="en-US" dirty="0"/>
          </a:p>
        </p:txBody>
      </p:sp>
      <p:pic>
        <p:nvPicPr>
          <p:cNvPr id="5" name="Picture 4" descr="4 divides 1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2633063"/>
            <a:ext cx="884697" cy="33726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956300" y="2552700"/>
            <a:ext cx="3158500" cy="406400"/>
          </a:xfrm>
        </p:spPr>
        <p:txBody>
          <a:bodyPr/>
          <a:lstStyle/>
          <a:p>
            <a:r>
              <a:rPr lang="en-IN" dirty="0"/>
              <a:t>since </a:t>
            </a:r>
            <a:r>
              <a:rPr lang="en-IN" dirty="0" smtClean="0"/>
              <a:t>1424 </a:t>
            </a:r>
            <a:r>
              <a:rPr lang="en-IN" dirty="0"/>
              <a:t>= </a:t>
            </a:r>
            <a:r>
              <a:rPr lang="en-IN" dirty="0" smtClean="0"/>
              <a:t>4 </a:t>
            </a:r>
            <a:r>
              <a:rPr lang="en-IN" b="1" dirty="0" smtClean="0"/>
              <a:t>·</a:t>
            </a:r>
            <a:r>
              <a:rPr lang="en-IN" dirty="0" smtClean="0"/>
              <a:t> 356.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200400"/>
            <a:ext cx="1828799" cy="457200"/>
          </a:xfrm>
        </p:spPr>
        <p:txBody>
          <a:bodyPr/>
          <a:lstStyle/>
          <a:p>
            <a:r>
              <a:rPr lang="en-IN" dirty="0" smtClean="0"/>
              <a:t>d. Compute</a:t>
            </a:r>
            <a:endParaRPr lang="en-US" altLang="en-US" dirty="0"/>
          </a:p>
        </p:txBody>
      </p:sp>
      <p:pic>
        <p:nvPicPr>
          <p:cNvPr id="16" name="Picture 15" descr="55^2 = 3025 and 3^2 = 9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252557"/>
            <a:ext cx="2869156" cy="32748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00400"/>
            <a:ext cx="8458199" cy="1219200"/>
          </a:xfrm>
        </p:spPr>
        <p:txBody>
          <a:bodyPr/>
          <a:lstStyle/>
          <a:p>
            <a:r>
              <a:rPr lang="en-IN" dirty="0" smtClean="0"/>
              <a:t>                                                       By </a:t>
            </a:r>
            <a:r>
              <a:rPr lang="en-IN" dirty="0"/>
              <a:t>definition </a:t>
            </a:r>
            <a:r>
              <a:rPr lang="en-IN" dirty="0" smtClean="0"/>
              <a:t>of congruence </a:t>
            </a:r>
            <a:r>
              <a:rPr lang="en-IN" dirty="0"/>
              <a:t>modulo </a:t>
            </a:r>
            <a:r>
              <a:rPr lang="en-IN" i="1" dirty="0"/>
              <a:t>n</a:t>
            </a:r>
            <a:r>
              <a:rPr lang="en-IN" dirty="0"/>
              <a:t>, to </a:t>
            </a:r>
            <a:r>
              <a:rPr lang="en-IN" dirty="0" smtClean="0"/>
              <a:t>show that 3025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9 (mod 4), </a:t>
            </a:r>
            <a:r>
              <a:rPr lang="en-IN" dirty="0" smtClean="0"/>
              <a:t>you need </a:t>
            </a:r>
            <a:r>
              <a:rPr lang="en-IN" dirty="0"/>
              <a:t>to show that</a:t>
            </a:r>
            <a:endParaRPr lang="en-US" altLang="en-US" dirty="0"/>
          </a:p>
        </p:txBody>
      </p:sp>
      <p:pic>
        <p:nvPicPr>
          <p:cNvPr id="17" name="Picture 16" descr="4 divides (3025 minus 9)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00" y="3992940"/>
            <a:ext cx="1642311" cy="356812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37000"/>
            <a:ext cx="8226425" cy="850900"/>
          </a:xfrm>
        </p:spPr>
        <p:txBody>
          <a:bodyPr/>
          <a:lstStyle/>
          <a:p>
            <a:r>
              <a:rPr lang="en-IN" dirty="0" smtClean="0"/>
              <a:t>                                                      But </a:t>
            </a:r>
            <a:r>
              <a:rPr lang="en-IN" dirty="0"/>
              <a:t>this is true </a:t>
            </a:r>
            <a:r>
              <a:rPr lang="en-IN" dirty="0" smtClean="0"/>
              <a:t>because 3025</a:t>
            </a:r>
            <a:r>
              <a:rPr lang="en-IN" dirty="0"/>
              <a:t> − </a:t>
            </a:r>
            <a:r>
              <a:rPr lang="en-IN" dirty="0" smtClean="0"/>
              <a:t>9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3016, and</a:t>
            </a:r>
            <a:endParaRPr lang="en-US" altLang="en-US" dirty="0"/>
          </a:p>
        </p:txBody>
      </p:sp>
      <p:pic>
        <p:nvPicPr>
          <p:cNvPr id="19" name="Picture 18" descr="4 divides 30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00" y="4383482"/>
            <a:ext cx="894474" cy="33726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749800" y="4292600"/>
            <a:ext cx="3048000" cy="482600"/>
          </a:xfrm>
        </p:spPr>
        <p:txBody>
          <a:bodyPr/>
          <a:lstStyle/>
          <a:p>
            <a:r>
              <a:rPr lang="en-IN" dirty="0"/>
              <a:t>since </a:t>
            </a:r>
            <a:r>
              <a:rPr lang="en-IN" dirty="0" smtClean="0"/>
              <a:t>3016 = 4</a:t>
            </a:r>
            <a:r>
              <a:rPr lang="en-IN" b="1" dirty="0"/>
              <a:t> · </a:t>
            </a:r>
            <a:r>
              <a:rPr lang="en-IN" dirty="0" smtClean="0"/>
              <a:t>754.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35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Modular Arithmetic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he text box has the heading “Corollary 8.4.4.” The text reads: &#10;“Let a, b and n be integers with n greater than 1. Then &#10;a b is equivalent to [(a mod n)( b mod n)] (mod n), &#10;or, equivalently, &#10;(a b) mod n = [(a mod n)( b mod n)] mod n.&#10;In particular, if m is a positive integer, then &#10;a^m is equivalent to [(a mod n)^m](mod n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76400"/>
            <a:ext cx="7557025" cy="24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/>
              <a:t>Example </a:t>
            </a:r>
            <a:r>
              <a:rPr lang="en-IN" altLang="en-US" sz="2800" dirty="0" smtClean="0"/>
              <a:t>8.4.3 </a:t>
            </a:r>
            <a:r>
              <a:rPr lang="en-US" altLang="en-US" sz="2800" dirty="0"/>
              <a:t>– </a:t>
            </a:r>
            <a:r>
              <a:rPr lang="en-IN" altLang="en-US" sz="2800" i="1" dirty="0" smtClean="0"/>
              <a:t>Computing </a:t>
            </a:r>
            <a:r>
              <a:rPr lang="en-IN" altLang="en-US" sz="2800" i="1" dirty="0"/>
              <a:t>a Product Modulo </a:t>
            </a:r>
            <a:r>
              <a:rPr lang="en-IN" altLang="en-US" sz="2800" i="1" dirty="0" smtClean="0"/>
              <a:t>n</a:t>
            </a:r>
            <a:endParaRPr lang="en-I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4038600"/>
          </a:xfrm>
        </p:spPr>
        <p:txBody>
          <a:bodyPr/>
          <a:lstStyle/>
          <a:p>
            <a:pPr marL="0" indent="0"/>
            <a:r>
              <a:rPr lang="en-IN" dirty="0"/>
              <a:t>N</a:t>
            </a:r>
            <a:r>
              <a:rPr lang="en-IN" dirty="0" smtClean="0"/>
              <a:t>ote </a:t>
            </a:r>
            <a:r>
              <a:rPr lang="en-IN" dirty="0"/>
              <a:t>that 55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3 (mod 4) and </a:t>
            </a:r>
            <a:r>
              <a:rPr lang="en-IN" dirty="0" smtClean="0"/>
              <a:t>26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≡ </a:t>
            </a:r>
            <a:r>
              <a:rPr lang="en-IN" dirty="0" smtClean="0"/>
              <a:t>2 </a:t>
            </a:r>
            <a:r>
              <a:rPr lang="en-IN" dirty="0"/>
              <a:t>(mod 4). Because both </a:t>
            </a:r>
            <a:r>
              <a:rPr lang="en-IN" dirty="0" smtClean="0"/>
              <a:t>3 and 2 are </a:t>
            </a:r>
            <a:r>
              <a:rPr lang="en-IN" dirty="0"/>
              <a:t>less than 4, each of these numbers is a </a:t>
            </a:r>
            <a:r>
              <a:rPr lang="en-IN" dirty="0" smtClean="0"/>
              <a:t>least nonnegative </a:t>
            </a:r>
            <a:r>
              <a:rPr lang="en-IN" dirty="0"/>
              <a:t>residue modulo 4. </a:t>
            </a:r>
            <a:r>
              <a:rPr lang="en-IN" dirty="0" smtClean="0"/>
              <a:t>Therefore, </a:t>
            </a:r>
            <a:r>
              <a:rPr lang="da-DK" dirty="0" smtClean="0"/>
              <a:t>55 </a:t>
            </a:r>
            <a:r>
              <a:rPr lang="da-DK" i="1" dirty="0"/>
              <a:t>mod </a:t>
            </a:r>
            <a:r>
              <a:rPr lang="da-DK" dirty="0"/>
              <a:t>4 </a:t>
            </a:r>
            <a:r>
              <a:rPr lang="da-DK" dirty="0" smtClean="0"/>
              <a:t>= 3 and </a:t>
            </a:r>
            <a:r>
              <a:rPr lang="da-DK" dirty="0"/>
              <a:t>26 </a:t>
            </a:r>
            <a:r>
              <a:rPr lang="da-DK" i="1" dirty="0"/>
              <a:t>mod </a:t>
            </a:r>
            <a:r>
              <a:rPr lang="da-DK" dirty="0"/>
              <a:t>4 </a:t>
            </a:r>
            <a:r>
              <a:rPr lang="da-DK" dirty="0" smtClean="0"/>
              <a:t>= </a:t>
            </a:r>
            <a:r>
              <a:rPr lang="da-DK" dirty="0"/>
              <a:t>2</a:t>
            </a:r>
            <a:r>
              <a:rPr lang="da-DK" dirty="0" smtClean="0"/>
              <a:t>. </a:t>
            </a:r>
            <a:r>
              <a:rPr lang="en-IN" dirty="0"/>
              <a:t>Use the notation of Corollary 8.4.4 </a:t>
            </a:r>
            <a:r>
              <a:rPr lang="en-IN" dirty="0" smtClean="0"/>
              <a:t>to find </a:t>
            </a:r>
            <a:r>
              <a:rPr lang="en-IN" dirty="0"/>
              <a:t>the residue </a:t>
            </a:r>
            <a:r>
              <a:rPr lang="en-IN" dirty="0" smtClean="0"/>
              <a:t>of 55 </a:t>
            </a:r>
            <a:r>
              <a:rPr lang="en-IN" b="1" dirty="0" smtClean="0"/>
              <a:t>· </a:t>
            </a:r>
            <a:r>
              <a:rPr lang="en-IN" dirty="0" smtClean="0"/>
              <a:t>26 </a:t>
            </a:r>
            <a:r>
              <a:rPr lang="en-IN" dirty="0"/>
              <a:t>modulo 4.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pPr marL="0" indent="0"/>
            <a:r>
              <a:rPr lang="en-IN" dirty="0" smtClean="0"/>
              <a:t>We know </a:t>
            </a:r>
            <a:r>
              <a:rPr lang="en-IN" dirty="0"/>
              <a:t>that to use a calculator to compute remainders, </a:t>
            </a:r>
            <a:r>
              <a:rPr lang="en-IN" dirty="0" smtClean="0"/>
              <a:t>you can </a:t>
            </a:r>
            <a:r>
              <a:rPr lang="en-IN" dirty="0"/>
              <a:t>use the </a:t>
            </a:r>
            <a:r>
              <a:rPr lang="en-IN" dirty="0" smtClean="0"/>
              <a:t>formula </a:t>
            </a:r>
            <a:r>
              <a:rPr lang="en-IN" i="1" dirty="0" smtClean="0"/>
              <a:t>n </a:t>
            </a:r>
            <a:r>
              <a:rPr lang="en-IN" i="1" dirty="0"/>
              <a:t>mod d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n </a:t>
            </a:r>
            <a:r>
              <a:rPr lang="en-IN" dirty="0" smtClean="0"/>
              <a:t>− </a:t>
            </a:r>
            <a:r>
              <a:rPr lang="en-IN" i="1" dirty="0" smtClean="0"/>
              <a:t>d </a:t>
            </a:r>
            <a:r>
              <a:rPr lang="en-IN" b="1" dirty="0" smtClean="0"/>
              <a:t>·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n</a:t>
            </a:r>
            <a:r>
              <a:rPr lang="en-IN" sz="1200" i="1" dirty="0" smtClean="0"/>
              <a:t> </a:t>
            </a:r>
            <a:r>
              <a:rPr lang="en-IN" dirty="0" smtClean="0"/>
              <a:t>∕</a:t>
            </a:r>
            <a:r>
              <a:rPr lang="en-IN" sz="1200" dirty="0" smtClean="0"/>
              <a:t> </a:t>
            </a:r>
            <a:r>
              <a:rPr lang="en-IN" i="1" dirty="0" smtClean="0"/>
              <a:t>d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. </a:t>
            </a:r>
            <a:r>
              <a:rPr lang="en-IN" dirty="0"/>
              <a:t>If you </a:t>
            </a:r>
            <a:r>
              <a:rPr lang="en-IN" dirty="0" smtClean="0"/>
              <a:t>are using </a:t>
            </a:r>
            <a:r>
              <a:rPr lang="en-IN" dirty="0"/>
              <a:t>a hand calculator with an “integer </a:t>
            </a:r>
            <a:r>
              <a:rPr lang="en-IN" dirty="0" smtClean="0"/>
              <a:t>part” feature and both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/>
              <a:t>d </a:t>
            </a:r>
            <a:r>
              <a:rPr lang="en-IN" dirty="0"/>
              <a:t>are positive, then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n</a:t>
            </a:r>
            <a:r>
              <a:rPr lang="en-IN" sz="1200" i="1" dirty="0"/>
              <a:t> </a:t>
            </a:r>
            <a:r>
              <a:rPr lang="en-IN" dirty="0"/>
              <a:t>∕</a:t>
            </a:r>
            <a:r>
              <a:rPr lang="en-IN" sz="1200" dirty="0"/>
              <a:t> </a:t>
            </a:r>
            <a:r>
              <a:rPr lang="en-IN" i="1" dirty="0"/>
              <a:t>d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is the integer part </a:t>
            </a:r>
            <a:r>
              <a:rPr lang="en-IN" dirty="0" smtClean="0"/>
              <a:t>of the </a:t>
            </a:r>
            <a:r>
              <a:rPr lang="en-IN" dirty="0"/>
              <a:t>division of </a:t>
            </a:r>
            <a:r>
              <a:rPr lang="en-IN" i="1" dirty="0"/>
              <a:t>n </a:t>
            </a:r>
            <a:r>
              <a:rPr lang="en-IN" dirty="0" smtClean="0"/>
              <a:t>by </a:t>
            </a:r>
            <a:r>
              <a:rPr lang="en-IN" i="1" dirty="0" smtClean="0"/>
              <a:t>d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When you divide a positive integer </a:t>
            </a:r>
            <a:r>
              <a:rPr lang="en-IN" i="1" dirty="0"/>
              <a:t>n </a:t>
            </a:r>
            <a:r>
              <a:rPr lang="en-IN" dirty="0"/>
              <a:t>by a positive integer </a:t>
            </a:r>
            <a:r>
              <a:rPr lang="en-IN" i="1" dirty="0" smtClean="0"/>
              <a:t>d </a:t>
            </a:r>
            <a:r>
              <a:rPr lang="en-IN" dirty="0" smtClean="0"/>
              <a:t>with </a:t>
            </a:r>
            <a:r>
              <a:rPr lang="en-IN" dirty="0"/>
              <a:t>a more basic </a:t>
            </a:r>
            <a:r>
              <a:rPr lang="en-IN" dirty="0" smtClean="0"/>
              <a:t>calculator, you </a:t>
            </a:r>
            <a:r>
              <a:rPr lang="en-IN" dirty="0"/>
              <a:t>can see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n</a:t>
            </a:r>
            <a:r>
              <a:rPr lang="en-IN" sz="1200" i="1" dirty="0"/>
              <a:t> </a:t>
            </a:r>
            <a:r>
              <a:rPr lang="en-IN" dirty="0"/>
              <a:t>∕</a:t>
            </a:r>
            <a:r>
              <a:rPr lang="en-IN" sz="1200" dirty="0"/>
              <a:t> </a:t>
            </a:r>
            <a:r>
              <a:rPr lang="en-IN" i="1" dirty="0"/>
              <a:t>d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on </a:t>
            </a:r>
            <a:r>
              <a:rPr lang="en-IN" dirty="0" smtClean="0"/>
              <a:t>the calculator </a:t>
            </a:r>
            <a:r>
              <a:rPr lang="en-IN" dirty="0"/>
              <a:t>display by simply ignoring the digits that </a:t>
            </a:r>
            <a:r>
              <a:rPr lang="en-IN" dirty="0" smtClean="0"/>
              <a:t>follow the </a:t>
            </a:r>
            <a:r>
              <a:rPr lang="en-IN" dirty="0"/>
              <a:t>decimal point.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133600"/>
          </a:xfrm>
        </p:spPr>
        <p:txBody>
          <a:bodyPr/>
          <a:lstStyle/>
          <a:p>
            <a:pPr marL="0" indent="0"/>
            <a:r>
              <a:rPr lang="en-IN" dirty="0"/>
              <a:t>By Corollary 8.4.4</a:t>
            </a:r>
            <a:r>
              <a:rPr lang="en-IN" dirty="0" smtClean="0"/>
              <a:t>,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da-DK" dirty="0"/>
              <a:t>(</a:t>
            </a:r>
            <a:r>
              <a:rPr lang="da-DK" dirty="0" smtClean="0"/>
              <a:t>55 </a:t>
            </a:r>
            <a:r>
              <a:rPr lang="da-DK" b="1" dirty="0" smtClean="0"/>
              <a:t>· </a:t>
            </a:r>
            <a:r>
              <a:rPr lang="da-DK" dirty="0" smtClean="0"/>
              <a:t>26</a:t>
            </a:r>
            <a:r>
              <a:rPr lang="da-DK" dirty="0"/>
              <a:t>) </a:t>
            </a:r>
            <a:r>
              <a:rPr lang="da-DK" i="1" dirty="0"/>
              <a:t>mod </a:t>
            </a:r>
            <a:r>
              <a:rPr lang="da-DK" dirty="0"/>
              <a:t>4 </a:t>
            </a:r>
            <a:r>
              <a:rPr lang="da-DK" dirty="0" smtClean="0"/>
              <a:t>= </a:t>
            </a:r>
            <a:r>
              <a:rPr lang="da-DK" dirty="0"/>
              <a:t>{</a:t>
            </a:r>
            <a:r>
              <a:rPr lang="da-DK" dirty="0" smtClean="0"/>
              <a:t>(</a:t>
            </a:r>
            <a:r>
              <a:rPr lang="da-DK" dirty="0"/>
              <a:t>55 </a:t>
            </a:r>
            <a:r>
              <a:rPr lang="da-DK" i="1" dirty="0"/>
              <a:t>mod </a:t>
            </a:r>
            <a:r>
              <a:rPr lang="da-DK" dirty="0"/>
              <a:t>4)(26 </a:t>
            </a:r>
            <a:r>
              <a:rPr lang="da-DK" i="1" dirty="0"/>
              <a:t>mod </a:t>
            </a:r>
            <a:r>
              <a:rPr lang="da-DK" dirty="0"/>
              <a:t>4</a:t>
            </a:r>
            <a:r>
              <a:rPr lang="da-DK" dirty="0" smtClean="0"/>
              <a:t>)} </a:t>
            </a:r>
            <a:r>
              <a:rPr lang="da-DK" i="1" dirty="0"/>
              <a:t>mod </a:t>
            </a:r>
            <a:r>
              <a:rPr lang="da-DK" dirty="0" smtClean="0"/>
              <a:t>4</a:t>
            </a:r>
          </a:p>
          <a:p>
            <a:pPr marL="0" indent="0"/>
            <a:endParaRPr lang="da-DK" sz="1050" dirty="0" smtClean="0"/>
          </a:p>
          <a:p>
            <a:pPr marL="0" indent="0"/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              ≡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3</a:t>
            </a:r>
            <a:r>
              <a:rPr lang="da-DK" b="1" dirty="0"/>
              <a:t> · </a:t>
            </a:r>
            <a:r>
              <a:rPr lang="en-IN" dirty="0" smtClean="0"/>
              <a:t>2</a:t>
            </a:r>
            <a:r>
              <a:rPr lang="en-IN" dirty="0"/>
              <a:t>) </a:t>
            </a:r>
            <a:r>
              <a:rPr lang="en-IN" i="1" dirty="0"/>
              <a:t>mod </a:t>
            </a:r>
            <a:r>
              <a:rPr lang="en-IN" dirty="0" smtClean="0"/>
              <a:t>4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537200" y="2895600"/>
            <a:ext cx="3352800" cy="6096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because </a:t>
            </a:r>
            <a:r>
              <a:rPr lang="en-IN" sz="1800" dirty="0">
                <a:solidFill>
                  <a:srgbClr val="00AEEF"/>
                </a:solidFill>
              </a:rPr>
              <a:t>55 mod 4 </a:t>
            </a:r>
            <a:r>
              <a:rPr lang="en-IN" sz="1800" dirty="0" smtClean="0">
                <a:solidFill>
                  <a:srgbClr val="00AEEF"/>
                </a:solidFill>
              </a:rPr>
              <a:t>= </a:t>
            </a:r>
            <a:r>
              <a:rPr lang="en-IN" sz="1800" dirty="0">
                <a:solidFill>
                  <a:srgbClr val="00AEEF"/>
                </a:solidFill>
              </a:rPr>
              <a:t>3 and 26 mod 4 </a:t>
            </a:r>
            <a:r>
              <a:rPr lang="en-IN" sz="1800" dirty="0" smtClean="0">
                <a:solidFill>
                  <a:srgbClr val="00AEEF"/>
                </a:solidFill>
              </a:rPr>
              <a:t>= </a:t>
            </a:r>
            <a:r>
              <a:rPr lang="en-IN" sz="1800" dirty="0">
                <a:solidFill>
                  <a:srgbClr val="00AEEF"/>
                </a:solidFill>
              </a:rPr>
              <a:t>2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581400"/>
            <a:ext cx="3810000" cy="1219200"/>
          </a:xfrm>
        </p:spPr>
        <p:txBody>
          <a:bodyPr/>
          <a:lstStyle/>
          <a:p>
            <a:pPr marL="0" indent="0"/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              ≡</a:t>
            </a:r>
            <a:r>
              <a:rPr lang="en-IN" dirty="0" smtClean="0"/>
              <a:t> 6 </a:t>
            </a:r>
            <a:r>
              <a:rPr lang="en-IN" i="1" dirty="0" smtClean="0"/>
              <a:t>mod </a:t>
            </a:r>
            <a:r>
              <a:rPr lang="en-IN" dirty="0" smtClean="0"/>
              <a:t>4</a:t>
            </a:r>
          </a:p>
          <a:p>
            <a:pPr marL="0" indent="0"/>
            <a:endParaRPr lang="en-IN" sz="1200" dirty="0" smtClean="0"/>
          </a:p>
          <a:p>
            <a:pPr marL="0" indent="0"/>
            <a:r>
              <a:rPr lang="en-IN" altLang="en-US" sz="1800" dirty="0" smtClean="0">
                <a:solidFill>
                  <a:srgbClr val="00AEEF"/>
                </a:solidFill>
              </a:rPr>
              <a:t>		</a:t>
            </a:r>
            <a:r>
              <a:rPr lang="en-IN" altLang="en-US" dirty="0">
                <a:solidFill>
                  <a:srgbClr val="00AEEF"/>
                </a:solidFill>
                <a:latin typeface="+mj-lt"/>
              </a:rPr>
              <a:t> </a:t>
            </a:r>
            <a:r>
              <a:rPr lang="en-IN" altLang="en-US" dirty="0" smtClean="0">
                <a:solidFill>
                  <a:srgbClr val="00AEEF"/>
                </a:solidFill>
                <a:latin typeface="+mj-lt"/>
              </a:rPr>
              <a:t>   </a:t>
            </a:r>
            <a:r>
              <a:rPr lang="en-IN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>
                <a:latin typeface="+mj-lt"/>
              </a:rPr>
              <a:t> 2</a:t>
            </a:r>
            <a:endParaRPr lang="en-US" altLang="en-US" dirty="0">
              <a:solidFill>
                <a:srgbClr val="00AEEF"/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537200" y="4279900"/>
            <a:ext cx="1092200" cy="3048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because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8" name="Picture 7" descr="4 divides (6 minus 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367613"/>
            <a:ext cx="739235" cy="23025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7239000" y="4279900"/>
            <a:ext cx="1219200" cy="3810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and </a:t>
            </a:r>
            <a:r>
              <a:rPr lang="en-IN" sz="1800" dirty="0">
                <a:solidFill>
                  <a:srgbClr val="00AEEF"/>
                </a:solidFill>
              </a:rPr>
              <a:t>2 </a:t>
            </a:r>
            <a:r>
              <a:rPr lang="en-IN" sz="1800" dirty="0" smtClean="0">
                <a:solidFill>
                  <a:srgbClr val="00AEEF"/>
                </a:solidFill>
              </a:rPr>
              <a:t>&lt; </a:t>
            </a:r>
            <a:r>
              <a:rPr lang="en-IN" sz="1800" dirty="0">
                <a:solidFill>
                  <a:srgbClr val="00AEEF"/>
                </a:solidFill>
              </a:rPr>
              <a:t>4.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Modular Arithmetic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When modular arithmetic is performed with very </a:t>
            </a:r>
            <a:r>
              <a:rPr lang="en-IN" dirty="0" smtClean="0"/>
              <a:t>large numbers</a:t>
            </a:r>
            <a:r>
              <a:rPr lang="en-IN" dirty="0"/>
              <a:t>, as is the case </a:t>
            </a:r>
            <a:r>
              <a:rPr lang="en-IN" dirty="0" smtClean="0"/>
              <a:t>for RSA </a:t>
            </a:r>
            <a:r>
              <a:rPr lang="en-IN" dirty="0" err="1" smtClean="0"/>
              <a:t>crytography</a:t>
            </a:r>
            <a:r>
              <a:rPr lang="en-IN" dirty="0" smtClean="0"/>
              <a:t>, computations </a:t>
            </a:r>
            <a:r>
              <a:rPr lang="en-IN" dirty="0"/>
              <a:t>are facilitated by using two properties </a:t>
            </a:r>
            <a:r>
              <a:rPr lang="en-IN" dirty="0" smtClean="0"/>
              <a:t>of exponents</a:t>
            </a:r>
            <a:r>
              <a:rPr lang="en-IN" dirty="0"/>
              <a:t>. </a:t>
            </a:r>
            <a:r>
              <a:rPr lang="en-IN" dirty="0" smtClean="0"/>
              <a:t>The first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3" name="Picture 2" descr="x^(2a) = (x^a)^2, for all real numbers x and a with x is greater than or equal to 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5" y="2971800"/>
            <a:ext cx="5677705" cy="68867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7772400" y="3048000"/>
            <a:ext cx="762000" cy="3810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8.4.1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Thus, for instance, if </a:t>
            </a:r>
            <a:r>
              <a:rPr lang="en-IN" i="1" dirty="0"/>
              <a:t>x </a:t>
            </a:r>
            <a:r>
              <a:rPr lang="en-IN" dirty="0"/>
              <a:t>is any positive real number, then</a:t>
            </a:r>
            <a:endParaRPr lang="en-US" altLang="en-US" dirty="0"/>
          </a:p>
        </p:txBody>
      </p:sp>
      <p:pic>
        <p:nvPicPr>
          <p:cNvPr id="4" name="Picture 3" descr="x^4 mod n = (x^2)^2 mod n. The action comment for this line reads “because (x^2)^2 = x^4.”&#10; = (x^2 mod n)^2 mod n. The action comment for this line reads “by Corollary 8.4.4.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48" y="4495800"/>
            <a:ext cx="5677705" cy="7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Modular Arithmetic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A second useful property of exponents is</a:t>
            </a:r>
            <a:endParaRPr lang="en-US" altLang="en-US" dirty="0"/>
          </a:p>
        </p:txBody>
      </p:sp>
      <p:pic>
        <p:nvPicPr>
          <p:cNvPr id="8" name="Picture 7" descr="x^(a +b) = (x^a)(x^b), for all real numbers x, a, and b with x is greater than or equal to 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6245476" cy="7118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7772400" y="2209800"/>
            <a:ext cx="762000" cy="3810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8.4.2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971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For instance, because 7 </a:t>
            </a:r>
            <a:r>
              <a:rPr lang="en-IN" dirty="0" smtClean="0"/>
              <a:t>= 4 + 2 + 1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9" name="Picture 8" descr="x^7 = (x^4)(x^2)(x^1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44" y="3548401"/>
            <a:ext cx="1786112" cy="4139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910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Thus, by Corollary 8.4.4,</a:t>
            </a:r>
            <a:endParaRPr lang="en-US" altLang="en-US" dirty="0"/>
          </a:p>
        </p:txBody>
      </p:sp>
      <p:pic>
        <p:nvPicPr>
          <p:cNvPr id="11" name="Picture 10" descr="x^7 mod n = {(x^4 mod n)(x^2 mod n)(x^1 mod n)} mod n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925" y="4819758"/>
            <a:ext cx="6245475" cy="3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7" y="228600"/>
            <a:ext cx="3910584" cy="1143000"/>
          </a:xfrm>
        </p:spPr>
        <p:txBody>
          <a:bodyPr/>
          <a:lstStyle/>
          <a:p>
            <a:r>
              <a:rPr lang="en-IN" altLang="en-US" sz="2300" dirty="0"/>
              <a:t>Example </a:t>
            </a:r>
            <a:r>
              <a:rPr lang="en-IN" altLang="en-US" sz="2300" dirty="0" smtClean="0"/>
              <a:t>8.4.4 </a:t>
            </a:r>
            <a:r>
              <a:rPr lang="en-US" altLang="en-US" sz="2300" dirty="0"/>
              <a:t>– </a:t>
            </a:r>
            <a:r>
              <a:rPr lang="en-IN" altLang="en-US" sz="2300" i="1" dirty="0" smtClean="0"/>
              <a:t>Computing</a:t>
            </a:r>
            <a:endParaRPr lang="en-IN" altLang="en-US" sz="2300" dirty="0"/>
          </a:p>
        </p:txBody>
      </p:sp>
      <p:pic>
        <p:nvPicPr>
          <p:cNvPr id="4" name="Picture 3" descr="a^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83" y="532837"/>
            <a:ext cx="403246" cy="44088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393397" y="581850"/>
            <a:ext cx="4217203" cy="440882"/>
          </a:xfrm>
        </p:spPr>
        <p:txBody>
          <a:bodyPr/>
          <a:lstStyle/>
          <a:p>
            <a:pPr marL="0" indent="0"/>
            <a:r>
              <a:rPr lang="en-IN" altLang="en-US" sz="2300" i="1" dirty="0"/>
              <a:t>mod n When k Is a Power of 2</a:t>
            </a:r>
            <a:endParaRPr lang="en-US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914400" cy="381000"/>
          </a:xfrm>
        </p:spPr>
        <p:txBody>
          <a:bodyPr/>
          <a:lstStyle/>
          <a:p>
            <a:pPr marL="0" indent="0"/>
            <a:r>
              <a:rPr lang="en-IN" dirty="0"/>
              <a:t>Find</a:t>
            </a:r>
            <a:endParaRPr lang="en-US" altLang="en-US" dirty="0"/>
          </a:p>
        </p:txBody>
      </p:sp>
      <p:pic>
        <p:nvPicPr>
          <p:cNvPr id="8" name="Picture 7" descr="144^4 mod 713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988" y="1480851"/>
            <a:ext cx="1715629" cy="3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4038600" cy="533400"/>
          </a:xfrm>
        </p:spPr>
        <p:txBody>
          <a:bodyPr/>
          <a:lstStyle/>
          <a:p>
            <a:pPr marL="0" indent="0"/>
            <a:r>
              <a:rPr lang="en-IN" dirty="0"/>
              <a:t>Use property (8.4.1) to write</a:t>
            </a:r>
            <a:endParaRPr lang="en-US" altLang="en-US" dirty="0"/>
          </a:p>
        </p:txBody>
      </p:sp>
      <p:pic>
        <p:nvPicPr>
          <p:cNvPr id="6" name="Picture 5" descr="144^4 = (144^2)^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83" y="1480851"/>
            <a:ext cx="1881814" cy="37147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324600" y="1447800"/>
            <a:ext cx="914400" cy="533400"/>
          </a:xfrm>
        </p:spPr>
        <p:txBody>
          <a:bodyPr/>
          <a:lstStyle/>
          <a:p>
            <a:pPr marL="0" indent="0"/>
            <a:r>
              <a:rPr lang="en-IN" dirty="0" smtClean="0"/>
              <a:t>Then</a:t>
            </a:r>
            <a:endParaRPr lang="en-US" altLang="en-US" dirty="0"/>
          </a:p>
        </p:txBody>
      </p:sp>
      <p:pic>
        <p:nvPicPr>
          <p:cNvPr id="8" name="Picture 7" descr="144^4 mod 713 = (144^2)^2 mod 713&#10;= (144^2 mod 713)^2 mod 713&#10;= (20736 mod 713)^2 mod 713. The action comment for this line reads “because 144^2 = 20736.”&#10;= 59^2 mod 713. The action comment for this line reads “because 20736 mod 713 = 59.”&#10;= 3481 mod 713. The action comment for this line reads “because 59^2 = 3481.”&#10;= 629. The action comment for this line reads “because 3481 mod 713 = 629.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8" y="2209800"/>
            <a:ext cx="7557025" cy="23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7" y="228600"/>
            <a:ext cx="3529583" cy="1143000"/>
          </a:xfrm>
        </p:spPr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8.4.5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Computing</a:t>
            </a:r>
            <a:endParaRPr lang="en-IN" altLang="en-US" sz="2100" dirty="0"/>
          </a:p>
        </p:txBody>
      </p:sp>
      <p:pic>
        <p:nvPicPr>
          <p:cNvPr id="4" name="Picture 3" descr="a^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53" y="582167"/>
            <a:ext cx="333262" cy="3643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038600" y="559816"/>
            <a:ext cx="4703285" cy="440882"/>
          </a:xfrm>
        </p:spPr>
        <p:txBody>
          <a:bodyPr/>
          <a:lstStyle/>
          <a:p>
            <a:pPr marL="0" indent="0"/>
            <a:r>
              <a:rPr lang="en-IN" altLang="en-US" sz="2300" i="1" dirty="0"/>
              <a:t>mod n When k Is </a:t>
            </a:r>
            <a:r>
              <a:rPr lang="en-IN" altLang="en-US" sz="2300" i="1" dirty="0" smtClean="0"/>
              <a:t>Not a </a:t>
            </a:r>
            <a:r>
              <a:rPr lang="en-IN" altLang="en-US" sz="2300" i="1" dirty="0"/>
              <a:t>Power of 2</a:t>
            </a:r>
            <a:endParaRPr lang="en-US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914400" cy="381000"/>
          </a:xfrm>
        </p:spPr>
        <p:txBody>
          <a:bodyPr/>
          <a:lstStyle/>
          <a:p>
            <a:pPr marL="0" indent="0"/>
            <a:r>
              <a:rPr lang="en-IN" dirty="0"/>
              <a:t>Find</a:t>
            </a:r>
            <a:endParaRPr lang="en-US" altLang="en-US" dirty="0"/>
          </a:p>
        </p:txBody>
      </p:sp>
      <p:pic>
        <p:nvPicPr>
          <p:cNvPr id="5" name="Picture 4" descr="12^43 mod 7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217" y="1458817"/>
            <a:ext cx="1822673" cy="3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Modular </a:t>
            </a:r>
            <a:r>
              <a:rPr lang="en-IN" altLang="en-US" sz="2600" dirty="0"/>
              <a:t>Arithmetic with </a:t>
            </a:r>
            <a:r>
              <a:rPr lang="en-IN" altLang="en-US" sz="2600" dirty="0" smtClean="0"/>
              <a:t>Applications to Cryptography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352800"/>
          </a:xfrm>
        </p:spPr>
        <p:txBody>
          <a:bodyPr/>
          <a:lstStyle/>
          <a:p>
            <a:pPr marL="0" indent="0"/>
            <a:r>
              <a:rPr lang="en-IN" dirty="0"/>
              <a:t>Cryptography is the study of methods for sending </a:t>
            </a:r>
            <a:r>
              <a:rPr lang="en-IN" dirty="0" smtClean="0"/>
              <a:t>secret messages</a:t>
            </a:r>
            <a:r>
              <a:rPr lang="en-IN" dirty="0"/>
              <a:t>. It involves </a:t>
            </a:r>
            <a:r>
              <a:rPr lang="en-IN" b="1" dirty="0" smtClean="0"/>
              <a:t>encryption</a:t>
            </a:r>
            <a:r>
              <a:rPr lang="en-IN" dirty="0" smtClean="0"/>
              <a:t>, in </a:t>
            </a:r>
            <a:r>
              <a:rPr lang="en-IN" dirty="0"/>
              <a:t>which a </a:t>
            </a:r>
            <a:r>
              <a:rPr lang="en-IN" dirty="0" smtClean="0"/>
              <a:t>message, called </a:t>
            </a:r>
            <a:r>
              <a:rPr lang="en-IN" b="1" dirty="0"/>
              <a:t>plaintext</a:t>
            </a:r>
            <a:r>
              <a:rPr lang="en-IN" dirty="0"/>
              <a:t>, is converted into a form, </a:t>
            </a:r>
            <a:r>
              <a:rPr lang="en-IN" dirty="0" smtClean="0"/>
              <a:t>called </a:t>
            </a:r>
            <a:r>
              <a:rPr lang="en-IN" b="1" dirty="0" err="1" smtClean="0"/>
              <a:t>ciphertext</a:t>
            </a:r>
            <a:r>
              <a:rPr lang="en-IN" dirty="0"/>
              <a:t>, that </a:t>
            </a:r>
            <a:r>
              <a:rPr lang="en-IN" dirty="0" smtClean="0"/>
              <a:t>is sent </a:t>
            </a:r>
            <a:r>
              <a:rPr lang="en-IN" dirty="0"/>
              <a:t>over a channel possibly open </a:t>
            </a:r>
            <a:r>
              <a:rPr lang="en-IN" dirty="0" smtClean="0"/>
              <a:t>to view </a:t>
            </a:r>
            <a:r>
              <a:rPr lang="en-IN" dirty="0"/>
              <a:t>by outside </a:t>
            </a:r>
            <a:r>
              <a:rPr lang="en-IN" dirty="0" smtClean="0"/>
              <a:t>parties.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The </a:t>
            </a:r>
            <a:r>
              <a:rPr lang="en-IN" dirty="0"/>
              <a:t>receiver of the </a:t>
            </a:r>
            <a:r>
              <a:rPr lang="en-IN" dirty="0" err="1" smtClean="0"/>
              <a:t>ciphertext</a:t>
            </a:r>
            <a:r>
              <a:rPr lang="en-IN" dirty="0" smtClean="0"/>
              <a:t> uses </a:t>
            </a:r>
            <a:r>
              <a:rPr lang="en-IN" b="1" dirty="0"/>
              <a:t>decryption </a:t>
            </a:r>
            <a:r>
              <a:rPr lang="en-IN" dirty="0"/>
              <a:t>to convert the </a:t>
            </a:r>
            <a:r>
              <a:rPr lang="en-IN" dirty="0" err="1"/>
              <a:t>ciphertext</a:t>
            </a:r>
            <a:r>
              <a:rPr lang="en-IN" dirty="0"/>
              <a:t> back </a:t>
            </a:r>
            <a:r>
              <a:rPr lang="en-IN" dirty="0" smtClean="0"/>
              <a:t>into plaintext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799" cy="533400"/>
          </a:xfrm>
        </p:spPr>
        <p:txBody>
          <a:bodyPr/>
          <a:lstStyle/>
          <a:p>
            <a:pPr marL="0" indent="0"/>
            <a:r>
              <a:rPr lang="en-IN" dirty="0"/>
              <a:t>First write the exponent as a sum of powers of 2:</a:t>
            </a:r>
            <a:endParaRPr lang="en-US" altLang="en-US" dirty="0"/>
          </a:p>
        </p:txBody>
      </p:sp>
      <p:pic>
        <p:nvPicPr>
          <p:cNvPr id="5" name="Picture 4" descr="43 = 2^5 + 2^3 + 2 + 1 = 32 + 8 + 2 +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16" y="2060044"/>
            <a:ext cx="4247969" cy="30215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2590800"/>
            <a:ext cx="2133600" cy="533400"/>
          </a:xfrm>
        </p:spPr>
        <p:txBody>
          <a:bodyPr/>
          <a:lstStyle/>
          <a:p>
            <a:pPr marL="0" indent="0"/>
            <a:r>
              <a:rPr lang="en-IN" dirty="0"/>
              <a:t>Next compute</a:t>
            </a:r>
            <a:endParaRPr lang="en-US" altLang="en-US" dirty="0"/>
          </a:p>
        </p:txBody>
      </p:sp>
      <p:pic>
        <p:nvPicPr>
          <p:cNvPr id="10" name="Picture 9" descr="12^2^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597112"/>
            <a:ext cx="475453" cy="34659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2971799" y="2590800"/>
            <a:ext cx="3936584" cy="533400"/>
          </a:xfrm>
        </p:spPr>
        <p:txBody>
          <a:bodyPr/>
          <a:lstStyle/>
          <a:p>
            <a:pPr marL="0" indent="0"/>
            <a:r>
              <a:rPr lang="en-IN" dirty="0"/>
              <a:t>for </a:t>
            </a:r>
            <a:r>
              <a:rPr lang="en-IN" i="1" dirty="0"/>
              <a:t>k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0, 1, 2, 3, 4, and 5.</a:t>
            </a:r>
            <a:endParaRPr lang="en-US" altLang="en-US" dirty="0"/>
          </a:p>
        </p:txBody>
      </p:sp>
      <p:pic>
        <p:nvPicPr>
          <p:cNvPr id="12" name="Picture 11" descr="12 mod 713 =12,&#10;12^2 mod 713 = 144, &#10;12^4 mod 713 = 144^2 mod 713 = 59. The action comment for this line reads “by example 8.4.4.” &#10;12^8 mod 713 = 59^2 mod 713 = 629. The action comment for this line reads “by Example 8.4.4.”&#10;12^16 mod 713 = 629^2 mod 713 = 639. The action comment for this line reads “by the method of Example 8.4.4.”&#10;12^32 mod 713 = 639^2 mod 713 = 485. The action comment for this line reads “by the method of Example 8.4.4.”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124200"/>
            <a:ext cx="7557025" cy="24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799" cy="533400"/>
          </a:xfrm>
        </p:spPr>
        <p:txBody>
          <a:bodyPr/>
          <a:lstStyle/>
          <a:p>
            <a:pPr marL="0" indent="0"/>
            <a:r>
              <a:rPr lang="en-IN" dirty="0"/>
              <a:t>By property (8.4.2),</a:t>
            </a:r>
            <a:endParaRPr lang="en-US" altLang="en-US" dirty="0"/>
          </a:p>
        </p:txBody>
      </p:sp>
      <p:pic>
        <p:nvPicPr>
          <p:cNvPr id="4" name="Picture 3" descr="12^43 = 12^(32 + 8 + 2 + 1)= (12^32)*(12^8)*(12^2)*(12^1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1" y="2133600"/>
            <a:ext cx="4692318" cy="34422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3581399" cy="533400"/>
          </a:xfrm>
        </p:spPr>
        <p:txBody>
          <a:bodyPr/>
          <a:lstStyle/>
          <a:p>
            <a:pPr marL="0" indent="0"/>
            <a:r>
              <a:rPr lang="en-IN" dirty="0"/>
              <a:t>Thus, by Corollary 8.4.4,</a:t>
            </a:r>
            <a:endParaRPr lang="en-US" altLang="en-US" dirty="0"/>
          </a:p>
        </p:txBody>
      </p:sp>
      <p:pic>
        <p:nvPicPr>
          <p:cNvPr id="6" name="Picture 5" descr=" 12^43 mod 713 = {(12^32 mod 713)*(12^8 mod 713)*(12^2 mod 713)*(12 mod 713)} mod 713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48000"/>
            <a:ext cx="8312728" cy="81577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38600"/>
            <a:ext cx="2286000" cy="533400"/>
          </a:xfrm>
        </p:spPr>
        <p:txBody>
          <a:bodyPr/>
          <a:lstStyle/>
          <a:p>
            <a:pPr marL="0" indent="0"/>
            <a:r>
              <a:rPr lang="en-IN" dirty="0"/>
              <a:t>By substitution,</a:t>
            </a:r>
            <a:endParaRPr lang="en-US" altLang="en-US" dirty="0"/>
          </a:p>
        </p:txBody>
      </p:sp>
      <p:pic>
        <p:nvPicPr>
          <p:cNvPr id="7" name="Picture 6" descr=" 12^43 mod 713 = (485*629*144*12) mod 713&#10;= 527152320 mod 713&#10;= 48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485589"/>
            <a:ext cx="5161550" cy="11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Extending the Euclidean Algorithm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2318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Extending </a:t>
            </a:r>
            <a:r>
              <a:rPr lang="en-IN" altLang="en-US" dirty="0"/>
              <a:t>the Euclidean </a:t>
            </a:r>
            <a:r>
              <a:rPr lang="en-IN" altLang="en-US" dirty="0" smtClean="0"/>
              <a:t>Algorithm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An extended version of the Euclidean algorithm can </a:t>
            </a:r>
            <a:r>
              <a:rPr lang="en-IN" dirty="0" smtClean="0"/>
              <a:t>be used </a:t>
            </a:r>
            <a:r>
              <a:rPr lang="en-IN" dirty="0"/>
              <a:t>to find a concrete </a:t>
            </a:r>
            <a:r>
              <a:rPr lang="en-IN" dirty="0" smtClean="0"/>
              <a:t>expression for </a:t>
            </a:r>
            <a:r>
              <a:rPr lang="en-IN" dirty="0"/>
              <a:t>the </a:t>
            </a:r>
            <a:r>
              <a:rPr lang="en-IN" dirty="0" smtClean="0"/>
              <a:t>greatest common </a:t>
            </a:r>
            <a:r>
              <a:rPr lang="en-IN" dirty="0"/>
              <a:t>divisor of integers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3" name="Picture 12" descr="The text box has the heading “Definition.” The text reads “An integer d is said to be a linear combination of integers a and b if, and only if, there exist integers s and t such that a s + b t = d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743200"/>
            <a:ext cx="6870023" cy="1002652"/>
          </a:xfrm>
          <a:prstGeom prst="rect">
            <a:avLst/>
          </a:prstGeom>
        </p:spPr>
      </p:pic>
      <p:pic>
        <p:nvPicPr>
          <p:cNvPr id="14" name="Picture 13" descr="The text box has the heading “Theorem 8.4.5 Writing a Greatest Common Divisor as a Linear Combination.” The text reads “For all integers a and b, not both zero, if d = g c d (a, b), then there exist integers s and t such that a s + b t = d.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9" y="4195698"/>
            <a:ext cx="6870023" cy="11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8.4.6 </a:t>
            </a:r>
            <a:r>
              <a:rPr lang="en-US" altLang="en-US" sz="2200" dirty="0"/>
              <a:t>– </a:t>
            </a:r>
            <a:r>
              <a:rPr lang="en-IN" altLang="en-US" sz="2200" i="1" dirty="0" smtClean="0"/>
              <a:t>Expressing </a:t>
            </a:r>
            <a:r>
              <a:rPr lang="en-IN" altLang="en-US" sz="2200" i="1" dirty="0"/>
              <a:t>a Greatest Common Divisor as a Linear </a:t>
            </a:r>
            <a:r>
              <a:rPr lang="en-IN" altLang="en-US" sz="2200" i="1" dirty="0" smtClean="0"/>
              <a:t>Combination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 smtClean="0"/>
              <a:t>We know how to use </a:t>
            </a:r>
            <a:r>
              <a:rPr lang="en-IN" dirty="0"/>
              <a:t>the Euclidean algorithm to find that the </a:t>
            </a:r>
            <a:r>
              <a:rPr lang="en-IN" dirty="0" smtClean="0"/>
              <a:t>greatest common </a:t>
            </a:r>
            <a:r>
              <a:rPr lang="en-IN" dirty="0"/>
              <a:t>divisor of 330 and 156 is 6. Use the results </a:t>
            </a:r>
            <a:r>
              <a:rPr lang="en-IN" dirty="0" smtClean="0"/>
              <a:t>of these </a:t>
            </a:r>
            <a:r>
              <a:rPr lang="en-IN" dirty="0"/>
              <a:t>calculations to </a:t>
            </a:r>
            <a:r>
              <a:rPr lang="en-IN" dirty="0" smtClean="0"/>
              <a:t>express </a:t>
            </a:r>
            <a:r>
              <a:rPr lang="en-IN" dirty="0" err="1" smtClean="0"/>
              <a:t>gcd</a:t>
            </a:r>
            <a:r>
              <a:rPr lang="en-IN" dirty="0" smtClean="0"/>
              <a:t>(330</a:t>
            </a:r>
            <a:r>
              <a:rPr lang="en-IN" dirty="0"/>
              <a:t>, 156) as a </a:t>
            </a:r>
            <a:r>
              <a:rPr lang="en-IN" dirty="0" smtClean="0"/>
              <a:t>linear combination </a:t>
            </a:r>
            <a:r>
              <a:rPr lang="en-IN" dirty="0"/>
              <a:t>of 330 and 156.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4267200"/>
          </a:xfrm>
        </p:spPr>
        <p:txBody>
          <a:bodyPr/>
          <a:lstStyle/>
          <a:p>
            <a:pPr marL="0" indent="0"/>
            <a:r>
              <a:rPr lang="en-IN" dirty="0"/>
              <a:t>The first four steps </a:t>
            </a:r>
            <a:r>
              <a:rPr lang="en-IN" dirty="0" smtClean="0"/>
              <a:t>were </a:t>
            </a:r>
            <a:r>
              <a:rPr lang="en-IN" dirty="0"/>
              <a:t>obtained </a:t>
            </a:r>
            <a:r>
              <a:rPr lang="en-IN" dirty="0" smtClean="0"/>
              <a:t>by successive </a:t>
            </a:r>
            <a:r>
              <a:rPr lang="en-IN" dirty="0"/>
              <a:t>applications of the </a:t>
            </a:r>
            <a:r>
              <a:rPr lang="en-IN" dirty="0" smtClean="0"/>
              <a:t>quotient-remainder theorem. </a:t>
            </a:r>
            <a:r>
              <a:rPr lang="en-IN" dirty="0"/>
              <a:t>The fifth step </a:t>
            </a:r>
            <a:r>
              <a:rPr lang="en-IN" dirty="0" smtClean="0"/>
              <a:t>shows how </a:t>
            </a:r>
            <a:r>
              <a:rPr lang="en-IN" dirty="0"/>
              <a:t>to find the coefficients of the linear combination </a:t>
            </a:r>
            <a:r>
              <a:rPr lang="en-IN" dirty="0" smtClean="0"/>
              <a:t>by substituting back </a:t>
            </a:r>
            <a:r>
              <a:rPr lang="en-IN" dirty="0"/>
              <a:t>through the results of the previous steps</a:t>
            </a:r>
            <a:r>
              <a:rPr lang="en-IN" dirty="0" smtClean="0"/>
              <a:t>.</a:t>
            </a:r>
          </a:p>
          <a:p>
            <a:pPr marL="1092200" indent="-1092200"/>
            <a:r>
              <a:rPr lang="en-IN" b="1" dirty="0"/>
              <a:t>Step 1: </a:t>
            </a:r>
            <a:r>
              <a:rPr lang="en-IN" dirty="0"/>
              <a:t>330 = </a:t>
            </a:r>
            <a:r>
              <a:rPr lang="en-IN" dirty="0" smtClean="0"/>
              <a:t>156 </a:t>
            </a:r>
            <a:r>
              <a:rPr lang="en-IN" b="1" dirty="0" smtClean="0"/>
              <a:t>· </a:t>
            </a:r>
            <a:r>
              <a:rPr lang="en-IN" dirty="0" smtClean="0"/>
              <a:t>2 + 18</a:t>
            </a:r>
            <a:r>
              <a:rPr lang="en-IN" dirty="0"/>
              <a:t>, which implies </a:t>
            </a:r>
            <a:r>
              <a:rPr lang="en-IN" dirty="0" smtClean="0"/>
              <a:t>that</a:t>
            </a:r>
          </a:p>
          <a:p>
            <a:pPr marL="1092200" indent="-1092200"/>
            <a:r>
              <a:rPr lang="en-IN" dirty="0"/>
              <a:t>	</a:t>
            </a:r>
            <a:r>
              <a:rPr lang="en-IN" dirty="0" smtClean="0"/>
              <a:t>18 </a:t>
            </a:r>
            <a:r>
              <a:rPr lang="en-IN" dirty="0"/>
              <a:t>= </a:t>
            </a:r>
            <a:r>
              <a:rPr lang="en-IN" dirty="0" smtClean="0"/>
              <a:t>330 − 156</a:t>
            </a:r>
            <a:r>
              <a:rPr lang="en-IN" b="1" dirty="0"/>
              <a:t> · </a:t>
            </a:r>
            <a:r>
              <a:rPr lang="en-IN" dirty="0" smtClean="0"/>
              <a:t>2</a:t>
            </a:r>
            <a:r>
              <a:rPr lang="en-IN" dirty="0"/>
              <a:t>.</a:t>
            </a:r>
          </a:p>
          <a:p>
            <a:pPr marL="1143000" indent="-1143000"/>
            <a:r>
              <a:rPr lang="en-IN" b="1" dirty="0"/>
              <a:t>Step 2: </a:t>
            </a:r>
            <a:r>
              <a:rPr lang="en-IN" dirty="0"/>
              <a:t>156 </a:t>
            </a:r>
            <a:r>
              <a:rPr lang="en-IN" dirty="0" smtClean="0"/>
              <a:t>= 18</a:t>
            </a:r>
            <a:r>
              <a:rPr lang="en-IN" b="1" dirty="0"/>
              <a:t> · </a:t>
            </a:r>
            <a:r>
              <a:rPr lang="en-IN" dirty="0" smtClean="0"/>
              <a:t>8 + 12</a:t>
            </a:r>
            <a:r>
              <a:rPr lang="en-IN" dirty="0"/>
              <a:t>, which implies </a:t>
            </a:r>
            <a:r>
              <a:rPr lang="en-IN" dirty="0" smtClean="0"/>
              <a:t>that</a:t>
            </a:r>
          </a:p>
          <a:p>
            <a:pPr marL="1143000" indent="-1143000"/>
            <a:r>
              <a:rPr lang="en-IN" dirty="0"/>
              <a:t>	</a:t>
            </a:r>
            <a:r>
              <a:rPr lang="en-IN" dirty="0" smtClean="0"/>
              <a:t>12 = 156</a:t>
            </a:r>
            <a:r>
              <a:rPr lang="en-IN" dirty="0"/>
              <a:t> − </a:t>
            </a:r>
            <a:r>
              <a:rPr lang="en-IN" dirty="0" smtClean="0"/>
              <a:t>18</a:t>
            </a:r>
            <a:r>
              <a:rPr lang="en-IN" b="1" dirty="0"/>
              <a:t> · </a:t>
            </a:r>
            <a:r>
              <a:rPr lang="en-IN" dirty="0" smtClean="0"/>
              <a:t>8</a:t>
            </a:r>
            <a:r>
              <a:rPr lang="en-IN" dirty="0"/>
              <a:t>.</a:t>
            </a:r>
          </a:p>
          <a:p>
            <a:r>
              <a:rPr lang="en-IN" b="1" dirty="0"/>
              <a:t>Step 3: </a:t>
            </a:r>
            <a:r>
              <a:rPr lang="en-IN" dirty="0"/>
              <a:t>18 </a:t>
            </a:r>
            <a:r>
              <a:rPr lang="en-IN" dirty="0" smtClean="0"/>
              <a:t>= 12</a:t>
            </a:r>
            <a:r>
              <a:rPr lang="en-IN" b="1" dirty="0"/>
              <a:t> · </a:t>
            </a:r>
            <a:r>
              <a:rPr lang="en-IN" dirty="0" smtClean="0"/>
              <a:t>1 + 6</a:t>
            </a:r>
            <a:r>
              <a:rPr lang="en-IN" dirty="0"/>
              <a:t>, which implies that 6 =</a:t>
            </a:r>
            <a:r>
              <a:rPr lang="en-IN" dirty="0" smtClean="0"/>
              <a:t> 18</a:t>
            </a:r>
            <a:r>
              <a:rPr lang="en-IN" dirty="0"/>
              <a:t> − </a:t>
            </a:r>
            <a:r>
              <a:rPr lang="en-IN" dirty="0" smtClean="0"/>
              <a:t>12</a:t>
            </a:r>
            <a:r>
              <a:rPr lang="en-IN" b="1" dirty="0"/>
              <a:t> · </a:t>
            </a:r>
            <a:r>
              <a:rPr lang="en-IN" dirty="0" smtClean="0"/>
              <a:t>1</a:t>
            </a:r>
            <a:r>
              <a:rPr lang="en-IN" dirty="0"/>
              <a:t>.</a:t>
            </a:r>
          </a:p>
          <a:p>
            <a:r>
              <a:rPr lang="en-IN" b="1" dirty="0"/>
              <a:t>Step 4: </a:t>
            </a:r>
            <a:r>
              <a:rPr lang="en-IN" dirty="0"/>
              <a:t>12 =</a:t>
            </a:r>
            <a:r>
              <a:rPr lang="en-IN" dirty="0" smtClean="0"/>
              <a:t> 6</a:t>
            </a:r>
            <a:r>
              <a:rPr lang="en-IN" b="1" dirty="0"/>
              <a:t> · </a:t>
            </a:r>
            <a:r>
              <a:rPr lang="en-IN" dirty="0" smtClean="0"/>
              <a:t>2 + 0</a:t>
            </a:r>
            <a:r>
              <a:rPr lang="en-IN" dirty="0"/>
              <a:t>, which implies that </a:t>
            </a:r>
            <a:r>
              <a:rPr lang="en-IN" dirty="0" err="1"/>
              <a:t>gcd</a:t>
            </a:r>
            <a:r>
              <a:rPr lang="en-IN" dirty="0"/>
              <a:t>(330, 156) </a:t>
            </a:r>
            <a:r>
              <a:rPr lang="en-IN" dirty="0" smtClean="0"/>
              <a:t>= </a:t>
            </a:r>
            <a:r>
              <a:rPr lang="en-IN" dirty="0"/>
              <a:t>6.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371600"/>
          </a:xfrm>
        </p:spPr>
        <p:txBody>
          <a:bodyPr/>
          <a:lstStyle/>
          <a:p>
            <a:pPr marL="0" indent="0"/>
            <a:r>
              <a:rPr lang="en-IN" b="1" dirty="0"/>
              <a:t>Step 5: </a:t>
            </a:r>
            <a:r>
              <a:rPr lang="en-IN" dirty="0"/>
              <a:t>By substituting back through steps 3 to 1</a:t>
            </a:r>
            <a:r>
              <a:rPr lang="en-IN" dirty="0" smtClean="0"/>
              <a:t>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	</a:t>
            </a:r>
            <a:r>
              <a:rPr lang="en-IN" dirty="0" smtClean="0"/>
              <a:t>6 </a:t>
            </a:r>
            <a:r>
              <a:rPr lang="en-IN" dirty="0"/>
              <a:t>= </a:t>
            </a:r>
            <a:r>
              <a:rPr lang="en-IN" dirty="0" smtClean="0"/>
              <a:t>18 </a:t>
            </a:r>
            <a:r>
              <a:rPr lang="en-IN" dirty="0"/>
              <a:t>− </a:t>
            </a:r>
            <a:r>
              <a:rPr lang="en-IN" dirty="0" smtClean="0"/>
              <a:t>12 </a:t>
            </a:r>
            <a:r>
              <a:rPr lang="en-IN" b="1" dirty="0" smtClean="0"/>
              <a:t>·</a:t>
            </a:r>
            <a:r>
              <a:rPr lang="en-IN" dirty="0" smtClean="0"/>
              <a:t> 1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0" y="2362200"/>
            <a:ext cx="1371600" cy="3810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from </a:t>
            </a:r>
            <a:r>
              <a:rPr lang="en-IN" sz="1800" dirty="0">
                <a:solidFill>
                  <a:srgbClr val="00AEEF"/>
                </a:solidFill>
              </a:rPr>
              <a:t>step </a:t>
            </a:r>
            <a:r>
              <a:rPr lang="en-IN" sz="1800" dirty="0" smtClean="0">
                <a:solidFill>
                  <a:srgbClr val="00AEEF"/>
                </a:solidFill>
              </a:rPr>
              <a:t>3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1612900" y="2971800"/>
            <a:ext cx="35687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18</a:t>
            </a:r>
            <a:r>
              <a:rPr lang="en-IN" dirty="0"/>
              <a:t> </a:t>
            </a:r>
            <a:r>
              <a:rPr lang="en-IN" dirty="0" smtClean="0"/>
              <a:t>− (156</a:t>
            </a:r>
            <a:r>
              <a:rPr lang="en-IN" dirty="0"/>
              <a:t> − </a:t>
            </a:r>
            <a:r>
              <a:rPr lang="en-IN" dirty="0" smtClean="0"/>
              <a:t>8</a:t>
            </a:r>
            <a:r>
              <a:rPr lang="en-IN" b="1" dirty="0"/>
              <a:t> · </a:t>
            </a:r>
            <a:r>
              <a:rPr lang="en-IN" dirty="0" smtClean="0"/>
              <a:t>18)</a:t>
            </a:r>
            <a:r>
              <a:rPr lang="en-IN" b="1" dirty="0"/>
              <a:t> · </a:t>
            </a:r>
            <a:r>
              <a:rPr lang="en-IN" dirty="0" smtClean="0"/>
              <a:t>1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96000" y="2971800"/>
            <a:ext cx="2971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substitution from step 2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1612900" y="3657600"/>
            <a:ext cx="32639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9</a:t>
            </a:r>
            <a:r>
              <a:rPr lang="en-IN" b="1" dirty="0"/>
              <a:t> · </a:t>
            </a:r>
            <a:r>
              <a:rPr lang="en-IN" dirty="0" smtClean="0"/>
              <a:t>18 + (−1)</a:t>
            </a:r>
            <a:r>
              <a:rPr lang="en-IN" b="1" dirty="0"/>
              <a:t> · </a:t>
            </a:r>
            <a:r>
              <a:rPr lang="en-IN" dirty="0" smtClean="0"/>
              <a:t>156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108699" y="3657600"/>
            <a:ext cx="137160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algebra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625600" y="4267200"/>
            <a:ext cx="46228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9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(330</a:t>
            </a:r>
            <a:r>
              <a:rPr lang="en-IN" dirty="0"/>
              <a:t> − </a:t>
            </a:r>
            <a:r>
              <a:rPr lang="en-IN" dirty="0" smtClean="0"/>
              <a:t>156</a:t>
            </a:r>
            <a:r>
              <a:rPr lang="en-IN" b="1" dirty="0"/>
              <a:t> · </a:t>
            </a:r>
            <a:r>
              <a:rPr lang="en-IN" dirty="0" smtClean="0"/>
              <a:t>2) + (−1)</a:t>
            </a:r>
            <a:r>
              <a:rPr lang="en-IN" b="1" dirty="0"/>
              <a:t> · </a:t>
            </a:r>
            <a:r>
              <a:rPr lang="en-IN" dirty="0" smtClean="0"/>
              <a:t>156</a:t>
            </a:r>
            <a:endParaRPr lang="en-US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34100" y="4305300"/>
            <a:ext cx="2971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substitution from step </a:t>
            </a:r>
            <a:r>
              <a:rPr lang="en-IN" sz="1800" dirty="0" smtClean="0">
                <a:solidFill>
                  <a:srgbClr val="00AEEF"/>
                </a:solidFill>
              </a:rPr>
              <a:t>1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12900" y="4876800"/>
            <a:ext cx="35687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9</a:t>
            </a:r>
            <a:r>
              <a:rPr lang="en-IN" b="1" dirty="0"/>
              <a:t> · </a:t>
            </a:r>
            <a:r>
              <a:rPr lang="en-IN" dirty="0" smtClean="0"/>
              <a:t>330 + (−19)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156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6134100" y="4914900"/>
            <a:ext cx="13716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algebra.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828800"/>
          </a:xfrm>
        </p:spPr>
        <p:txBody>
          <a:bodyPr/>
          <a:lstStyle/>
          <a:p>
            <a:pPr marL="0" indent="0"/>
            <a:r>
              <a:rPr lang="en-IN" dirty="0"/>
              <a:t>Thus </a:t>
            </a:r>
            <a:r>
              <a:rPr lang="en-IN" dirty="0" err="1"/>
              <a:t>gcd</a:t>
            </a:r>
            <a:r>
              <a:rPr lang="en-IN" dirty="0"/>
              <a:t>(330, 156) = </a:t>
            </a:r>
            <a:r>
              <a:rPr lang="en-IN" dirty="0" smtClean="0"/>
              <a:t>9 </a:t>
            </a:r>
            <a:r>
              <a:rPr lang="en-IN" b="1" dirty="0" smtClean="0"/>
              <a:t>· </a:t>
            </a:r>
            <a:r>
              <a:rPr lang="en-IN" dirty="0" smtClean="0"/>
              <a:t>330 </a:t>
            </a:r>
            <a:r>
              <a:rPr lang="en-IN" dirty="0"/>
              <a:t>+ (−19</a:t>
            </a:r>
            <a:r>
              <a:rPr lang="en-IN" dirty="0" smtClean="0"/>
              <a:t>)</a:t>
            </a:r>
            <a:r>
              <a:rPr lang="en-IN" b="1" dirty="0"/>
              <a:t> · </a:t>
            </a:r>
            <a:r>
              <a:rPr lang="en-IN" dirty="0" smtClean="0"/>
              <a:t>156</a:t>
            </a:r>
            <a:r>
              <a:rPr lang="en-IN" dirty="0"/>
              <a:t>. (It is always a </a:t>
            </a:r>
            <a:r>
              <a:rPr lang="en-IN" dirty="0" smtClean="0"/>
              <a:t>good idea </a:t>
            </a:r>
            <a:r>
              <a:rPr lang="en-IN" dirty="0"/>
              <a:t>to check the </a:t>
            </a:r>
            <a:r>
              <a:rPr lang="en-IN" dirty="0" smtClean="0"/>
              <a:t>result of </a:t>
            </a:r>
            <a:r>
              <a:rPr lang="en-IN" dirty="0"/>
              <a:t>a calculation like this to be </a:t>
            </a:r>
            <a:r>
              <a:rPr lang="en-IN" dirty="0" smtClean="0"/>
              <a:t>sure you </a:t>
            </a:r>
            <a:r>
              <a:rPr lang="en-IN" dirty="0"/>
              <a:t>did not make a mistake. In this case, you find </a:t>
            </a:r>
            <a:r>
              <a:rPr lang="en-IN" dirty="0" smtClean="0"/>
              <a:t>that   9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330 + (−19)</a:t>
            </a:r>
            <a:r>
              <a:rPr lang="en-IN" b="1" dirty="0"/>
              <a:t> · </a:t>
            </a:r>
            <a:r>
              <a:rPr lang="en-IN" dirty="0" smtClean="0"/>
              <a:t>156 </a:t>
            </a:r>
            <a:r>
              <a:rPr lang="en-IN" dirty="0"/>
              <a:t>does indeed equal 6.)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22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Finding an Inverse Modulo </a:t>
            </a:r>
            <a:r>
              <a:rPr lang="en-IN" altLang="en-US" i="1" dirty="0"/>
              <a:t>n</a:t>
            </a:r>
            <a:endParaRPr lang="en-IN" altLang="en-US" i="1" dirty="0"/>
          </a:p>
        </p:txBody>
      </p:sp>
    </p:spTree>
    <p:extLst>
      <p:ext uri="{BB962C8B-B14F-4D97-AF65-F5344CB8AC3E}">
        <p14:creationId xmlns:p14="http://schemas.microsoft.com/office/powerpoint/2010/main" val="2916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Finding </a:t>
            </a:r>
            <a:r>
              <a:rPr lang="en-IN" altLang="en-US" dirty="0"/>
              <a:t>an Inverse Modulo </a:t>
            </a:r>
            <a:r>
              <a:rPr lang="en-IN" altLang="en-US" i="1" dirty="0" smtClean="0"/>
              <a:t>n</a:t>
            </a:r>
            <a:endParaRPr lang="en-IN" alt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The text box has the heading “Definition.” The text reads  “Given any integer a and any positive integer n, if there exists an integer s such that a s is equivalent to 1 (mod n), then s is called an inverse for a modulo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47800"/>
            <a:ext cx="7557025" cy="1087341"/>
          </a:xfrm>
          <a:prstGeom prst="rect">
            <a:avLst/>
          </a:prstGeom>
        </p:spPr>
      </p:pic>
      <p:pic>
        <p:nvPicPr>
          <p:cNvPr id="6" name="Picture 5" descr="The text box has the heading “Definition.” The text reads “Integers a and b are relative prime if, and only if, g c d (a, b) = 1. Integer a_1, a_2, a_3, …, a_n are pairwise relatively prime if, and only if, g c d (a_i, a_j)= 1 for all integers i and j with 1 less than or equals i, j less than or equals  n, and i is not equal to j.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8" y="2819400"/>
            <a:ext cx="7557025" cy="1356737"/>
          </a:xfrm>
          <a:prstGeom prst="rect">
            <a:avLst/>
          </a:prstGeom>
        </p:spPr>
      </p:pic>
      <p:pic>
        <p:nvPicPr>
          <p:cNvPr id="7" name="Picture 6" descr="The text box has the heading “Corollary 8.4.6.” The text reads “If a and b are relatively prime integers, then there exist integers s and t such that a s + b t =1.”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88" y="4466241"/>
            <a:ext cx="7557025" cy="12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Modular </a:t>
            </a:r>
            <a:r>
              <a:rPr lang="en-IN" altLang="en-US" sz="2600" dirty="0"/>
              <a:t>Arithmetic with </a:t>
            </a:r>
            <a:r>
              <a:rPr lang="en-IN" altLang="en-US" sz="2600" dirty="0" smtClean="0"/>
              <a:t>Applications to Cryptography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657600"/>
          </a:xfrm>
        </p:spPr>
        <p:txBody>
          <a:bodyPr/>
          <a:lstStyle/>
          <a:p>
            <a:pPr marL="0" indent="0"/>
            <a:r>
              <a:rPr lang="en-IN" dirty="0"/>
              <a:t>Many systems for sending secret messages require </a:t>
            </a:r>
            <a:r>
              <a:rPr lang="en-IN" dirty="0" smtClean="0"/>
              <a:t>both the </a:t>
            </a:r>
            <a:r>
              <a:rPr lang="en-IN" dirty="0"/>
              <a:t>sender and the receiver </a:t>
            </a:r>
            <a:r>
              <a:rPr lang="en-IN" dirty="0" smtClean="0"/>
              <a:t>to know </a:t>
            </a:r>
            <a:r>
              <a:rPr lang="en-IN" dirty="0"/>
              <a:t>both the </a:t>
            </a:r>
            <a:r>
              <a:rPr lang="en-IN" dirty="0" smtClean="0"/>
              <a:t>encryption and </a:t>
            </a:r>
            <a:r>
              <a:rPr lang="en-IN" dirty="0"/>
              <a:t>the decryption </a:t>
            </a:r>
            <a:r>
              <a:rPr lang="en-IN" dirty="0" smtClean="0"/>
              <a:t>procedures.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instance, </a:t>
            </a:r>
            <a:r>
              <a:rPr lang="en-IN" dirty="0" smtClean="0"/>
              <a:t>an encryption system once </a:t>
            </a:r>
            <a:r>
              <a:rPr lang="en-IN" dirty="0"/>
              <a:t>used by Julius Caesar, and </a:t>
            </a:r>
            <a:r>
              <a:rPr lang="en-IN" dirty="0" smtClean="0"/>
              <a:t>now called </a:t>
            </a:r>
            <a:r>
              <a:rPr lang="en-IN" dirty="0"/>
              <a:t>the </a:t>
            </a:r>
            <a:r>
              <a:rPr lang="en-IN" b="1" dirty="0"/>
              <a:t>Caesar cipher</a:t>
            </a:r>
            <a:r>
              <a:rPr lang="en-IN" dirty="0"/>
              <a:t>, encrypts messages </a:t>
            </a:r>
            <a:r>
              <a:rPr lang="en-IN" dirty="0" smtClean="0"/>
              <a:t>by changing </a:t>
            </a:r>
            <a:r>
              <a:rPr lang="en-IN" dirty="0"/>
              <a:t>each letter of the alphabet to the one </a:t>
            </a:r>
            <a:r>
              <a:rPr lang="en-IN" dirty="0" smtClean="0"/>
              <a:t>three places </a:t>
            </a:r>
            <a:r>
              <a:rPr lang="en-IN" dirty="0"/>
              <a:t>farther along, with X </a:t>
            </a:r>
            <a:r>
              <a:rPr lang="en-IN" dirty="0" smtClean="0"/>
              <a:t>wrapping around </a:t>
            </a:r>
            <a:r>
              <a:rPr lang="en-IN" dirty="0"/>
              <a:t>to A, Y </a:t>
            </a:r>
            <a:r>
              <a:rPr lang="en-IN" dirty="0" smtClean="0"/>
              <a:t>to B</a:t>
            </a:r>
            <a:r>
              <a:rPr lang="en-IN" dirty="0"/>
              <a:t>, and Z to 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3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8.4.7</a:t>
            </a:r>
            <a:r>
              <a:rPr lang="en-US" altLang="en-US" sz="2200" dirty="0" smtClean="0"/>
              <a:t>– </a:t>
            </a:r>
            <a:r>
              <a:rPr lang="en-IN" altLang="en-US" sz="2200" i="1" dirty="0" smtClean="0"/>
              <a:t>Expressing </a:t>
            </a:r>
            <a:r>
              <a:rPr lang="en-IN" altLang="en-US" sz="2200" i="1" dirty="0"/>
              <a:t>1 as a Linear Combination of Relatively Prime </a:t>
            </a:r>
            <a:r>
              <a:rPr lang="en-IN" altLang="en-US" sz="2200" i="1" dirty="0" smtClean="0"/>
              <a:t>Integers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Show that 660 and 43 are relatively prime, and find a </a:t>
            </a:r>
            <a:r>
              <a:rPr lang="en-IN" dirty="0" smtClean="0"/>
              <a:t>linear combination </a:t>
            </a:r>
            <a:r>
              <a:rPr lang="en-IN" dirty="0"/>
              <a:t>of 660 and </a:t>
            </a:r>
            <a:r>
              <a:rPr lang="en-IN" dirty="0" smtClean="0"/>
              <a:t>43 that </a:t>
            </a:r>
            <a:r>
              <a:rPr lang="en-IN" dirty="0"/>
              <a:t>equals 1.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1143000" indent="-1143000"/>
            <a:r>
              <a:rPr lang="en-IN" b="1" dirty="0"/>
              <a:t>Step 1: </a:t>
            </a:r>
            <a:r>
              <a:rPr lang="en-IN" dirty="0"/>
              <a:t>Divide 660 by 43 to obtain 660 = </a:t>
            </a:r>
            <a:r>
              <a:rPr lang="en-IN" dirty="0" smtClean="0"/>
              <a:t>43 </a:t>
            </a:r>
            <a:r>
              <a:rPr lang="en-IN" b="1" dirty="0" smtClean="0"/>
              <a:t>· </a:t>
            </a:r>
            <a:r>
              <a:rPr lang="en-IN" dirty="0" smtClean="0"/>
              <a:t>15 + 15</a:t>
            </a:r>
            <a:r>
              <a:rPr lang="en-IN" dirty="0"/>
              <a:t>, </a:t>
            </a:r>
            <a:r>
              <a:rPr lang="en-IN" dirty="0" smtClean="0"/>
              <a:t>which implies that 15 </a:t>
            </a:r>
            <a:r>
              <a:rPr lang="en-IN" dirty="0"/>
              <a:t>= </a:t>
            </a:r>
            <a:r>
              <a:rPr lang="en-IN" dirty="0" smtClean="0"/>
              <a:t>660 − 43</a:t>
            </a:r>
            <a:r>
              <a:rPr lang="en-IN" b="1" dirty="0"/>
              <a:t> · </a:t>
            </a:r>
            <a:r>
              <a:rPr lang="en-IN" dirty="0" smtClean="0"/>
              <a:t>15.</a:t>
            </a:r>
          </a:p>
          <a:p>
            <a:pPr marL="1143000" indent="-1143000"/>
            <a:endParaRPr lang="en-IN" altLang="en-US" dirty="0"/>
          </a:p>
          <a:p>
            <a:pPr marL="1143000" indent="-1143000"/>
            <a:r>
              <a:rPr lang="en-IN" b="1" dirty="0"/>
              <a:t>Step 2: </a:t>
            </a:r>
            <a:r>
              <a:rPr lang="en-IN" dirty="0"/>
              <a:t>Divide 43 by 15 to obtain 43 </a:t>
            </a:r>
            <a:r>
              <a:rPr lang="en-IN" dirty="0" smtClean="0"/>
              <a:t>= 15</a:t>
            </a:r>
            <a:r>
              <a:rPr lang="en-IN" b="1" dirty="0"/>
              <a:t> · </a:t>
            </a:r>
            <a:r>
              <a:rPr lang="en-IN" dirty="0" smtClean="0"/>
              <a:t>2 + 13</a:t>
            </a:r>
            <a:r>
              <a:rPr lang="en-IN" dirty="0"/>
              <a:t>, which implies that 13 = 43 − </a:t>
            </a:r>
            <a:r>
              <a:rPr lang="en-IN" dirty="0" smtClean="0"/>
              <a:t>15</a:t>
            </a:r>
            <a:r>
              <a:rPr lang="en-IN" b="1" dirty="0"/>
              <a:t> · </a:t>
            </a:r>
            <a:r>
              <a:rPr lang="en-IN" dirty="0" smtClean="0"/>
              <a:t>2.</a:t>
            </a:r>
          </a:p>
          <a:p>
            <a:pPr marL="1143000" indent="-1143000"/>
            <a:endParaRPr lang="en-IN" altLang="en-US" dirty="0"/>
          </a:p>
          <a:p>
            <a:pPr marL="1143000" indent="-1143000"/>
            <a:r>
              <a:rPr lang="en-IN" b="1" dirty="0"/>
              <a:t>Step 3: </a:t>
            </a:r>
            <a:r>
              <a:rPr lang="en-IN" dirty="0"/>
              <a:t>Divide 15 by 13 to obtain 15 </a:t>
            </a:r>
            <a:r>
              <a:rPr lang="en-IN" dirty="0" smtClean="0"/>
              <a:t>= 13</a:t>
            </a:r>
            <a:r>
              <a:rPr lang="en-IN" b="1" dirty="0"/>
              <a:t> · </a:t>
            </a:r>
            <a:r>
              <a:rPr lang="en-IN" dirty="0" smtClean="0"/>
              <a:t>1 + 2</a:t>
            </a:r>
            <a:r>
              <a:rPr lang="en-IN" dirty="0"/>
              <a:t>, which implies that 2 </a:t>
            </a:r>
            <a:r>
              <a:rPr lang="en-IN" dirty="0" smtClean="0"/>
              <a:t>= 15</a:t>
            </a:r>
            <a:r>
              <a:rPr lang="en-IN" dirty="0"/>
              <a:t> − </a:t>
            </a:r>
            <a:r>
              <a:rPr lang="en-IN" dirty="0" smtClean="0"/>
              <a:t>13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1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743200"/>
          </a:xfrm>
        </p:spPr>
        <p:txBody>
          <a:bodyPr/>
          <a:lstStyle/>
          <a:p>
            <a:pPr marL="1143000" indent="-1143000"/>
            <a:r>
              <a:rPr lang="en-IN" b="1" dirty="0"/>
              <a:t>Step 4: </a:t>
            </a:r>
            <a:r>
              <a:rPr lang="en-IN" dirty="0"/>
              <a:t>Divide 13 by 2 to obtain 13 </a:t>
            </a:r>
            <a:r>
              <a:rPr lang="en-IN" dirty="0" smtClean="0"/>
              <a:t>= 2</a:t>
            </a:r>
            <a:r>
              <a:rPr lang="en-IN" b="1" dirty="0"/>
              <a:t> · </a:t>
            </a:r>
            <a:r>
              <a:rPr lang="en-IN" dirty="0" smtClean="0"/>
              <a:t>6 + 1</a:t>
            </a:r>
            <a:r>
              <a:rPr lang="en-IN" dirty="0"/>
              <a:t>, which </a:t>
            </a:r>
            <a:r>
              <a:rPr lang="en-IN" dirty="0" smtClean="0"/>
              <a:t>implies that </a:t>
            </a:r>
            <a:r>
              <a:rPr lang="en-IN" dirty="0"/>
              <a:t>1 </a:t>
            </a:r>
            <a:r>
              <a:rPr lang="en-IN" dirty="0" smtClean="0"/>
              <a:t>= 13</a:t>
            </a:r>
            <a:r>
              <a:rPr lang="en-IN" dirty="0"/>
              <a:t> − </a:t>
            </a:r>
            <a:r>
              <a:rPr lang="en-IN" dirty="0" smtClean="0"/>
              <a:t>2</a:t>
            </a:r>
            <a:r>
              <a:rPr lang="en-IN" b="1" dirty="0"/>
              <a:t> · </a:t>
            </a:r>
            <a:r>
              <a:rPr lang="en-IN" dirty="0" smtClean="0"/>
              <a:t>6.</a:t>
            </a:r>
          </a:p>
          <a:p>
            <a:pPr marL="1143000" indent="-1143000"/>
            <a:endParaRPr lang="en-IN" altLang="en-US" dirty="0"/>
          </a:p>
          <a:p>
            <a:pPr marL="1092200" indent="-1092200"/>
            <a:r>
              <a:rPr lang="en-IN" b="1" dirty="0"/>
              <a:t>Step 5: </a:t>
            </a:r>
            <a:r>
              <a:rPr lang="en-IN" dirty="0"/>
              <a:t>Divide 2 by 1 to obtain 2 </a:t>
            </a:r>
            <a:r>
              <a:rPr lang="en-IN" dirty="0" smtClean="0"/>
              <a:t>= 1</a:t>
            </a:r>
            <a:r>
              <a:rPr lang="en-IN" b="1" dirty="0"/>
              <a:t> · </a:t>
            </a:r>
            <a:r>
              <a:rPr lang="en-IN" dirty="0" smtClean="0"/>
              <a:t>2 + 0</a:t>
            </a:r>
            <a:r>
              <a:rPr lang="en-IN" dirty="0"/>
              <a:t>, which </a:t>
            </a:r>
            <a:r>
              <a:rPr lang="en-IN" dirty="0" smtClean="0"/>
              <a:t>implies that </a:t>
            </a:r>
            <a:r>
              <a:rPr lang="en-IN" dirty="0" err="1"/>
              <a:t>gcd</a:t>
            </a:r>
            <a:r>
              <a:rPr lang="en-IN" dirty="0"/>
              <a:t>(660, 43) </a:t>
            </a:r>
            <a:r>
              <a:rPr lang="en-IN" dirty="0" smtClean="0"/>
              <a:t>= </a:t>
            </a:r>
            <a:r>
              <a:rPr lang="en-IN" dirty="0"/>
              <a:t>1 and </a:t>
            </a:r>
            <a:r>
              <a:rPr lang="en-IN" dirty="0" smtClean="0"/>
              <a:t>so 660 </a:t>
            </a:r>
            <a:r>
              <a:rPr lang="en-IN" dirty="0"/>
              <a:t>and 43 are </a:t>
            </a:r>
            <a:r>
              <a:rPr lang="en-IN" dirty="0" smtClean="0"/>
              <a:t>relatively prime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70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409700"/>
          </a:xfrm>
        </p:spPr>
        <p:txBody>
          <a:bodyPr/>
          <a:lstStyle/>
          <a:p>
            <a:pPr marL="1092200" indent="-1092200"/>
            <a:r>
              <a:rPr lang="en-IN" b="1" dirty="0"/>
              <a:t>Step 6: </a:t>
            </a:r>
            <a:r>
              <a:rPr lang="en-IN" dirty="0"/>
              <a:t>To express 1 as a linear combination of 660 </a:t>
            </a:r>
            <a:r>
              <a:rPr lang="en-IN" dirty="0" smtClean="0"/>
              <a:t>and 43</a:t>
            </a:r>
            <a:r>
              <a:rPr lang="en-IN" dirty="0"/>
              <a:t>, substitute back through </a:t>
            </a:r>
            <a:r>
              <a:rPr lang="en-IN" dirty="0" smtClean="0"/>
              <a:t>steps 4 </a:t>
            </a:r>
            <a:r>
              <a:rPr lang="en-IN" dirty="0"/>
              <a:t>to 1</a:t>
            </a:r>
            <a:r>
              <a:rPr lang="en-IN" dirty="0" smtClean="0"/>
              <a:t>:</a:t>
            </a:r>
          </a:p>
          <a:p>
            <a:pPr marL="1092200" indent="-1092200"/>
            <a:endParaRPr lang="en-IN" altLang="en-US" sz="600" dirty="0"/>
          </a:p>
          <a:p>
            <a:pPr marL="1092200" indent="-1092200"/>
            <a:r>
              <a:rPr lang="en-IN" dirty="0" smtClean="0"/>
              <a:t>	1 = 13</a:t>
            </a:r>
            <a:r>
              <a:rPr lang="en-IN" dirty="0"/>
              <a:t> − </a:t>
            </a:r>
            <a:r>
              <a:rPr lang="en-IN" dirty="0" smtClean="0"/>
              <a:t>2</a:t>
            </a:r>
            <a:r>
              <a:rPr lang="en-IN" b="1" dirty="0"/>
              <a:t> · </a:t>
            </a:r>
            <a:r>
              <a:rPr lang="en-IN" dirty="0" smtClean="0"/>
              <a:t>6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0" y="2362200"/>
            <a:ext cx="1371600" cy="3810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from </a:t>
            </a:r>
            <a:r>
              <a:rPr lang="en-IN" sz="1800" dirty="0">
                <a:solidFill>
                  <a:srgbClr val="00AEEF"/>
                </a:solidFill>
              </a:rPr>
              <a:t>step </a:t>
            </a:r>
            <a:r>
              <a:rPr lang="en-IN" sz="1800" dirty="0" smtClean="0">
                <a:solidFill>
                  <a:srgbClr val="00AEEF"/>
                </a:solidFill>
              </a:rPr>
              <a:t>4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1790700" y="2971800"/>
            <a:ext cx="28575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13 − (15 </a:t>
            </a:r>
            <a:r>
              <a:rPr lang="en-IN" dirty="0"/>
              <a:t>− </a:t>
            </a:r>
            <a:r>
              <a:rPr lang="en-IN" dirty="0" smtClean="0"/>
              <a:t>13)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6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96000" y="3022600"/>
            <a:ext cx="2971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substitution from step </a:t>
            </a:r>
            <a:r>
              <a:rPr lang="en-IN" sz="1800" dirty="0" smtClean="0">
                <a:solidFill>
                  <a:srgbClr val="00AEEF"/>
                </a:solidFill>
              </a:rPr>
              <a:t>3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1790700" y="3657600"/>
            <a:ext cx="24003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7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13 −</a:t>
            </a:r>
            <a:r>
              <a:rPr lang="en-IN" b="1" dirty="0" smtClean="0"/>
              <a:t> </a:t>
            </a:r>
            <a:r>
              <a:rPr lang="en-IN" dirty="0" smtClean="0"/>
              <a:t>6</a:t>
            </a:r>
            <a:r>
              <a:rPr lang="en-IN" b="1" dirty="0"/>
              <a:t> · </a:t>
            </a:r>
            <a:r>
              <a:rPr lang="en-IN" dirty="0" smtClean="0"/>
              <a:t>15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108699" y="3657600"/>
            <a:ext cx="137160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algebra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803400" y="4267200"/>
            <a:ext cx="36830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7</a:t>
            </a:r>
            <a:r>
              <a:rPr lang="en-IN" b="1" dirty="0" smtClean="0"/>
              <a:t> · </a:t>
            </a:r>
            <a:r>
              <a:rPr lang="en-IN" dirty="0" smtClean="0"/>
              <a:t>(43 </a:t>
            </a:r>
            <a:r>
              <a:rPr lang="en-IN" dirty="0"/>
              <a:t>− </a:t>
            </a:r>
            <a:r>
              <a:rPr lang="en-IN" dirty="0" smtClean="0"/>
              <a:t>15 </a:t>
            </a:r>
            <a:r>
              <a:rPr lang="en-IN" b="1" dirty="0" smtClean="0"/>
              <a:t>· </a:t>
            </a:r>
            <a:r>
              <a:rPr lang="en-IN" dirty="0" smtClean="0"/>
              <a:t>2) − 6</a:t>
            </a:r>
            <a:r>
              <a:rPr lang="en-IN" b="1" dirty="0" smtClean="0"/>
              <a:t> · </a:t>
            </a:r>
            <a:r>
              <a:rPr lang="en-IN" dirty="0" smtClean="0"/>
              <a:t>15</a:t>
            </a:r>
            <a:endParaRPr lang="en-US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34100" y="4267200"/>
            <a:ext cx="2971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substitution from step </a:t>
            </a:r>
            <a:r>
              <a:rPr lang="en-IN" sz="1800" dirty="0" smtClean="0">
                <a:solidFill>
                  <a:srgbClr val="00AEEF"/>
                </a:solidFill>
              </a:rPr>
              <a:t>2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790700" y="1447800"/>
            <a:ext cx="35687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7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43 − 20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15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6134100" y="1447800"/>
            <a:ext cx="13716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algebra.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1790700" y="2133600"/>
            <a:ext cx="46101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7</a:t>
            </a:r>
            <a:r>
              <a:rPr lang="en-IN" b="1" dirty="0" smtClean="0"/>
              <a:t> </a:t>
            </a:r>
            <a:r>
              <a:rPr lang="en-IN" b="1" dirty="0"/>
              <a:t>· </a:t>
            </a:r>
            <a:r>
              <a:rPr lang="en-IN" dirty="0" smtClean="0"/>
              <a:t>43 − 20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(660 − 43</a:t>
            </a:r>
            <a:r>
              <a:rPr lang="en-IN" b="1" dirty="0"/>
              <a:t> · </a:t>
            </a:r>
            <a:r>
              <a:rPr lang="en-IN" dirty="0" smtClean="0"/>
              <a:t>15)</a:t>
            </a:r>
            <a:endParaRPr lang="en-US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134100" y="2209800"/>
            <a:ext cx="2971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substitution from step </a:t>
            </a:r>
            <a:r>
              <a:rPr lang="en-IN" sz="1800" dirty="0" smtClean="0">
                <a:solidFill>
                  <a:srgbClr val="00AEEF"/>
                </a:solidFill>
              </a:rPr>
              <a:t>1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1790700" y="2895600"/>
            <a:ext cx="3924300" cy="533400"/>
          </a:xfrm>
        </p:spPr>
        <p:txBody>
          <a:bodyPr/>
          <a:lstStyle/>
          <a:p>
            <a:pPr marL="0" indent="0"/>
            <a:r>
              <a:rPr lang="en-IN" dirty="0"/>
              <a:t>=</a:t>
            </a:r>
            <a:r>
              <a:rPr lang="en-IN" dirty="0" smtClean="0"/>
              <a:t> 307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43 −</a:t>
            </a:r>
            <a:r>
              <a:rPr lang="en-IN" b="1" dirty="0" smtClean="0"/>
              <a:t> </a:t>
            </a:r>
            <a:r>
              <a:rPr lang="en-IN" dirty="0" smtClean="0"/>
              <a:t>20</a:t>
            </a:r>
            <a:r>
              <a:rPr lang="en-IN" b="1" dirty="0"/>
              <a:t> · </a:t>
            </a:r>
            <a:r>
              <a:rPr lang="en-IN" dirty="0" smtClean="0"/>
              <a:t>660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108699" y="2921000"/>
            <a:ext cx="137160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</a:t>
            </a:r>
            <a:r>
              <a:rPr lang="en-IN" sz="1800" dirty="0" smtClean="0">
                <a:solidFill>
                  <a:srgbClr val="00AEEF"/>
                </a:solidFill>
              </a:rPr>
              <a:t>algebra.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305800" cy="1447800"/>
          </a:xfrm>
        </p:spPr>
        <p:txBody>
          <a:bodyPr/>
          <a:lstStyle/>
          <a:p>
            <a:pPr marL="0" indent="0"/>
            <a:r>
              <a:rPr lang="en-IN" dirty="0"/>
              <a:t>Thus </a:t>
            </a:r>
            <a:r>
              <a:rPr lang="en-IN" dirty="0" err="1"/>
              <a:t>gcd</a:t>
            </a:r>
            <a:r>
              <a:rPr lang="en-IN" dirty="0"/>
              <a:t>(660, 43) </a:t>
            </a:r>
            <a:r>
              <a:rPr lang="en-IN" dirty="0" smtClean="0"/>
              <a:t>= </a:t>
            </a:r>
            <a:r>
              <a:rPr lang="en-IN" dirty="0"/>
              <a:t>1 </a:t>
            </a:r>
            <a:r>
              <a:rPr lang="en-IN" dirty="0" smtClean="0"/>
              <a:t>= 307</a:t>
            </a:r>
            <a:r>
              <a:rPr lang="en-IN" b="1" dirty="0"/>
              <a:t> · </a:t>
            </a:r>
            <a:r>
              <a:rPr lang="en-IN" dirty="0" smtClean="0"/>
              <a:t>43</a:t>
            </a:r>
            <a:r>
              <a:rPr lang="en-IN" dirty="0"/>
              <a:t> − </a:t>
            </a:r>
            <a:r>
              <a:rPr lang="en-IN" dirty="0" smtClean="0"/>
              <a:t>20</a:t>
            </a:r>
            <a:r>
              <a:rPr lang="en-IN" b="1" dirty="0"/>
              <a:t> · </a:t>
            </a:r>
            <a:r>
              <a:rPr lang="en-IN" dirty="0" smtClean="0"/>
              <a:t>660</a:t>
            </a:r>
            <a:r>
              <a:rPr lang="en-IN" dirty="0"/>
              <a:t>. (And a check </a:t>
            </a:r>
            <a:r>
              <a:rPr lang="en-IN" dirty="0" smtClean="0"/>
              <a:t>by direct </a:t>
            </a:r>
            <a:r>
              <a:rPr lang="en-IN" dirty="0"/>
              <a:t>computation </a:t>
            </a:r>
            <a:r>
              <a:rPr lang="en-IN" dirty="0" smtClean="0"/>
              <a:t>confirms that 307</a:t>
            </a:r>
            <a:r>
              <a:rPr lang="en-IN" b="1" dirty="0"/>
              <a:t> · </a:t>
            </a:r>
            <a:r>
              <a:rPr lang="en-IN" dirty="0" smtClean="0"/>
              <a:t>43</a:t>
            </a:r>
            <a:r>
              <a:rPr lang="en-IN" dirty="0"/>
              <a:t> − </a:t>
            </a:r>
            <a:r>
              <a:rPr lang="en-IN" dirty="0" smtClean="0"/>
              <a:t>20</a:t>
            </a:r>
            <a:r>
              <a:rPr lang="en-IN" b="1" dirty="0"/>
              <a:t> · </a:t>
            </a:r>
            <a:r>
              <a:rPr lang="en-IN" dirty="0" smtClean="0"/>
              <a:t>660 does indeed </a:t>
            </a:r>
            <a:r>
              <a:rPr lang="en-IN" dirty="0"/>
              <a:t>equal 1.)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Finding </a:t>
            </a:r>
            <a:r>
              <a:rPr lang="en-IN" altLang="en-US" dirty="0"/>
              <a:t>an Inverse Modulo </a:t>
            </a:r>
            <a:r>
              <a:rPr lang="en-IN" altLang="en-US" i="1" dirty="0" smtClean="0"/>
              <a:t>n</a:t>
            </a:r>
            <a:endParaRPr lang="en-IN" alt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 descr="The text box has the heading “Corollary 8.4.7 Existence of Inverses Modulo n.” The text reads “For all integers a and n, if g c d (a, n) = 1, then there exists an integer s such that a s is equivalent to 1 (mod n), and so s is an inverse for a modulo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76400"/>
            <a:ext cx="7557025" cy="12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8.4.8 </a:t>
            </a:r>
            <a:r>
              <a:rPr lang="en-US" altLang="en-US" sz="3000" dirty="0" smtClean="0"/>
              <a:t>– </a:t>
            </a:r>
            <a:r>
              <a:rPr lang="en-IN" altLang="en-US" sz="3000" i="1" dirty="0" smtClean="0"/>
              <a:t>Finding </a:t>
            </a:r>
            <a:r>
              <a:rPr lang="en-IN" altLang="en-US" sz="3000" i="1" dirty="0"/>
              <a:t>an Inverse Modulo </a:t>
            </a:r>
            <a:r>
              <a:rPr lang="en-IN" altLang="en-US" sz="3000" i="1" dirty="0" smtClean="0"/>
              <a:t>n</a:t>
            </a:r>
            <a:endParaRPr lang="en-IN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743200"/>
          </a:xfrm>
        </p:spPr>
        <p:txBody>
          <a:bodyPr/>
          <a:lstStyle/>
          <a:p>
            <a:r>
              <a:rPr lang="en-IN" dirty="0" smtClean="0"/>
              <a:t>a. Find </a:t>
            </a:r>
            <a:r>
              <a:rPr lang="en-IN" dirty="0"/>
              <a:t>an inverse for 43 modulo 660. That is, find </a:t>
            </a:r>
            <a:r>
              <a:rPr lang="en-IN" dirty="0" smtClean="0"/>
              <a:t>an integer </a:t>
            </a:r>
            <a:r>
              <a:rPr lang="en-IN" i="1" dirty="0"/>
              <a:t>s </a:t>
            </a:r>
            <a:r>
              <a:rPr lang="en-IN" dirty="0"/>
              <a:t>such that 43</a:t>
            </a:r>
            <a:r>
              <a:rPr lang="en-IN" i="1" dirty="0"/>
              <a:t>s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1 (mod 660</a:t>
            </a:r>
            <a:r>
              <a:rPr lang="en-IN" dirty="0" smtClean="0"/>
              <a:t>).</a:t>
            </a:r>
          </a:p>
          <a:p>
            <a:endParaRPr lang="en-US" altLang="en-US" dirty="0" smtClean="0"/>
          </a:p>
          <a:p>
            <a:r>
              <a:rPr lang="en-IN" dirty="0"/>
              <a:t>b. Find a positive inverse for 3 modulo 40. That is, find </a:t>
            </a:r>
            <a:r>
              <a:rPr lang="en-IN" dirty="0" smtClean="0"/>
              <a:t>a positive </a:t>
            </a:r>
            <a:r>
              <a:rPr lang="en-IN" dirty="0"/>
              <a:t>integer </a:t>
            </a:r>
            <a:r>
              <a:rPr lang="en-IN" i="1" dirty="0"/>
              <a:t>s </a:t>
            </a:r>
            <a:r>
              <a:rPr lang="en-IN" dirty="0"/>
              <a:t>such </a:t>
            </a:r>
            <a:r>
              <a:rPr lang="en-IN" dirty="0" smtClean="0"/>
              <a:t>that 3</a:t>
            </a:r>
            <a:r>
              <a:rPr lang="en-IN" i="1" dirty="0" smtClean="0"/>
              <a:t>s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1 (mod 40).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93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 smtClean="0"/>
              <a:t>a. By </a:t>
            </a:r>
            <a:r>
              <a:rPr lang="en-IN" dirty="0"/>
              <a:t>Example 8.4.7</a:t>
            </a:r>
            <a:r>
              <a:rPr lang="en-IN" dirty="0" smtClean="0"/>
              <a:t>,</a:t>
            </a:r>
          </a:p>
          <a:p>
            <a:pPr marL="0" indent="0"/>
            <a:r>
              <a:rPr lang="en-US" altLang="en-US" dirty="0" smtClean="0"/>
              <a:t>			</a:t>
            </a:r>
            <a:r>
              <a:rPr lang="en-IN" dirty="0" smtClean="0"/>
              <a:t>307 </a:t>
            </a:r>
            <a:r>
              <a:rPr lang="en-IN" b="1" dirty="0" smtClean="0"/>
              <a:t>·</a:t>
            </a:r>
            <a:r>
              <a:rPr lang="en-IN" dirty="0"/>
              <a:t> </a:t>
            </a:r>
            <a:r>
              <a:rPr lang="en-IN" dirty="0" smtClean="0"/>
              <a:t>43 − 20</a:t>
            </a:r>
            <a:r>
              <a:rPr lang="en-IN" b="1" dirty="0"/>
              <a:t> · </a:t>
            </a:r>
            <a:r>
              <a:rPr lang="en-IN" dirty="0" smtClean="0"/>
              <a:t>660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</a:t>
            </a:r>
            <a:r>
              <a:rPr lang="en-IN" dirty="0" smtClean="0"/>
              <a:t>.</a:t>
            </a:r>
          </a:p>
          <a:p>
            <a:pPr indent="0"/>
            <a:r>
              <a:rPr lang="en-IN" dirty="0"/>
              <a:t>Adding </a:t>
            </a:r>
            <a:r>
              <a:rPr lang="en-IN" dirty="0" smtClean="0"/>
              <a:t>20</a:t>
            </a:r>
            <a:r>
              <a:rPr lang="en-IN" b="1" dirty="0"/>
              <a:t> · </a:t>
            </a:r>
            <a:r>
              <a:rPr lang="en-IN" dirty="0" smtClean="0"/>
              <a:t>660 </a:t>
            </a:r>
            <a:r>
              <a:rPr lang="en-IN" dirty="0"/>
              <a:t>to both sides gives </a:t>
            </a:r>
            <a:r>
              <a:rPr lang="en-IN" dirty="0" smtClean="0"/>
              <a:t>that</a:t>
            </a:r>
          </a:p>
          <a:p>
            <a:pPr indent="0"/>
            <a:r>
              <a:rPr lang="en-IN" altLang="en-US" dirty="0"/>
              <a:t>	</a:t>
            </a:r>
            <a:r>
              <a:rPr lang="en-IN" altLang="en-US" dirty="0" smtClean="0"/>
              <a:t>		</a:t>
            </a:r>
            <a:r>
              <a:rPr lang="en-IN" dirty="0"/>
              <a:t> </a:t>
            </a:r>
            <a:r>
              <a:rPr lang="en-IN" dirty="0" smtClean="0"/>
              <a:t>307</a:t>
            </a:r>
            <a:r>
              <a:rPr lang="en-IN" b="1" dirty="0"/>
              <a:t> · </a:t>
            </a:r>
            <a:r>
              <a:rPr lang="en-IN" dirty="0" smtClean="0"/>
              <a:t>43 = 1 + 20</a:t>
            </a:r>
            <a:r>
              <a:rPr lang="en-IN" b="1" dirty="0"/>
              <a:t> · </a:t>
            </a:r>
            <a:r>
              <a:rPr lang="en-IN" dirty="0" smtClean="0"/>
              <a:t>660.</a:t>
            </a:r>
          </a:p>
          <a:p>
            <a:pPr indent="0"/>
            <a:endParaRPr lang="en-IN" altLang="en-US" dirty="0"/>
          </a:p>
          <a:p>
            <a:pPr indent="0"/>
            <a:r>
              <a:rPr lang="en-IN" dirty="0"/>
              <a:t>Thus, by definition of congruence modulo 660</a:t>
            </a:r>
            <a:r>
              <a:rPr lang="en-IN" dirty="0" smtClean="0"/>
              <a:t>,</a:t>
            </a:r>
          </a:p>
          <a:p>
            <a:pPr indent="0"/>
            <a:endParaRPr lang="en-IN" sz="500" dirty="0" smtClean="0"/>
          </a:p>
          <a:p>
            <a:pPr indent="0"/>
            <a:r>
              <a:rPr lang="en-IN" altLang="en-US" dirty="0"/>
              <a:t>	</a:t>
            </a:r>
            <a:r>
              <a:rPr lang="en-IN" altLang="en-US" dirty="0" smtClean="0"/>
              <a:t>		</a:t>
            </a:r>
            <a:r>
              <a:rPr lang="en-IN" dirty="0"/>
              <a:t> </a:t>
            </a:r>
            <a:r>
              <a:rPr lang="en-IN" dirty="0" smtClean="0"/>
              <a:t>307</a:t>
            </a:r>
            <a:r>
              <a:rPr lang="en-IN" b="1" dirty="0"/>
              <a:t> · </a:t>
            </a:r>
            <a:r>
              <a:rPr lang="en-IN" dirty="0" smtClean="0"/>
              <a:t>43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1 (mod 660</a:t>
            </a:r>
            <a:r>
              <a:rPr lang="en-IN" dirty="0" smtClean="0"/>
              <a:t>),</a:t>
            </a:r>
          </a:p>
          <a:p>
            <a:pPr indent="0"/>
            <a:endParaRPr lang="en-IN" sz="700" dirty="0" smtClean="0"/>
          </a:p>
          <a:p>
            <a:pPr indent="0"/>
            <a:r>
              <a:rPr lang="en-IN" dirty="0"/>
              <a:t>so 307 is an inverse for 43 modulo 660.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8993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657600"/>
          </a:xfrm>
        </p:spPr>
        <p:txBody>
          <a:bodyPr/>
          <a:lstStyle/>
          <a:p>
            <a:r>
              <a:rPr lang="en-IN" dirty="0"/>
              <a:t>b. Use the technique of Example 8.4.7 to find a </a:t>
            </a:r>
            <a:r>
              <a:rPr lang="en-IN" dirty="0" smtClean="0"/>
              <a:t>linear combination </a:t>
            </a:r>
            <a:r>
              <a:rPr lang="en-IN" dirty="0"/>
              <a:t>of 3 and 40 </a:t>
            </a:r>
            <a:r>
              <a:rPr lang="en-IN" dirty="0" smtClean="0"/>
              <a:t>that equals </a:t>
            </a:r>
            <a:r>
              <a:rPr lang="en-IN" dirty="0"/>
              <a:t>1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altLang="en-US" dirty="0"/>
              <a:t>	</a:t>
            </a:r>
            <a:r>
              <a:rPr lang="en-IN" b="1" dirty="0"/>
              <a:t>Step 1: </a:t>
            </a:r>
            <a:r>
              <a:rPr lang="en-IN" dirty="0"/>
              <a:t>Divide 40 by 3 to obtain 40 </a:t>
            </a:r>
            <a:r>
              <a:rPr lang="en-IN" dirty="0" smtClean="0"/>
              <a:t>= 3</a:t>
            </a:r>
            <a:r>
              <a:rPr lang="en-IN" b="1" dirty="0"/>
              <a:t> · </a:t>
            </a:r>
            <a:r>
              <a:rPr lang="en-IN" dirty="0" smtClean="0"/>
              <a:t>13 + 1</a:t>
            </a:r>
            <a:r>
              <a:rPr lang="en-IN" dirty="0"/>
              <a:t>. </a:t>
            </a:r>
            <a:r>
              <a:rPr lang="en-IN" dirty="0" smtClean="0"/>
              <a:t>This implies </a:t>
            </a:r>
            <a:r>
              <a:rPr lang="en-IN" dirty="0"/>
              <a:t>that 1 </a:t>
            </a:r>
            <a:r>
              <a:rPr lang="en-IN" dirty="0" smtClean="0"/>
              <a:t>= 40</a:t>
            </a:r>
            <a:r>
              <a:rPr lang="en-IN" dirty="0"/>
              <a:t> </a:t>
            </a:r>
            <a:r>
              <a:rPr lang="en-IN" dirty="0" smtClean="0"/>
              <a:t>− 3</a:t>
            </a:r>
            <a:r>
              <a:rPr lang="en-IN" b="1" dirty="0"/>
              <a:t> · </a:t>
            </a:r>
            <a:r>
              <a:rPr lang="en-IN" dirty="0" smtClean="0"/>
              <a:t>13.</a:t>
            </a:r>
          </a:p>
          <a:p>
            <a:endParaRPr lang="en-IN" altLang="en-US" dirty="0"/>
          </a:p>
          <a:p>
            <a:r>
              <a:rPr lang="en-IN" altLang="en-US" dirty="0" smtClean="0"/>
              <a:t>	</a:t>
            </a:r>
            <a:r>
              <a:rPr lang="en-IN" b="1" dirty="0" smtClean="0"/>
              <a:t>Step </a:t>
            </a:r>
            <a:r>
              <a:rPr lang="en-IN" b="1" dirty="0"/>
              <a:t>2: </a:t>
            </a:r>
            <a:r>
              <a:rPr lang="en-IN" dirty="0"/>
              <a:t>Divide 3 by 1 to obtain 3 </a:t>
            </a:r>
            <a:r>
              <a:rPr lang="en-IN" dirty="0" smtClean="0"/>
              <a:t>= 3</a:t>
            </a:r>
            <a:r>
              <a:rPr lang="en-IN" b="1" dirty="0"/>
              <a:t> · </a:t>
            </a:r>
            <a:r>
              <a:rPr lang="en-IN" dirty="0" smtClean="0"/>
              <a:t>1 + 0</a:t>
            </a:r>
            <a:r>
              <a:rPr lang="en-IN" dirty="0"/>
              <a:t>. This </a:t>
            </a:r>
            <a:r>
              <a:rPr lang="en-IN" dirty="0" smtClean="0"/>
              <a:t>implies that </a:t>
            </a:r>
            <a:r>
              <a:rPr lang="en-IN" dirty="0" err="1"/>
              <a:t>gcd</a:t>
            </a:r>
            <a:r>
              <a:rPr lang="en-IN" dirty="0"/>
              <a:t>(3, 40) </a:t>
            </a:r>
            <a:r>
              <a:rPr lang="en-IN" dirty="0" smtClean="0"/>
              <a:t>= </a:t>
            </a:r>
            <a:r>
              <a:rPr lang="en-IN" dirty="0"/>
              <a:t>1.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9076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indent="0"/>
            <a:r>
              <a:rPr lang="en-IN" b="1" dirty="0"/>
              <a:t>Step 3: </a:t>
            </a:r>
            <a:r>
              <a:rPr lang="en-IN" dirty="0"/>
              <a:t>Use the result of step 1 to </a:t>
            </a:r>
            <a:r>
              <a:rPr lang="en-IN" dirty="0" smtClean="0"/>
              <a:t>write</a:t>
            </a:r>
          </a:p>
          <a:p>
            <a:pPr indent="0"/>
            <a:endParaRPr lang="en-IN" sz="100" dirty="0" smtClean="0"/>
          </a:p>
          <a:p>
            <a:pPr indent="0"/>
            <a:r>
              <a:rPr lang="en-IN" dirty="0"/>
              <a:t>	</a:t>
            </a:r>
            <a:r>
              <a:rPr lang="en-IN" dirty="0" smtClean="0"/>
              <a:t>		3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(−13</a:t>
            </a:r>
            <a:r>
              <a:rPr lang="en-IN" dirty="0"/>
              <a:t>) =</a:t>
            </a:r>
            <a:r>
              <a:rPr lang="en-IN" dirty="0" smtClean="0"/>
              <a:t> 1 + (−1)40.</a:t>
            </a:r>
            <a:endParaRPr lang="en-IN" altLang="en-US" dirty="0"/>
          </a:p>
          <a:p>
            <a:r>
              <a:rPr lang="en-IN" dirty="0" smtClean="0"/>
              <a:t>	This </a:t>
            </a:r>
            <a:r>
              <a:rPr lang="en-IN" dirty="0"/>
              <a:t>result implies that </a:t>
            </a:r>
            <a:r>
              <a:rPr lang="en-IN" dirty="0" smtClean="0"/>
              <a:t>−13 </a:t>
            </a:r>
            <a:r>
              <a:rPr lang="en-IN" dirty="0"/>
              <a:t>is an inverse for 3 modulo </a:t>
            </a:r>
            <a:r>
              <a:rPr lang="en-IN" dirty="0" smtClean="0"/>
              <a:t>40. In </a:t>
            </a:r>
            <a:r>
              <a:rPr lang="en-IN" dirty="0"/>
              <a:t>other words, </a:t>
            </a:r>
            <a:r>
              <a:rPr lang="en-IN" dirty="0" smtClean="0"/>
              <a:t>3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dirty="0" smtClean="0"/>
              <a:t>(−13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1 </a:t>
            </a:r>
            <a:r>
              <a:rPr lang="en-IN" dirty="0"/>
              <a:t>(mod 40</a:t>
            </a:r>
            <a:r>
              <a:rPr lang="en-IN" dirty="0" smtClean="0"/>
              <a:t>).</a:t>
            </a:r>
          </a:p>
          <a:p>
            <a:endParaRPr lang="en-IN" altLang="en-US" sz="1000" dirty="0"/>
          </a:p>
          <a:p>
            <a:pPr indent="0"/>
            <a:r>
              <a:rPr lang="en-IN" dirty="0"/>
              <a:t>To find a positive inverse, compute 40 − 13. The result is 27, and</a:t>
            </a:r>
          </a:p>
          <a:p>
            <a:pPr indent="0"/>
            <a:r>
              <a:rPr lang="en-IN" altLang="en-US" dirty="0"/>
              <a:t>			</a:t>
            </a:r>
            <a:r>
              <a:rPr lang="en-IN" dirty="0"/>
              <a:t> 27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/>
              <a:t> −13 (mod 40)</a:t>
            </a:r>
          </a:p>
          <a:p>
            <a:pPr indent="0"/>
            <a:endParaRPr lang="en-IN" altLang="en-US" sz="700" dirty="0"/>
          </a:p>
          <a:p>
            <a:pPr indent="0"/>
            <a:r>
              <a:rPr lang="en-IN" dirty="0"/>
              <a:t>because 27 − (−13) = 40.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076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Modular </a:t>
            </a:r>
            <a:r>
              <a:rPr lang="en-IN" altLang="en-US" sz="2600" dirty="0"/>
              <a:t>Arithmetic with </a:t>
            </a:r>
            <a:r>
              <a:rPr lang="en-IN" altLang="en-US" sz="2600" dirty="0" smtClean="0"/>
              <a:t>Applications to Cryptography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95600"/>
          </a:xfrm>
        </p:spPr>
        <p:txBody>
          <a:bodyPr/>
          <a:lstStyle/>
          <a:p>
            <a:pPr marL="0" indent="0"/>
            <a:r>
              <a:rPr lang="en-IN" dirty="0"/>
              <a:t>In other words, say each letter of the alphabet is coded </a:t>
            </a:r>
            <a:r>
              <a:rPr lang="en-IN" dirty="0" smtClean="0"/>
              <a:t>by its </a:t>
            </a:r>
            <a:r>
              <a:rPr lang="en-IN" dirty="0"/>
              <a:t>position relative to the others—so </a:t>
            </a:r>
            <a:r>
              <a:rPr lang="en-IN" dirty="0" smtClean="0"/>
              <a:t>that</a:t>
            </a:r>
          </a:p>
          <a:p>
            <a:pPr marL="0" indent="0"/>
            <a:r>
              <a:rPr lang="en-IN" dirty="0" smtClean="0"/>
              <a:t>A = </a:t>
            </a:r>
            <a:r>
              <a:rPr lang="en-IN" dirty="0"/>
              <a:t>01, B </a:t>
            </a:r>
            <a:r>
              <a:rPr lang="en-IN" dirty="0" smtClean="0"/>
              <a:t>= </a:t>
            </a:r>
            <a:r>
              <a:rPr lang="en-IN" dirty="0"/>
              <a:t>02</a:t>
            </a:r>
            <a:r>
              <a:rPr lang="en-IN" dirty="0" smtClean="0"/>
              <a:t>, …</a:t>
            </a:r>
            <a:r>
              <a:rPr lang="en-IN" i="1" dirty="0" smtClean="0"/>
              <a:t> </a:t>
            </a:r>
            <a:r>
              <a:rPr lang="en-IN" dirty="0" smtClean="0"/>
              <a:t>, </a:t>
            </a:r>
            <a:r>
              <a:rPr lang="en-IN" dirty="0"/>
              <a:t>Z </a:t>
            </a:r>
            <a:r>
              <a:rPr lang="en-IN" dirty="0" smtClean="0"/>
              <a:t>= 26.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numerical version </a:t>
            </a:r>
            <a:r>
              <a:rPr lang="en-IN" dirty="0"/>
              <a:t>of the plaintext for </a:t>
            </a:r>
            <a:r>
              <a:rPr lang="en-IN" dirty="0" smtClean="0"/>
              <a:t>a letter </a:t>
            </a:r>
            <a:r>
              <a:rPr lang="en-IN" dirty="0"/>
              <a:t>is denoted </a:t>
            </a:r>
            <a:r>
              <a:rPr lang="en-IN" i="1" dirty="0"/>
              <a:t>M </a:t>
            </a:r>
            <a:r>
              <a:rPr lang="en-IN" dirty="0"/>
              <a:t>and the numeric version of </a:t>
            </a:r>
            <a:r>
              <a:rPr lang="en-IN" dirty="0" smtClean="0"/>
              <a:t>the </a:t>
            </a:r>
            <a:r>
              <a:rPr lang="en-IN" dirty="0" err="1" smtClean="0"/>
              <a:t>ciphertext</a:t>
            </a:r>
            <a:r>
              <a:rPr lang="en-IN" dirty="0" smtClean="0"/>
              <a:t> is </a:t>
            </a:r>
            <a:r>
              <a:rPr lang="en-IN" dirty="0"/>
              <a:t>denoted </a:t>
            </a:r>
            <a:r>
              <a:rPr lang="en-IN" i="1" dirty="0"/>
              <a:t>C</a:t>
            </a:r>
            <a:r>
              <a:rPr lang="en-IN" dirty="0"/>
              <a:t>, then</a:t>
            </a:r>
            <a:endParaRPr lang="en-US" altLang="en-US" dirty="0"/>
          </a:p>
        </p:txBody>
      </p:sp>
      <p:pic>
        <p:nvPicPr>
          <p:cNvPr id="4" name="Picture 3" descr="The text reads “C = (M + 3) mod 26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51" y="4648200"/>
            <a:ext cx="3341499" cy="7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438400"/>
          </a:xfrm>
        </p:spPr>
        <p:txBody>
          <a:bodyPr/>
          <a:lstStyle/>
          <a:p>
            <a:pPr indent="0"/>
            <a:r>
              <a:rPr lang="en-IN" dirty="0" smtClean="0"/>
              <a:t>So</a:t>
            </a:r>
            <a:r>
              <a:rPr lang="en-IN" dirty="0"/>
              <a:t>, by Theorem 8.4.3(3</a:t>
            </a:r>
            <a:r>
              <a:rPr lang="en-IN" dirty="0" smtClean="0"/>
              <a:t>),</a:t>
            </a:r>
          </a:p>
          <a:p>
            <a:pPr indent="0"/>
            <a:endParaRPr lang="en-IN" altLang="en-US" sz="700" dirty="0"/>
          </a:p>
          <a:p>
            <a:pPr indent="0"/>
            <a:r>
              <a:rPr lang="da-DK" dirty="0" smtClean="0"/>
              <a:t>		3 </a:t>
            </a:r>
            <a:r>
              <a:rPr lang="en-IN" b="1" dirty="0" smtClean="0"/>
              <a:t>· </a:t>
            </a:r>
            <a:r>
              <a:rPr lang="da-DK" dirty="0" smtClean="0"/>
              <a:t>27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3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da-DK" dirty="0" smtClean="0"/>
              <a:t>(</a:t>
            </a:r>
            <a:r>
              <a:rPr lang="en-IN" dirty="0" smtClean="0"/>
              <a:t>−</a:t>
            </a:r>
            <a:r>
              <a:rPr lang="da-DK" dirty="0" smtClean="0"/>
              <a:t>13</a:t>
            </a:r>
            <a:r>
              <a:rPr lang="da-DK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1 (mod 40</a:t>
            </a:r>
            <a:r>
              <a:rPr lang="da-DK" dirty="0" smtClean="0"/>
              <a:t>),</a:t>
            </a:r>
          </a:p>
          <a:p>
            <a:pPr indent="0"/>
            <a:endParaRPr lang="da-DK" altLang="en-US" sz="500" dirty="0"/>
          </a:p>
          <a:p>
            <a:r>
              <a:rPr lang="en-IN" sz="500" dirty="0" smtClean="0"/>
              <a:t>	</a:t>
            </a:r>
            <a:r>
              <a:rPr lang="en-IN" dirty="0" smtClean="0"/>
              <a:t>and </a:t>
            </a:r>
            <a:r>
              <a:rPr lang="en-IN" dirty="0"/>
              <a:t>thus by the transitive property of congruence </a:t>
            </a:r>
            <a:r>
              <a:rPr lang="en-IN" dirty="0" smtClean="0"/>
              <a:t>modulo </a:t>
            </a:r>
            <a:r>
              <a:rPr lang="en-IN" i="1" dirty="0" smtClean="0"/>
              <a:t>n</a:t>
            </a:r>
            <a:r>
              <a:rPr lang="en-IN" dirty="0"/>
              <a:t>, 27 is a positive integer that </a:t>
            </a:r>
            <a:r>
              <a:rPr lang="en-IN" dirty="0" smtClean="0"/>
              <a:t>is an </a:t>
            </a:r>
            <a:r>
              <a:rPr lang="en-IN" dirty="0"/>
              <a:t>inverse for 3 </a:t>
            </a:r>
            <a:r>
              <a:rPr lang="en-IN" dirty="0" smtClean="0"/>
              <a:t>modulo 40</a:t>
            </a:r>
            <a:r>
              <a:rPr lang="en-IN" dirty="0"/>
              <a:t>.</a:t>
            </a:r>
            <a:endParaRPr lang="en-IN" altLang="en-US" dirty="0"/>
          </a:p>
        </p:txBody>
      </p:sp>
      <p:pic>
        <p:nvPicPr>
          <p:cNvPr id="5" name="Picture 4" descr="The text box has the heading “Theorem 8.4.3 Modular Arithmetic.” The text reads: &#10;“Let a, b, c, d, and n be integers with n greater than 1, and suppose a is equivalent to c (mod n) and b is equivalent to d (mod n).&#10;Then&#10;1. (a + b) is equivalent to (c + d)(mod n)&#10;2. (a minus b) is equivalent to (c minus d)(mod n)&#10;3. (a b) is equivalent to (c d)(mod n)&#10;4. (a^m) is equivalent to (c^m)(mod n) for every positive integer m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13" y="3842726"/>
            <a:ext cx="5535975" cy="22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RSA Cryptography</a:t>
            </a:r>
          </a:p>
        </p:txBody>
      </p:sp>
    </p:spTree>
    <p:extLst>
      <p:ext uri="{BB962C8B-B14F-4D97-AF65-F5344CB8AC3E}">
        <p14:creationId xmlns:p14="http://schemas.microsoft.com/office/powerpoint/2010/main" val="7577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3352800"/>
          </a:xfrm>
        </p:spPr>
        <p:txBody>
          <a:bodyPr/>
          <a:lstStyle/>
          <a:p>
            <a:pPr marL="0" indent="0"/>
            <a:r>
              <a:rPr lang="en-IN" dirty="0"/>
              <a:t>In order to encrypt a message using </a:t>
            </a:r>
            <a:r>
              <a:rPr lang="en-IN" dirty="0" smtClean="0"/>
              <a:t>the RSA </a:t>
            </a:r>
            <a:r>
              <a:rPr lang="en-IN" dirty="0"/>
              <a:t>cipher, </a:t>
            </a:r>
            <a:r>
              <a:rPr lang="en-IN" dirty="0" smtClean="0"/>
              <a:t>a person </a:t>
            </a:r>
            <a:r>
              <a:rPr lang="en-IN" dirty="0"/>
              <a:t>needs to know the value of </a:t>
            </a:r>
            <a:r>
              <a:rPr lang="en-IN" i="1" dirty="0" err="1"/>
              <a:t>pq</a:t>
            </a:r>
            <a:r>
              <a:rPr lang="en-IN" i="1" dirty="0"/>
              <a:t> </a:t>
            </a:r>
            <a:r>
              <a:rPr lang="en-IN" dirty="0"/>
              <a:t>and of </a:t>
            </a:r>
            <a:r>
              <a:rPr lang="en-IN" dirty="0" smtClean="0"/>
              <a:t>another integer </a:t>
            </a:r>
            <a:r>
              <a:rPr lang="en-IN" i="1" dirty="0"/>
              <a:t>e</a:t>
            </a:r>
            <a:r>
              <a:rPr lang="en-IN" dirty="0"/>
              <a:t>, both of </a:t>
            </a:r>
            <a:r>
              <a:rPr lang="en-IN" dirty="0" smtClean="0"/>
              <a:t>which are </a:t>
            </a:r>
            <a:r>
              <a:rPr lang="en-IN" dirty="0"/>
              <a:t>made publicly available. </a:t>
            </a:r>
            <a:r>
              <a:rPr lang="en-IN" dirty="0" smtClean="0"/>
              <a:t>But only </a:t>
            </a:r>
            <a:r>
              <a:rPr lang="en-IN" dirty="0"/>
              <a:t>a person who knows the individual values of </a:t>
            </a:r>
            <a:r>
              <a:rPr lang="en-IN" i="1" dirty="0"/>
              <a:t>p </a:t>
            </a:r>
            <a:r>
              <a:rPr lang="en-IN" dirty="0"/>
              <a:t>and </a:t>
            </a:r>
            <a:r>
              <a:rPr lang="en-IN" i="1" dirty="0" smtClean="0"/>
              <a:t>q </a:t>
            </a:r>
            <a:r>
              <a:rPr lang="en-IN" dirty="0" smtClean="0"/>
              <a:t>can </a:t>
            </a:r>
            <a:r>
              <a:rPr lang="en-IN" dirty="0"/>
              <a:t>decrypt an encrypted message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We first give an example to show </a:t>
            </a:r>
            <a:r>
              <a:rPr lang="en-IN" i="1" dirty="0"/>
              <a:t>how </a:t>
            </a:r>
            <a:r>
              <a:rPr lang="en-IN" dirty="0"/>
              <a:t>the cipher works </a:t>
            </a:r>
            <a:r>
              <a:rPr lang="en-IN" dirty="0" smtClean="0"/>
              <a:t>and then </a:t>
            </a:r>
            <a:r>
              <a:rPr lang="en-IN" dirty="0"/>
              <a:t>discuss some </a:t>
            </a:r>
            <a:r>
              <a:rPr lang="en-IN" dirty="0" smtClean="0"/>
              <a:t>of the </a:t>
            </a:r>
            <a:r>
              <a:rPr lang="en-IN" dirty="0"/>
              <a:t>theory to explain </a:t>
            </a:r>
            <a:r>
              <a:rPr lang="en-IN" i="1" dirty="0"/>
              <a:t>why </a:t>
            </a:r>
            <a:r>
              <a:rPr lang="en-IN" dirty="0"/>
              <a:t>it works.</a:t>
            </a:r>
          </a:p>
        </p:txBody>
      </p:sp>
    </p:spTree>
    <p:extLst>
      <p:ext uri="{BB962C8B-B14F-4D97-AF65-F5344CB8AC3E}">
        <p14:creationId xmlns:p14="http://schemas.microsoft.com/office/powerpoint/2010/main" val="2059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3429000"/>
          </a:xfrm>
        </p:spPr>
        <p:txBody>
          <a:bodyPr/>
          <a:lstStyle/>
          <a:p>
            <a:pPr marL="0" indent="0"/>
            <a:r>
              <a:rPr lang="en-IN" dirty="0"/>
              <a:t>Suppose Alice decides to set up an RSA cipher. </a:t>
            </a:r>
            <a:r>
              <a:rPr lang="en-IN" dirty="0" smtClean="0"/>
              <a:t>She chooses </a:t>
            </a:r>
            <a:r>
              <a:rPr lang="en-IN" dirty="0"/>
              <a:t>two prime </a:t>
            </a:r>
            <a:r>
              <a:rPr lang="en-IN" dirty="0" smtClean="0"/>
              <a:t>numbers—say, </a:t>
            </a:r>
            <a:r>
              <a:rPr lang="en-IN" i="1" dirty="0" smtClean="0"/>
              <a:t>p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5 and </a:t>
            </a:r>
            <a:r>
              <a:rPr lang="en-IN" i="1" dirty="0"/>
              <a:t>q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11—and computes </a:t>
            </a:r>
            <a:r>
              <a:rPr lang="en-IN" i="1" dirty="0" err="1"/>
              <a:t>pq</a:t>
            </a:r>
            <a:r>
              <a:rPr lang="en-IN" i="1" dirty="0"/>
              <a:t>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dirty="0"/>
              <a:t>55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She then chooses a positive integer </a:t>
            </a:r>
            <a:r>
              <a:rPr lang="en-IN" i="1" dirty="0"/>
              <a:t>e </a:t>
            </a:r>
            <a:r>
              <a:rPr lang="en-IN" dirty="0"/>
              <a:t>that </a:t>
            </a:r>
            <a:r>
              <a:rPr lang="en-IN" dirty="0" smtClean="0"/>
              <a:t>is relatively prime </a:t>
            </a:r>
            <a:r>
              <a:rPr lang="en-IN" dirty="0"/>
              <a:t>to (</a:t>
            </a:r>
            <a:r>
              <a:rPr lang="en-IN" i="1" dirty="0" smtClean="0"/>
              <a:t>p </a:t>
            </a:r>
            <a:r>
              <a:rPr lang="en-IN" dirty="0" smtClean="0"/>
              <a:t>− 1</a:t>
            </a:r>
            <a:r>
              <a:rPr lang="en-IN" dirty="0"/>
              <a:t>)(</a:t>
            </a:r>
            <a:r>
              <a:rPr lang="en-IN" i="1" dirty="0" smtClean="0"/>
              <a:t>q</a:t>
            </a:r>
            <a:r>
              <a:rPr lang="en-IN" dirty="0"/>
              <a:t> − </a:t>
            </a:r>
            <a:r>
              <a:rPr lang="en-IN" dirty="0" smtClean="0"/>
              <a:t>1</a:t>
            </a:r>
            <a:r>
              <a:rPr lang="en-IN" dirty="0"/>
              <a:t>). In this case, (</a:t>
            </a:r>
            <a:r>
              <a:rPr lang="en-IN" i="1" dirty="0" smtClean="0"/>
              <a:t>p</a:t>
            </a:r>
            <a:r>
              <a:rPr lang="en-IN" dirty="0"/>
              <a:t> − </a:t>
            </a:r>
            <a:r>
              <a:rPr lang="en-IN" dirty="0" smtClean="0"/>
              <a:t>1</a:t>
            </a:r>
            <a:r>
              <a:rPr lang="en-IN" dirty="0"/>
              <a:t>)(</a:t>
            </a:r>
            <a:r>
              <a:rPr lang="en-IN" i="1" dirty="0" smtClean="0"/>
              <a:t>q</a:t>
            </a:r>
            <a:r>
              <a:rPr lang="en-IN" dirty="0"/>
              <a:t> − </a:t>
            </a:r>
            <a:r>
              <a:rPr lang="en-IN" dirty="0" smtClean="0"/>
              <a:t>1</a:t>
            </a:r>
            <a:r>
              <a:rPr lang="en-IN" dirty="0"/>
              <a:t>) = 4 </a:t>
            </a:r>
            <a:r>
              <a:rPr lang="en-IN" b="1" dirty="0"/>
              <a:t>·</a:t>
            </a:r>
            <a:r>
              <a:rPr lang="en-IN" dirty="0"/>
              <a:t> 10 </a:t>
            </a:r>
            <a:r>
              <a:rPr lang="en-IN" dirty="0" smtClean="0"/>
              <a:t>= 40, so </a:t>
            </a:r>
            <a:r>
              <a:rPr lang="en-IN" dirty="0"/>
              <a:t>she </a:t>
            </a:r>
            <a:r>
              <a:rPr lang="en-IN" dirty="0" smtClean="0"/>
              <a:t>may take </a:t>
            </a:r>
            <a:r>
              <a:rPr lang="en-IN" i="1" dirty="0"/>
              <a:t>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3 because 3 is relatively prime </a:t>
            </a:r>
            <a:r>
              <a:rPr lang="en-IN" dirty="0" smtClean="0"/>
              <a:t>to 40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8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4038600"/>
          </a:xfrm>
        </p:spPr>
        <p:txBody>
          <a:bodyPr/>
          <a:lstStyle/>
          <a:p>
            <a:pPr marL="0" indent="0"/>
            <a:r>
              <a:rPr lang="en-IN" dirty="0"/>
              <a:t>The number pair (</a:t>
            </a:r>
            <a:r>
              <a:rPr lang="en-IN" i="1" dirty="0" err="1"/>
              <a:t>pq</a:t>
            </a:r>
            <a:r>
              <a:rPr lang="en-IN" dirty="0"/>
              <a:t>, </a:t>
            </a:r>
            <a:r>
              <a:rPr lang="en-IN" i="1" dirty="0"/>
              <a:t>e</a:t>
            </a:r>
            <a:r>
              <a:rPr lang="en-IN" dirty="0"/>
              <a:t>) is Alice’s </a:t>
            </a:r>
            <a:r>
              <a:rPr lang="en-IN" b="1" dirty="0"/>
              <a:t>public key</a:t>
            </a:r>
            <a:r>
              <a:rPr lang="en-IN" dirty="0"/>
              <a:t>, which </a:t>
            </a:r>
            <a:r>
              <a:rPr lang="en-IN" dirty="0" smtClean="0"/>
              <a:t>she may </a:t>
            </a:r>
            <a:r>
              <a:rPr lang="en-IN" dirty="0"/>
              <a:t>distribute widely. </a:t>
            </a:r>
            <a:r>
              <a:rPr lang="en-IN" dirty="0" smtClean="0"/>
              <a:t>Because the </a:t>
            </a:r>
            <a:r>
              <a:rPr lang="en-IN" dirty="0"/>
              <a:t>RSA cipher </a:t>
            </a:r>
            <a:r>
              <a:rPr lang="en-IN" dirty="0" smtClean="0"/>
              <a:t>works only </a:t>
            </a:r>
            <a:r>
              <a:rPr lang="en-IN" dirty="0"/>
              <a:t>on numbers, Alice also informs people how she </a:t>
            </a:r>
            <a:r>
              <a:rPr lang="en-IN" dirty="0" smtClean="0"/>
              <a:t>will interpret the </a:t>
            </a:r>
            <a:r>
              <a:rPr lang="en-IN" dirty="0"/>
              <a:t>numbers in the messages they send her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Let us suppose that she encodes letters of </a:t>
            </a:r>
            <a:r>
              <a:rPr lang="en-IN" dirty="0" smtClean="0"/>
              <a:t>the alphabet in a </a:t>
            </a:r>
            <a:r>
              <a:rPr lang="en-IN" dirty="0"/>
              <a:t>similar way as was done for the Caesar cipher</a:t>
            </a:r>
            <a:r>
              <a:rPr lang="en-IN" dirty="0" smtClean="0"/>
              <a:t>: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		</a:t>
            </a:r>
            <a:r>
              <a:rPr lang="pl-PL" i="1" dirty="0" smtClean="0"/>
              <a:t>A </a:t>
            </a:r>
            <a:r>
              <a:rPr lang="en-IN" dirty="0"/>
              <a:t>=</a:t>
            </a:r>
            <a:r>
              <a:rPr lang="pl-PL" dirty="0" smtClean="0"/>
              <a:t> </a:t>
            </a:r>
            <a:r>
              <a:rPr lang="pl-PL" dirty="0"/>
              <a:t>01, </a:t>
            </a:r>
            <a:r>
              <a:rPr lang="pl-PL" i="1" dirty="0"/>
              <a:t>B </a:t>
            </a:r>
            <a:r>
              <a:rPr lang="en-IN" dirty="0"/>
              <a:t>=</a:t>
            </a:r>
            <a:r>
              <a:rPr lang="pl-PL" dirty="0" smtClean="0"/>
              <a:t> </a:t>
            </a:r>
            <a:r>
              <a:rPr lang="pl-PL" dirty="0"/>
              <a:t>02, </a:t>
            </a:r>
            <a:r>
              <a:rPr lang="pl-PL" i="1" dirty="0"/>
              <a:t>C </a:t>
            </a:r>
            <a:r>
              <a:rPr lang="en-IN" dirty="0"/>
              <a:t>=</a:t>
            </a:r>
            <a:r>
              <a:rPr lang="pl-PL" dirty="0" smtClean="0"/>
              <a:t> </a:t>
            </a:r>
            <a:r>
              <a:rPr lang="pl-PL" dirty="0"/>
              <a:t>03, </a:t>
            </a:r>
            <a:r>
              <a:rPr lang="en-IN" i="1" dirty="0" smtClean="0"/>
              <a:t>…</a:t>
            </a:r>
            <a:r>
              <a:rPr lang="pl-PL" i="1" dirty="0" smtClean="0"/>
              <a:t> </a:t>
            </a:r>
            <a:r>
              <a:rPr lang="pl-PL" dirty="0"/>
              <a:t>, </a:t>
            </a:r>
            <a:r>
              <a:rPr lang="pl-PL" i="1" dirty="0"/>
              <a:t>Z </a:t>
            </a:r>
            <a:r>
              <a:rPr lang="en-IN" dirty="0"/>
              <a:t>=</a:t>
            </a:r>
            <a:r>
              <a:rPr lang="pl-PL" dirty="0" smtClean="0"/>
              <a:t> </a:t>
            </a:r>
            <a:r>
              <a:rPr lang="pl-PL" dirty="0"/>
              <a:t>26.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4038600"/>
          </a:xfrm>
        </p:spPr>
        <p:txBody>
          <a:bodyPr/>
          <a:lstStyle/>
          <a:p>
            <a:pPr marL="0" indent="0"/>
            <a:r>
              <a:rPr lang="en-IN" dirty="0"/>
              <a:t>Let us also assume that the messages Alice </a:t>
            </a:r>
            <a:r>
              <a:rPr lang="en-IN" dirty="0" smtClean="0"/>
              <a:t>receives consist </a:t>
            </a:r>
            <a:r>
              <a:rPr lang="en-IN" dirty="0"/>
              <a:t>of blocks, each of which, </a:t>
            </a:r>
            <a:r>
              <a:rPr lang="en-IN" dirty="0" smtClean="0"/>
              <a:t>for simplicity</a:t>
            </a:r>
            <a:r>
              <a:rPr lang="en-IN" dirty="0"/>
              <a:t>, is taken </a:t>
            </a:r>
            <a:r>
              <a:rPr lang="en-IN" dirty="0" smtClean="0"/>
              <a:t>to be </a:t>
            </a:r>
            <a:r>
              <a:rPr lang="en-IN" dirty="0"/>
              <a:t>a single, numerically encoded letter of the alphabet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Someone who wants to send Alice a message breaks </a:t>
            </a:r>
            <a:r>
              <a:rPr lang="en-IN" dirty="0" smtClean="0"/>
              <a:t>the message </a:t>
            </a:r>
            <a:r>
              <a:rPr lang="en-IN" dirty="0"/>
              <a:t>into blocks, each </a:t>
            </a:r>
            <a:r>
              <a:rPr lang="en-IN" dirty="0" smtClean="0"/>
              <a:t>consisting of </a:t>
            </a:r>
            <a:r>
              <a:rPr lang="en-IN" dirty="0"/>
              <a:t>a single </a:t>
            </a:r>
            <a:r>
              <a:rPr lang="en-IN" dirty="0" smtClean="0"/>
              <a:t>letter, and </a:t>
            </a:r>
            <a:r>
              <a:rPr lang="en-IN" dirty="0"/>
              <a:t>finds the numeric equivalent for each block.</a:t>
            </a:r>
          </a:p>
        </p:txBody>
      </p:sp>
    </p:spTree>
    <p:extLst>
      <p:ext uri="{BB962C8B-B14F-4D97-AF65-F5344CB8AC3E}">
        <p14:creationId xmlns:p14="http://schemas.microsoft.com/office/powerpoint/2010/main" val="10429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The plaintext, </a:t>
            </a:r>
            <a:r>
              <a:rPr lang="en-IN" i="1" dirty="0" smtClean="0"/>
              <a:t>M</a:t>
            </a:r>
            <a:r>
              <a:rPr lang="en-IN" dirty="0" smtClean="0"/>
              <a:t>, in </a:t>
            </a:r>
            <a:r>
              <a:rPr lang="en-IN" dirty="0"/>
              <a:t>a block is converted into </a:t>
            </a:r>
            <a:r>
              <a:rPr lang="en-IN" dirty="0" err="1"/>
              <a:t>ciphertext</a:t>
            </a:r>
            <a:r>
              <a:rPr lang="en-IN" dirty="0"/>
              <a:t>, </a:t>
            </a:r>
            <a:r>
              <a:rPr lang="en-IN" i="1" dirty="0" smtClean="0"/>
              <a:t>C</a:t>
            </a:r>
            <a:r>
              <a:rPr lang="en-IN" dirty="0" smtClean="0"/>
              <a:t>, according </a:t>
            </a:r>
            <a:r>
              <a:rPr lang="en-IN" dirty="0"/>
              <a:t>to the following formula:</a:t>
            </a:r>
          </a:p>
        </p:txBody>
      </p:sp>
      <p:pic>
        <p:nvPicPr>
          <p:cNvPr id="3" name="Picture 2" descr="C = M^e mod (p q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66" y="2480127"/>
            <a:ext cx="2218069" cy="5949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7010400" y="2548984"/>
            <a:ext cx="914400" cy="4572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8.4.5</a:t>
            </a:r>
            <a:endParaRPr lang="en-IN" sz="1800" dirty="0">
              <a:solidFill>
                <a:srgbClr val="00AEE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Note that because (</a:t>
            </a:r>
            <a:r>
              <a:rPr lang="en-IN" i="1" dirty="0" err="1"/>
              <a:t>pq</a:t>
            </a:r>
            <a:r>
              <a:rPr lang="en-IN" dirty="0"/>
              <a:t>, </a:t>
            </a:r>
            <a:r>
              <a:rPr lang="en-IN" i="1" dirty="0"/>
              <a:t>e</a:t>
            </a:r>
            <a:r>
              <a:rPr lang="en-IN" dirty="0"/>
              <a:t>) is the public key, anyone </a:t>
            </a:r>
            <a:r>
              <a:rPr lang="en-IN" dirty="0" smtClean="0"/>
              <a:t>who has </a:t>
            </a:r>
            <a:r>
              <a:rPr lang="en-IN" dirty="0"/>
              <a:t>it and knows modular </a:t>
            </a:r>
            <a:r>
              <a:rPr lang="en-IN" dirty="0" smtClean="0"/>
              <a:t>arithmetic can </a:t>
            </a:r>
            <a:r>
              <a:rPr lang="en-IN" dirty="0"/>
              <a:t>encrypt a message to send to Alice.</a:t>
            </a:r>
          </a:p>
        </p:txBody>
      </p:sp>
    </p:spTree>
    <p:extLst>
      <p:ext uri="{BB962C8B-B14F-4D97-AF65-F5344CB8AC3E}">
        <p14:creationId xmlns:p14="http://schemas.microsoft.com/office/powerpoint/2010/main" val="18523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8.4.9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Encrypting </a:t>
            </a:r>
            <a:r>
              <a:rPr lang="en-IN" altLang="en-US" sz="2100" i="1" dirty="0"/>
              <a:t>a Message Using RSA </a:t>
            </a:r>
            <a:r>
              <a:rPr lang="en-IN" altLang="en-US" sz="2100" i="1" dirty="0" smtClean="0"/>
              <a:t>Cryptography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Bob wants to send Alice the message HI. What is the </a:t>
            </a:r>
            <a:r>
              <a:rPr lang="en-IN" dirty="0" err="1"/>
              <a:t>ciphertext</a:t>
            </a:r>
            <a:r>
              <a:rPr lang="en-IN" dirty="0"/>
              <a:t> for his message?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7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14600"/>
          </a:xfrm>
        </p:spPr>
        <p:txBody>
          <a:bodyPr/>
          <a:lstStyle/>
          <a:p>
            <a:pPr marL="0" indent="0"/>
            <a:r>
              <a:rPr lang="en-IN" dirty="0"/>
              <a:t>Bob will send his message in two blocks, one for the H </a:t>
            </a:r>
            <a:r>
              <a:rPr lang="en-IN" dirty="0" smtClean="0"/>
              <a:t>and another </a:t>
            </a:r>
            <a:r>
              <a:rPr lang="en-IN" dirty="0"/>
              <a:t>for the </a:t>
            </a:r>
            <a:r>
              <a:rPr lang="en-IN" dirty="0" smtClean="0"/>
              <a:t>I. Because </a:t>
            </a:r>
            <a:r>
              <a:rPr lang="en-IN" dirty="0"/>
              <a:t>H is the eighth letter in </a:t>
            </a:r>
            <a:r>
              <a:rPr lang="en-IN" dirty="0" smtClean="0"/>
              <a:t>the alphabet</a:t>
            </a:r>
            <a:r>
              <a:rPr lang="en-IN" dirty="0"/>
              <a:t>, it is encoded as 08, or 8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The </a:t>
            </a:r>
            <a:r>
              <a:rPr lang="en-IN" dirty="0" smtClean="0"/>
              <a:t>corresponding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dirty="0"/>
              <a:t>is computed using </a:t>
            </a:r>
            <a:r>
              <a:rPr lang="en-IN" dirty="0" smtClean="0"/>
              <a:t>formula 8.4.5 </a:t>
            </a:r>
            <a:r>
              <a:rPr lang="en-IN" dirty="0"/>
              <a:t>as follows:</a:t>
            </a:r>
            <a:endParaRPr lang="en-US" altLang="en-US" dirty="0"/>
          </a:p>
        </p:txBody>
      </p:sp>
      <p:pic>
        <p:nvPicPr>
          <p:cNvPr id="6" name="Picture 5" descr="C = 8^3 mod 55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73" y="3937000"/>
            <a:ext cx="2010854" cy="38711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810000" y="4419600"/>
            <a:ext cx="2438400" cy="914400"/>
          </a:xfrm>
        </p:spPr>
        <p:txBody>
          <a:bodyPr/>
          <a:lstStyle/>
          <a:p>
            <a:pPr marL="0" indent="0"/>
            <a:r>
              <a:rPr lang="en-IN" dirty="0" smtClean="0"/>
              <a:t>= </a:t>
            </a:r>
            <a:r>
              <a:rPr lang="en-IN" dirty="0"/>
              <a:t>512 </a:t>
            </a:r>
            <a:r>
              <a:rPr lang="en-IN" i="1" dirty="0"/>
              <a:t>mod </a:t>
            </a:r>
            <a:r>
              <a:rPr lang="en-IN" dirty="0" smtClean="0"/>
              <a:t>55</a:t>
            </a:r>
          </a:p>
          <a:p>
            <a:pPr marL="0" indent="0"/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17.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5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Because I is the ninth letter in the alphabet, it is </a:t>
            </a:r>
            <a:r>
              <a:rPr lang="en-IN" dirty="0" smtClean="0"/>
              <a:t>encoded as </a:t>
            </a:r>
            <a:r>
              <a:rPr lang="en-IN" dirty="0"/>
              <a:t>09, or 9. The </a:t>
            </a:r>
            <a:r>
              <a:rPr lang="en-IN" dirty="0" smtClean="0"/>
              <a:t>corresponding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4" name="Picture 3" descr="C = 9^3 mod 55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73" y="2514600"/>
            <a:ext cx="2010854" cy="40324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822700" y="3048000"/>
            <a:ext cx="2438400" cy="914400"/>
          </a:xfrm>
        </p:spPr>
        <p:txBody>
          <a:bodyPr/>
          <a:lstStyle/>
          <a:p>
            <a:pPr marL="0" indent="0"/>
            <a:r>
              <a:rPr lang="en-IN" dirty="0" smtClean="0"/>
              <a:t>= 729 </a:t>
            </a:r>
            <a:r>
              <a:rPr lang="en-IN" i="1" dirty="0"/>
              <a:t>mod </a:t>
            </a:r>
            <a:r>
              <a:rPr lang="en-IN" dirty="0" smtClean="0"/>
              <a:t>55</a:t>
            </a:r>
          </a:p>
          <a:p>
            <a:pPr marL="0" indent="0"/>
            <a:r>
              <a:rPr lang="en-IN" dirty="0"/>
              <a:t>=</a:t>
            </a:r>
            <a:r>
              <a:rPr lang="en-IN" dirty="0" smtClean="0"/>
              <a:t> 14.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191000"/>
            <a:ext cx="7467600" cy="533400"/>
          </a:xfrm>
        </p:spPr>
        <p:txBody>
          <a:bodyPr/>
          <a:lstStyle/>
          <a:p>
            <a:pPr marL="0" indent="0"/>
            <a:r>
              <a:rPr lang="en-IN" dirty="0"/>
              <a:t>Accordingly, Bob sends Alice the message: 17 14.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6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Modular </a:t>
            </a:r>
            <a:r>
              <a:rPr lang="en-IN" altLang="en-US" sz="2600" dirty="0"/>
              <a:t>Arithmetic with </a:t>
            </a:r>
            <a:r>
              <a:rPr lang="en-IN" altLang="en-US" sz="2600" dirty="0" smtClean="0"/>
              <a:t>Applications to Cryptography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The receiver of such a message can easily decrypt it by using the formula</a:t>
            </a:r>
            <a:endParaRPr lang="en-US" altLang="en-US" dirty="0"/>
          </a:p>
        </p:txBody>
      </p:sp>
      <p:pic>
        <p:nvPicPr>
          <p:cNvPr id="7" name="Picture 6" descr="The text reads “M = (C minus 3) mod 26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67" y="2286000"/>
            <a:ext cx="2735864" cy="56186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971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For reference, here are the letters of the alphabet, together with their numeric equivalents:</a:t>
            </a:r>
            <a:endParaRPr lang="en-US" altLang="en-US" dirty="0"/>
          </a:p>
        </p:txBody>
      </p:sp>
      <p:pic>
        <p:nvPicPr>
          <p:cNvPr id="9" name="Picture 8" descr="The table shows the alphabet letters A to Z with their numeric equivalents.&#10;A together with numeric equivalent 01, B together with numeric equivalent 02, C together with numeric equivalent 03, D together with numeric equivalent 04, E together with numeric equivalent 05, F together with numeric equivalent 06, G together with numeric equivalent 07, H together with numeric equivalent 08, I together with numeric equivalent 09, J together with numeric equivalent 10, K together with numeric equivalent 11, L together with numeric equivalent 12, M together with numeric equivalent 13, N together with numeric equivalent 14, O together with numeric equivalent 15, P together with numeric equivalent 16, Q together with numeric equivalent 17, R together with numeric equivalent 18, S together with numeric equivalent 19, T together with numeric equivalent 20, U together with numeric equivalent 21, V together with numeric equivalent 22, W together with numeric equivalent 23, X together with numeric equivalent 24, Y together with numeric equivalent 25, and Z together with numeric equivalent 26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5" y="3962400"/>
            <a:ext cx="7557025" cy="12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2590800"/>
          </a:xfrm>
        </p:spPr>
        <p:txBody>
          <a:bodyPr/>
          <a:lstStyle/>
          <a:p>
            <a:pPr marL="0" indent="0"/>
            <a:r>
              <a:rPr lang="en-IN" dirty="0"/>
              <a:t>To decrypt the message, the </a:t>
            </a:r>
            <a:r>
              <a:rPr lang="en-IN" i="1" dirty="0"/>
              <a:t>decryption key </a:t>
            </a:r>
            <a:r>
              <a:rPr lang="en-IN" dirty="0"/>
              <a:t>must </a:t>
            </a:r>
            <a:r>
              <a:rPr lang="en-IN" dirty="0" smtClean="0"/>
              <a:t>be computed</a:t>
            </a:r>
            <a:r>
              <a:rPr lang="en-IN" dirty="0"/>
              <a:t>. It is a number </a:t>
            </a:r>
            <a:r>
              <a:rPr lang="en-IN" i="1" dirty="0"/>
              <a:t>d </a:t>
            </a:r>
            <a:r>
              <a:rPr lang="en-IN" dirty="0"/>
              <a:t>that is </a:t>
            </a:r>
            <a:r>
              <a:rPr lang="en-IN" dirty="0" smtClean="0"/>
              <a:t>a positive </a:t>
            </a:r>
            <a:r>
              <a:rPr lang="en-IN" dirty="0"/>
              <a:t>inverse to </a:t>
            </a:r>
            <a:r>
              <a:rPr lang="en-IN" i="1" dirty="0" smtClean="0"/>
              <a:t>e </a:t>
            </a:r>
            <a:r>
              <a:rPr lang="en-IN" dirty="0" smtClean="0"/>
              <a:t>modulo </a:t>
            </a:r>
            <a:r>
              <a:rPr lang="en-IN" dirty="0"/>
              <a:t>(</a:t>
            </a:r>
            <a:r>
              <a:rPr lang="en-IN" i="1" dirty="0" smtClean="0"/>
              <a:t>p </a:t>
            </a:r>
            <a:r>
              <a:rPr lang="en-IN" dirty="0" smtClean="0"/>
              <a:t>− 1</a:t>
            </a:r>
            <a:r>
              <a:rPr lang="en-IN" dirty="0"/>
              <a:t>)(</a:t>
            </a:r>
            <a:r>
              <a:rPr lang="en-IN" i="1" dirty="0" smtClean="0"/>
              <a:t>q</a:t>
            </a:r>
            <a:r>
              <a:rPr lang="en-IN" dirty="0"/>
              <a:t> − </a:t>
            </a:r>
            <a:r>
              <a:rPr lang="en-IN" dirty="0" smtClean="0"/>
              <a:t>1).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The </a:t>
            </a:r>
            <a:r>
              <a:rPr lang="en-IN" dirty="0"/>
              <a:t>plaintext </a:t>
            </a:r>
            <a:r>
              <a:rPr lang="en-IN" i="1" dirty="0"/>
              <a:t>M </a:t>
            </a:r>
            <a:r>
              <a:rPr lang="en-IN" dirty="0"/>
              <a:t>is obtained from </a:t>
            </a:r>
            <a:r>
              <a:rPr lang="en-IN" dirty="0" smtClean="0"/>
              <a:t>the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i="1" dirty="0" smtClean="0"/>
              <a:t>C </a:t>
            </a:r>
            <a:r>
              <a:rPr lang="en-IN" dirty="0"/>
              <a:t>by the formula</a:t>
            </a:r>
          </a:p>
        </p:txBody>
      </p:sp>
      <p:pic>
        <p:nvPicPr>
          <p:cNvPr id="4" name="Picture 3" descr="The text reads “M = c^d mod p q, where the number pair (p q, d) is Alice's private key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25" y="4063532"/>
            <a:ext cx="6245475" cy="5846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7467600" y="4191000"/>
            <a:ext cx="914400" cy="457200"/>
          </a:xfrm>
        </p:spPr>
        <p:txBody>
          <a:bodyPr/>
          <a:lstStyle/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8.4.6</a:t>
            </a:r>
            <a:endParaRPr lang="en-IN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8.4.10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Decrypting </a:t>
            </a:r>
            <a:r>
              <a:rPr lang="en-IN" altLang="en-US" sz="2100" i="1" dirty="0"/>
              <a:t>a Message Using RSA </a:t>
            </a:r>
            <a:r>
              <a:rPr lang="en-IN" altLang="en-US" sz="2100" i="1" dirty="0" smtClean="0"/>
              <a:t>Cryptography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Imagine that Alice has hired you to help her </a:t>
            </a:r>
            <a:r>
              <a:rPr lang="en-IN" dirty="0" smtClean="0"/>
              <a:t>decrypt messages </a:t>
            </a:r>
            <a:r>
              <a:rPr lang="en-IN" dirty="0"/>
              <a:t>and has shared with you </a:t>
            </a:r>
            <a:r>
              <a:rPr lang="en-IN" dirty="0" smtClean="0"/>
              <a:t>the values </a:t>
            </a:r>
            <a:r>
              <a:rPr lang="en-IN" dirty="0"/>
              <a:t>of </a:t>
            </a:r>
            <a:r>
              <a:rPr lang="en-IN" i="1" dirty="0"/>
              <a:t>p </a:t>
            </a:r>
            <a:r>
              <a:rPr lang="en-IN" dirty="0" smtClean="0"/>
              <a:t>and </a:t>
            </a:r>
            <a:r>
              <a:rPr lang="en-IN" i="1" dirty="0" smtClean="0"/>
              <a:t>q</a:t>
            </a:r>
            <a:r>
              <a:rPr lang="en-IN" dirty="0"/>
              <a:t>. Compute Alice’s private key (</a:t>
            </a:r>
            <a:r>
              <a:rPr lang="en-IN" i="1" dirty="0" err="1"/>
              <a:t>pq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) and use </a:t>
            </a:r>
            <a:r>
              <a:rPr lang="en-IN" dirty="0" smtClean="0"/>
              <a:t>the formula</a:t>
            </a:r>
            <a:endParaRPr lang="en-US" altLang="en-US" dirty="0"/>
          </a:p>
        </p:txBody>
      </p:sp>
      <p:pic>
        <p:nvPicPr>
          <p:cNvPr id="6" name="Picture 5" descr="M = C^d mod p q"/>
          <p:cNvPicPr>
            <a:picLocks noChangeAspect="1"/>
          </p:cNvPicPr>
          <p:nvPr/>
        </p:nvPicPr>
        <p:blipFill rotWithShape="1">
          <a:blip r:embed="rId3"/>
          <a:srcRect t="9822" r="2640"/>
          <a:stretch/>
        </p:blipFill>
        <p:spPr>
          <a:xfrm>
            <a:off x="497541" y="2607792"/>
            <a:ext cx="1974647" cy="40528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654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to </a:t>
            </a:r>
            <a:r>
              <a:rPr lang="en-IN" dirty="0"/>
              <a:t>decrypt the following </a:t>
            </a:r>
            <a:r>
              <a:rPr lang="en-IN" dirty="0" err="1"/>
              <a:t>ciphertext</a:t>
            </a:r>
            <a:r>
              <a:rPr lang="en-IN" dirty="0"/>
              <a:t> for her: 17 14.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2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81200"/>
          </a:xfrm>
        </p:spPr>
        <p:txBody>
          <a:bodyPr/>
          <a:lstStyle/>
          <a:p>
            <a:pPr marL="0" indent="0"/>
            <a:r>
              <a:rPr lang="en-IN" dirty="0"/>
              <a:t>Because </a:t>
            </a:r>
            <a:r>
              <a:rPr lang="en-IN" i="1" dirty="0"/>
              <a:t>p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5 and </a:t>
            </a:r>
            <a:r>
              <a:rPr lang="en-IN" i="1" dirty="0"/>
              <a:t>q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11, (</a:t>
            </a:r>
            <a:r>
              <a:rPr lang="en-IN" i="1" dirty="0" smtClean="0"/>
              <a:t>p </a:t>
            </a:r>
            <a:r>
              <a:rPr lang="en-IN" dirty="0" smtClean="0"/>
              <a:t>− 1</a:t>
            </a:r>
            <a:r>
              <a:rPr lang="en-IN" dirty="0"/>
              <a:t>)(</a:t>
            </a:r>
            <a:r>
              <a:rPr lang="en-IN" i="1" dirty="0" smtClean="0"/>
              <a:t>q</a:t>
            </a:r>
            <a:r>
              <a:rPr lang="en-IN" dirty="0"/>
              <a:t> − </a:t>
            </a:r>
            <a:r>
              <a:rPr lang="en-IN" dirty="0" smtClean="0"/>
              <a:t>1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40, the </a:t>
            </a:r>
            <a:r>
              <a:rPr lang="en-IN" dirty="0" smtClean="0"/>
              <a:t>decryption key </a:t>
            </a:r>
            <a:r>
              <a:rPr lang="en-IN" i="1" dirty="0"/>
              <a:t>d </a:t>
            </a:r>
            <a:r>
              <a:rPr lang="en-IN" dirty="0"/>
              <a:t>is a </a:t>
            </a:r>
            <a:r>
              <a:rPr lang="en-IN" dirty="0" smtClean="0"/>
              <a:t>positive inverse </a:t>
            </a:r>
            <a:r>
              <a:rPr lang="en-IN" dirty="0"/>
              <a:t>for 3 modulo 40</a:t>
            </a:r>
            <a:r>
              <a:rPr lang="en-IN" dirty="0" smtClean="0"/>
              <a:t>. </a:t>
            </a:r>
            <a:r>
              <a:rPr lang="en-IN" dirty="0"/>
              <a:t>Knowing that you would need this number, we </a:t>
            </a:r>
            <a:r>
              <a:rPr lang="en-IN" dirty="0" smtClean="0"/>
              <a:t>computed it in </a:t>
            </a:r>
            <a:r>
              <a:rPr lang="en-IN" dirty="0"/>
              <a:t>Example 8.4.8(b) and found it to be 27</a:t>
            </a:r>
            <a:r>
              <a:rPr lang="en-IN" dirty="0" smtClean="0"/>
              <a:t>. </a:t>
            </a:r>
            <a:r>
              <a:rPr lang="en-IN" dirty="0"/>
              <a:t>Thus </a:t>
            </a:r>
            <a:r>
              <a:rPr lang="en-IN" dirty="0" smtClean="0"/>
              <a:t>to decrypt </a:t>
            </a:r>
            <a:r>
              <a:rPr lang="en-IN" dirty="0"/>
              <a:t>the </a:t>
            </a:r>
            <a:r>
              <a:rPr lang="en-IN" dirty="0" err="1"/>
              <a:t>ciphertext</a:t>
            </a:r>
            <a:r>
              <a:rPr lang="en-IN" dirty="0"/>
              <a:t> 17, you need </a:t>
            </a:r>
            <a:r>
              <a:rPr lang="en-IN" dirty="0" smtClean="0"/>
              <a:t>to compute</a:t>
            </a:r>
            <a:endParaRPr lang="en-US" altLang="en-US" dirty="0"/>
          </a:p>
        </p:txBody>
      </p:sp>
      <p:pic>
        <p:nvPicPr>
          <p:cNvPr id="6" name="Picture 5" descr="M = 17^d mod p q = 17^27 mod 55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581400"/>
            <a:ext cx="4086227" cy="4056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2672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To do so, note </a:t>
            </a:r>
            <a:r>
              <a:rPr lang="en-IN" dirty="0" smtClean="0"/>
              <a:t>that</a:t>
            </a:r>
          </a:p>
          <a:p>
            <a:pPr marL="0" indent="0"/>
            <a:r>
              <a:rPr lang="en-US" altLang="en-US" dirty="0"/>
              <a:t>	</a:t>
            </a:r>
            <a:r>
              <a:rPr lang="en-US" altLang="en-US" dirty="0" smtClean="0"/>
              <a:t>		</a:t>
            </a:r>
            <a:r>
              <a:rPr lang="en-IN" dirty="0" smtClean="0"/>
              <a:t>27 </a:t>
            </a:r>
            <a:r>
              <a:rPr lang="en-IN" dirty="0"/>
              <a:t>=</a:t>
            </a:r>
            <a:r>
              <a:rPr lang="en-IN" dirty="0" smtClean="0"/>
              <a:t> 16 + 8 + 2 + 1</a:t>
            </a:r>
            <a:r>
              <a:rPr lang="en-IN" dirty="0"/>
              <a:t>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6541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Next, find the residues obtained when 17 is raised </a:t>
            </a:r>
            <a:r>
              <a:rPr lang="en-IN" dirty="0" smtClean="0"/>
              <a:t>to successively </a:t>
            </a:r>
            <a:r>
              <a:rPr lang="en-IN" dirty="0"/>
              <a:t>higher powers of 2, </a:t>
            </a:r>
            <a:r>
              <a:rPr lang="en-IN" dirty="0" smtClean="0"/>
              <a:t>up to</a:t>
            </a:r>
            <a:endParaRPr lang="en-US" altLang="en-US" dirty="0"/>
          </a:p>
        </p:txBody>
      </p:sp>
      <p:pic>
        <p:nvPicPr>
          <p:cNvPr id="4" name="Picture 3" descr="2^4 = 16: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77" y="1846764"/>
            <a:ext cx="1065548" cy="332372"/>
          </a:xfrm>
          <a:prstGeom prst="rect">
            <a:avLst/>
          </a:prstGeom>
        </p:spPr>
      </p:pic>
      <p:pic>
        <p:nvPicPr>
          <p:cNvPr id="9" name="Picture 8" descr="17 mod 55 = 17 mod 55 = 17,&#10;17^2 mod 55 = 17^2 mod 55 = 14,&#10;17^4 mod 55 = (17^2)^2 mod 55 = 14^2 mod 55 = 31,&#10;17^8 mod 55 = (17^4)^2 mod 55 = 31^2 mod 55 = 26,&#10;17^16 mod 55 = (17^8)^2 mod 55 = 26^2 mod 55 = 16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48" y="2580685"/>
            <a:ext cx="5677705" cy="21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3200399" cy="457200"/>
          </a:xfrm>
        </p:spPr>
        <p:txBody>
          <a:bodyPr/>
          <a:lstStyle/>
          <a:p>
            <a:pPr marL="0" indent="0"/>
            <a:r>
              <a:rPr lang="en-IN" dirty="0"/>
              <a:t>Then use the fact that</a:t>
            </a:r>
            <a:endParaRPr lang="en-US" altLang="en-US" dirty="0"/>
          </a:p>
        </p:txBody>
      </p:sp>
      <p:pic>
        <p:nvPicPr>
          <p:cNvPr id="5" name="Picture 4" descr="17^27 = 17^(16 + 8 + 2 + 1)= (17^16)*(17^8)*(17^2)*(17^1) 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82" y="2079631"/>
            <a:ext cx="4692318" cy="3587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2590800"/>
            <a:ext cx="1219200" cy="457200"/>
          </a:xfrm>
        </p:spPr>
        <p:txBody>
          <a:bodyPr/>
          <a:lstStyle/>
          <a:p>
            <a:pPr marL="0" indent="0"/>
            <a:r>
              <a:rPr lang="en-IN" dirty="0"/>
              <a:t>to write</a:t>
            </a:r>
            <a:endParaRPr lang="en-US" altLang="en-US" dirty="0"/>
          </a:p>
        </p:txBody>
      </p:sp>
      <p:pic>
        <p:nvPicPr>
          <p:cNvPr id="6" name="Picture 5" descr="17^27 mod 55 = ((17^16)*(17^8)*(17^2)*17) mod 55&#10;is equivalent to [((17^16) mod 55)*((17^8) mod 55)*((17^2) mod 55)*(17 mod 55)] (mod 5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8" y="3200400"/>
            <a:ext cx="7557025" cy="75491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858000" y="3949700"/>
            <a:ext cx="2057400" cy="4572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Corollary 8.4.4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955800" y="4247415"/>
            <a:ext cx="4368800" cy="1391385"/>
          </a:xfrm>
        </p:spPr>
        <p:txBody>
          <a:bodyPr/>
          <a:lstStyle/>
          <a:p>
            <a:pPr marL="0" indent="0"/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16 </a:t>
            </a:r>
            <a:r>
              <a:rPr lang="en-IN" b="1" dirty="0" smtClean="0"/>
              <a:t>· </a:t>
            </a:r>
            <a:r>
              <a:rPr lang="en-IN" dirty="0" smtClean="0"/>
              <a:t>26 </a:t>
            </a:r>
            <a:r>
              <a:rPr lang="en-IN" b="1" dirty="0" smtClean="0"/>
              <a:t>· </a:t>
            </a:r>
            <a:r>
              <a:rPr lang="en-IN" dirty="0" smtClean="0"/>
              <a:t>14 </a:t>
            </a:r>
            <a:r>
              <a:rPr lang="en-IN" b="1" dirty="0" smtClean="0"/>
              <a:t>· </a:t>
            </a:r>
            <a:r>
              <a:rPr lang="en-IN" dirty="0" smtClean="0"/>
              <a:t>17</a:t>
            </a:r>
            <a:r>
              <a:rPr lang="en-IN" dirty="0"/>
              <a:t>) (</a:t>
            </a:r>
            <a:r>
              <a:rPr lang="en-IN" i="1" dirty="0"/>
              <a:t>mod </a:t>
            </a:r>
            <a:r>
              <a:rPr lang="en-IN" dirty="0"/>
              <a:t>55</a:t>
            </a:r>
            <a:r>
              <a:rPr lang="en-IN" dirty="0" smtClean="0"/>
              <a:t>)</a:t>
            </a:r>
          </a:p>
          <a:p>
            <a:pPr marL="0" indent="0"/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 </a:t>
            </a:r>
            <a:r>
              <a:rPr lang="en-IN" dirty="0" smtClean="0"/>
              <a:t>99008 </a:t>
            </a:r>
            <a:r>
              <a:rPr lang="en-IN" dirty="0"/>
              <a:t>(</a:t>
            </a:r>
            <a:r>
              <a:rPr lang="en-IN" i="1" dirty="0"/>
              <a:t>mod </a:t>
            </a:r>
            <a:r>
              <a:rPr lang="en-IN" dirty="0"/>
              <a:t>55</a:t>
            </a:r>
            <a:r>
              <a:rPr lang="en-IN" dirty="0" smtClean="0"/>
              <a:t>)</a:t>
            </a:r>
          </a:p>
          <a:p>
            <a:pPr marL="0" indent="0"/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 </a:t>
            </a:r>
            <a:r>
              <a:rPr lang="en-IN" dirty="0" smtClean="0"/>
              <a:t>8 </a:t>
            </a:r>
            <a:r>
              <a:rPr lang="en-IN" dirty="0"/>
              <a:t>(</a:t>
            </a:r>
            <a:r>
              <a:rPr lang="en-IN" i="1" dirty="0"/>
              <a:t>mod </a:t>
            </a:r>
            <a:r>
              <a:rPr lang="en-IN" dirty="0"/>
              <a:t>55</a:t>
            </a:r>
            <a:r>
              <a:rPr lang="en-IN" dirty="0" smtClean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2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2" y="1447800"/>
            <a:ext cx="1219200" cy="457200"/>
          </a:xfrm>
        </p:spPr>
        <p:txBody>
          <a:bodyPr/>
          <a:lstStyle/>
          <a:p>
            <a:pPr marL="0" indent="0"/>
            <a:r>
              <a:rPr lang="en-IN" dirty="0"/>
              <a:t>Hence</a:t>
            </a:r>
            <a:endParaRPr lang="en-US" altLang="en-US" dirty="0"/>
          </a:p>
        </p:txBody>
      </p:sp>
      <p:pic>
        <p:nvPicPr>
          <p:cNvPr id="4" name="Picture 3" descr="(17^27) mod 55 = 8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84" y="1475038"/>
            <a:ext cx="2082216" cy="35192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1999" cy="34290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and </a:t>
            </a:r>
            <a:r>
              <a:rPr lang="en-IN" dirty="0"/>
              <a:t>thus the plaintext of the first part of Bob’s message is </a:t>
            </a:r>
            <a:r>
              <a:rPr lang="en-IN" dirty="0" smtClean="0"/>
              <a:t>8, or 08. In </a:t>
            </a:r>
            <a:r>
              <a:rPr lang="en-IN" dirty="0"/>
              <a:t>the last step, you find the letter corresponding </a:t>
            </a:r>
            <a:r>
              <a:rPr lang="en-IN" dirty="0" smtClean="0"/>
              <a:t>to 08</a:t>
            </a:r>
            <a:r>
              <a:rPr lang="en-IN" dirty="0"/>
              <a:t>, which is </a:t>
            </a:r>
            <a:r>
              <a:rPr lang="en-IN" i="1" dirty="0" smtClean="0"/>
              <a:t>H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exercises 14 and </a:t>
            </a:r>
            <a:r>
              <a:rPr lang="en-IN" dirty="0" smtClean="0"/>
              <a:t>15 at </a:t>
            </a:r>
            <a:r>
              <a:rPr lang="en-IN" dirty="0"/>
              <a:t>the end of </a:t>
            </a:r>
            <a:r>
              <a:rPr lang="en-IN" dirty="0" smtClean="0"/>
              <a:t>this section</a:t>
            </a:r>
            <a:r>
              <a:rPr lang="en-IN" dirty="0"/>
              <a:t>, you are asked to show that when you decrypt </a:t>
            </a:r>
            <a:r>
              <a:rPr lang="en-IN" dirty="0" smtClean="0"/>
              <a:t>14, the </a:t>
            </a:r>
            <a:r>
              <a:rPr lang="en-IN" dirty="0"/>
              <a:t>result is </a:t>
            </a:r>
            <a:r>
              <a:rPr lang="en-IN" dirty="0" smtClean="0"/>
              <a:t>9, which </a:t>
            </a:r>
            <a:r>
              <a:rPr lang="en-IN" dirty="0"/>
              <a:t>corresponds to the letter I, so </a:t>
            </a:r>
            <a:r>
              <a:rPr lang="en-IN" dirty="0" smtClean="0"/>
              <a:t>you can </a:t>
            </a:r>
            <a:r>
              <a:rPr lang="en-IN" dirty="0"/>
              <a:t>tell Alice that Bob’s message is HI.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4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RSA Cryptography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Figure 8.4.1 illustrates the process of sending </a:t>
            </a:r>
            <a:r>
              <a:rPr lang="en-IN" dirty="0" smtClean="0"/>
              <a:t>and receiving </a:t>
            </a:r>
            <a:r>
              <a:rPr lang="en-IN" dirty="0"/>
              <a:t>a message using </a:t>
            </a:r>
            <a:r>
              <a:rPr lang="en-IN" dirty="0" smtClean="0"/>
              <a:t>RSA cryptography</a:t>
            </a:r>
            <a:r>
              <a:rPr lang="en-IN" dirty="0"/>
              <a:t>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886200" y="5562600"/>
            <a:ext cx="1066800" cy="304800"/>
          </a:xfrm>
        </p:spPr>
        <p:txBody>
          <a:bodyPr/>
          <a:lstStyle/>
          <a:p>
            <a:pPr marL="0" indent="0"/>
            <a:r>
              <a:rPr lang="en-IN" sz="1200" b="1" dirty="0"/>
              <a:t>Figure 8.4.1</a:t>
            </a:r>
            <a:endParaRPr lang="en-IN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429000" y="5245054"/>
            <a:ext cx="2209800" cy="304800"/>
          </a:xfrm>
        </p:spPr>
        <p:txBody>
          <a:bodyPr/>
          <a:lstStyle/>
          <a:p>
            <a:pPr marL="0" indent="0"/>
            <a:r>
              <a:rPr lang="en-IN" sz="1400" dirty="0"/>
              <a:t>Using RSA cryptography</a:t>
            </a:r>
          </a:p>
        </p:txBody>
      </p:sp>
      <p:pic>
        <p:nvPicPr>
          <p:cNvPr id="7" name="Picture 6" descr="The order of the process of sending and receiving a message using RSA cryptography is shown as follows.&#10;Bob creates a plaintext block, M.&#10;Bob uses Alice's public key to encrypt M: C equivalent to (M^e) mod (p q).&#10;Bob sends an encrypted block C to Alice.&#10;Alice uses her private key to decrypt C: M = (C^d) mod (p q).&#10;Alice reads Bob's plaintext block, M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559027"/>
            <a:ext cx="6245475" cy="23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Euclid’s Lemma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3300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Euclid’s Lemma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1371600"/>
          </a:xfrm>
        </p:spPr>
        <p:txBody>
          <a:bodyPr/>
          <a:lstStyle/>
          <a:p>
            <a:pPr marL="0" indent="0"/>
            <a:r>
              <a:rPr lang="en-US" i="1" dirty="0"/>
              <a:t>Euclid’s lemma</a:t>
            </a:r>
            <a:r>
              <a:rPr lang="en-IN" dirty="0" smtClean="0"/>
              <a:t> </a:t>
            </a:r>
            <a:r>
              <a:rPr lang="en-IN" dirty="0"/>
              <a:t>is the crucial </a:t>
            </a:r>
            <a:r>
              <a:rPr lang="en-IN" dirty="0" smtClean="0"/>
              <a:t>fact behind </a:t>
            </a:r>
            <a:r>
              <a:rPr lang="en-IN" dirty="0"/>
              <a:t>the </a:t>
            </a:r>
            <a:r>
              <a:rPr lang="en-IN" dirty="0" smtClean="0"/>
              <a:t>unique factorization </a:t>
            </a:r>
            <a:r>
              <a:rPr lang="en-IN" dirty="0"/>
              <a:t>theorem for the integers and is also of </a:t>
            </a:r>
            <a:r>
              <a:rPr lang="en-IN" dirty="0" smtClean="0"/>
              <a:t>great importance in many </a:t>
            </a:r>
            <a:r>
              <a:rPr lang="en-IN" dirty="0"/>
              <a:t>other parts of number theory.</a:t>
            </a:r>
          </a:p>
        </p:txBody>
      </p:sp>
      <p:pic>
        <p:nvPicPr>
          <p:cNvPr id="6" name="Picture 5" descr="The text box has the heading “Theorem 8.4.8 Euclid's Lemma.” The text reads “For all integers a, b, and c, if g c d (a, c) = 1 and a divides (b c), then a divides b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971800"/>
            <a:ext cx="7557025" cy="10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Euclid’s Lemma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he text box has the heading “Theorem 8.4.9 Cancellation Theorem for Modular Congruence.” The text reads “For all integers a, b, c, and n with n greater than 1, if g c d (c, n) = 1 and (a c) is equivalent to (b c)(mod n), then a is equivalent to b(mod n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71650"/>
            <a:ext cx="8305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8.4.1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Encrypting </a:t>
            </a:r>
            <a:r>
              <a:rPr lang="en-IN" altLang="en-US" sz="2100" i="1" dirty="0"/>
              <a:t>and Decrypting with the Caesar </a:t>
            </a:r>
            <a:r>
              <a:rPr lang="en-IN" altLang="en-US" sz="2100" i="1" dirty="0" smtClean="0"/>
              <a:t>Cipher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667000"/>
          </a:xfrm>
        </p:spPr>
        <p:txBody>
          <a:bodyPr/>
          <a:lstStyle/>
          <a:p>
            <a:r>
              <a:rPr lang="en-IN" dirty="0" smtClean="0"/>
              <a:t>a. Use </a:t>
            </a:r>
            <a:r>
              <a:rPr lang="en-IN" dirty="0"/>
              <a:t>the Caesar cipher to encrypt the message </a:t>
            </a:r>
            <a:r>
              <a:rPr lang="en-IN" dirty="0" smtClean="0"/>
              <a:t>HOW ARE YOU.</a:t>
            </a:r>
          </a:p>
          <a:p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. Use the Caesar cipher to decrypt the message L DP ILQH.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22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Fermat’s Little Theorem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276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Fermat’s </a:t>
            </a:r>
            <a:r>
              <a:rPr lang="en-IN" altLang="en-US" dirty="0"/>
              <a:t>Little </a:t>
            </a:r>
            <a:r>
              <a:rPr lang="en-IN" altLang="en-US" dirty="0" smtClean="0"/>
              <a:t>Theorem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Fermat’s little theorem was given that name to distinguish </a:t>
            </a:r>
            <a:r>
              <a:rPr lang="en-IN" dirty="0" smtClean="0"/>
              <a:t>it from </a:t>
            </a:r>
            <a:r>
              <a:rPr lang="en-IN" dirty="0"/>
              <a:t>Fermat’s last </a:t>
            </a:r>
            <a:r>
              <a:rPr lang="en-IN" dirty="0" smtClean="0"/>
              <a:t>theorem. </a:t>
            </a:r>
            <a:r>
              <a:rPr lang="en-IN" dirty="0"/>
              <a:t>It provides the </a:t>
            </a:r>
            <a:r>
              <a:rPr lang="en-IN" dirty="0" smtClean="0"/>
              <a:t>theoretical underpinning </a:t>
            </a:r>
            <a:r>
              <a:rPr lang="en-IN" dirty="0"/>
              <a:t>for </a:t>
            </a:r>
            <a:r>
              <a:rPr lang="en-IN" dirty="0" smtClean="0"/>
              <a:t>RSA cryptography</a:t>
            </a:r>
            <a:r>
              <a:rPr lang="en-IN" dirty="0"/>
              <a:t>.</a:t>
            </a:r>
          </a:p>
        </p:txBody>
      </p:sp>
      <p:pic>
        <p:nvPicPr>
          <p:cNvPr id="3" name="Picture 2" descr="The text box has the heading “Theorem 8.4.10 Fermat's Little Theorem.” The text reads “If p is any prime number and a is any integer such that p does not divides a, then a^(p minus 1) is equivalent to 1 (mod p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895600"/>
            <a:ext cx="7557025" cy="10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Fermat’s </a:t>
            </a:r>
            <a:r>
              <a:rPr lang="en-IN" altLang="en-US" dirty="0"/>
              <a:t>Little </a:t>
            </a:r>
            <a:r>
              <a:rPr lang="en-IN" altLang="en-US" dirty="0" smtClean="0"/>
              <a:t>Theorem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371600"/>
            <a:ext cx="7467600" cy="914400"/>
          </a:xfrm>
        </p:spPr>
        <p:txBody>
          <a:bodyPr/>
          <a:lstStyle/>
          <a:p>
            <a:pPr marL="0" indent="0"/>
            <a:r>
              <a:rPr lang="en-IN" dirty="0" smtClean="0"/>
              <a:t>The process </a:t>
            </a:r>
            <a:r>
              <a:rPr lang="en-IN" dirty="0"/>
              <a:t>of message authentication is illustrated in Figure 8.4.2.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886200" y="5651546"/>
            <a:ext cx="1066800" cy="304800"/>
          </a:xfrm>
        </p:spPr>
        <p:txBody>
          <a:bodyPr/>
          <a:lstStyle/>
          <a:p>
            <a:pPr marL="0" indent="0"/>
            <a:r>
              <a:rPr lang="en-IN" sz="1200" b="1" dirty="0"/>
              <a:t>Figure </a:t>
            </a:r>
            <a:r>
              <a:rPr lang="en-IN" sz="1200" b="1" dirty="0" smtClean="0"/>
              <a:t>8.4.2</a:t>
            </a:r>
            <a:endParaRPr lang="en-IN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429000" y="5334000"/>
            <a:ext cx="2209800" cy="304800"/>
          </a:xfrm>
        </p:spPr>
        <p:txBody>
          <a:bodyPr/>
          <a:lstStyle/>
          <a:p>
            <a:pPr marL="0" indent="0"/>
            <a:r>
              <a:rPr lang="en-IN" sz="1400" dirty="0" smtClean="0"/>
              <a:t>Message authentication</a:t>
            </a:r>
            <a:endParaRPr lang="en-IN" sz="1400" dirty="0"/>
          </a:p>
        </p:txBody>
      </p:sp>
      <p:pic>
        <p:nvPicPr>
          <p:cNvPr id="4" name="Picture 3" descr="The order of process of message authentication is as follows.&#10;Alice creates message A in plaintext, uses her private key to encrypt her ID information, and adds it to A.&#10;Alice uses Bob's public key to encrypt A.&#10;Alice sends an encrypted message A to Bob.&#10;Bob uses his private key to decrypt A. Then, he uses Alice's public key to decrypt Alice's enclosed ID information.&#10;Bob reads the clear text in message A, knowing that it is from Alice because only Alice has the private key to encrypt her ID informatio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2286000"/>
            <a:ext cx="5161550" cy="30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r>
              <a:rPr lang="en-IN" dirty="0" smtClean="0"/>
              <a:t>a. First</a:t>
            </a:r>
            <a:r>
              <a:rPr lang="en-IN" dirty="0"/>
              <a:t>, translate the letters of HOW ARE YOU into </a:t>
            </a:r>
            <a:r>
              <a:rPr lang="en-IN" dirty="0" smtClean="0"/>
              <a:t>their numeric </a:t>
            </a:r>
            <a:r>
              <a:rPr lang="en-IN" dirty="0"/>
              <a:t>equivalents</a:t>
            </a:r>
            <a:r>
              <a:rPr lang="en-IN" dirty="0" smtClean="0"/>
              <a:t>:</a:t>
            </a:r>
          </a:p>
          <a:p>
            <a:endParaRPr lang="en-US" altLang="en-US" sz="100" dirty="0" smtClean="0"/>
          </a:p>
          <a:p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IN" dirty="0" smtClean="0"/>
              <a:t>08    15    23    01   18   05    25   15   21.</a:t>
            </a:r>
          </a:p>
          <a:p>
            <a:endParaRPr lang="en-IN" altLang="en-US" sz="300" dirty="0"/>
          </a:p>
          <a:p>
            <a:r>
              <a:rPr lang="en-IN" altLang="en-US" dirty="0" smtClean="0"/>
              <a:t>	</a:t>
            </a:r>
            <a:r>
              <a:rPr lang="en-IN" dirty="0"/>
              <a:t>Next, encrypt the message by adding 3 to each number. The result </a:t>
            </a:r>
            <a:r>
              <a:rPr lang="en-IN" dirty="0" smtClean="0"/>
              <a:t>is</a:t>
            </a:r>
          </a:p>
          <a:p>
            <a:r>
              <a:rPr lang="en-IN" altLang="en-US" dirty="0"/>
              <a:t>	</a:t>
            </a:r>
            <a:r>
              <a:rPr lang="en-IN" altLang="en-US" dirty="0" smtClean="0"/>
              <a:t>	</a:t>
            </a:r>
            <a:r>
              <a:rPr lang="en-IN" dirty="0" smtClean="0"/>
              <a:t>11    18    26    04    21  08    02   18   24.</a:t>
            </a:r>
          </a:p>
          <a:p>
            <a:endParaRPr lang="en-IN" sz="1000" dirty="0" smtClean="0"/>
          </a:p>
          <a:p>
            <a:r>
              <a:rPr lang="en-IN" dirty="0" smtClean="0"/>
              <a:t>	Finally</a:t>
            </a:r>
            <a:r>
              <a:rPr lang="en-IN" dirty="0"/>
              <a:t>, substitute the letters that correspond to </a:t>
            </a:r>
            <a:r>
              <a:rPr lang="en-IN" dirty="0" smtClean="0"/>
              <a:t>these numbers</a:t>
            </a:r>
            <a:r>
              <a:rPr lang="en-IN" dirty="0"/>
              <a:t>. The encrypted </a:t>
            </a:r>
            <a:r>
              <a:rPr lang="en-IN" dirty="0" smtClean="0"/>
              <a:t>message becomes</a:t>
            </a:r>
          </a:p>
          <a:p>
            <a:r>
              <a:rPr lang="en-IN" dirty="0"/>
              <a:t>	</a:t>
            </a:r>
            <a:r>
              <a:rPr lang="en-IN" dirty="0" smtClean="0"/>
              <a:t>		KRZ        DUH       BRX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6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8.4.1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r>
              <a:rPr lang="en-IN" dirty="0"/>
              <a:t>b. First, translate the letters of L DP ILQH into their </a:t>
            </a:r>
            <a:r>
              <a:rPr lang="en-IN" dirty="0" smtClean="0"/>
              <a:t>numeric equivalents:</a:t>
            </a:r>
          </a:p>
          <a:p>
            <a:endParaRPr lang="en-IN" altLang="en-US" sz="400" dirty="0"/>
          </a:p>
          <a:p>
            <a:r>
              <a:rPr lang="en-IN" altLang="en-US" dirty="0" smtClean="0"/>
              <a:t>			</a:t>
            </a:r>
            <a:r>
              <a:rPr lang="en-IN" dirty="0" smtClean="0"/>
              <a:t>12     04     16     09     12     17     08.</a:t>
            </a:r>
          </a:p>
          <a:p>
            <a:endParaRPr lang="en-IN" altLang="en-US" sz="900" dirty="0"/>
          </a:p>
          <a:p>
            <a:r>
              <a:rPr lang="en-IN" altLang="en-US" dirty="0" smtClean="0"/>
              <a:t>	</a:t>
            </a:r>
            <a:r>
              <a:rPr lang="en-IN" dirty="0"/>
              <a:t>Next, decrypt the message by subtracting 3 from </a:t>
            </a:r>
            <a:r>
              <a:rPr lang="en-IN" dirty="0" smtClean="0"/>
              <a:t>each number:</a:t>
            </a:r>
          </a:p>
          <a:p>
            <a:r>
              <a:rPr lang="en-IN" altLang="en-US" dirty="0"/>
              <a:t>	</a:t>
            </a:r>
            <a:r>
              <a:rPr lang="en-IN" altLang="en-US" dirty="0" smtClean="0"/>
              <a:t>		</a:t>
            </a:r>
            <a:r>
              <a:rPr lang="en-IN" dirty="0" smtClean="0"/>
              <a:t>09      01     13    06      09    14     05.</a:t>
            </a:r>
          </a:p>
          <a:p>
            <a:r>
              <a:rPr lang="en-IN" altLang="en-US" sz="1200" dirty="0"/>
              <a:t>	</a:t>
            </a:r>
            <a:endParaRPr lang="en-IN" altLang="en-US" sz="1200" dirty="0" smtClean="0"/>
          </a:p>
          <a:p>
            <a:r>
              <a:rPr lang="en-IN" altLang="en-US" dirty="0"/>
              <a:t>	</a:t>
            </a:r>
            <a:r>
              <a:rPr lang="en-IN" dirty="0"/>
              <a:t>Then, translate back into letters to obtain the </a:t>
            </a:r>
            <a:r>
              <a:rPr lang="en-IN" dirty="0" smtClean="0"/>
              <a:t>original message</a:t>
            </a:r>
            <a:r>
              <a:rPr lang="en-IN" dirty="0"/>
              <a:t>: I AM FINE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7295</TotalTime>
  <Words>3057</Words>
  <Application>Microsoft Office PowerPoint</Application>
  <PresentationFormat>On-screen Show (4:3)</PresentationFormat>
  <Paragraphs>384</Paragraphs>
  <Slides>72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 Unicode MS</vt:lpstr>
      <vt:lpstr>Arial</vt:lpstr>
      <vt:lpstr>Wingdings</vt:lpstr>
      <vt:lpstr>sample</vt:lpstr>
      <vt:lpstr>CHAPTER 8</vt:lpstr>
      <vt:lpstr>8.4</vt:lpstr>
      <vt:lpstr>Modular Arithmetic with Applications to Cryptography</vt:lpstr>
      <vt:lpstr>Modular Arithmetic with Applications to Cryptography</vt:lpstr>
      <vt:lpstr>Modular Arithmetic with Applications to Cryptography</vt:lpstr>
      <vt:lpstr>Modular Arithmetic with Applications to Cryptography</vt:lpstr>
      <vt:lpstr>Example 8.4.1 – Encrypting and Decrypting with the Caesar Cipher</vt:lpstr>
      <vt:lpstr>Example 8.4.1 – Solution</vt:lpstr>
      <vt:lpstr>Example 8.4.1 – Solution</vt:lpstr>
      <vt:lpstr>Properties of Congruence Modulo n</vt:lpstr>
      <vt:lpstr>Properties of Congruence Modulo n</vt:lpstr>
      <vt:lpstr>Properties of Congruence Modulo n</vt:lpstr>
      <vt:lpstr>Properties of Congruence Modulo n</vt:lpstr>
      <vt:lpstr>Properties of Congruence Modulo n</vt:lpstr>
      <vt:lpstr>Modular Arithmetic</vt:lpstr>
      <vt:lpstr>Modular Arithmetic</vt:lpstr>
      <vt:lpstr>Modular Arithmetic</vt:lpstr>
      <vt:lpstr>Example 8.4.2 – Getting Started with Modular Arithmetic</vt:lpstr>
      <vt:lpstr>Example 8.4.2 – Solution</vt:lpstr>
      <vt:lpstr>Example 8.4.2 – Solution</vt:lpstr>
      <vt:lpstr>Modular Arithmetic</vt:lpstr>
      <vt:lpstr>Example 8.4.3 – Computing a Product Modulo n</vt:lpstr>
      <vt:lpstr>Example 8.4.3 – Solution</vt:lpstr>
      <vt:lpstr>Example 8.4.3 – Solution</vt:lpstr>
      <vt:lpstr>Modular Arithmetic</vt:lpstr>
      <vt:lpstr>Modular Arithmetic</vt:lpstr>
      <vt:lpstr>Example 8.4.4 – Computing</vt:lpstr>
      <vt:lpstr>Example 8.4.4 – Solution</vt:lpstr>
      <vt:lpstr>Example 8.4.5 – Computing</vt:lpstr>
      <vt:lpstr>Example 8.4.5 – Solution</vt:lpstr>
      <vt:lpstr>Example 8.4.5 – Solution</vt:lpstr>
      <vt:lpstr>Extending the Euclidean Algorithm</vt:lpstr>
      <vt:lpstr>Extending the Euclidean Algorithm</vt:lpstr>
      <vt:lpstr>Example 8.4.6 – Expressing a Greatest Common Divisor as a Linear Combination</vt:lpstr>
      <vt:lpstr>Example 8.4.6 – Solution</vt:lpstr>
      <vt:lpstr>Example 8.4.6 – Solution</vt:lpstr>
      <vt:lpstr>Example 8.4.6 – Solution</vt:lpstr>
      <vt:lpstr>Finding an Inverse Modulo n</vt:lpstr>
      <vt:lpstr>Finding an Inverse Modulo n</vt:lpstr>
      <vt:lpstr>Example 8.4.7– Expressing 1 as a Linear Combination of Relatively Prime Integers</vt:lpstr>
      <vt:lpstr>Example 8.4.7 – Solution</vt:lpstr>
      <vt:lpstr>Example 8.4.7 – Solution</vt:lpstr>
      <vt:lpstr>Example 8.4.7 – Solution</vt:lpstr>
      <vt:lpstr>Example 8.4.7 – Solution</vt:lpstr>
      <vt:lpstr>Finding an Inverse Modulo n</vt:lpstr>
      <vt:lpstr>Example 8.4.8 – Finding an Inverse Modulo n</vt:lpstr>
      <vt:lpstr>Example 8.4.8 – Solution</vt:lpstr>
      <vt:lpstr>Example 8.4.8 – Solution</vt:lpstr>
      <vt:lpstr>Example 8.4.8 – Solution</vt:lpstr>
      <vt:lpstr>Example 8.4.8 – Solution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Example 8.4.9 – Encrypting a Message Using RSA Cryptography</vt:lpstr>
      <vt:lpstr>Example 8.4.9 – Solution</vt:lpstr>
      <vt:lpstr>Example 8.4.9 – Solution</vt:lpstr>
      <vt:lpstr>RSA Cryptography</vt:lpstr>
      <vt:lpstr>Example 8.4.10 – Decrypting a Message Using RSA Cryptography</vt:lpstr>
      <vt:lpstr>Example 8.4.10 – Solution</vt:lpstr>
      <vt:lpstr>Example 8.4.10 – Solution</vt:lpstr>
      <vt:lpstr>Example 8.4.10 – Solution</vt:lpstr>
      <vt:lpstr>Example 8.4.10 – Solution</vt:lpstr>
      <vt:lpstr>RSA Cryptography</vt:lpstr>
      <vt:lpstr>Euclid’s Lemma</vt:lpstr>
      <vt:lpstr>Euclid’s Lemma</vt:lpstr>
      <vt:lpstr>Euclid’s Lemma</vt:lpstr>
      <vt:lpstr>Fermat’s Little Theorem</vt:lpstr>
      <vt:lpstr>Fermat’s Little Theorem</vt:lpstr>
      <vt:lpstr>Fermat’s Little Theorem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2594</cp:revision>
  <dcterms:created xsi:type="dcterms:W3CDTF">2008-12-01T05:36:35Z</dcterms:created>
  <dcterms:modified xsi:type="dcterms:W3CDTF">2019-02-14T06:46:39Z</dcterms:modified>
</cp:coreProperties>
</file>