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2"/>
  </p:notesMasterIdLst>
  <p:handoutMasterIdLst>
    <p:handoutMasterId r:id="rId73"/>
  </p:handoutMasterIdLst>
  <p:sldIdLst>
    <p:sldId id="767" r:id="rId2"/>
    <p:sldId id="601" r:id="rId3"/>
    <p:sldId id="768" r:id="rId4"/>
    <p:sldId id="666" r:id="rId5"/>
    <p:sldId id="702" r:id="rId6"/>
    <p:sldId id="682" r:id="rId7"/>
    <p:sldId id="683" r:id="rId8"/>
    <p:sldId id="703" r:id="rId9"/>
    <p:sldId id="704" r:id="rId10"/>
    <p:sldId id="705" r:id="rId11"/>
    <p:sldId id="769" r:id="rId12"/>
    <p:sldId id="707" r:id="rId13"/>
    <p:sldId id="708" r:id="rId14"/>
    <p:sldId id="709" r:id="rId15"/>
    <p:sldId id="710" r:id="rId16"/>
    <p:sldId id="712" r:id="rId17"/>
    <p:sldId id="711" r:id="rId18"/>
    <p:sldId id="713" r:id="rId19"/>
    <p:sldId id="714" r:id="rId20"/>
    <p:sldId id="715" r:id="rId21"/>
    <p:sldId id="716" r:id="rId22"/>
    <p:sldId id="770" r:id="rId23"/>
    <p:sldId id="718" r:id="rId24"/>
    <p:sldId id="719" r:id="rId25"/>
    <p:sldId id="720" r:id="rId26"/>
    <p:sldId id="771" r:id="rId27"/>
    <p:sldId id="722" r:id="rId28"/>
    <p:sldId id="723" r:id="rId29"/>
    <p:sldId id="724" r:id="rId30"/>
    <p:sldId id="725" r:id="rId31"/>
    <p:sldId id="726" r:id="rId32"/>
    <p:sldId id="727" r:id="rId33"/>
    <p:sldId id="728" r:id="rId34"/>
    <p:sldId id="729" r:id="rId35"/>
    <p:sldId id="730" r:id="rId36"/>
    <p:sldId id="772" r:id="rId37"/>
    <p:sldId id="732" r:id="rId38"/>
    <p:sldId id="733" r:id="rId39"/>
    <p:sldId id="734" r:id="rId40"/>
    <p:sldId id="735" r:id="rId41"/>
    <p:sldId id="736" r:id="rId42"/>
    <p:sldId id="737" r:id="rId43"/>
    <p:sldId id="738" r:id="rId44"/>
    <p:sldId id="739" r:id="rId45"/>
    <p:sldId id="740" r:id="rId46"/>
    <p:sldId id="773" r:id="rId47"/>
    <p:sldId id="742" r:id="rId48"/>
    <p:sldId id="743" r:id="rId49"/>
    <p:sldId id="744" r:id="rId50"/>
    <p:sldId id="745" r:id="rId51"/>
    <p:sldId id="746" r:id="rId52"/>
    <p:sldId id="747" r:id="rId53"/>
    <p:sldId id="774" r:id="rId54"/>
    <p:sldId id="763" r:id="rId55"/>
    <p:sldId id="764" r:id="rId56"/>
    <p:sldId id="765" r:id="rId57"/>
    <p:sldId id="766" r:id="rId58"/>
    <p:sldId id="775" r:id="rId59"/>
    <p:sldId id="749" r:id="rId60"/>
    <p:sldId id="750" r:id="rId61"/>
    <p:sldId id="751" r:id="rId62"/>
    <p:sldId id="753" r:id="rId63"/>
    <p:sldId id="754" r:id="rId64"/>
    <p:sldId id="755" r:id="rId65"/>
    <p:sldId id="756" r:id="rId66"/>
    <p:sldId id="757" r:id="rId67"/>
    <p:sldId id="758" r:id="rId68"/>
    <p:sldId id="759" r:id="rId69"/>
    <p:sldId id="760" r:id="rId70"/>
    <p:sldId id="761" r:id="rId71"/>
  </p:sldIdLst>
  <p:sldSz cx="9144000" cy="6858000" type="screen4x3"/>
  <p:notesSz cx="6858000" cy="9144000"/>
  <p:custDataLst>
    <p:tags r:id="rId74"/>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7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3FCDFF"/>
    <a:srgbClr val="008EC0"/>
    <a:srgbClr val="A62B4D"/>
    <a:srgbClr val="00707E"/>
    <a:srgbClr val="93278F"/>
    <a:srgbClr val="20409A"/>
    <a:srgbClr val="0084B6"/>
    <a:srgbClr val="174788"/>
    <a:srgbClr val="226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01" autoAdjust="0"/>
    <p:restoredTop sz="94434" autoAdjust="0"/>
  </p:normalViewPr>
  <p:slideViewPr>
    <p:cSldViewPr>
      <p:cViewPr varScale="1">
        <p:scale>
          <a:sx n="71" d="100"/>
          <a:sy n="71" d="100"/>
        </p:scale>
        <p:origin x="690" y="60"/>
      </p:cViewPr>
      <p:guideLst>
        <p:guide orient="horz" pos="912"/>
        <p:guide pos="768"/>
      </p:guideLst>
    </p:cSldViewPr>
  </p:slideViewPr>
  <p:outlineViewPr>
    <p:cViewPr>
      <p:scale>
        <a:sx n="33" d="100"/>
        <a:sy n="33" d="100"/>
      </p:scale>
      <p:origin x="0" y="-3414"/>
    </p:cViewPr>
  </p:outlin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5169D7-30F9-42E6-9952-4309237F31D9}" type="datetimeFigureOut">
              <a:rPr lang="en-IN" smtClean="0"/>
              <a:t>14-02-2019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703B0-1DEE-4BA8-8AFE-52552D0DD6B2}" type="slidenum">
              <a:rPr lang="en-IN" smtClean="0"/>
              <a:t>‹#›</a:t>
            </a:fld>
            <a:endParaRPr lang="en-IN"/>
          </a:p>
        </p:txBody>
      </p:sp>
    </p:spTree>
    <p:extLst>
      <p:ext uri="{BB962C8B-B14F-4D97-AF65-F5344CB8AC3E}">
        <p14:creationId xmlns:p14="http://schemas.microsoft.com/office/powerpoint/2010/main" val="1456924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DB145F-E5FC-4D0D-91C6-32716D25EAF7}" type="slidenum">
              <a:rPr lang="en-US" altLang="en-US"/>
              <a:pPr/>
              <a:t>‹#›</a:t>
            </a:fld>
            <a:endParaRPr lang="en-US" altLang="en-US"/>
          </a:p>
        </p:txBody>
      </p:sp>
    </p:spTree>
    <p:extLst>
      <p:ext uri="{BB962C8B-B14F-4D97-AF65-F5344CB8AC3E}">
        <p14:creationId xmlns:p14="http://schemas.microsoft.com/office/powerpoint/2010/main" val="2047059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a:t>
            </a:fld>
            <a:endParaRPr lang="en-US" altLang="en-US" dirty="0"/>
          </a:p>
        </p:txBody>
      </p:sp>
    </p:spTree>
    <p:extLst>
      <p:ext uri="{BB962C8B-B14F-4D97-AF65-F5344CB8AC3E}">
        <p14:creationId xmlns:p14="http://schemas.microsoft.com/office/powerpoint/2010/main" val="627195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13</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14</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15</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16</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17</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18</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19</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20</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21</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23</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24</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25</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27</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28</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29</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30</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31</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32</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33</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34</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35</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37</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38</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39</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40</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41</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42</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43</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44</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45</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47</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48</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49</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50</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51</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52</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54</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55</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56</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57</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59</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60</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61</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62</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63</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64</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65</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66</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67</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68</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69</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70</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9</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10</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12</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2A17A8-E0C0-4ADB-8B7E-ED53CF178B7A}" type="slidenum">
              <a:rPr lang="en-US" altLang="en-US"/>
              <a:pPr/>
              <a:t>‹#›</a:t>
            </a:fld>
            <a:endParaRPr lang="en-US" altLang="en-US"/>
          </a:p>
        </p:txBody>
      </p:sp>
    </p:spTree>
    <p:extLst>
      <p:ext uri="{BB962C8B-B14F-4D97-AF65-F5344CB8AC3E}">
        <p14:creationId xmlns:p14="http://schemas.microsoft.com/office/powerpoint/2010/main" val="9178918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D5BDD4A-4EFC-4781-8C0D-F8A840611287}" type="slidenum">
              <a:rPr lang="en-US" altLang="en-US"/>
              <a:pPr/>
              <a:t>‹#›</a:t>
            </a:fld>
            <a:endParaRPr lang="en-US" altLang="en-US"/>
          </a:p>
        </p:txBody>
      </p:sp>
    </p:spTree>
    <p:extLst>
      <p:ext uri="{BB962C8B-B14F-4D97-AF65-F5344CB8AC3E}">
        <p14:creationId xmlns:p14="http://schemas.microsoft.com/office/powerpoint/2010/main" val="241635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D57D291-A0CF-4AA7-B750-3CA2B1EDDB72}" type="slidenum">
              <a:rPr lang="en-US" altLang="en-US"/>
              <a:pPr/>
              <a:t>‹#›</a:t>
            </a:fld>
            <a:endParaRPr lang="en-US" altLang="en-US"/>
          </a:p>
        </p:txBody>
      </p:sp>
    </p:spTree>
    <p:extLst>
      <p:ext uri="{BB962C8B-B14F-4D97-AF65-F5344CB8AC3E}">
        <p14:creationId xmlns:p14="http://schemas.microsoft.com/office/powerpoint/2010/main" val="18999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CE24FC-BE95-49D2-9D02-06ACC705CA84}" type="slidenum">
              <a:rPr lang="en-US" altLang="en-US"/>
              <a:pPr/>
              <a:t>‹#›</a:t>
            </a:fld>
            <a:endParaRPr lang="en-US" altLang="en-US"/>
          </a:p>
        </p:txBody>
      </p:sp>
    </p:spTree>
    <p:extLst>
      <p:ext uri="{BB962C8B-B14F-4D97-AF65-F5344CB8AC3E}">
        <p14:creationId xmlns:p14="http://schemas.microsoft.com/office/powerpoint/2010/main" val="413681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976936-66BF-481E-AA0F-1CF0A1199EAF}" type="slidenum">
              <a:rPr lang="en-US" altLang="en-US"/>
              <a:pPr/>
              <a:t>‹#›</a:t>
            </a:fld>
            <a:endParaRPr lang="en-US" altLang="en-US"/>
          </a:p>
        </p:txBody>
      </p:sp>
    </p:spTree>
    <p:extLst>
      <p:ext uri="{BB962C8B-B14F-4D97-AF65-F5344CB8AC3E}">
        <p14:creationId xmlns:p14="http://schemas.microsoft.com/office/powerpoint/2010/main" val="6648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4775"/>
            <a:ext cx="2057400" cy="6521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4775"/>
            <a:ext cx="6021387" cy="652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F17A1A7-1A87-4750-A547-A06BA5B38095}" type="slidenum">
              <a:rPr lang="en-US" altLang="en-US"/>
              <a:pPr/>
              <a:t>‹#›</a:t>
            </a:fld>
            <a:endParaRPr lang="en-US" altLang="en-US"/>
          </a:p>
        </p:txBody>
      </p:sp>
    </p:spTree>
    <p:extLst>
      <p:ext uri="{BB962C8B-B14F-4D97-AF65-F5344CB8AC3E}">
        <p14:creationId xmlns:p14="http://schemas.microsoft.com/office/powerpoint/2010/main" val="163233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3" y="104775"/>
            <a:ext cx="8231187" cy="652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D90C38-DB98-4955-A86E-25645FD903CD}" type="slidenum">
              <a:rPr lang="en-US" altLang="en-US"/>
              <a:pPr/>
              <a:t>‹#›</a:t>
            </a:fld>
            <a:endParaRPr lang="en-US" altLang="en-US"/>
          </a:p>
        </p:txBody>
      </p:sp>
    </p:spTree>
    <p:extLst>
      <p:ext uri="{BB962C8B-B14F-4D97-AF65-F5344CB8AC3E}">
        <p14:creationId xmlns:p14="http://schemas.microsoft.com/office/powerpoint/2010/main" val="11697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_Accessible_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lvl1pPr>
              <a:defRPr>
                <a:solidFill>
                  <a:schemeClr val="tx1"/>
                </a:solidFill>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6"/>
          <p:cNvSpPr>
            <a:spLocks noGrp="1"/>
          </p:cNvSpPr>
          <p:nvPr>
            <p:ph sz="quarter" idx="14"/>
          </p:nvPr>
        </p:nvSpPr>
        <p:spPr>
          <a:xfrm>
            <a:off x="457200" y="2514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6"/>
          <p:cNvSpPr>
            <a:spLocks noGrp="1"/>
          </p:cNvSpPr>
          <p:nvPr>
            <p:ph sz="quarter" idx="15"/>
          </p:nvPr>
        </p:nvSpPr>
        <p:spPr>
          <a:xfrm>
            <a:off x="457200" y="3657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6"/>
          <p:cNvSpPr>
            <a:spLocks noGrp="1"/>
          </p:cNvSpPr>
          <p:nvPr>
            <p:ph sz="quarter" idx="16"/>
          </p:nvPr>
        </p:nvSpPr>
        <p:spPr>
          <a:xfrm>
            <a:off x="457200" y="4800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6"/>
          <p:cNvSpPr>
            <a:spLocks noGrp="1"/>
          </p:cNvSpPr>
          <p:nvPr>
            <p:ph sz="quarter" idx="17"/>
          </p:nvPr>
        </p:nvSpPr>
        <p:spPr>
          <a:xfrm>
            <a:off x="3810000"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Content Placeholder 6"/>
          <p:cNvSpPr>
            <a:spLocks noGrp="1"/>
          </p:cNvSpPr>
          <p:nvPr>
            <p:ph sz="quarter" idx="18"/>
          </p:nvPr>
        </p:nvSpPr>
        <p:spPr>
          <a:xfrm>
            <a:off x="4313583" y="5831094"/>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3" name="Content Placeholder 6"/>
          <p:cNvSpPr>
            <a:spLocks noGrp="1"/>
          </p:cNvSpPr>
          <p:nvPr>
            <p:ph sz="quarter" idx="19"/>
          </p:nvPr>
        </p:nvSpPr>
        <p:spPr>
          <a:xfrm>
            <a:off x="4800600"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Content Placeholder 6"/>
          <p:cNvSpPr>
            <a:spLocks noGrp="1"/>
          </p:cNvSpPr>
          <p:nvPr>
            <p:ph sz="quarter" idx="20"/>
          </p:nvPr>
        </p:nvSpPr>
        <p:spPr>
          <a:xfrm>
            <a:off x="5304183" y="587078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5" name="Content Placeholder 6"/>
          <p:cNvSpPr>
            <a:spLocks noGrp="1"/>
          </p:cNvSpPr>
          <p:nvPr>
            <p:ph sz="quarter" idx="21"/>
          </p:nvPr>
        </p:nvSpPr>
        <p:spPr>
          <a:xfrm>
            <a:off x="5287616" y="582433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6"/>
          <p:cNvSpPr>
            <a:spLocks noGrp="1"/>
          </p:cNvSpPr>
          <p:nvPr>
            <p:ph sz="quarter" idx="22"/>
          </p:nvPr>
        </p:nvSpPr>
        <p:spPr>
          <a:xfrm>
            <a:off x="5791199"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Content Placeholder 6"/>
          <p:cNvSpPr>
            <a:spLocks noGrp="1"/>
          </p:cNvSpPr>
          <p:nvPr>
            <p:ph sz="quarter" idx="23"/>
          </p:nvPr>
        </p:nvSpPr>
        <p:spPr>
          <a:xfrm>
            <a:off x="6278216" y="5864018"/>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6"/>
          <p:cNvSpPr>
            <a:spLocks noGrp="1"/>
          </p:cNvSpPr>
          <p:nvPr>
            <p:ph sz="quarter" idx="24"/>
          </p:nvPr>
        </p:nvSpPr>
        <p:spPr>
          <a:xfrm>
            <a:off x="6781799"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06999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ccessible_Section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Content Placeholder 6"/>
          <p:cNvSpPr>
            <a:spLocks noGrp="1"/>
          </p:cNvSpPr>
          <p:nvPr>
            <p:ph sz="quarter" idx="14"/>
          </p:nvPr>
        </p:nvSpPr>
        <p:spPr>
          <a:xfrm>
            <a:off x="371061" y="2389187"/>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6"/>
          <p:cNvSpPr>
            <a:spLocks noGrp="1"/>
          </p:cNvSpPr>
          <p:nvPr>
            <p:ph sz="quarter" idx="15"/>
          </p:nvPr>
        </p:nvSpPr>
        <p:spPr>
          <a:xfrm>
            <a:off x="228600" y="339901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Content Placeholder 6"/>
          <p:cNvSpPr>
            <a:spLocks noGrp="1"/>
          </p:cNvSpPr>
          <p:nvPr>
            <p:ph sz="quarter" idx="16"/>
          </p:nvPr>
        </p:nvSpPr>
        <p:spPr>
          <a:xfrm>
            <a:off x="371061" y="4488829"/>
            <a:ext cx="8226425" cy="8382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832404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cessible_Title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524000"/>
            <a:ext cx="30480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4"/>
          </p:nvPr>
        </p:nvSpPr>
        <p:spPr>
          <a:xfrm>
            <a:off x="3962400" y="1524000"/>
            <a:ext cx="45720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Content Placeholder 10"/>
          <p:cNvSpPr>
            <a:spLocks noGrp="1"/>
          </p:cNvSpPr>
          <p:nvPr>
            <p:ph sz="quarter" idx="15"/>
          </p:nvPr>
        </p:nvSpPr>
        <p:spPr>
          <a:xfrm>
            <a:off x="2286000" y="5562600"/>
            <a:ext cx="5257800" cy="45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49063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C5F048-990D-4618-9432-82758FF4BBA2}" type="slidenum">
              <a:rPr lang="en-US" altLang="en-US"/>
              <a:pPr/>
              <a:t>‹#›</a:t>
            </a:fld>
            <a:endParaRPr lang="en-US" altLang="en-US"/>
          </a:p>
        </p:txBody>
      </p:sp>
    </p:spTree>
    <p:extLst>
      <p:ext uri="{BB962C8B-B14F-4D97-AF65-F5344CB8AC3E}">
        <p14:creationId xmlns:p14="http://schemas.microsoft.com/office/powerpoint/2010/main" val="711272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32B7A3-5784-49B5-AFBA-13208B39DA62}" type="slidenum">
              <a:rPr lang="en-US" altLang="en-US"/>
              <a:pPr/>
              <a:t>‹#›</a:t>
            </a:fld>
            <a:endParaRPr lang="en-US" altLang="en-US"/>
          </a:p>
        </p:txBody>
      </p:sp>
    </p:spTree>
    <p:extLst>
      <p:ext uri="{BB962C8B-B14F-4D97-AF65-F5344CB8AC3E}">
        <p14:creationId xmlns:p14="http://schemas.microsoft.com/office/powerpoint/2010/main" val="410119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C14418E-7AAC-42C5-84FD-636C701C7FD4}" type="slidenum">
              <a:rPr lang="en-US" altLang="en-US"/>
              <a:pPr/>
              <a:t>‹#›</a:t>
            </a:fld>
            <a:endParaRPr lang="en-US" altLang="en-US"/>
          </a:p>
        </p:txBody>
      </p:sp>
    </p:spTree>
    <p:extLst>
      <p:ext uri="{BB962C8B-B14F-4D97-AF65-F5344CB8AC3E}">
        <p14:creationId xmlns:p14="http://schemas.microsoft.com/office/powerpoint/2010/main" val="211634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6CAED62-D7B6-4AD6-9B5A-E5F90172481A}" type="slidenum">
              <a:rPr lang="en-US" altLang="en-US"/>
              <a:pPr/>
              <a:t>‹#›</a:t>
            </a:fld>
            <a:endParaRPr lang="en-US" altLang="en-US"/>
          </a:p>
        </p:txBody>
      </p:sp>
    </p:spTree>
    <p:extLst>
      <p:ext uri="{BB962C8B-B14F-4D97-AF65-F5344CB8AC3E}">
        <p14:creationId xmlns:p14="http://schemas.microsoft.com/office/powerpoint/2010/main" val="18945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7E2165-ACBC-420A-973E-CFBE1C523734}" type="slidenum">
              <a:rPr lang="en-US" altLang="en-US"/>
              <a:pPr/>
              <a:t>‹#›</a:t>
            </a:fld>
            <a:endParaRPr lang="en-US" altLang="en-US"/>
          </a:p>
        </p:txBody>
      </p:sp>
    </p:spTree>
    <p:extLst>
      <p:ext uri="{BB962C8B-B14F-4D97-AF65-F5344CB8AC3E}">
        <p14:creationId xmlns:p14="http://schemas.microsoft.com/office/powerpoint/2010/main" val="2873165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463040"/>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DB9EF2-1910-4E3A-A13D-D94C13F19596}" type="slidenum">
              <a:rPr lang="en-US" altLang="en-US"/>
              <a:pPr/>
              <a:t>‹#›</a:t>
            </a:fld>
            <a:endParaRPr lang="en-US" altLang="en-US"/>
          </a:p>
        </p:txBody>
      </p:sp>
      <p:sp>
        <p:nvSpPr>
          <p:cNvPr id="1030" name="Text Box 7"/>
          <p:cNvSpPr txBox="1">
            <a:spLocks noChangeArrowheads="1"/>
          </p:cNvSpPr>
          <p:nvPr/>
        </p:nvSpPr>
        <p:spPr bwMode="auto">
          <a:xfrm>
            <a:off x="849630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pPr eaLnBrk="1" hangingPunct="1">
                <a:spcBef>
                  <a:spcPct val="50000"/>
                </a:spcBef>
              </a:pPr>
              <a:t>‹#›</a:t>
            </a:fld>
            <a:endParaRPr lang="en-US" altLang="en-US"/>
          </a:p>
        </p:txBody>
      </p:sp>
      <p:sp>
        <p:nvSpPr>
          <p:cNvPr id="1031" name="Rectangle 5"/>
          <p:cNvSpPr>
            <a:spLocks noGrp="1" noChangeArrowheads="1"/>
          </p:cNvSpPr>
          <p:nvPr>
            <p:ph type="title"/>
          </p:nvPr>
        </p:nvSpPr>
        <p:spPr bwMode="auto">
          <a:xfrm>
            <a:off x="381000" y="104775"/>
            <a:ext cx="8226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pic>
        <p:nvPicPr>
          <p:cNvPr id="3074" name="Picture 2" descr="D:\New folder\PPT\Images\Template\Epp Discrete Math 5e\3_3.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600" y="457200"/>
            <a:ext cx="86868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64" r:id="rId2"/>
    <p:sldLayoutId id="2147483663"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fontAlgn="base">
        <a:spcBef>
          <a:spcPct val="0"/>
        </a:spcBef>
        <a:spcAft>
          <a:spcPct val="0"/>
        </a:spcAft>
        <a:defRPr sz="4000">
          <a:solidFill>
            <a:schemeClr val="bg1"/>
          </a:solidFill>
          <a:latin typeface="Arial" pitchFamily="34" charset="0"/>
        </a:defRPr>
      </a:lvl6pPr>
      <a:lvl7pPr marL="914400" algn="l" rtl="0" fontAlgn="base">
        <a:spcBef>
          <a:spcPct val="0"/>
        </a:spcBef>
        <a:spcAft>
          <a:spcPct val="0"/>
        </a:spcAft>
        <a:defRPr sz="4000">
          <a:solidFill>
            <a:schemeClr val="bg1"/>
          </a:solidFill>
          <a:latin typeface="Arial" pitchFamily="34" charset="0"/>
        </a:defRPr>
      </a:lvl7pPr>
      <a:lvl8pPr marL="1371600" algn="l" rtl="0" fontAlgn="base">
        <a:spcBef>
          <a:spcPct val="0"/>
        </a:spcBef>
        <a:spcAft>
          <a:spcPct val="0"/>
        </a:spcAft>
        <a:defRPr sz="4000">
          <a:solidFill>
            <a:schemeClr val="bg1"/>
          </a:solidFill>
          <a:latin typeface="Arial" pitchFamily="34" charset="0"/>
        </a:defRPr>
      </a:lvl8pPr>
      <a:lvl9pPr marL="1828800" algn="l" rtl="0" fontAlgn="base">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228600" y="1344168"/>
            <a:ext cx="7772400" cy="914400"/>
          </a:xfrm>
        </p:spPr>
        <p:txBody>
          <a:bodyPr/>
          <a:lstStyle/>
          <a:p>
            <a:r>
              <a:rPr lang="en-US" sz="3200" dirty="0">
                <a:solidFill>
                  <a:schemeClr val="tx1"/>
                </a:solidFill>
                <a:latin typeface="Arial" panose="020B0604020202020204" pitchFamily="34" charset="0"/>
              </a:rPr>
              <a:t>CHAPTER </a:t>
            </a:r>
            <a:r>
              <a:rPr lang="en-US" dirty="0" smtClean="0">
                <a:solidFill>
                  <a:schemeClr val="tx1"/>
                </a:solidFill>
                <a:latin typeface="Arial" panose="020B0604020202020204" pitchFamily="34" charset="0"/>
              </a:rPr>
              <a:t>8</a:t>
            </a:r>
            <a:endParaRPr lang="en-IN" dirty="0"/>
          </a:p>
        </p:txBody>
      </p:sp>
      <p:sp>
        <p:nvSpPr>
          <p:cNvPr id="6" name="Content Placeholder 3"/>
          <p:cNvSpPr txBox="1">
            <a:spLocks/>
          </p:cNvSpPr>
          <p:nvPr/>
        </p:nvSpPr>
        <p:spPr>
          <a:xfrm>
            <a:off x="304800" y="2770496"/>
            <a:ext cx="8610600" cy="148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spcBef>
                <a:spcPct val="50000"/>
              </a:spcBef>
            </a:pPr>
            <a:r>
              <a:rPr lang="en-IN" altLang="en-US" sz="4500" b="1" dirty="0"/>
              <a:t>PROPERTIES OF RELATIONS</a:t>
            </a:r>
          </a:p>
        </p:txBody>
      </p:sp>
      <p:sp>
        <p:nvSpPr>
          <p:cNvPr id="8" name="Content Placeholder 4"/>
          <p:cNvSpPr txBox="1">
            <a:spLocks/>
          </p:cNvSpPr>
          <p:nvPr/>
        </p:nvSpPr>
        <p:spPr>
          <a:xfrm>
            <a:off x="1905000" y="6300216"/>
            <a:ext cx="594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a:spcBef>
                <a:spcPct val="50000"/>
              </a:spcBef>
            </a:pPr>
            <a:r>
              <a:rPr lang="en-US" altLang="en-US" sz="1400" kern="1200" dirty="0" smtClean="0">
                <a:latin typeface="Arial" panose="020B0604020202020204" pitchFamily="34" charset="0"/>
              </a:rPr>
              <a:t>Copyright © Cengage Learning. All rights reserved. </a:t>
            </a:r>
            <a:endParaRPr lang="en-US" altLang="en-US" sz="1400" kern="1200" dirty="0">
              <a:latin typeface="Arial" panose="020B0604020202020204" pitchFamily="34" charset="0"/>
            </a:endParaRPr>
          </a:p>
        </p:txBody>
      </p:sp>
    </p:spTree>
    <p:extLst>
      <p:ext uri="{BB962C8B-B14F-4D97-AF65-F5344CB8AC3E}">
        <p14:creationId xmlns:p14="http://schemas.microsoft.com/office/powerpoint/2010/main" val="1768431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8.5.2 </a:t>
            </a:r>
            <a:r>
              <a:rPr lang="en-US" altLang="en-US" dirty="0"/>
              <a:t>– </a:t>
            </a:r>
            <a:r>
              <a:rPr lang="en-US" altLang="en-US" i="1" dirty="0"/>
              <a:t>Solution</a:t>
            </a:r>
            <a:endParaRPr lang="en-IN" altLang="en-US" dirty="0">
              <a:solidFill>
                <a:schemeClr val="tx1"/>
              </a:solidFill>
            </a:endParaRPr>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3429000"/>
          </a:xfrm>
        </p:spPr>
        <p:txBody>
          <a:bodyPr/>
          <a:lstStyle/>
          <a:p>
            <a:r>
              <a:rPr lang="en-IN" dirty="0" smtClean="0"/>
              <a:t>	Now </a:t>
            </a:r>
            <a:r>
              <a:rPr lang="en-IN" dirty="0"/>
              <a:t>since </a:t>
            </a:r>
            <a:r>
              <a:rPr lang="en-IN" i="1" dirty="0"/>
              <a:t>a </a:t>
            </a:r>
            <a:r>
              <a:rPr lang="en-IN" dirty="0"/>
              <a:t>and </a:t>
            </a:r>
            <a:r>
              <a:rPr lang="en-IN" i="1" dirty="0"/>
              <a:t>b </a:t>
            </a:r>
            <a:r>
              <a:rPr lang="en-IN" dirty="0"/>
              <a:t>are both integers, </a:t>
            </a:r>
            <a:r>
              <a:rPr lang="en-IN" i="1" dirty="0"/>
              <a:t>k</a:t>
            </a:r>
            <a:r>
              <a:rPr lang="en-IN" baseline="-25000" dirty="0"/>
              <a:t>1</a:t>
            </a:r>
            <a:r>
              <a:rPr lang="en-IN" dirty="0"/>
              <a:t> and </a:t>
            </a:r>
            <a:r>
              <a:rPr lang="en-IN" i="1" dirty="0"/>
              <a:t>k</a:t>
            </a:r>
            <a:r>
              <a:rPr lang="en-IN" baseline="-25000" dirty="0"/>
              <a:t>2</a:t>
            </a:r>
            <a:r>
              <a:rPr lang="en-IN" dirty="0"/>
              <a:t> are </a:t>
            </a:r>
            <a:r>
              <a:rPr lang="en-IN" dirty="0" smtClean="0"/>
              <a:t>both positive </a:t>
            </a:r>
            <a:r>
              <a:rPr lang="en-IN" dirty="0"/>
              <a:t>integers also. And </a:t>
            </a:r>
            <a:r>
              <a:rPr lang="en-IN" dirty="0" smtClean="0"/>
              <a:t>the only </a:t>
            </a:r>
            <a:r>
              <a:rPr lang="en-IN" dirty="0"/>
              <a:t>product of two positive integers that equals 1 is </a:t>
            </a:r>
            <a:r>
              <a:rPr lang="en-IN" dirty="0" smtClean="0"/>
              <a:t>1 </a:t>
            </a:r>
            <a:r>
              <a:rPr lang="en-IN" b="1" dirty="0" smtClean="0"/>
              <a:t>· </a:t>
            </a:r>
            <a:r>
              <a:rPr lang="en-IN" dirty="0" smtClean="0"/>
              <a:t>1</a:t>
            </a:r>
            <a:r>
              <a:rPr lang="en-IN" dirty="0"/>
              <a:t>. </a:t>
            </a:r>
            <a:r>
              <a:rPr lang="en-IN" dirty="0" smtClean="0"/>
              <a:t>Thus </a:t>
            </a:r>
          </a:p>
          <a:p>
            <a:r>
              <a:rPr lang="en-IN" i="1" dirty="0"/>
              <a:t>	</a:t>
            </a:r>
            <a:r>
              <a:rPr lang="en-IN" i="1" dirty="0" smtClean="0"/>
              <a:t>			     </a:t>
            </a:r>
            <a:r>
              <a:rPr lang="nn-NO" i="1" dirty="0" smtClean="0"/>
              <a:t>k</a:t>
            </a:r>
            <a:r>
              <a:rPr lang="nn-NO" baseline="-25000" dirty="0" smtClean="0"/>
              <a:t>1</a:t>
            </a:r>
            <a:r>
              <a:rPr lang="nn-NO" dirty="0" smtClean="0"/>
              <a:t> = </a:t>
            </a:r>
            <a:r>
              <a:rPr lang="nn-NO" i="1" dirty="0"/>
              <a:t>k</a:t>
            </a:r>
            <a:r>
              <a:rPr lang="nn-NO" baseline="-25000" dirty="0"/>
              <a:t>2</a:t>
            </a:r>
            <a:r>
              <a:rPr lang="nn-NO" dirty="0"/>
              <a:t> </a:t>
            </a:r>
            <a:r>
              <a:rPr lang="nn-NO" dirty="0" smtClean="0"/>
              <a:t>= 1 </a:t>
            </a:r>
          </a:p>
          <a:p>
            <a:r>
              <a:rPr lang="en-IN" dirty="0" smtClean="0"/>
              <a:t>	and </a:t>
            </a:r>
            <a:r>
              <a:rPr lang="en-IN" dirty="0"/>
              <a:t>so </a:t>
            </a:r>
            <a:r>
              <a:rPr lang="en-IN" dirty="0" smtClean="0"/>
              <a:t>	         </a:t>
            </a:r>
            <a:r>
              <a:rPr lang="en-IN" i="1" dirty="0" smtClean="0"/>
              <a:t>a </a:t>
            </a:r>
            <a:r>
              <a:rPr lang="en-IN" dirty="0" smtClean="0"/>
              <a:t>= </a:t>
            </a:r>
            <a:r>
              <a:rPr lang="en-IN" i="1" dirty="0"/>
              <a:t>k</a:t>
            </a:r>
            <a:r>
              <a:rPr lang="en-IN" baseline="-25000" dirty="0"/>
              <a:t>2</a:t>
            </a:r>
            <a:r>
              <a:rPr lang="en-IN" i="1" dirty="0"/>
              <a:t>b </a:t>
            </a:r>
            <a:r>
              <a:rPr lang="en-IN" dirty="0" smtClean="0"/>
              <a:t>= 1</a:t>
            </a:r>
            <a:r>
              <a:rPr lang="en-IN" b="1" dirty="0"/>
              <a:t> · </a:t>
            </a:r>
            <a:r>
              <a:rPr lang="en-IN" i="1" dirty="0" smtClean="0"/>
              <a:t>b </a:t>
            </a:r>
            <a:r>
              <a:rPr lang="en-IN" dirty="0" smtClean="0"/>
              <a:t>= </a:t>
            </a:r>
            <a:r>
              <a:rPr lang="en-IN" i="1" dirty="0" smtClean="0"/>
              <a:t>b</a:t>
            </a:r>
            <a:r>
              <a:rPr lang="en-IN" dirty="0" smtClean="0"/>
              <a:t>.</a:t>
            </a:r>
          </a:p>
          <a:p>
            <a:endParaRPr lang="en-US" altLang="en-US" sz="500" dirty="0"/>
          </a:p>
          <a:p>
            <a:r>
              <a:rPr lang="en-IN" dirty="0"/>
              <a:t>b. </a:t>
            </a:r>
            <a:r>
              <a:rPr lang="en-IN" i="1" dirty="0"/>
              <a:t>R</a:t>
            </a:r>
            <a:r>
              <a:rPr lang="en-IN" baseline="-25000" dirty="0"/>
              <a:t>2</a:t>
            </a:r>
            <a:r>
              <a:rPr lang="en-IN" dirty="0"/>
              <a:t> is not </a:t>
            </a:r>
            <a:r>
              <a:rPr lang="en-IN" dirty="0" smtClean="0"/>
              <a:t>antisymmetric.</a:t>
            </a:r>
          </a:p>
          <a:p>
            <a:r>
              <a:rPr lang="en-IN" b="1" dirty="0"/>
              <a:t>	</a:t>
            </a:r>
            <a:r>
              <a:rPr lang="en-IN" b="1" dirty="0" smtClean="0"/>
              <a:t>Counterexample: </a:t>
            </a:r>
          </a:p>
          <a:p>
            <a:r>
              <a:rPr lang="en-IN" b="1" dirty="0"/>
              <a:t>	</a:t>
            </a:r>
            <a:r>
              <a:rPr lang="en-IN" dirty="0" smtClean="0"/>
              <a:t>Let </a:t>
            </a:r>
            <a:r>
              <a:rPr lang="en-IN" i="1" dirty="0"/>
              <a:t>a </a:t>
            </a:r>
            <a:r>
              <a:rPr lang="en-IN" dirty="0" smtClean="0"/>
              <a:t>= </a:t>
            </a:r>
            <a:r>
              <a:rPr lang="en-IN" dirty="0"/>
              <a:t>2 and </a:t>
            </a:r>
            <a:r>
              <a:rPr lang="en-IN" i="1" dirty="0"/>
              <a:t>b </a:t>
            </a:r>
            <a:r>
              <a:rPr lang="en-IN" dirty="0"/>
              <a:t>= −2. </a:t>
            </a:r>
            <a:r>
              <a:rPr lang="en-IN" dirty="0" smtClean="0"/>
              <a:t>Then</a:t>
            </a:r>
            <a:endParaRPr lang="en-US" altLang="en-US" dirty="0"/>
          </a:p>
        </p:txBody>
      </p:sp>
      <p:pic>
        <p:nvPicPr>
          <p:cNvPr id="5122" name="Picture 2" descr="a divides 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4513925"/>
            <a:ext cx="4381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460375" y="4434840"/>
            <a:ext cx="8226425" cy="431510"/>
          </a:xfrm>
        </p:spPr>
        <p:txBody>
          <a:bodyPr/>
          <a:lstStyle/>
          <a:p>
            <a:r>
              <a:rPr lang="en-IN" i="1" dirty="0" smtClean="0"/>
              <a:t>					          [</a:t>
            </a:r>
            <a:r>
              <a:rPr lang="en-IN" i="1" dirty="0"/>
              <a:t>since </a:t>
            </a:r>
            <a:r>
              <a:rPr lang="en-IN" dirty="0" smtClean="0"/>
              <a:t>−2 = (−1)</a:t>
            </a:r>
            <a:r>
              <a:rPr lang="en-IN" b="1" dirty="0"/>
              <a:t> · </a:t>
            </a:r>
            <a:r>
              <a:rPr lang="en-IN" dirty="0" smtClean="0"/>
              <a:t>2</a:t>
            </a:r>
            <a:r>
              <a:rPr lang="en-IN" i="1" dirty="0"/>
              <a:t>] </a:t>
            </a:r>
            <a:r>
              <a:rPr lang="en-IN" dirty="0" smtClean="0"/>
              <a:t>and</a:t>
            </a:r>
            <a:endParaRPr lang="en-US" altLang="en-US" dirty="0"/>
          </a:p>
        </p:txBody>
      </p:sp>
      <p:pic>
        <p:nvPicPr>
          <p:cNvPr id="5123" name="Picture 3" descr="b divides 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953000"/>
            <a:ext cx="4286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p:cNvSpPr>
            <a:spLocks noGrp="1"/>
          </p:cNvSpPr>
          <p:nvPr>
            <p:ph sz="quarter" idx="13"/>
          </p:nvPr>
        </p:nvSpPr>
        <p:spPr>
          <a:xfrm>
            <a:off x="457200" y="4800600"/>
            <a:ext cx="8226425" cy="914400"/>
          </a:xfrm>
        </p:spPr>
        <p:txBody>
          <a:bodyPr/>
          <a:lstStyle/>
          <a:p>
            <a:r>
              <a:rPr lang="en-IN" i="1" dirty="0" smtClean="0"/>
              <a:t>           [</a:t>
            </a:r>
            <a:r>
              <a:rPr lang="en-IN" i="1" dirty="0"/>
              <a:t>since </a:t>
            </a:r>
            <a:r>
              <a:rPr lang="en-IN" dirty="0"/>
              <a:t>2 </a:t>
            </a:r>
            <a:r>
              <a:rPr lang="en-IN" dirty="0" smtClean="0"/>
              <a:t>= (−1)(−2)</a:t>
            </a:r>
            <a:r>
              <a:rPr lang="en-IN" i="1" dirty="0" smtClean="0"/>
              <a:t>]. </a:t>
            </a:r>
            <a:r>
              <a:rPr lang="en-IN" dirty="0" smtClean="0"/>
              <a:t>Hence </a:t>
            </a:r>
            <a:r>
              <a:rPr lang="en-IN" i="1" dirty="0"/>
              <a:t>a R</a:t>
            </a:r>
            <a:r>
              <a:rPr lang="en-IN" baseline="-25000" dirty="0"/>
              <a:t>2</a:t>
            </a:r>
            <a:r>
              <a:rPr lang="en-IN" dirty="0"/>
              <a:t> </a:t>
            </a:r>
            <a:r>
              <a:rPr lang="en-IN" i="1" dirty="0"/>
              <a:t>b </a:t>
            </a:r>
            <a:r>
              <a:rPr lang="en-IN" dirty="0"/>
              <a:t>and </a:t>
            </a:r>
            <a:r>
              <a:rPr lang="en-IN" i="1" dirty="0"/>
              <a:t>b R</a:t>
            </a:r>
            <a:r>
              <a:rPr lang="en-IN" baseline="-25000" dirty="0"/>
              <a:t>2</a:t>
            </a:r>
            <a:r>
              <a:rPr lang="en-IN" dirty="0"/>
              <a:t> </a:t>
            </a:r>
            <a:r>
              <a:rPr lang="en-IN" i="1" dirty="0"/>
              <a:t>a </a:t>
            </a:r>
            <a:r>
              <a:rPr lang="en-IN" dirty="0"/>
              <a:t>but </a:t>
            </a:r>
            <a:r>
              <a:rPr lang="en-IN" dirty="0" smtClean="0"/>
              <a:t>    </a:t>
            </a:r>
            <a:r>
              <a:rPr lang="en-IN" i="1" dirty="0" smtClean="0"/>
              <a:t>a </a:t>
            </a:r>
            <a:r>
              <a:rPr lang="en-IN" dirty="0"/>
              <a:t>≠ </a:t>
            </a:r>
            <a:r>
              <a:rPr lang="en-IN" i="1" dirty="0"/>
              <a:t>b</a:t>
            </a:r>
            <a:r>
              <a:rPr lang="en-IN" dirty="0"/>
              <a:t>.</a:t>
            </a:r>
            <a:endParaRPr lang="en-US" altLang="en-US" dirty="0"/>
          </a:p>
        </p:txBody>
      </p:sp>
    </p:spTree>
    <p:extLst>
      <p:ext uri="{BB962C8B-B14F-4D97-AF65-F5344CB8AC3E}">
        <p14:creationId xmlns:p14="http://schemas.microsoft.com/office/powerpoint/2010/main" val="2500906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dirty="0"/>
              <a:t>Partial Order Relations</a:t>
            </a:r>
          </a:p>
        </p:txBody>
      </p:sp>
    </p:spTree>
    <p:extLst>
      <p:ext uri="{BB962C8B-B14F-4D97-AF65-F5344CB8AC3E}">
        <p14:creationId xmlns:p14="http://schemas.microsoft.com/office/powerpoint/2010/main" val="1523637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Partial Order Relations</a:t>
            </a:r>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A relation that is reflexive, antisymmetric, and transitive </a:t>
            </a:r>
            <a:r>
              <a:rPr lang="en-IN" dirty="0" smtClean="0"/>
              <a:t>is called </a:t>
            </a:r>
            <a:r>
              <a:rPr lang="en-IN" dirty="0"/>
              <a:t>a </a:t>
            </a:r>
            <a:r>
              <a:rPr lang="en-IN" i="1" dirty="0"/>
              <a:t>partial order</a:t>
            </a:r>
            <a:r>
              <a:rPr lang="en-IN" dirty="0"/>
              <a:t>.</a:t>
            </a:r>
            <a:endParaRPr lang="en-US" altLang="en-US" dirty="0"/>
          </a:p>
        </p:txBody>
      </p:sp>
      <p:pic>
        <p:nvPicPr>
          <p:cNvPr id="6146" name="Picture 2" descr="The text box has the heading “Definition.” The text reads “Let R be a relation on a set A. R is a partial order relation if, and only if, R is reflexive, antisymmetric, and transiti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362200"/>
            <a:ext cx="8157790" cy="1241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3886200"/>
            <a:ext cx="8226425" cy="1600200"/>
          </a:xfrm>
        </p:spPr>
        <p:txBody>
          <a:bodyPr/>
          <a:lstStyle/>
          <a:p>
            <a:pPr marL="0" indent="0"/>
            <a:r>
              <a:rPr lang="en-IN" dirty="0"/>
              <a:t>Two fundamental partial order relations are the “less </a:t>
            </a:r>
            <a:r>
              <a:rPr lang="en-IN" dirty="0" smtClean="0"/>
              <a:t>than or </a:t>
            </a:r>
            <a:r>
              <a:rPr lang="en-IN" dirty="0"/>
              <a:t>equal to” relation on a </a:t>
            </a:r>
            <a:r>
              <a:rPr lang="en-IN" dirty="0" smtClean="0"/>
              <a:t>set of </a:t>
            </a:r>
            <a:r>
              <a:rPr lang="en-IN" dirty="0"/>
              <a:t>real numbers and the “subset” relation on a set of sets. These can be thought of as </a:t>
            </a:r>
            <a:r>
              <a:rPr lang="en-IN" dirty="0" smtClean="0"/>
              <a:t>models, or </a:t>
            </a:r>
            <a:r>
              <a:rPr lang="en-IN" dirty="0"/>
              <a:t>paradigms, for general partial order relations.</a:t>
            </a:r>
            <a:endParaRPr lang="en-US" altLang="en-US" dirty="0"/>
          </a:p>
        </p:txBody>
      </p:sp>
    </p:spTree>
    <p:extLst>
      <p:ext uri="{BB962C8B-B14F-4D97-AF65-F5344CB8AC3E}">
        <p14:creationId xmlns:p14="http://schemas.microsoft.com/office/powerpoint/2010/main" val="2546467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3600" dirty="0"/>
              <a:t>Example </a:t>
            </a:r>
            <a:r>
              <a:rPr lang="en-IN" altLang="en-US" sz="3600" dirty="0" smtClean="0"/>
              <a:t>8.5.3 </a:t>
            </a:r>
            <a:r>
              <a:rPr lang="en-US" altLang="en-US" sz="3600" dirty="0"/>
              <a:t>– </a:t>
            </a:r>
            <a:r>
              <a:rPr lang="en-IN" altLang="en-US" sz="3600" i="1" dirty="0"/>
              <a:t>The “Subset” Relation</a:t>
            </a:r>
            <a:endParaRPr lang="en-IN" altLang="en-US" sz="3600" dirty="0"/>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Let</a:t>
            </a:r>
            <a:endParaRPr lang="en-US" altLang="en-US" b="1" spc="-300" dirty="0">
              <a:latin typeface="Kunstler Script" panose="030304020206070D0D06" pitchFamily="66" charset="0"/>
            </a:endParaRPr>
          </a:p>
        </p:txBody>
      </p:sp>
      <p:pic>
        <p:nvPicPr>
          <p:cNvPr id="7170" name="Picture 2" descr="script 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24000"/>
            <a:ext cx="33337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457200" y="1447800"/>
            <a:ext cx="8226425" cy="762000"/>
          </a:xfrm>
        </p:spPr>
        <p:txBody>
          <a:bodyPr/>
          <a:lstStyle/>
          <a:p>
            <a:pPr marL="0" indent="0"/>
            <a:r>
              <a:rPr lang="en-IN" dirty="0" smtClean="0"/>
              <a:t>          be </a:t>
            </a:r>
            <a:r>
              <a:rPr lang="en-IN" dirty="0"/>
              <a:t>any collection of sets and define the “subset” relation, ⊆, on</a:t>
            </a:r>
            <a:endParaRPr lang="en-US" altLang="en-US" b="1" spc="-300" dirty="0">
              <a:latin typeface="Kunstler Script" panose="030304020206070D0D06" pitchFamily="66" charset="0"/>
            </a:endParaRPr>
          </a:p>
        </p:txBody>
      </p:sp>
      <p:pic>
        <p:nvPicPr>
          <p:cNvPr id="9" name="Picture 2" descr="script 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6025" y="1905000"/>
            <a:ext cx="33337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p:cNvSpPr>
            <a:spLocks noGrp="1"/>
          </p:cNvSpPr>
          <p:nvPr>
            <p:ph sz="quarter" idx="13"/>
          </p:nvPr>
        </p:nvSpPr>
        <p:spPr>
          <a:xfrm>
            <a:off x="457200" y="1828800"/>
            <a:ext cx="8226425" cy="457200"/>
          </a:xfrm>
        </p:spPr>
        <p:txBody>
          <a:bodyPr/>
          <a:lstStyle/>
          <a:p>
            <a:r>
              <a:rPr lang="en-IN" dirty="0" smtClean="0"/>
              <a:t>                            as </a:t>
            </a:r>
            <a:r>
              <a:rPr lang="en-IN" dirty="0"/>
              <a:t>follows: </a:t>
            </a:r>
            <a:r>
              <a:rPr lang="en-IN" dirty="0" smtClean="0"/>
              <a:t>For every </a:t>
            </a:r>
            <a:r>
              <a:rPr lang="en-IN" i="1" dirty="0"/>
              <a:t>U</a:t>
            </a:r>
            <a:r>
              <a:rPr lang="en-IN" dirty="0"/>
              <a:t>, </a:t>
            </a:r>
            <a:r>
              <a:rPr lang="en-IN" i="1" dirty="0"/>
              <a:t>V </a:t>
            </a:r>
            <a:r>
              <a:rPr lang="en-IN" dirty="0"/>
              <a:t>∈</a:t>
            </a:r>
            <a:endParaRPr lang="en-US" altLang="en-US" b="1" spc="-300" dirty="0">
              <a:latin typeface="Kunstler Script" panose="030304020206070D0D06" pitchFamily="66" charset="0"/>
            </a:endParaRPr>
          </a:p>
        </p:txBody>
      </p:sp>
      <p:pic>
        <p:nvPicPr>
          <p:cNvPr id="11" name="Picture 2" descr="script 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025" y="1905000"/>
            <a:ext cx="33337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descr="The text reads “U subset of or equal to V if and only if for each x, if x element of U then x element of 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4662" y="2514600"/>
            <a:ext cx="5334677" cy="709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Content Placeholder 2"/>
          <p:cNvSpPr>
            <a:spLocks noGrp="1"/>
          </p:cNvSpPr>
          <p:nvPr>
            <p:ph sz="quarter" idx="13"/>
          </p:nvPr>
        </p:nvSpPr>
        <p:spPr>
          <a:xfrm>
            <a:off x="457200" y="3352800"/>
            <a:ext cx="8226425" cy="1143000"/>
          </a:xfrm>
        </p:spPr>
        <p:txBody>
          <a:bodyPr/>
          <a:lstStyle/>
          <a:p>
            <a:pPr marL="0" indent="0"/>
            <a:r>
              <a:rPr lang="en-IN" dirty="0" smtClean="0"/>
              <a:t>We know that </a:t>
            </a:r>
            <a:r>
              <a:rPr lang="en-IN" dirty="0"/>
              <a:t>⊆</a:t>
            </a:r>
            <a:r>
              <a:rPr lang="en-IN" dirty="0" smtClean="0"/>
              <a:t> is </a:t>
            </a:r>
            <a:r>
              <a:rPr lang="en-IN" dirty="0"/>
              <a:t>reflexive and transitive. Finish the </a:t>
            </a:r>
            <a:r>
              <a:rPr lang="en-IN" dirty="0" smtClean="0"/>
              <a:t>proof that </a:t>
            </a:r>
            <a:r>
              <a:rPr lang="en-IN" dirty="0"/>
              <a:t>⊆</a:t>
            </a:r>
            <a:r>
              <a:rPr lang="en-IN" dirty="0" smtClean="0"/>
              <a:t> </a:t>
            </a:r>
            <a:r>
              <a:rPr lang="en-IN" dirty="0"/>
              <a:t>is a partial order relation by </a:t>
            </a:r>
            <a:r>
              <a:rPr lang="en-IN" dirty="0" smtClean="0"/>
              <a:t>proving that </a:t>
            </a:r>
            <a:r>
              <a:rPr lang="en-IN" dirty="0"/>
              <a:t>⊆</a:t>
            </a:r>
            <a:r>
              <a:rPr lang="en-IN" dirty="0" smtClean="0"/>
              <a:t> </a:t>
            </a:r>
            <a:r>
              <a:rPr lang="en-IN" dirty="0"/>
              <a:t>is antisymmetric.</a:t>
            </a:r>
            <a:endParaRPr lang="en-US" altLang="en-US" b="1" spc="-300" dirty="0">
              <a:latin typeface="Kunstler Script" panose="030304020206070D0D06" pitchFamily="66" charset="0"/>
            </a:endParaRPr>
          </a:p>
        </p:txBody>
      </p:sp>
    </p:spTree>
    <p:extLst>
      <p:ext uri="{BB962C8B-B14F-4D97-AF65-F5344CB8AC3E}">
        <p14:creationId xmlns:p14="http://schemas.microsoft.com/office/powerpoint/2010/main" val="2329954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8.5.3 </a:t>
            </a:r>
            <a:r>
              <a:rPr lang="en-US" altLang="en-US" dirty="0"/>
              <a:t>– </a:t>
            </a:r>
            <a:r>
              <a:rPr lang="en-US" altLang="en-US" i="1" dirty="0"/>
              <a:t>Solution</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762000"/>
          </a:xfrm>
        </p:spPr>
        <p:txBody>
          <a:bodyPr/>
          <a:lstStyle/>
          <a:p>
            <a:pPr marL="0" indent="0"/>
            <a:r>
              <a:rPr lang="en-IN" dirty="0" smtClean="0"/>
              <a:t>For </a:t>
            </a:r>
            <a:r>
              <a:rPr lang="en-IN" dirty="0"/>
              <a:t>⊆</a:t>
            </a:r>
            <a:r>
              <a:rPr lang="en-IN" dirty="0" smtClean="0"/>
              <a:t> </a:t>
            </a:r>
            <a:r>
              <a:rPr lang="en-IN" dirty="0"/>
              <a:t>to be antisymmetric means that for all sets </a:t>
            </a:r>
            <a:r>
              <a:rPr lang="en-IN" i="1" dirty="0"/>
              <a:t>U </a:t>
            </a:r>
            <a:r>
              <a:rPr lang="en-IN" dirty="0"/>
              <a:t>and </a:t>
            </a:r>
            <a:r>
              <a:rPr lang="en-IN" i="1" dirty="0"/>
              <a:t>V </a:t>
            </a:r>
            <a:r>
              <a:rPr lang="en-IN" dirty="0"/>
              <a:t>in</a:t>
            </a:r>
            <a:endParaRPr lang="en-US" altLang="en-US" dirty="0"/>
          </a:p>
        </p:txBody>
      </p:sp>
      <p:pic>
        <p:nvPicPr>
          <p:cNvPr id="7" name="Picture 2" descr="script 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1933575"/>
            <a:ext cx="33337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457200" y="1828800"/>
            <a:ext cx="8226425" cy="914400"/>
          </a:xfrm>
        </p:spPr>
        <p:txBody>
          <a:bodyPr/>
          <a:lstStyle/>
          <a:p>
            <a:pPr marL="0" indent="0"/>
            <a:r>
              <a:rPr lang="en-IN" dirty="0"/>
              <a:t> </a:t>
            </a:r>
            <a:r>
              <a:rPr lang="en-IN" dirty="0" smtClean="0"/>
              <a:t>      , if </a:t>
            </a:r>
            <a:r>
              <a:rPr lang="en-IN" i="1" dirty="0"/>
              <a:t>U </a:t>
            </a:r>
            <a:r>
              <a:rPr lang="en-IN" dirty="0"/>
              <a:t>⊆</a:t>
            </a:r>
            <a:r>
              <a:rPr lang="en-IN" dirty="0" smtClean="0"/>
              <a:t> </a:t>
            </a:r>
            <a:r>
              <a:rPr lang="en-IN" i="1" dirty="0"/>
              <a:t>V </a:t>
            </a:r>
            <a:r>
              <a:rPr lang="en-IN" dirty="0" smtClean="0"/>
              <a:t>and </a:t>
            </a:r>
            <a:r>
              <a:rPr lang="en-IN" i="1" dirty="0" smtClean="0"/>
              <a:t>V </a:t>
            </a:r>
            <a:r>
              <a:rPr lang="en-IN" dirty="0"/>
              <a:t>⊆</a:t>
            </a:r>
            <a:r>
              <a:rPr lang="en-IN" dirty="0" smtClean="0"/>
              <a:t> </a:t>
            </a:r>
            <a:r>
              <a:rPr lang="en-IN" i="1" dirty="0"/>
              <a:t>U </a:t>
            </a:r>
            <a:r>
              <a:rPr lang="en-IN" dirty="0"/>
              <a:t>then </a:t>
            </a:r>
            <a:r>
              <a:rPr lang="en-IN" i="1" dirty="0"/>
              <a:t>U </a:t>
            </a:r>
            <a:r>
              <a:rPr lang="en-IN" dirty="0" smtClean="0"/>
              <a:t>= </a:t>
            </a:r>
            <a:r>
              <a:rPr lang="en-IN" i="1" dirty="0"/>
              <a:t>V</a:t>
            </a:r>
            <a:r>
              <a:rPr lang="en-IN" dirty="0"/>
              <a:t>. This is true by definition of equality of sets.</a:t>
            </a:r>
            <a:endParaRPr lang="en-US" altLang="en-US" dirty="0"/>
          </a:p>
        </p:txBody>
      </p:sp>
    </p:spTree>
    <p:extLst>
      <p:ext uri="{BB962C8B-B14F-4D97-AF65-F5344CB8AC3E}">
        <p14:creationId xmlns:p14="http://schemas.microsoft.com/office/powerpoint/2010/main" val="16941291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2100" dirty="0"/>
              <a:t>Example </a:t>
            </a:r>
            <a:r>
              <a:rPr lang="en-IN" altLang="en-US" sz="2100" dirty="0" smtClean="0"/>
              <a:t>8.5.4 </a:t>
            </a:r>
            <a:r>
              <a:rPr lang="en-US" altLang="en-US" sz="2100" dirty="0"/>
              <a:t>– </a:t>
            </a:r>
            <a:r>
              <a:rPr lang="en-US" altLang="en-US" sz="2100" i="1" dirty="0" smtClean="0"/>
              <a:t>A</a:t>
            </a:r>
            <a:r>
              <a:rPr lang="en-US" altLang="en-US" sz="2100" dirty="0" smtClean="0"/>
              <a:t> </a:t>
            </a:r>
            <a:r>
              <a:rPr lang="en-IN" altLang="en-US" sz="2100" i="1" dirty="0" smtClean="0"/>
              <a:t>“Divides</a:t>
            </a:r>
            <a:r>
              <a:rPr lang="en-IN" altLang="en-US" sz="2100" i="1" dirty="0"/>
              <a:t>” Relation on a Set of Positive Integers</a:t>
            </a:r>
            <a:endParaRPr lang="en-IN" altLang="en-US" sz="2100" dirty="0"/>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Let</a:t>
            </a:r>
            <a:endParaRPr lang="en-US" altLang="en-US" b="1" spc="-300" dirty="0">
              <a:latin typeface="Kunstler Script" panose="030304020206070D0D06" pitchFamily="66" charset="0"/>
            </a:endParaRPr>
          </a:p>
        </p:txBody>
      </p:sp>
      <p:pic>
        <p:nvPicPr>
          <p:cNvPr id="8194" name="Picture 2" descr="Vertical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50" y="1499616"/>
            <a:ext cx="133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Content Placeholder 2"/>
          <p:cNvSpPr>
            <a:spLocks noGrp="1"/>
          </p:cNvSpPr>
          <p:nvPr>
            <p:ph sz="quarter" idx="13"/>
          </p:nvPr>
        </p:nvSpPr>
        <p:spPr>
          <a:xfrm>
            <a:off x="457200" y="1447800"/>
            <a:ext cx="8226425" cy="838200"/>
          </a:xfrm>
        </p:spPr>
        <p:txBody>
          <a:bodyPr/>
          <a:lstStyle/>
          <a:p>
            <a:pPr marL="0" indent="0"/>
            <a:r>
              <a:rPr lang="en-IN" dirty="0" smtClean="0"/>
              <a:t>        be </a:t>
            </a:r>
            <a:r>
              <a:rPr lang="en-IN" dirty="0"/>
              <a:t>the “divides” relation on a set </a:t>
            </a:r>
            <a:r>
              <a:rPr lang="en-IN" i="1" dirty="0"/>
              <a:t>A </a:t>
            </a:r>
            <a:r>
              <a:rPr lang="en-IN" dirty="0"/>
              <a:t>of positive integers. That is, for all </a:t>
            </a:r>
            <a:r>
              <a:rPr lang="en-IN" i="1" dirty="0"/>
              <a:t>a </a:t>
            </a:r>
            <a:r>
              <a:rPr lang="en-IN" dirty="0"/>
              <a:t>and </a:t>
            </a:r>
            <a:r>
              <a:rPr lang="en-IN" i="1" dirty="0"/>
              <a:t>b </a:t>
            </a:r>
            <a:r>
              <a:rPr lang="en-IN" dirty="0"/>
              <a:t>in </a:t>
            </a:r>
            <a:r>
              <a:rPr lang="en-IN" i="1" dirty="0"/>
              <a:t>A</a:t>
            </a:r>
            <a:r>
              <a:rPr lang="en-IN" dirty="0"/>
              <a:t>,</a:t>
            </a:r>
            <a:endParaRPr lang="en-US" altLang="en-US" b="1" spc="-300" dirty="0">
              <a:latin typeface="Kunstler Script" panose="030304020206070D0D06" pitchFamily="66" charset="0"/>
            </a:endParaRPr>
          </a:p>
        </p:txBody>
      </p:sp>
      <p:pic>
        <p:nvPicPr>
          <p:cNvPr id="8195" name="Picture 3" descr="The text reads “a divides b if and only if b = k a for some integer 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4838" y="2362200"/>
            <a:ext cx="497205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Content Placeholder 2"/>
          <p:cNvSpPr>
            <a:spLocks noGrp="1"/>
          </p:cNvSpPr>
          <p:nvPr>
            <p:ph sz="quarter" idx="13"/>
          </p:nvPr>
        </p:nvSpPr>
        <p:spPr>
          <a:xfrm>
            <a:off x="457200" y="3276600"/>
            <a:ext cx="8226425" cy="381000"/>
          </a:xfrm>
        </p:spPr>
        <p:txBody>
          <a:bodyPr/>
          <a:lstStyle/>
          <a:p>
            <a:pPr marL="0" indent="0"/>
            <a:r>
              <a:rPr lang="en-IN" dirty="0"/>
              <a:t>Prove that</a:t>
            </a:r>
            <a:endParaRPr lang="en-US" altLang="en-US" b="1" spc="-300" dirty="0">
              <a:latin typeface="Kunstler Script" panose="030304020206070D0D06" pitchFamily="66" charset="0"/>
            </a:endParaRPr>
          </a:p>
        </p:txBody>
      </p:sp>
      <p:pic>
        <p:nvPicPr>
          <p:cNvPr id="18" name="Picture 2" descr="Vertical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715" y="3318112"/>
            <a:ext cx="133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Content Placeholder 2"/>
          <p:cNvSpPr>
            <a:spLocks noGrp="1"/>
          </p:cNvSpPr>
          <p:nvPr>
            <p:ph sz="quarter" idx="13"/>
          </p:nvPr>
        </p:nvSpPr>
        <p:spPr>
          <a:xfrm>
            <a:off x="457200" y="3276600"/>
            <a:ext cx="8226425" cy="422512"/>
          </a:xfrm>
        </p:spPr>
        <p:txBody>
          <a:bodyPr/>
          <a:lstStyle/>
          <a:p>
            <a:pPr marL="0" indent="0"/>
            <a:r>
              <a:rPr lang="en-IN" dirty="0" smtClean="0"/>
              <a:t>                    is </a:t>
            </a:r>
            <a:r>
              <a:rPr lang="en-IN" dirty="0"/>
              <a:t>a partial order relation on </a:t>
            </a:r>
            <a:r>
              <a:rPr lang="en-IN" i="1" dirty="0"/>
              <a:t>A</a:t>
            </a:r>
            <a:r>
              <a:rPr lang="en-IN" dirty="0"/>
              <a:t>.</a:t>
            </a:r>
            <a:endParaRPr lang="en-US" altLang="en-US" b="1" spc="-300" dirty="0">
              <a:latin typeface="Kunstler Script" panose="030304020206070D0D06" pitchFamily="66" charset="0"/>
            </a:endParaRPr>
          </a:p>
        </p:txBody>
      </p:sp>
    </p:spTree>
    <p:extLst>
      <p:ext uri="{BB962C8B-B14F-4D97-AF65-F5344CB8AC3E}">
        <p14:creationId xmlns:p14="http://schemas.microsoft.com/office/powerpoint/2010/main" val="3648052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8.5.4 </a:t>
            </a:r>
            <a:r>
              <a:rPr lang="en-US" altLang="en-US" dirty="0"/>
              <a:t>– </a:t>
            </a:r>
            <a:r>
              <a:rPr lang="en-US" altLang="en-US" i="1" dirty="0"/>
              <a:t>Solution</a:t>
            </a:r>
            <a:endParaRPr lang="en-IN" altLang="en-US" dirty="0">
              <a:solidFill>
                <a:schemeClr val="tx1"/>
              </a:solidFill>
            </a:endParaRPr>
          </a:p>
        </p:txBody>
      </p:sp>
      <p:pic>
        <p:nvPicPr>
          <p:cNvPr id="9218" name="Picture 2" descr="Vertical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1485900"/>
            <a:ext cx="10477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sz="quarter" idx="13"/>
          </p:nvPr>
        </p:nvSpPr>
        <p:spPr>
          <a:xfrm>
            <a:off x="457200" y="1447800"/>
            <a:ext cx="8226425" cy="457200"/>
          </a:xfrm>
        </p:spPr>
        <p:txBody>
          <a:bodyPr/>
          <a:lstStyle/>
          <a:p>
            <a:r>
              <a:rPr lang="en-IN" b="1" i="1" dirty="0" smtClean="0"/>
              <a:t>   is </a:t>
            </a:r>
            <a:r>
              <a:rPr lang="en-IN" b="1" i="1" dirty="0"/>
              <a:t>reflexive</a:t>
            </a:r>
            <a:r>
              <a:rPr lang="en-IN" b="1" dirty="0"/>
              <a:t>: </a:t>
            </a:r>
            <a:r>
              <a:rPr lang="en-IN" i="1" dirty="0"/>
              <a:t>[We must show that for each a </a:t>
            </a:r>
            <a:r>
              <a:rPr lang="en-IN" dirty="0"/>
              <a:t>∈ </a:t>
            </a:r>
            <a:r>
              <a:rPr lang="en-IN" i="1" dirty="0"/>
              <a:t>A,</a:t>
            </a:r>
            <a:endParaRPr lang="en-US" altLang="en-US" dirty="0"/>
          </a:p>
        </p:txBody>
      </p:sp>
      <p:pic>
        <p:nvPicPr>
          <p:cNvPr id="9219" name="Picture 3" descr="a divides 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75" y="1504950"/>
            <a:ext cx="4667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a:spLocks noGrp="1"/>
          </p:cNvSpPr>
          <p:nvPr>
            <p:ph sz="quarter" idx="13"/>
          </p:nvPr>
        </p:nvSpPr>
        <p:spPr>
          <a:xfrm>
            <a:off x="457200" y="1385248"/>
            <a:ext cx="8226425" cy="862652"/>
          </a:xfrm>
        </p:spPr>
        <p:txBody>
          <a:bodyPr/>
          <a:lstStyle/>
          <a:p>
            <a:r>
              <a:rPr lang="en-IN" dirty="0" smtClean="0"/>
              <a:t>                                                                                       </a:t>
            </a:r>
            <a:r>
              <a:rPr lang="en-IN" i="1" dirty="0" smtClean="0"/>
              <a:t>]</a:t>
            </a:r>
          </a:p>
          <a:p>
            <a:r>
              <a:rPr lang="en-IN" dirty="0" smtClean="0"/>
              <a:t>Suppose </a:t>
            </a:r>
            <a:r>
              <a:rPr lang="en-IN" i="1" dirty="0"/>
              <a:t>a </a:t>
            </a:r>
            <a:r>
              <a:rPr lang="en-IN" dirty="0"/>
              <a:t>∈ </a:t>
            </a:r>
            <a:r>
              <a:rPr lang="en-IN" i="1" dirty="0"/>
              <a:t>A</a:t>
            </a:r>
            <a:r>
              <a:rPr lang="en-IN" dirty="0"/>
              <a:t>.</a:t>
            </a:r>
            <a:r>
              <a:rPr lang="en-IN" i="1" dirty="0"/>
              <a:t> </a:t>
            </a:r>
            <a:r>
              <a:rPr lang="en-IN" dirty="0"/>
              <a:t>Then </a:t>
            </a:r>
            <a:r>
              <a:rPr lang="en-IN" i="1" dirty="0"/>
              <a:t>a </a:t>
            </a:r>
            <a:r>
              <a:rPr lang="en-IN" dirty="0" smtClean="0"/>
              <a:t>= 1</a:t>
            </a:r>
            <a:r>
              <a:rPr lang="en-IN" b="1" dirty="0"/>
              <a:t> · </a:t>
            </a:r>
            <a:r>
              <a:rPr lang="en-IN" i="1" dirty="0" smtClean="0"/>
              <a:t>a</a:t>
            </a:r>
            <a:r>
              <a:rPr lang="en-IN" dirty="0"/>
              <a:t>, so</a:t>
            </a:r>
            <a:endParaRPr lang="en-US" altLang="en-US" dirty="0"/>
          </a:p>
        </p:txBody>
      </p:sp>
      <p:pic>
        <p:nvPicPr>
          <p:cNvPr id="9220" name="Picture 4" descr="a divides 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905000"/>
            <a:ext cx="4572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a:spLocks noGrp="1"/>
          </p:cNvSpPr>
          <p:nvPr>
            <p:ph sz="quarter" idx="13"/>
          </p:nvPr>
        </p:nvSpPr>
        <p:spPr>
          <a:xfrm>
            <a:off x="457200" y="1828800"/>
            <a:ext cx="8226425" cy="838200"/>
          </a:xfrm>
        </p:spPr>
        <p:txBody>
          <a:bodyPr/>
          <a:lstStyle/>
          <a:p>
            <a:pPr marL="0" indent="0"/>
            <a:r>
              <a:rPr lang="en-IN" dirty="0" smtClean="0"/>
              <a:t>                                                              by </a:t>
            </a:r>
            <a:r>
              <a:rPr lang="en-IN" dirty="0"/>
              <a:t>definition of divisibility.</a:t>
            </a:r>
            <a:endParaRPr lang="en-US" altLang="en-US" dirty="0"/>
          </a:p>
        </p:txBody>
      </p:sp>
      <p:pic>
        <p:nvPicPr>
          <p:cNvPr id="12" name="Picture 2" descr="Vertical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2903220"/>
            <a:ext cx="10477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Content Placeholder 2"/>
          <p:cNvSpPr>
            <a:spLocks noGrp="1"/>
          </p:cNvSpPr>
          <p:nvPr>
            <p:ph sz="quarter" idx="13"/>
          </p:nvPr>
        </p:nvSpPr>
        <p:spPr>
          <a:xfrm>
            <a:off x="457200" y="2865120"/>
            <a:ext cx="8226425" cy="762000"/>
          </a:xfrm>
        </p:spPr>
        <p:txBody>
          <a:bodyPr/>
          <a:lstStyle/>
          <a:p>
            <a:pPr marL="0" indent="0"/>
            <a:r>
              <a:rPr lang="en-IN" b="1" i="1" dirty="0" smtClean="0"/>
              <a:t>   is </a:t>
            </a:r>
            <a:r>
              <a:rPr lang="en-IN" b="1" i="1" dirty="0"/>
              <a:t>antisymmetric</a:t>
            </a:r>
            <a:r>
              <a:rPr lang="en-IN" b="1" dirty="0"/>
              <a:t>: </a:t>
            </a:r>
            <a:r>
              <a:rPr lang="en-IN" i="1" dirty="0"/>
              <a:t>[We must show that for every a, b </a:t>
            </a:r>
            <a:r>
              <a:rPr lang="en-IN" dirty="0"/>
              <a:t>∈</a:t>
            </a:r>
            <a:r>
              <a:rPr lang="en-IN" dirty="0" smtClean="0"/>
              <a:t> </a:t>
            </a:r>
            <a:r>
              <a:rPr lang="en-IN" i="1" dirty="0"/>
              <a:t>A, if</a:t>
            </a:r>
            <a:endParaRPr lang="en-US" altLang="en-US" dirty="0"/>
          </a:p>
        </p:txBody>
      </p:sp>
      <p:pic>
        <p:nvPicPr>
          <p:cNvPr id="9221" name="Picture 5" descr="a divides b and b divides 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309881"/>
            <a:ext cx="140017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Content Placeholder 2"/>
          <p:cNvSpPr>
            <a:spLocks noGrp="1"/>
          </p:cNvSpPr>
          <p:nvPr>
            <p:ph sz="quarter" idx="13"/>
          </p:nvPr>
        </p:nvSpPr>
        <p:spPr>
          <a:xfrm>
            <a:off x="460375" y="3246120"/>
            <a:ext cx="8226425" cy="838200"/>
          </a:xfrm>
        </p:spPr>
        <p:txBody>
          <a:bodyPr/>
          <a:lstStyle/>
          <a:p>
            <a:pPr marL="0" indent="0"/>
            <a:r>
              <a:rPr lang="en-IN" i="1" dirty="0" smtClean="0"/>
              <a:t>                     then </a:t>
            </a:r>
            <a:r>
              <a:rPr lang="en-IN" i="1" dirty="0"/>
              <a:t>a </a:t>
            </a:r>
            <a:r>
              <a:rPr lang="en-IN" dirty="0" smtClean="0"/>
              <a:t>= </a:t>
            </a:r>
            <a:r>
              <a:rPr lang="en-IN" i="1" dirty="0"/>
              <a:t>b.] </a:t>
            </a:r>
            <a:r>
              <a:rPr lang="en-IN" dirty="0" smtClean="0"/>
              <a:t>The proof </a:t>
            </a:r>
            <a:r>
              <a:rPr lang="en-IN" dirty="0"/>
              <a:t>of this is </a:t>
            </a:r>
            <a:r>
              <a:rPr lang="en-IN" dirty="0" smtClean="0"/>
              <a:t>virtually identical </a:t>
            </a:r>
            <a:r>
              <a:rPr lang="en-IN" dirty="0"/>
              <a:t>to that of Example 8.5.2(a).</a:t>
            </a:r>
            <a:endParaRPr lang="en-US" altLang="en-US" dirty="0"/>
          </a:p>
        </p:txBody>
      </p:sp>
      <p:pic>
        <p:nvPicPr>
          <p:cNvPr id="16" name="Picture 2" descr="Vertical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4427220"/>
            <a:ext cx="10477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Content Placeholder 2"/>
          <p:cNvSpPr>
            <a:spLocks noGrp="1"/>
          </p:cNvSpPr>
          <p:nvPr>
            <p:ph sz="quarter" idx="13"/>
          </p:nvPr>
        </p:nvSpPr>
        <p:spPr>
          <a:xfrm>
            <a:off x="457200" y="4343400"/>
            <a:ext cx="8226425" cy="838200"/>
          </a:xfrm>
        </p:spPr>
        <p:txBody>
          <a:bodyPr/>
          <a:lstStyle/>
          <a:p>
            <a:pPr marL="0" indent="0"/>
            <a:r>
              <a:rPr lang="en-IN" b="1" i="1" dirty="0" smtClean="0"/>
              <a:t>   is </a:t>
            </a:r>
            <a:r>
              <a:rPr lang="en-IN" b="1" i="1" dirty="0"/>
              <a:t>transitive</a:t>
            </a:r>
            <a:r>
              <a:rPr lang="en-IN" b="1" dirty="0"/>
              <a:t>: </a:t>
            </a:r>
            <a:r>
              <a:rPr lang="en-IN" dirty="0"/>
              <a:t>To show transitivity means to show that </a:t>
            </a:r>
            <a:r>
              <a:rPr lang="en-IN" dirty="0" smtClean="0"/>
              <a:t>for every </a:t>
            </a:r>
            <a:r>
              <a:rPr lang="en-IN" i="1" dirty="0"/>
              <a:t>a</a:t>
            </a:r>
            <a:r>
              <a:rPr lang="en-IN" dirty="0"/>
              <a:t>, </a:t>
            </a:r>
            <a:r>
              <a:rPr lang="en-IN" i="1" dirty="0"/>
              <a:t>b</a:t>
            </a:r>
            <a:r>
              <a:rPr lang="en-IN" dirty="0"/>
              <a:t>, </a:t>
            </a:r>
            <a:r>
              <a:rPr lang="en-IN" i="1" dirty="0"/>
              <a:t>c </a:t>
            </a:r>
            <a:r>
              <a:rPr lang="en-IN" dirty="0"/>
              <a:t>∈</a:t>
            </a:r>
            <a:r>
              <a:rPr lang="en-IN" dirty="0" smtClean="0"/>
              <a:t> </a:t>
            </a:r>
            <a:r>
              <a:rPr lang="en-IN" i="1" dirty="0"/>
              <a:t>A</a:t>
            </a:r>
            <a:r>
              <a:rPr lang="en-IN" dirty="0"/>
              <a:t>, if</a:t>
            </a:r>
            <a:endParaRPr lang="en-US" altLang="en-US" dirty="0"/>
          </a:p>
        </p:txBody>
      </p:sp>
      <p:pic>
        <p:nvPicPr>
          <p:cNvPr id="18" name="Picture 5" descr="a divides b"/>
          <p:cNvPicPr>
            <a:picLocks noChangeAspect="1" noChangeArrowheads="1"/>
          </p:cNvPicPr>
          <p:nvPr/>
        </p:nvPicPr>
        <p:blipFill rotWithShape="1">
          <a:blip r:embed="rId6">
            <a:extLst>
              <a:ext uri="{28A0092B-C50C-407E-A947-70E740481C1C}">
                <a14:useLocalDpi xmlns:a14="http://schemas.microsoft.com/office/drawing/2010/main" val="0"/>
              </a:ext>
            </a:extLst>
          </a:blip>
          <a:srcRect r="69614"/>
          <a:stretch/>
        </p:blipFill>
        <p:spPr bwMode="auto">
          <a:xfrm>
            <a:off x="3200400" y="4770120"/>
            <a:ext cx="4254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Content Placeholder 2"/>
          <p:cNvSpPr>
            <a:spLocks noGrp="1"/>
          </p:cNvSpPr>
          <p:nvPr>
            <p:ph sz="quarter" idx="13"/>
          </p:nvPr>
        </p:nvSpPr>
        <p:spPr>
          <a:xfrm>
            <a:off x="3657600" y="4722495"/>
            <a:ext cx="914399" cy="428625"/>
          </a:xfrm>
        </p:spPr>
        <p:txBody>
          <a:bodyPr/>
          <a:lstStyle/>
          <a:p>
            <a:pPr marL="0" indent="0"/>
            <a:r>
              <a:rPr lang="en-IN" dirty="0" smtClean="0"/>
              <a:t>and</a:t>
            </a:r>
            <a:endParaRPr lang="en-US" altLang="en-US" dirty="0"/>
          </a:p>
        </p:txBody>
      </p:sp>
      <p:pic>
        <p:nvPicPr>
          <p:cNvPr id="9222" name="Picture 6" descr="b divides c then a divides 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8162" y="4808220"/>
            <a:ext cx="166687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1182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8.5.4 </a:t>
            </a:r>
            <a:r>
              <a:rPr lang="en-US" altLang="en-US" dirty="0"/>
              <a:t>– </a:t>
            </a:r>
            <a:r>
              <a:rPr lang="en-US" altLang="en-US" i="1" dirty="0"/>
              <a:t>Solution</a:t>
            </a:r>
            <a:endParaRPr lang="en-IN" altLang="en-US" dirty="0">
              <a:solidFill>
                <a:schemeClr val="tx1"/>
              </a:solidFill>
            </a:endParaRPr>
          </a:p>
        </p:txBody>
      </p:sp>
      <p:sp>
        <p:nvSpPr>
          <p:cNvPr id="21"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914400"/>
          </a:xfrm>
        </p:spPr>
        <p:txBody>
          <a:bodyPr/>
          <a:lstStyle/>
          <a:p>
            <a:pPr marL="0" indent="0"/>
            <a:r>
              <a:rPr lang="en-IN" dirty="0"/>
              <a:t>But this is the transitivity of divisibility property, which was proved </a:t>
            </a:r>
            <a:r>
              <a:rPr lang="en-IN" dirty="0" smtClean="0"/>
              <a:t>as Theorem </a:t>
            </a:r>
            <a:r>
              <a:rPr lang="en-IN" dirty="0"/>
              <a:t>4.4.3.</a:t>
            </a:r>
            <a:endParaRPr lang="en-US" altLang="en-US" dirty="0"/>
          </a:p>
        </p:txBody>
      </p:sp>
      <p:pic>
        <p:nvPicPr>
          <p:cNvPr id="28" name="Picture 2" descr="The text box has the heading “Theorem 4.4.3 Transitivity of Divisibility.” The text reads “For all integers a, b, and c if a divides b and b divides c, then a divides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188" y="2514600"/>
            <a:ext cx="8162678" cy="1041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Content Placeholder 2"/>
          <p:cNvSpPr>
            <a:spLocks noGrp="1"/>
          </p:cNvSpPr>
          <p:nvPr>
            <p:ph sz="quarter" idx="13"/>
          </p:nvPr>
        </p:nvSpPr>
        <p:spPr>
          <a:xfrm>
            <a:off x="457200" y="3810000"/>
            <a:ext cx="8226425" cy="457200"/>
          </a:xfrm>
        </p:spPr>
        <p:txBody>
          <a:bodyPr/>
          <a:lstStyle/>
          <a:p>
            <a:pPr marL="0" indent="0"/>
            <a:r>
              <a:rPr lang="en-IN" dirty="0"/>
              <a:t>Since</a:t>
            </a:r>
            <a:endParaRPr lang="en-US" altLang="en-US" dirty="0"/>
          </a:p>
        </p:txBody>
      </p:sp>
      <p:pic>
        <p:nvPicPr>
          <p:cNvPr id="30" name="Picture 2" descr="Vertical l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886200"/>
            <a:ext cx="133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Content Placeholder 2"/>
          <p:cNvSpPr>
            <a:spLocks noGrp="1"/>
          </p:cNvSpPr>
          <p:nvPr>
            <p:ph sz="quarter" idx="13"/>
          </p:nvPr>
        </p:nvSpPr>
        <p:spPr>
          <a:xfrm>
            <a:off x="457200" y="3810000"/>
            <a:ext cx="8226425" cy="457200"/>
          </a:xfrm>
        </p:spPr>
        <p:txBody>
          <a:bodyPr/>
          <a:lstStyle/>
          <a:p>
            <a:pPr marL="0" indent="0"/>
            <a:r>
              <a:rPr lang="en-IN" dirty="0" smtClean="0"/>
              <a:t>            is </a:t>
            </a:r>
            <a:r>
              <a:rPr lang="en-IN" dirty="0"/>
              <a:t>reflexive, antisymmetric, and transitive,</a:t>
            </a:r>
            <a:endParaRPr lang="en-US" altLang="en-US" dirty="0"/>
          </a:p>
        </p:txBody>
      </p:sp>
      <p:pic>
        <p:nvPicPr>
          <p:cNvPr id="32" name="Picture 2" descr="Vertical l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1850" y="3886200"/>
            <a:ext cx="133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Content Placeholder 2"/>
          <p:cNvSpPr>
            <a:spLocks noGrp="1"/>
          </p:cNvSpPr>
          <p:nvPr>
            <p:ph sz="quarter" idx="13"/>
          </p:nvPr>
        </p:nvSpPr>
        <p:spPr>
          <a:xfrm>
            <a:off x="457200" y="3810000"/>
            <a:ext cx="8226425" cy="838200"/>
          </a:xfrm>
        </p:spPr>
        <p:txBody>
          <a:bodyPr/>
          <a:lstStyle/>
          <a:p>
            <a:pPr marL="0" indent="0"/>
            <a:r>
              <a:rPr lang="en-IN" dirty="0" smtClean="0"/>
              <a:t>                                                                                  is </a:t>
            </a:r>
            <a:r>
              <a:rPr lang="en-IN" dirty="0"/>
              <a:t>a partial order relation on </a:t>
            </a:r>
            <a:r>
              <a:rPr lang="en-IN" i="1" dirty="0"/>
              <a:t>A</a:t>
            </a:r>
            <a:r>
              <a:rPr lang="en-IN" dirty="0"/>
              <a:t>.</a:t>
            </a:r>
            <a:endParaRPr lang="en-US" altLang="en-US" dirty="0"/>
          </a:p>
        </p:txBody>
      </p:sp>
    </p:spTree>
    <p:extLst>
      <p:ext uri="{BB962C8B-B14F-4D97-AF65-F5344CB8AC3E}">
        <p14:creationId xmlns:p14="http://schemas.microsoft.com/office/powerpoint/2010/main" val="3436648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2600" dirty="0"/>
              <a:t>Example </a:t>
            </a:r>
            <a:r>
              <a:rPr lang="en-IN" altLang="en-US" sz="2600" dirty="0" smtClean="0"/>
              <a:t>8.5.5 </a:t>
            </a:r>
            <a:r>
              <a:rPr lang="en-US" altLang="en-US" sz="2600" dirty="0"/>
              <a:t>– </a:t>
            </a:r>
            <a:r>
              <a:rPr lang="en-IN" altLang="en-US" sz="2600" i="1" dirty="0"/>
              <a:t>The “Less Than or Equal to” Relation</a:t>
            </a:r>
            <a:endParaRPr lang="en-IN" altLang="en-US" sz="2600" dirty="0"/>
          </a:p>
        </p:txBody>
      </p:sp>
      <p:sp>
        <p:nvSpPr>
          <p:cNvPr id="3" name="Content Placeholder 2"/>
          <p:cNvSpPr>
            <a:spLocks noGrp="1"/>
          </p:cNvSpPr>
          <p:nvPr>
            <p:ph sz="quarter" idx="13"/>
          </p:nvPr>
        </p:nvSpPr>
        <p:spPr>
          <a:xfrm>
            <a:off x="457200" y="1447800"/>
            <a:ext cx="8226425" cy="1219200"/>
          </a:xfrm>
        </p:spPr>
        <p:txBody>
          <a:bodyPr/>
          <a:lstStyle/>
          <a:p>
            <a:pPr marL="0" indent="0"/>
            <a:r>
              <a:rPr lang="en-IN" dirty="0"/>
              <a:t>Let </a:t>
            </a:r>
            <a:r>
              <a:rPr lang="en-IN" i="1" dirty="0"/>
              <a:t>S </a:t>
            </a:r>
            <a:r>
              <a:rPr lang="en-IN" dirty="0"/>
              <a:t>be a set of real numbers and define the “less than </a:t>
            </a:r>
            <a:r>
              <a:rPr lang="en-IN" dirty="0" smtClean="0"/>
              <a:t>or equal </a:t>
            </a:r>
            <a:r>
              <a:rPr lang="en-IN" dirty="0"/>
              <a:t>to” relation, ≤, on </a:t>
            </a:r>
            <a:r>
              <a:rPr lang="en-IN" i="1" dirty="0"/>
              <a:t>S </a:t>
            </a:r>
            <a:r>
              <a:rPr lang="en-IN" dirty="0" smtClean="0"/>
              <a:t>as follows</a:t>
            </a:r>
            <a:r>
              <a:rPr lang="en-IN" dirty="0"/>
              <a:t>: For all real numbers </a:t>
            </a:r>
            <a:r>
              <a:rPr lang="en-IN" i="1" dirty="0"/>
              <a:t>x </a:t>
            </a:r>
            <a:r>
              <a:rPr lang="en-IN" dirty="0"/>
              <a:t>and </a:t>
            </a:r>
            <a:r>
              <a:rPr lang="en-IN" i="1" dirty="0"/>
              <a:t>y </a:t>
            </a:r>
            <a:r>
              <a:rPr lang="en-IN" dirty="0"/>
              <a:t>in </a:t>
            </a:r>
            <a:r>
              <a:rPr lang="en-IN" i="1" dirty="0"/>
              <a:t>S</a:t>
            </a:r>
            <a:r>
              <a:rPr lang="en-IN" dirty="0"/>
              <a:t>,</a:t>
            </a:r>
            <a:endParaRPr lang="en-US" altLang="en-US" b="1" spc="-300" dirty="0">
              <a:latin typeface="Kunstler Script" panose="030304020206070D0D06" pitchFamily="66" charset="0"/>
            </a:endParaRPr>
          </a:p>
        </p:txBody>
      </p:sp>
      <p:pic>
        <p:nvPicPr>
          <p:cNvPr id="10242" name="Picture 2" descr="x is less than or equal to y if and only if x is less than y or x = 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686050"/>
            <a:ext cx="391477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Content Placeholder 2"/>
          <p:cNvSpPr>
            <a:spLocks noGrp="1"/>
          </p:cNvSpPr>
          <p:nvPr>
            <p:ph sz="quarter" idx="13"/>
          </p:nvPr>
        </p:nvSpPr>
        <p:spPr>
          <a:xfrm>
            <a:off x="457200" y="3657600"/>
            <a:ext cx="8226425" cy="533400"/>
          </a:xfrm>
        </p:spPr>
        <p:txBody>
          <a:bodyPr/>
          <a:lstStyle/>
          <a:p>
            <a:pPr marL="0" indent="0"/>
            <a:r>
              <a:rPr lang="en-IN" dirty="0"/>
              <a:t>Show that ≤</a:t>
            </a:r>
            <a:r>
              <a:rPr lang="en-IN" dirty="0" smtClean="0"/>
              <a:t> </a:t>
            </a:r>
            <a:r>
              <a:rPr lang="en-IN" dirty="0"/>
              <a:t>is a partial order relation.</a:t>
            </a:r>
            <a:endParaRPr lang="en-US" altLang="en-US" b="1" spc="-300" dirty="0">
              <a:latin typeface="Kunstler Script" panose="030304020206070D0D06" pitchFamily="66" charset="0"/>
            </a:endParaRPr>
          </a:p>
        </p:txBody>
      </p:sp>
    </p:spTree>
    <p:extLst>
      <p:ext uri="{BB962C8B-B14F-4D97-AF65-F5344CB8AC3E}">
        <p14:creationId xmlns:p14="http://schemas.microsoft.com/office/powerpoint/2010/main" val="2256713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8.5.5 </a:t>
            </a:r>
            <a:r>
              <a:rPr lang="en-US" altLang="en-US" dirty="0"/>
              <a:t>– </a:t>
            </a:r>
            <a:r>
              <a:rPr lang="en-US" altLang="en-US" i="1" dirty="0"/>
              <a:t>Solution</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3962400"/>
          </a:xfrm>
        </p:spPr>
        <p:txBody>
          <a:bodyPr/>
          <a:lstStyle/>
          <a:p>
            <a:pPr marL="0" indent="0"/>
            <a:r>
              <a:rPr lang="en-IN" b="1" dirty="0"/>
              <a:t>≤</a:t>
            </a:r>
            <a:r>
              <a:rPr lang="en-IN" b="1" dirty="0" smtClean="0"/>
              <a:t> </a:t>
            </a:r>
            <a:r>
              <a:rPr lang="en-IN" b="1" i="1" dirty="0"/>
              <a:t>is reflexive</a:t>
            </a:r>
            <a:r>
              <a:rPr lang="en-IN" b="1" dirty="0"/>
              <a:t>: </a:t>
            </a:r>
            <a:r>
              <a:rPr lang="en-IN" dirty="0"/>
              <a:t>For ≤</a:t>
            </a:r>
            <a:r>
              <a:rPr lang="en-IN" dirty="0" smtClean="0"/>
              <a:t> </a:t>
            </a:r>
            <a:r>
              <a:rPr lang="en-IN" dirty="0"/>
              <a:t>to be reflexive means that </a:t>
            </a:r>
            <a:r>
              <a:rPr lang="en-IN" i="1" dirty="0"/>
              <a:t>x </a:t>
            </a:r>
            <a:r>
              <a:rPr lang="en-IN" dirty="0"/>
              <a:t>≤</a:t>
            </a:r>
            <a:r>
              <a:rPr lang="en-IN" dirty="0" smtClean="0"/>
              <a:t> </a:t>
            </a:r>
            <a:r>
              <a:rPr lang="en-IN" i="1" dirty="0"/>
              <a:t>x </a:t>
            </a:r>
            <a:r>
              <a:rPr lang="en-IN" dirty="0"/>
              <a:t>for every real number </a:t>
            </a:r>
            <a:r>
              <a:rPr lang="en-IN" i="1" dirty="0"/>
              <a:t>x </a:t>
            </a:r>
            <a:r>
              <a:rPr lang="en-IN" dirty="0"/>
              <a:t>in </a:t>
            </a:r>
            <a:r>
              <a:rPr lang="en-IN" i="1" dirty="0"/>
              <a:t>S</a:t>
            </a:r>
            <a:r>
              <a:rPr lang="en-IN" dirty="0"/>
              <a:t>. </a:t>
            </a:r>
            <a:r>
              <a:rPr lang="en-IN" dirty="0" smtClean="0"/>
              <a:t>But </a:t>
            </a:r>
            <a:r>
              <a:rPr lang="en-IN" i="1" dirty="0" smtClean="0"/>
              <a:t>x </a:t>
            </a:r>
            <a:r>
              <a:rPr lang="en-IN" dirty="0"/>
              <a:t>≤</a:t>
            </a:r>
            <a:r>
              <a:rPr lang="en-IN" dirty="0" smtClean="0"/>
              <a:t> </a:t>
            </a:r>
            <a:r>
              <a:rPr lang="en-IN" i="1" dirty="0"/>
              <a:t>x </a:t>
            </a:r>
            <a:r>
              <a:rPr lang="en-IN" dirty="0"/>
              <a:t>means that </a:t>
            </a:r>
            <a:r>
              <a:rPr lang="en-IN" i="1" dirty="0"/>
              <a:t>x </a:t>
            </a:r>
            <a:r>
              <a:rPr lang="en-IN" dirty="0" smtClean="0"/>
              <a:t>&lt; </a:t>
            </a:r>
            <a:r>
              <a:rPr lang="en-IN" i="1" dirty="0"/>
              <a:t>x </a:t>
            </a:r>
            <a:r>
              <a:rPr lang="en-IN" dirty="0"/>
              <a:t>or </a:t>
            </a:r>
            <a:r>
              <a:rPr lang="en-IN" dirty="0" smtClean="0"/>
              <a:t>      </a:t>
            </a:r>
            <a:r>
              <a:rPr lang="en-IN" i="1" dirty="0" smtClean="0"/>
              <a:t>x </a:t>
            </a:r>
            <a:r>
              <a:rPr lang="en-IN" dirty="0" smtClean="0"/>
              <a:t>= </a:t>
            </a:r>
            <a:r>
              <a:rPr lang="en-IN" i="1" dirty="0"/>
              <a:t>x</a:t>
            </a:r>
            <a:r>
              <a:rPr lang="en-IN" dirty="0"/>
              <a:t>, and </a:t>
            </a:r>
            <a:r>
              <a:rPr lang="en-IN" i="1" dirty="0"/>
              <a:t>x </a:t>
            </a:r>
            <a:r>
              <a:rPr lang="en-IN" dirty="0" smtClean="0"/>
              <a:t>= </a:t>
            </a:r>
            <a:r>
              <a:rPr lang="en-IN" i="1" dirty="0"/>
              <a:t>x </a:t>
            </a:r>
            <a:r>
              <a:rPr lang="en-IN" dirty="0"/>
              <a:t>is always true</a:t>
            </a:r>
            <a:r>
              <a:rPr lang="en-IN" dirty="0" smtClean="0"/>
              <a:t>.</a:t>
            </a:r>
          </a:p>
          <a:p>
            <a:pPr marL="0" indent="0"/>
            <a:endParaRPr lang="en-US" altLang="en-US" dirty="0"/>
          </a:p>
          <a:p>
            <a:pPr marL="0" indent="0"/>
            <a:r>
              <a:rPr lang="en-IN" b="1" dirty="0"/>
              <a:t>≤</a:t>
            </a:r>
            <a:r>
              <a:rPr lang="en-IN" b="1" dirty="0" smtClean="0"/>
              <a:t> </a:t>
            </a:r>
            <a:r>
              <a:rPr lang="en-IN" b="1" i="1" dirty="0"/>
              <a:t>is antisymmetric</a:t>
            </a:r>
            <a:r>
              <a:rPr lang="en-IN" b="1" dirty="0"/>
              <a:t>: </a:t>
            </a:r>
            <a:r>
              <a:rPr lang="en-IN" dirty="0"/>
              <a:t>For ≤</a:t>
            </a:r>
            <a:r>
              <a:rPr lang="en-IN" dirty="0" smtClean="0"/>
              <a:t> </a:t>
            </a:r>
            <a:r>
              <a:rPr lang="en-IN" dirty="0"/>
              <a:t>to be antisymmetric means that for all real numbers </a:t>
            </a:r>
            <a:r>
              <a:rPr lang="en-IN" i="1" dirty="0"/>
              <a:t>x </a:t>
            </a:r>
            <a:r>
              <a:rPr lang="en-IN" dirty="0"/>
              <a:t>and </a:t>
            </a:r>
            <a:r>
              <a:rPr lang="en-IN" i="1" dirty="0"/>
              <a:t>y </a:t>
            </a:r>
            <a:r>
              <a:rPr lang="en-IN" dirty="0" smtClean="0"/>
              <a:t>in </a:t>
            </a:r>
            <a:r>
              <a:rPr lang="en-IN" i="1" dirty="0" smtClean="0"/>
              <a:t>S</a:t>
            </a:r>
            <a:r>
              <a:rPr lang="en-IN" dirty="0"/>
              <a:t>, if </a:t>
            </a:r>
            <a:r>
              <a:rPr lang="en-IN" i="1" dirty="0"/>
              <a:t>x </a:t>
            </a:r>
            <a:r>
              <a:rPr lang="en-IN" dirty="0"/>
              <a:t>≤</a:t>
            </a:r>
            <a:r>
              <a:rPr lang="en-IN" dirty="0" smtClean="0"/>
              <a:t> </a:t>
            </a:r>
            <a:r>
              <a:rPr lang="en-IN" i="1" dirty="0"/>
              <a:t>y </a:t>
            </a:r>
            <a:r>
              <a:rPr lang="en-IN" dirty="0"/>
              <a:t>and </a:t>
            </a:r>
            <a:r>
              <a:rPr lang="en-IN" i="1" dirty="0"/>
              <a:t>y </a:t>
            </a:r>
            <a:r>
              <a:rPr lang="en-IN" dirty="0"/>
              <a:t>≤</a:t>
            </a:r>
            <a:r>
              <a:rPr lang="en-IN" dirty="0" smtClean="0"/>
              <a:t> </a:t>
            </a:r>
            <a:r>
              <a:rPr lang="en-IN" i="1" dirty="0"/>
              <a:t>x </a:t>
            </a:r>
            <a:r>
              <a:rPr lang="en-IN" dirty="0"/>
              <a:t>then </a:t>
            </a:r>
            <a:r>
              <a:rPr lang="en-IN" dirty="0" smtClean="0"/>
              <a:t>      </a:t>
            </a:r>
            <a:r>
              <a:rPr lang="en-IN" i="1" dirty="0" smtClean="0"/>
              <a:t>x </a:t>
            </a:r>
            <a:r>
              <a:rPr lang="en-IN" dirty="0" smtClean="0"/>
              <a:t>= </a:t>
            </a:r>
            <a:r>
              <a:rPr lang="en-IN" i="1" dirty="0"/>
              <a:t>y</a:t>
            </a:r>
            <a:r>
              <a:rPr lang="en-IN" dirty="0"/>
              <a:t>. </a:t>
            </a:r>
            <a:r>
              <a:rPr lang="en-IN" dirty="0" smtClean="0"/>
              <a:t>This </a:t>
            </a:r>
            <a:r>
              <a:rPr lang="en-IN" dirty="0"/>
              <a:t>follows immediately from the definition of ≤</a:t>
            </a:r>
            <a:r>
              <a:rPr lang="en-IN" dirty="0" smtClean="0"/>
              <a:t> and the </a:t>
            </a:r>
            <a:r>
              <a:rPr lang="en-IN" dirty="0"/>
              <a:t>trichotomy </a:t>
            </a:r>
            <a:r>
              <a:rPr lang="en-IN" dirty="0" smtClean="0"/>
              <a:t>property, </a:t>
            </a:r>
            <a:r>
              <a:rPr lang="en-IN" dirty="0"/>
              <a:t>which says that given any real </a:t>
            </a:r>
            <a:r>
              <a:rPr lang="en-IN" dirty="0" smtClean="0"/>
              <a:t>numbers </a:t>
            </a:r>
            <a:r>
              <a:rPr lang="en-IN" i="1" dirty="0" smtClean="0"/>
              <a:t>x </a:t>
            </a:r>
            <a:r>
              <a:rPr lang="en-IN" dirty="0"/>
              <a:t>and </a:t>
            </a:r>
            <a:r>
              <a:rPr lang="en-IN" i="1" dirty="0"/>
              <a:t>y</a:t>
            </a:r>
            <a:r>
              <a:rPr lang="en-IN" dirty="0"/>
              <a:t>, exactly one of the following holds: </a:t>
            </a:r>
            <a:r>
              <a:rPr lang="en-IN" i="1" dirty="0"/>
              <a:t>x </a:t>
            </a:r>
            <a:r>
              <a:rPr lang="en-IN" dirty="0"/>
              <a:t>&lt;</a:t>
            </a:r>
            <a:r>
              <a:rPr lang="en-IN" dirty="0" smtClean="0"/>
              <a:t> </a:t>
            </a:r>
            <a:r>
              <a:rPr lang="en-IN" i="1" dirty="0"/>
              <a:t>y </a:t>
            </a:r>
            <a:r>
              <a:rPr lang="en-IN" dirty="0"/>
              <a:t>or </a:t>
            </a:r>
            <a:r>
              <a:rPr lang="en-IN" i="1" dirty="0"/>
              <a:t>x </a:t>
            </a:r>
            <a:r>
              <a:rPr lang="en-IN" dirty="0" smtClean="0"/>
              <a:t>= </a:t>
            </a:r>
            <a:r>
              <a:rPr lang="en-IN" i="1" dirty="0"/>
              <a:t>y </a:t>
            </a:r>
            <a:r>
              <a:rPr lang="en-IN" dirty="0"/>
              <a:t>or </a:t>
            </a:r>
            <a:r>
              <a:rPr lang="en-IN" i="1" dirty="0"/>
              <a:t>x </a:t>
            </a:r>
            <a:r>
              <a:rPr lang="en-IN" dirty="0" smtClean="0"/>
              <a:t>&gt; </a:t>
            </a:r>
            <a:r>
              <a:rPr lang="en-IN" i="1" dirty="0"/>
              <a:t>y</a:t>
            </a:r>
            <a:r>
              <a:rPr lang="en-IN" dirty="0"/>
              <a:t>.</a:t>
            </a:r>
            <a:endParaRPr lang="en-US" altLang="en-US" dirty="0"/>
          </a:p>
        </p:txBody>
      </p:sp>
    </p:spTree>
    <p:extLst>
      <p:ext uri="{BB962C8B-B14F-4D97-AF65-F5344CB8AC3E}">
        <p14:creationId xmlns:p14="http://schemas.microsoft.com/office/powerpoint/2010/main" val="1684043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813504"/>
            <a:ext cx="889635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3824" y="2332616"/>
            <a:ext cx="10953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ctr">
              <a:spcBef>
                <a:spcPct val="20000"/>
              </a:spcBef>
              <a:buFont typeface="Wingdings" panose="05000000000000000000" pitchFamily="2" charset="2"/>
            </a:pPr>
            <a:r>
              <a:rPr lang="en-US" sz="3600" b="1" dirty="0" smtClean="0">
                <a:solidFill>
                  <a:schemeClr val="tx1"/>
                </a:solidFill>
                <a:latin typeface="+mn-lt"/>
                <a:ea typeface="+mn-ea"/>
                <a:cs typeface="+mn-cs"/>
              </a:rPr>
              <a:t>8.5</a:t>
            </a:r>
            <a:endParaRPr lang="en-IN" sz="3600" b="1" dirty="0">
              <a:solidFill>
                <a:schemeClr val="tx1"/>
              </a:solidFill>
              <a:latin typeface="+mn-lt"/>
              <a:ea typeface="+mn-ea"/>
              <a:cs typeface="+mn-cs"/>
            </a:endParaRPr>
          </a:p>
        </p:txBody>
      </p:sp>
      <p:sp>
        <p:nvSpPr>
          <p:cNvPr id="5" name="Content Placeholder 4"/>
          <p:cNvSpPr>
            <a:spLocks noGrp="1"/>
          </p:cNvSpPr>
          <p:nvPr>
            <p:ph sz="quarter" idx="15"/>
          </p:nvPr>
        </p:nvSpPr>
        <p:spPr>
          <a:xfrm>
            <a:off x="1038225" y="2286000"/>
            <a:ext cx="8029575" cy="914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spcBef>
                <a:spcPct val="0"/>
              </a:spcBef>
            </a:pPr>
            <a:r>
              <a:rPr lang="en-IN" altLang="en-US" sz="4000" dirty="0"/>
              <a:t>Partial Order Relations</a:t>
            </a:r>
            <a:endParaRPr lang="en-US" altLang="en-US" sz="4000" dirty="0"/>
          </a:p>
        </p:txBody>
      </p:sp>
      <p:sp>
        <p:nvSpPr>
          <p:cNvPr id="11" name="Content Placeholder 4"/>
          <p:cNvSpPr>
            <a:spLocks noGrp="1"/>
          </p:cNvSpPr>
          <p:nvPr>
            <p:ph sz="quarter" idx="15"/>
          </p:nvPr>
        </p:nvSpPr>
        <p:spPr>
          <a:xfrm>
            <a:off x="1905000" y="6300216"/>
            <a:ext cx="5943600" cy="3077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en-US" sz="1400" kern="1200" dirty="0">
                <a:latin typeface="Arial" panose="020B0604020202020204" pitchFamily="34" charset="0"/>
              </a:rPr>
              <a:t>Copyright © Cengage Learning. All rights reserved. </a:t>
            </a:r>
          </a:p>
        </p:txBody>
      </p:sp>
    </p:spTree>
    <p:extLst>
      <p:ext uri="{BB962C8B-B14F-4D97-AF65-F5344CB8AC3E}">
        <p14:creationId xmlns:p14="http://schemas.microsoft.com/office/powerpoint/2010/main" val="7854095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8.5.5 </a:t>
            </a:r>
            <a:r>
              <a:rPr lang="en-US" altLang="en-US" dirty="0"/>
              <a:t>– </a:t>
            </a:r>
            <a:r>
              <a:rPr lang="en-US" altLang="en-US" i="1" dirty="0"/>
              <a:t>Solution</a:t>
            </a:r>
            <a:endParaRPr lang="en-IN" altLang="en-US" dirty="0">
              <a:solidFill>
                <a:schemeClr val="tx1"/>
              </a:solidFill>
            </a:endParaRPr>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3505200"/>
          </a:xfrm>
        </p:spPr>
        <p:txBody>
          <a:bodyPr/>
          <a:lstStyle/>
          <a:p>
            <a:pPr marL="0" indent="0"/>
            <a:r>
              <a:rPr lang="en-IN" b="1" dirty="0"/>
              <a:t>≤</a:t>
            </a:r>
            <a:r>
              <a:rPr lang="en-IN" b="1" dirty="0" smtClean="0"/>
              <a:t> </a:t>
            </a:r>
            <a:r>
              <a:rPr lang="en-IN" b="1" i="1" dirty="0"/>
              <a:t>is transitive</a:t>
            </a:r>
            <a:r>
              <a:rPr lang="en-IN" b="1" dirty="0"/>
              <a:t>: </a:t>
            </a:r>
            <a:r>
              <a:rPr lang="en-IN" dirty="0"/>
              <a:t>For ≤</a:t>
            </a:r>
            <a:r>
              <a:rPr lang="en-IN" dirty="0" smtClean="0"/>
              <a:t> </a:t>
            </a:r>
            <a:r>
              <a:rPr lang="en-IN" dirty="0"/>
              <a:t>to be transitive means that for all real numbers </a:t>
            </a:r>
            <a:r>
              <a:rPr lang="en-IN" i="1" dirty="0"/>
              <a:t>x</a:t>
            </a:r>
            <a:r>
              <a:rPr lang="en-IN" dirty="0"/>
              <a:t>, </a:t>
            </a:r>
            <a:r>
              <a:rPr lang="en-IN" i="1" dirty="0"/>
              <a:t>y</a:t>
            </a:r>
            <a:r>
              <a:rPr lang="en-IN" dirty="0"/>
              <a:t>, and </a:t>
            </a:r>
            <a:r>
              <a:rPr lang="en-IN" i="1" dirty="0"/>
              <a:t>z </a:t>
            </a:r>
            <a:r>
              <a:rPr lang="en-IN" dirty="0"/>
              <a:t>in </a:t>
            </a:r>
            <a:r>
              <a:rPr lang="en-IN" i="1" dirty="0"/>
              <a:t>S </a:t>
            </a:r>
            <a:r>
              <a:rPr lang="en-IN" dirty="0" smtClean="0"/>
              <a:t>if </a:t>
            </a:r>
            <a:r>
              <a:rPr lang="en-IN" i="1" dirty="0" smtClean="0"/>
              <a:t>x </a:t>
            </a:r>
            <a:r>
              <a:rPr lang="en-IN" dirty="0"/>
              <a:t>≤</a:t>
            </a:r>
            <a:r>
              <a:rPr lang="en-IN" dirty="0" smtClean="0"/>
              <a:t> </a:t>
            </a:r>
            <a:r>
              <a:rPr lang="en-IN" i="1" dirty="0"/>
              <a:t>y </a:t>
            </a:r>
            <a:r>
              <a:rPr lang="en-IN" dirty="0"/>
              <a:t>and </a:t>
            </a:r>
            <a:r>
              <a:rPr lang="en-IN" i="1" dirty="0"/>
              <a:t>y </a:t>
            </a:r>
            <a:r>
              <a:rPr lang="en-IN" dirty="0"/>
              <a:t>≤</a:t>
            </a:r>
            <a:r>
              <a:rPr lang="en-IN" dirty="0" smtClean="0"/>
              <a:t> </a:t>
            </a:r>
            <a:r>
              <a:rPr lang="en-IN" i="1" dirty="0"/>
              <a:t>z </a:t>
            </a:r>
            <a:r>
              <a:rPr lang="en-IN" dirty="0"/>
              <a:t>then </a:t>
            </a:r>
            <a:r>
              <a:rPr lang="en-IN" i="1" dirty="0"/>
              <a:t>x </a:t>
            </a:r>
            <a:r>
              <a:rPr lang="en-IN" dirty="0"/>
              <a:t>≤</a:t>
            </a:r>
            <a:r>
              <a:rPr lang="en-IN" dirty="0" smtClean="0"/>
              <a:t> </a:t>
            </a:r>
            <a:r>
              <a:rPr lang="en-IN" i="1" dirty="0"/>
              <a:t>z</a:t>
            </a:r>
            <a:r>
              <a:rPr lang="en-IN" dirty="0"/>
              <a:t>. </a:t>
            </a:r>
            <a:endParaRPr lang="en-IN" dirty="0" smtClean="0"/>
          </a:p>
          <a:p>
            <a:pPr marL="0" indent="0"/>
            <a:endParaRPr lang="en-IN" sz="1800" dirty="0"/>
          </a:p>
          <a:p>
            <a:pPr marL="0" indent="0"/>
            <a:r>
              <a:rPr lang="en-IN" dirty="0" smtClean="0"/>
              <a:t>This </a:t>
            </a:r>
            <a:r>
              <a:rPr lang="en-IN" dirty="0"/>
              <a:t>follows from the definition of ≤</a:t>
            </a:r>
            <a:r>
              <a:rPr lang="en-IN" dirty="0" smtClean="0"/>
              <a:t> </a:t>
            </a:r>
            <a:r>
              <a:rPr lang="en-IN" dirty="0"/>
              <a:t>and the </a:t>
            </a:r>
            <a:r>
              <a:rPr lang="en-IN" dirty="0" smtClean="0"/>
              <a:t>transitivity property of order, </a:t>
            </a:r>
            <a:r>
              <a:rPr lang="en-IN" dirty="0"/>
              <a:t>which says that given any real numbers </a:t>
            </a:r>
            <a:r>
              <a:rPr lang="en-IN" i="1" dirty="0"/>
              <a:t>x</a:t>
            </a:r>
            <a:r>
              <a:rPr lang="en-IN" dirty="0"/>
              <a:t>, </a:t>
            </a:r>
            <a:r>
              <a:rPr lang="en-IN" i="1" dirty="0"/>
              <a:t>y</a:t>
            </a:r>
            <a:r>
              <a:rPr lang="en-IN" dirty="0"/>
              <a:t>, and </a:t>
            </a:r>
            <a:r>
              <a:rPr lang="en-IN" i="1" dirty="0"/>
              <a:t>z</a:t>
            </a:r>
            <a:r>
              <a:rPr lang="en-IN" dirty="0"/>
              <a:t>, </a:t>
            </a:r>
            <a:r>
              <a:rPr lang="en-IN" dirty="0" smtClean="0"/>
              <a:t>if </a:t>
            </a:r>
            <a:r>
              <a:rPr lang="en-IN" i="1" dirty="0" smtClean="0"/>
              <a:t>x </a:t>
            </a:r>
            <a:r>
              <a:rPr lang="en-IN" dirty="0" smtClean="0"/>
              <a:t>&lt; </a:t>
            </a:r>
            <a:r>
              <a:rPr lang="en-IN" i="1" dirty="0"/>
              <a:t>y </a:t>
            </a:r>
            <a:r>
              <a:rPr lang="en-IN" dirty="0"/>
              <a:t>and </a:t>
            </a:r>
            <a:r>
              <a:rPr lang="en-IN" i="1" dirty="0"/>
              <a:t>y </a:t>
            </a:r>
            <a:r>
              <a:rPr lang="en-IN" dirty="0" smtClean="0"/>
              <a:t>&lt; </a:t>
            </a:r>
            <a:r>
              <a:rPr lang="en-IN" i="1" dirty="0"/>
              <a:t>z </a:t>
            </a:r>
            <a:r>
              <a:rPr lang="en-IN" dirty="0"/>
              <a:t>then </a:t>
            </a:r>
            <a:r>
              <a:rPr lang="en-IN" i="1" dirty="0"/>
              <a:t>x </a:t>
            </a:r>
            <a:r>
              <a:rPr lang="en-IN" dirty="0" smtClean="0"/>
              <a:t>&lt; </a:t>
            </a:r>
            <a:r>
              <a:rPr lang="en-IN" i="1" dirty="0"/>
              <a:t>z</a:t>
            </a:r>
            <a:r>
              <a:rPr lang="en-IN" dirty="0" smtClean="0"/>
              <a:t>.</a:t>
            </a:r>
          </a:p>
          <a:p>
            <a:pPr marL="0" indent="0"/>
            <a:endParaRPr lang="en-US" altLang="en-US" sz="1800" dirty="0"/>
          </a:p>
          <a:p>
            <a:pPr marL="0" indent="0"/>
            <a:r>
              <a:rPr lang="en-IN" dirty="0"/>
              <a:t>Because ≤</a:t>
            </a:r>
            <a:r>
              <a:rPr lang="en-IN" dirty="0" smtClean="0"/>
              <a:t> </a:t>
            </a:r>
            <a:r>
              <a:rPr lang="en-IN" dirty="0"/>
              <a:t>is reflexive, antisymmetric, and transitive, it is a partial order relation.</a:t>
            </a:r>
            <a:endParaRPr lang="en-US" altLang="en-US" dirty="0"/>
          </a:p>
        </p:txBody>
      </p:sp>
    </p:spTree>
    <p:extLst>
      <p:ext uri="{BB962C8B-B14F-4D97-AF65-F5344CB8AC3E}">
        <p14:creationId xmlns:p14="http://schemas.microsoft.com/office/powerpoint/2010/main" val="36008230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Partial Order Relations</a:t>
            </a:r>
          </a:p>
        </p:txBody>
      </p:sp>
      <p:pic>
        <p:nvPicPr>
          <p:cNvPr id="11266" name="Picture 2" descr="The text box has the heading “Notation.” The text reads “Because of the special paradigmatic role played by the less than or equals relation in the study of partial order relations, the symbol less than or equals is often is used to refer to a general partial order relation, and the notation x less than or equals y is read &quot;x is less than or equal to y&quot; or y is greater than or equal to x.&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13825"/>
            <a:ext cx="7943464" cy="173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8609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dirty="0"/>
              <a:t>Lexicographic Order</a:t>
            </a:r>
          </a:p>
        </p:txBody>
      </p:sp>
    </p:spTree>
    <p:extLst>
      <p:ext uri="{BB962C8B-B14F-4D97-AF65-F5344CB8AC3E}">
        <p14:creationId xmlns:p14="http://schemas.microsoft.com/office/powerpoint/2010/main" val="6873098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Lexicographic Order</a:t>
            </a:r>
          </a:p>
        </p:txBody>
      </p:sp>
      <p:pic>
        <p:nvPicPr>
          <p:cNvPr id="12290" name="Picture 2" descr="The text box has the heading “Theorem 8.5.1 Lexicographic Order.” The text reads: &#10;“Let A be a set with a partial order relation R, and let S be a set of strings over A. Define a relation less than or equals on S as follows:&#10;Let s and t be any strings in S of lengths m and n, respectively, where m and n are positive integers, and let s_m and t_m be the characters in the mth position for s and t, respectively.&#10;1. If m less than or equals n and the first m characters of s and t are the same, then s less than or equals t. &#10;2. If the first m minus 1 characters in s and t are the same, s_m R t_m, and s_m is not equal to t_m, then s less than or equals t.&#10;3. If lambda is the null string then lambda less than or equals s.&#10;If no strings are related by, less than or equals, other than by these three conditions, then less than or equals is a partial order relation on 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4416" y="1582240"/>
            <a:ext cx="6122338" cy="2913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descr="The text box has the heading “Definition.” The text reads “The partial order relation of Theorem 8.5.1 is called the lexicographic order for S that corresponds to the partial order R on 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160" y="4608573"/>
            <a:ext cx="7362851" cy="1106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986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2500" dirty="0"/>
              <a:t>Example </a:t>
            </a:r>
            <a:r>
              <a:rPr lang="en-IN" altLang="en-US" sz="2500" dirty="0" smtClean="0"/>
              <a:t>8.5.6 </a:t>
            </a:r>
            <a:r>
              <a:rPr lang="en-US" altLang="en-US" sz="2500" dirty="0"/>
              <a:t>– </a:t>
            </a:r>
            <a:r>
              <a:rPr lang="en-IN" altLang="en-US" sz="2500" i="1" dirty="0"/>
              <a:t>Testing Strings for Lexicographic Order</a:t>
            </a:r>
            <a:endParaRPr lang="en-IN" altLang="en-US" sz="2500" dirty="0"/>
          </a:p>
        </p:txBody>
      </p:sp>
      <p:sp>
        <p:nvSpPr>
          <p:cNvPr id="3" name="Content Placeholder 2"/>
          <p:cNvSpPr>
            <a:spLocks noGrp="1"/>
          </p:cNvSpPr>
          <p:nvPr>
            <p:ph sz="quarter" idx="13"/>
          </p:nvPr>
        </p:nvSpPr>
        <p:spPr>
          <a:xfrm>
            <a:off x="457200" y="1447800"/>
            <a:ext cx="8226425" cy="1905000"/>
          </a:xfrm>
        </p:spPr>
        <p:txBody>
          <a:bodyPr/>
          <a:lstStyle/>
          <a:p>
            <a:pPr marL="0" indent="0"/>
            <a:r>
              <a:rPr lang="en-IN" dirty="0"/>
              <a:t>Let </a:t>
            </a:r>
            <a:r>
              <a:rPr lang="en-IN" i="1" dirty="0"/>
              <a:t>A </a:t>
            </a:r>
            <a:r>
              <a:rPr lang="en-IN" dirty="0" smtClean="0"/>
              <a:t>= </a:t>
            </a:r>
            <a:r>
              <a:rPr lang="en-IN" dirty="0"/>
              <a:t>{</a:t>
            </a:r>
            <a:r>
              <a:rPr lang="en-IN" i="1" dirty="0"/>
              <a:t>x</a:t>
            </a:r>
            <a:r>
              <a:rPr lang="en-IN" dirty="0"/>
              <a:t>, </a:t>
            </a:r>
            <a:r>
              <a:rPr lang="en-IN" i="1" dirty="0"/>
              <a:t>y</a:t>
            </a:r>
            <a:r>
              <a:rPr lang="en-IN" dirty="0"/>
              <a:t>} and let </a:t>
            </a:r>
            <a:r>
              <a:rPr lang="en-IN" i="1" dirty="0"/>
              <a:t>R </a:t>
            </a:r>
            <a:r>
              <a:rPr lang="en-IN" dirty="0"/>
              <a:t>be the following partial order </a:t>
            </a:r>
            <a:r>
              <a:rPr lang="en-IN" dirty="0" smtClean="0"/>
              <a:t>relation on </a:t>
            </a:r>
            <a:r>
              <a:rPr lang="en-IN" i="1" dirty="0" smtClean="0"/>
              <a:t>A</a:t>
            </a:r>
            <a:r>
              <a:rPr lang="en-IN" dirty="0" smtClean="0"/>
              <a:t>: </a:t>
            </a:r>
            <a:r>
              <a:rPr lang="es-ES" i="1" dirty="0" smtClean="0"/>
              <a:t>R </a:t>
            </a:r>
            <a:r>
              <a:rPr lang="es-ES" dirty="0" smtClean="0"/>
              <a:t>= </a:t>
            </a:r>
            <a:r>
              <a:rPr lang="es-ES" dirty="0"/>
              <a:t>{(</a:t>
            </a:r>
            <a:r>
              <a:rPr lang="es-ES" i="1" dirty="0"/>
              <a:t>x</a:t>
            </a:r>
            <a:r>
              <a:rPr lang="es-ES" dirty="0"/>
              <a:t>, </a:t>
            </a:r>
            <a:r>
              <a:rPr lang="es-ES" i="1" dirty="0"/>
              <a:t>x</a:t>
            </a:r>
            <a:r>
              <a:rPr lang="es-ES" dirty="0"/>
              <a:t>), (</a:t>
            </a:r>
            <a:r>
              <a:rPr lang="es-ES" i="1" dirty="0"/>
              <a:t>x</a:t>
            </a:r>
            <a:r>
              <a:rPr lang="es-ES" dirty="0"/>
              <a:t>, </a:t>
            </a:r>
            <a:r>
              <a:rPr lang="es-ES" i="1" dirty="0"/>
              <a:t>y</a:t>
            </a:r>
            <a:r>
              <a:rPr lang="es-ES" dirty="0"/>
              <a:t>), (</a:t>
            </a:r>
            <a:r>
              <a:rPr lang="es-ES" i="1" dirty="0"/>
              <a:t>y</a:t>
            </a:r>
            <a:r>
              <a:rPr lang="es-ES" dirty="0"/>
              <a:t>, </a:t>
            </a:r>
            <a:r>
              <a:rPr lang="es-ES" i="1" dirty="0"/>
              <a:t>y</a:t>
            </a:r>
            <a:r>
              <a:rPr lang="es-ES" dirty="0" smtClean="0"/>
              <a:t>)}</a:t>
            </a:r>
            <a:r>
              <a:rPr lang="es-ES" i="1" dirty="0" smtClean="0"/>
              <a:t>. </a:t>
            </a:r>
          </a:p>
          <a:p>
            <a:pPr marL="0" indent="0"/>
            <a:endParaRPr lang="es-ES" sz="1100" i="1" dirty="0"/>
          </a:p>
          <a:p>
            <a:pPr marL="0" indent="0"/>
            <a:r>
              <a:rPr lang="en-IN" dirty="0" smtClean="0"/>
              <a:t>Let </a:t>
            </a:r>
            <a:r>
              <a:rPr lang="en-IN" i="1" dirty="0"/>
              <a:t>S </a:t>
            </a:r>
            <a:r>
              <a:rPr lang="en-IN" dirty="0"/>
              <a:t>be the set of all strings over </a:t>
            </a:r>
            <a:r>
              <a:rPr lang="en-IN" i="1" dirty="0"/>
              <a:t>A</a:t>
            </a:r>
            <a:r>
              <a:rPr lang="en-IN" dirty="0"/>
              <a:t>, and denote by the lexicographic order for </a:t>
            </a:r>
            <a:r>
              <a:rPr lang="en-IN" i="1" dirty="0"/>
              <a:t>S </a:t>
            </a:r>
            <a:r>
              <a:rPr lang="en-IN" dirty="0"/>
              <a:t>that </a:t>
            </a:r>
            <a:r>
              <a:rPr lang="en-IN" dirty="0" smtClean="0"/>
              <a:t>corresponds to </a:t>
            </a:r>
            <a:r>
              <a:rPr lang="en-IN" i="1" dirty="0"/>
              <a:t>R</a:t>
            </a:r>
            <a:r>
              <a:rPr lang="en-IN" dirty="0" smtClean="0"/>
              <a:t>. </a:t>
            </a:r>
            <a:endParaRPr lang="en-US" altLang="en-US" spc="-300" dirty="0">
              <a:latin typeface="Nueva Std" pitchFamily="34" charset="0"/>
            </a:endParaRPr>
          </a:p>
        </p:txBody>
      </p:sp>
      <p:pic>
        <p:nvPicPr>
          <p:cNvPr id="13314" name="Picture 2" descr="a. Is x less than or equal to x? Is x less than or equal to x x? Is y x less than or equal to y x y?&#10;b. Is x x x y y y less than or equal to x y?&#10;c. Is x less than or equal to y?&#10;d. Is lambda less than or equal to x y?&#10;e. Is x y y less than or equal to x y 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352800"/>
            <a:ext cx="467677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10502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8.5.6 </a:t>
            </a:r>
            <a:r>
              <a:rPr lang="en-US" altLang="en-US" dirty="0"/>
              <a:t>– </a:t>
            </a:r>
            <a:r>
              <a:rPr lang="en-US" altLang="en-US" i="1" dirty="0"/>
              <a:t>Solution</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a. Yes in all three cases, by property (1) of the definition of</a:t>
            </a:r>
            <a:endParaRPr lang="en-US" altLang="en-US" dirty="0"/>
          </a:p>
        </p:txBody>
      </p:sp>
      <p:pic>
        <p:nvPicPr>
          <p:cNvPr id="14338" name="Picture 2" descr="is less than or equal 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1857375"/>
            <a:ext cx="3238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2209800"/>
            <a:ext cx="8226425" cy="457200"/>
          </a:xfrm>
        </p:spPr>
        <p:txBody>
          <a:bodyPr/>
          <a:lstStyle/>
          <a:p>
            <a:pPr marL="0" indent="0"/>
            <a:r>
              <a:rPr lang="en-IN" dirty="0"/>
              <a:t>b. Yes in all cases, by property (2) of the definition of</a:t>
            </a:r>
            <a:endParaRPr lang="en-US" altLang="en-US" dirty="0"/>
          </a:p>
        </p:txBody>
      </p:sp>
      <p:pic>
        <p:nvPicPr>
          <p:cNvPr id="6" name="Picture 2" descr="is less than or equal 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314575"/>
            <a:ext cx="3238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a:spLocks noGrp="1"/>
          </p:cNvSpPr>
          <p:nvPr>
            <p:ph sz="quarter" idx="13"/>
          </p:nvPr>
        </p:nvSpPr>
        <p:spPr>
          <a:xfrm>
            <a:off x="457200" y="2743200"/>
            <a:ext cx="8226425" cy="457200"/>
          </a:xfrm>
        </p:spPr>
        <p:txBody>
          <a:bodyPr/>
          <a:lstStyle/>
          <a:p>
            <a:pPr marL="0" indent="0"/>
            <a:r>
              <a:rPr lang="en-IN" dirty="0"/>
              <a:t>c. Yes in all cases, by property (2) of the definition of</a:t>
            </a:r>
            <a:endParaRPr lang="en-US" altLang="en-US" dirty="0"/>
          </a:p>
        </p:txBody>
      </p:sp>
      <p:pic>
        <p:nvPicPr>
          <p:cNvPr id="8" name="Picture 2" descr="is less than or equal 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819400"/>
            <a:ext cx="3238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a:spLocks noGrp="1"/>
          </p:cNvSpPr>
          <p:nvPr>
            <p:ph sz="quarter" idx="13"/>
          </p:nvPr>
        </p:nvSpPr>
        <p:spPr>
          <a:xfrm>
            <a:off x="457200" y="3124200"/>
            <a:ext cx="8226425" cy="1828800"/>
          </a:xfrm>
        </p:spPr>
        <p:txBody>
          <a:bodyPr/>
          <a:lstStyle/>
          <a:p>
            <a:r>
              <a:rPr lang="en-IN" dirty="0" smtClean="0"/>
              <a:t>	In </a:t>
            </a:r>
            <a:r>
              <a:rPr lang="en-IN" dirty="0"/>
              <a:t>this case </a:t>
            </a:r>
            <a:r>
              <a:rPr lang="en-IN" i="1" dirty="0" smtClean="0"/>
              <a:t>m </a:t>
            </a:r>
            <a:r>
              <a:rPr lang="en-IN" dirty="0" smtClean="0"/>
              <a:t>− 1 = </a:t>
            </a:r>
            <a:r>
              <a:rPr lang="en-IN" dirty="0"/>
              <a:t>0, and </a:t>
            </a:r>
            <a:r>
              <a:rPr lang="en-IN" dirty="0" smtClean="0"/>
              <a:t>the statement </a:t>
            </a:r>
            <a:r>
              <a:rPr lang="en-IN" dirty="0"/>
              <a:t>that the first zero characters of </a:t>
            </a:r>
            <a:r>
              <a:rPr lang="en-IN" i="1" dirty="0"/>
              <a:t>x </a:t>
            </a:r>
            <a:r>
              <a:rPr lang="en-IN" dirty="0"/>
              <a:t>and </a:t>
            </a:r>
            <a:r>
              <a:rPr lang="en-IN" i="1" dirty="0"/>
              <a:t>y </a:t>
            </a:r>
            <a:r>
              <a:rPr lang="en-IN" dirty="0"/>
              <a:t>are the same is true by </a:t>
            </a:r>
            <a:r>
              <a:rPr lang="en-IN" dirty="0" smtClean="0"/>
              <a:t>default. </a:t>
            </a:r>
          </a:p>
          <a:p>
            <a:endParaRPr lang="en-IN" sz="900" dirty="0"/>
          </a:p>
          <a:p>
            <a:r>
              <a:rPr lang="en-IN" dirty="0" smtClean="0"/>
              <a:t>d</a:t>
            </a:r>
            <a:r>
              <a:rPr lang="en-IN" dirty="0"/>
              <a:t>. Yes by property (3) of the definition of</a:t>
            </a:r>
            <a:endParaRPr lang="en-US" altLang="en-US" dirty="0"/>
          </a:p>
        </p:txBody>
      </p:sp>
      <p:pic>
        <p:nvPicPr>
          <p:cNvPr id="10" name="Picture 2" descr="is less than or equal 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572000"/>
            <a:ext cx="3238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a:spLocks noGrp="1"/>
          </p:cNvSpPr>
          <p:nvPr>
            <p:ph sz="quarter" idx="13"/>
          </p:nvPr>
        </p:nvSpPr>
        <p:spPr>
          <a:xfrm>
            <a:off x="460375" y="4953000"/>
            <a:ext cx="8226425" cy="533400"/>
          </a:xfrm>
        </p:spPr>
        <p:txBody>
          <a:bodyPr/>
          <a:lstStyle/>
          <a:p>
            <a:r>
              <a:rPr lang="en-IN" dirty="0"/>
              <a:t>e. No because </a:t>
            </a:r>
            <a:r>
              <a:rPr lang="en-IN" i="1" dirty="0"/>
              <a:t>y </a:t>
            </a:r>
            <a:r>
              <a:rPr lang="en-IN" dirty="0"/>
              <a:t>is not related to </a:t>
            </a:r>
            <a:r>
              <a:rPr lang="en-IN" i="1" dirty="0"/>
              <a:t>x </a:t>
            </a:r>
            <a:r>
              <a:rPr lang="en-IN" dirty="0"/>
              <a:t>by </a:t>
            </a:r>
            <a:r>
              <a:rPr lang="en-IN" i="1" dirty="0"/>
              <a:t>R</a:t>
            </a:r>
            <a:r>
              <a:rPr lang="en-IN" dirty="0"/>
              <a:t>.</a:t>
            </a:r>
            <a:endParaRPr lang="en-US" altLang="en-US" dirty="0"/>
          </a:p>
        </p:txBody>
      </p:sp>
    </p:spTree>
    <p:extLst>
      <p:ext uri="{BB962C8B-B14F-4D97-AF65-F5344CB8AC3E}">
        <p14:creationId xmlns:p14="http://schemas.microsoft.com/office/powerpoint/2010/main" val="40641065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dirty="0" err="1"/>
              <a:t>Hasse</a:t>
            </a:r>
            <a:r>
              <a:rPr lang="en-IN" dirty="0"/>
              <a:t> Diagrams</a:t>
            </a:r>
          </a:p>
        </p:txBody>
      </p:sp>
    </p:spTree>
    <p:extLst>
      <p:ext uri="{BB962C8B-B14F-4D97-AF65-F5344CB8AC3E}">
        <p14:creationId xmlns:p14="http://schemas.microsoft.com/office/powerpoint/2010/main" val="36962501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dirty="0" err="1"/>
              <a:t>Hasse</a:t>
            </a:r>
            <a:r>
              <a:rPr lang="en-IN" altLang="en-US" dirty="0"/>
              <a:t> Diagrams</a:t>
            </a:r>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Let </a:t>
            </a:r>
            <a:r>
              <a:rPr lang="en-IN" i="1" dirty="0"/>
              <a:t>A </a:t>
            </a:r>
            <a:r>
              <a:rPr lang="en-IN" dirty="0" smtClean="0"/>
              <a:t>= </a:t>
            </a:r>
            <a:r>
              <a:rPr lang="en-IN" dirty="0"/>
              <a:t>{1, 2, 3, 9, 18} and consider the “divides” relation on </a:t>
            </a:r>
            <a:r>
              <a:rPr lang="en-IN" i="1" dirty="0"/>
              <a:t>A</a:t>
            </a:r>
            <a:r>
              <a:rPr lang="en-IN" dirty="0"/>
              <a:t>: For every </a:t>
            </a:r>
            <a:r>
              <a:rPr lang="en-IN" i="1" dirty="0"/>
              <a:t>a</a:t>
            </a:r>
            <a:r>
              <a:rPr lang="en-IN" dirty="0"/>
              <a:t>, </a:t>
            </a:r>
            <a:r>
              <a:rPr lang="en-IN" i="1" dirty="0"/>
              <a:t>b </a:t>
            </a:r>
            <a:r>
              <a:rPr lang="en-IN" dirty="0"/>
              <a:t>∈ </a:t>
            </a:r>
            <a:r>
              <a:rPr lang="en-IN" i="1" dirty="0"/>
              <a:t>A</a:t>
            </a:r>
            <a:r>
              <a:rPr lang="en-IN" dirty="0"/>
              <a:t>,</a:t>
            </a:r>
            <a:endParaRPr lang="en-US" altLang="en-US" spc="-300" dirty="0">
              <a:latin typeface="Nueva Std" pitchFamily="34" charset="0"/>
            </a:endParaRPr>
          </a:p>
        </p:txBody>
      </p:sp>
      <p:pic>
        <p:nvPicPr>
          <p:cNvPr id="15362" name="Picture 2" descr="a divides b if and only if b = k a for some integer 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989" y="2286000"/>
            <a:ext cx="4546023" cy="710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sz="quarter" idx="13"/>
          </p:nvPr>
        </p:nvSpPr>
        <p:spPr>
          <a:xfrm>
            <a:off x="457200" y="3200400"/>
            <a:ext cx="8226425" cy="838200"/>
          </a:xfrm>
        </p:spPr>
        <p:txBody>
          <a:bodyPr/>
          <a:lstStyle/>
          <a:p>
            <a:pPr marL="0" indent="0"/>
            <a:r>
              <a:rPr lang="en-IN" dirty="0"/>
              <a:t>The directed graph of this relation has the </a:t>
            </a:r>
            <a:r>
              <a:rPr lang="en-IN" dirty="0" smtClean="0"/>
              <a:t>following appearance</a:t>
            </a:r>
            <a:r>
              <a:rPr lang="en-IN" dirty="0"/>
              <a:t>:</a:t>
            </a:r>
            <a:endParaRPr lang="en-US" altLang="en-US" spc="-300" dirty="0">
              <a:latin typeface="Nueva Std" pitchFamily="34" charset="0"/>
            </a:endParaRPr>
          </a:p>
        </p:txBody>
      </p:sp>
      <p:pic>
        <p:nvPicPr>
          <p:cNvPr id="15363" name="Picture 3" descr="There are 5 vertices with labels 1, 2, 3, 9, and 18. There is a loop at every vertex. The vertices are connected by directed edges pointing in the upward direction. The vertex 1 is connected to the vertices 2, 18, 9, and 3. The vertex 2 is connected to the vertex 18. The vertex 3 is connected to the vertices 18 and 9. The vertex 9 is connected to the vertex 18.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5913" y="3810000"/>
            <a:ext cx="2118386" cy="191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03416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dirty="0" err="1"/>
              <a:t>Hasse</a:t>
            </a:r>
            <a:r>
              <a:rPr lang="en-IN" altLang="en-US" dirty="0"/>
              <a:t> Diagrams</a:t>
            </a:r>
          </a:p>
        </p:txBody>
      </p:sp>
      <p:sp>
        <p:nvSpPr>
          <p:cNvPr id="3" name="Content Placeholder 2"/>
          <p:cNvSpPr>
            <a:spLocks noGrp="1"/>
          </p:cNvSpPr>
          <p:nvPr>
            <p:ph sz="quarter" idx="13"/>
          </p:nvPr>
        </p:nvSpPr>
        <p:spPr>
          <a:xfrm>
            <a:off x="457200" y="1447800"/>
            <a:ext cx="8226425" cy="3581400"/>
          </a:xfrm>
        </p:spPr>
        <p:txBody>
          <a:bodyPr/>
          <a:lstStyle/>
          <a:p>
            <a:pPr marL="0" indent="0"/>
            <a:r>
              <a:rPr lang="en-IN" dirty="0"/>
              <a:t>Note that there is a loop at every vertex, all other </a:t>
            </a:r>
            <a:r>
              <a:rPr lang="en-IN" dirty="0" smtClean="0"/>
              <a:t>arrows point </a:t>
            </a:r>
            <a:r>
              <a:rPr lang="en-IN" dirty="0"/>
              <a:t>in the same direction (upward</a:t>
            </a:r>
            <a:r>
              <a:rPr lang="en-IN" dirty="0" smtClean="0"/>
              <a:t>), and </a:t>
            </a:r>
            <a:r>
              <a:rPr lang="en-IN" dirty="0"/>
              <a:t>any time there is an arrow from one point to a second and from </a:t>
            </a:r>
            <a:r>
              <a:rPr lang="en-IN" dirty="0" smtClean="0"/>
              <a:t>the second point </a:t>
            </a:r>
            <a:r>
              <a:rPr lang="en-IN" dirty="0"/>
              <a:t>to a third, there is an arrow from the first point to the third. </a:t>
            </a:r>
            <a:endParaRPr lang="en-IN" dirty="0" smtClean="0"/>
          </a:p>
          <a:p>
            <a:pPr marL="0" indent="0"/>
            <a:endParaRPr lang="en-IN" dirty="0"/>
          </a:p>
          <a:p>
            <a:pPr marL="0" indent="0"/>
            <a:r>
              <a:rPr lang="en-IN" dirty="0" smtClean="0"/>
              <a:t>Given </a:t>
            </a:r>
            <a:r>
              <a:rPr lang="en-IN" dirty="0"/>
              <a:t>any partial </a:t>
            </a:r>
            <a:r>
              <a:rPr lang="en-IN" dirty="0" smtClean="0"/>
              <a:t>order relation </a:t>
            </a:r>
            <a:r>
              <a:rPr lang="en-IN" dirty="0"/>
              <a:t>defined on a finite set, it is possible to draw the directed graph in such a way </a:t>
            </a:r>
            <a:r>
              <a:rPr lang="en-IN" dirty="0" smtClean="0"/>
              <a:t>that all </a:t>
            </a:r>
            <a:r>
              <a:rPr lang="en-IN" dirty="0"/>
              <a:t>of these properties are satisfied.</a:t>
            </a:r>
            <a:endParaRPr lang="en-US" altLang="en-US" spc="-300" dirty="0">
              <a:latin typeface="Nueva Std" pitchFamily="34" charset="0"/>
            </a:endParaRPr>
          </a:p>
        </p:txBody>
      </p:sp>
    </p:spTree>
    <p:extLst>
      <p:ext uri="{BB962C8B-B14F-4D97-AF65-F5344CB8AC3E}">
        <p14:creationId xmlns:p14="http://schemas.microsoft.com/office/powerpoint/2010/main" val="5317808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dirty="0" err="1"/>
              <a:t>Hasse</a:t>
            </a:r>
            <a:r>
              <a:rPr lang="en-IN" altLang="en-US" dirty="0"/>
              <a:t> Diagrams</a:t>
            </a:r>
          </a:p>
        </p:txBody>
      </p:sp>
      <p:sp>
        <p:nvSpPr>
          <p:cNvPr id="3" name="Content Placeholder 2"/>
          <p:cNvSpPr>
            <a:spLocks noGrp="1"/>
          </p:cNvSpPr>
          <p:nvPr>
            <p:ph sz="quarter" idx="13"/>
          </p:nvPr>
        </p:nvSpPr>
        <p:spPr>
          <a:xfrm>
            <a:off x="457200" y="1447800"/>
            <a:ext cx="8226425" cy="3276600"/>
          </a:xfrm>
        </p:spPr>
        <p:txBody>
          <a:bodyPr/>
          <a:lstStyle/>
          <a:p>
            <a:pPr marL="0" indent="0"/>
            <a:r>
              <a:rPr lang="en-IN" dirty="0"/>
              <a:t>This makes it possible to associate a somewhat </a:t>
            </a:r>
            <a:r>
              <a:rPr lang="en-IN" dirty="0" smtClean="0"/>
              <a:t>simpler graph</a:t>
            </a:r>
            <a:r>
              <a:rPr lang="en-IN" dirty="0"/>
              <a:t>, called a </a:t>
            </a:r>
            <a:r>
              <a:rPr lang="en-IN" b="1" dirty="0" err="1"/>
              <a:t>Hasse</a:t>
            </a:r>
            <a:r>
              <a:rPr lang="en-IN" b="1" dirty="0"/>
              <a:t> diagram </a:t>
            </a:r>
            <a:r>
              <a:rPr lang="en-IN" dirty="0"/>
              <a:t>(after Helmut </a:t>
            </a:r>
            <a:r>
              <a:rPr lang="en-IN" dirty="0" err="1"/>
              <a:t>Hasse</a:t>
            </a:r>
            <a:r>
              <a:rPr lang="en-IN" dirty="0"/>
              <a:t>, a twentieth-century German </a:t>
            </a:r>
            <a:r>
              <a:rPr lang="en-IN" dirty="0" smtClean="0"/>
              <a:t>number theorist</a:t>
            </a:r>
            <a:r>
              <a:rPr lang="en-IN" dirty="0"/>
              <a:t>), with a partial order relation defined on a finite set. </a:t>
            </a:r>
            <a:endParaRPr lang="en-IN" dirty="0" smtClean="0"/>
          </a:p>
          <a:p>
            <a:pPr marL="0" indent="0"/>
            <a:endParaRPr lang="en-IN" dirty="0"/>
          </a:p>
          <a:p>
            <a:pPr marL="0" indent="0"/>
            <a:r>
              <a:rPr lang="en-IN" dirty="0" smtClean="0"/>
              <a:t>To </a:t>
            </a:r>
            <a:r>
              <a:rPr lang="en-IN" dirty="0"/>
              <a:t>obtain a </a:t>
            </a:r>
            <a:r>
              <a:rPr lang="en-IN" dirty="0" err="1"/>
              <a:t>Hasse</a:t>
            </a:r>
            <a:r>
              <a:rPr lang="en-IN" dirty="0"/>
              <a:t> </a:t>
            </a:r>
            <a:r>
              <a:rPr lang="en-IN" dirty="0" smtClean="0"/>
              <a:t>diagram, proceed </a:t>
            </a:r>
            <a:r>
              <a:rPr lang="en-IN" dirty="0"/>
              <a:t>as </a:t>
            </a:r>
            <a:r>
              <a:rPr lang="en-IN" dirty="0" smtClean="0"/>
              <a:t>follows: Start </a:t>
            </a:r>
            <a:r>
              <a:rPr lang="en-IN" dirty="0"/>
              <a:t>with a directed graph of the relation, placing vertices on the page so that all </a:t>
            </a:r>
            <a:r>
              <a:rPr lang="en-IN" dirty="0" smtClean="0"/>
              <a:t>arrows point </a:t>
            </a:r>
            <a:r>
              <a:rPr lang="en-IN" dirty="0"/>
              <a:t>upward.</a:t>
            </a:r>
            <a:endParaRPr lang="en-US" altLang="en-US" spc="-300" dirty="0">
              <a:latin typeface="Nueva Std" pitchFamily="34" charset="0"/>
            </a:endParaRPr>
          </a:p>
        </p:txBody>
      </p:sp>
    </p:spTree>
    <p:extLst>
      <p:ext uri="{BB962C8B-B14F-4D97-AF65-F5344CB8AC3E}">
        <p14:creationId xmlns:p14="http://schemas.microsoft.com/office/powerpoint/2010/main" val="959184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dirty="0" err="1"/>
              <a:t>Antisymmetry</a:t>
            </a:r>
            <a:endParaRPr lang="en-IN" dirty="0"/>
          </a:p>
        </p:txBody>
      </p:sp>
    </p:spTree>
    <p:extLst>
      <p:ext uri="{BB962C8B-B14F-4D97-AF65-F5344CB8AC3E}">
        <p14:creationId xmlns:p14="http://schemas.microsoft.com/office/powerpoint/2010/main" val="40545450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dirty="0" err="1"/>
              <a:t>Hasse</a:t>
            </a:r>
            <a:r>
              <a:rPr lang="en-IN" altLang="en-US" dirty="0"/>
              <a:t> Diagrams</a:t>
            </a:r>
          </a:p>
        </p:txBody>
      </p:sp>
      <p:sp>
        <p:nvSpPr>
          <p:cNvPr id="3" name="Content Placeholder 2"/>
          <p:cNvSpPr>
            <a:spLocks noGrp="1"/>
          </p:cNvSpPr>
          <p:nvPr>
            <p:ph sz="quarter" idx="13"/>
          </p:nvPr>
        </p:nvSpPr>
        <p:spPr>
          <a:xfrm>
            <a:off x="457200" y="1447800"/>
            <a:ext cx="8226425" cy="3124200"/>
          </a:xfrm>
        </p:spPr>
        <p:txBody>
          <a:bodyPr/>
          <a:lstStyle/>
          <a:p>
            <a:r>
              <a:rPr lang="en-IN" dirty="0"/>
              <a:t>Then </a:t>
            </a:r>
            <a:r>
              <a:rPr lang="en-IN" dirty="0" smtClean="0"/>
              <a:t>eliminate</a:t>
            </a:r>
          </a:p>
          <a:p>
            <a:r>
              <a:rPr lang="en-IN" dirty="0" smtClean="0"/>
              <a:t>1. the </a:t>
            </a:r>
            <a:r>
              <a:rPr lang="en-IN" dirty="0"/>
              <a:t>loops at all the </a:t>
            </a:r>
            <a:r>
              <a:rPr lang="en-IN" dirty="0" smtClean="0"/>
              <a:t>vertices,</a:t>
            </a:r>
          </a:p>
          <a:p>
            <a:r>
              <a:rPr lang="en-IN" dirty="0" smtClean="0"/>
              <a:t>2</a:t>
            </a:r>
            <a:r>
              <a:rPr lang="en-IN" dirty="0"/>
              <a:t>. all arrows whose existence is implied by the </a:t>
            </a:r>
            <a:r>
              <a:rPr lang="en-IN" dirty="0" smtClean="0"/>
              <a:t>transitive property</a:t>
            </a:r>
            <a:r>
              <a:rPr lang="en-IN" dirty="0"/>
              <a:t>, </a:t>
            </a:r>
            <a:r>
              <a:rPr lang="en-IN" dirty="0" smtClean="0"/>
              <a:t>and</a:t>
            </a:r>
          </a:p>
          <a:p>
            <a:r>
              <a:rPr lang="en-IN" dirty="0" smtClean="0"/>
              <a:t>3</a:t>
            </a:r>
            <a:r>
              <a:rPr lang="en-IN" dirty="0"/>
              <a:t>. the direction indicators on the </a:t>
            </a:r>
            <a:r>
              <a:rPr lang="en-IN" dirty="0" smtClean="0"/>
              <a:t>arrows.</a:t>
            </a:r>
          </a:p>
          <a:p>
            <a:endParaRPr lang="en-IN" sz="1100" dirty="0"/>
          </a:p>
          <a:p>
            <a:pPr marL="0" indent="0"/>
            <a:r>
              <a:rPr lang="en-IN" dirty="0" smtClean="0"/>
              <a:t>For </a:t>
            </a:r>
            <a:r>
              <a:rPr lang="en-IN" dirty="0"/>
              <a:t>the relation given previously, the </a:t>
            </a:r>
            <a:r>
              <a:rPr lang="en-IN" dirty="0" err="1"/>
              <a:t>Hasse</a:t>
            </a:r>
            <a:r>
              <a:rPr lang="en-IN" dirty="0"/>
              <a:t> diagram </a:t>
            </a:r>
            <a:r>
              <a:rPr lang="en-IN" dirty="0" smtClean="0"/>
              <a:t>is as </a:t>
            </a:r>
            <a:r>
              <a:rPr lang="en-IN" dirty="0"/>
              <a:t>follows:</a:t>
            </a:r>
            <a:endParaRPr lang="en-US" altLang="en-US" spc="-300" dirty="0">
              <a:latin typeface="Nueva Std" pitchFamily="34" charset="0"/>
            </a:endParaRPr>
          </a:p>
        </p:txBody>
      </p:sp>
      <p:pic>
        <p:nvPicPr>
          <p:cNvPr id="16386" name="Picture 2" descr="There are 5 vertices with labels 1, 2, 3, 9, and 18. The vertex 18 is connected to the vertices 2 and 9. The vertex 2 is connected to the vertex 1. The vertex 1 is connected to the vertex 3. The vertex 3 is connected to the vertex 9.&#10;&#10;Each vertex is connected to other vertices by the line seg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290135"/>
            <a:ext cx="2146882" cy="1776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73535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3000" dirty="0"/>
              <a:t>Example </a:t>
            </a:r>
            <a:r>
              <a:rPr lang="en-IN" altLang="en-US" sz="3000" dirty="0" smtClean="0"/>
              <a:t>8.5.7 </a:t>
            </a:r>
            <a:r>
              <a:rPr lang="en-US" altLang="en-US" sz="3000" dirty="0"/>
              <a:t>– </a:t>
            </a:r>
            <a:r>
              <a:rPr lang="en-IN" altLang="en-US" sz="3000" i="1" dirty="0"/>
              <a:t>Constructing a </a:t>
            </a:r>
            <a:r>
              <a:rPr lang="en-IN" altLang="en-US" sz="3000" i="1" dirty="0" err="1"/>
              <a:t>Hasse</a:t>
            </a:r>
            <a:r>
              <a:rPr lang="en-IN" altLang="en-US" sz="3000" i="1" dirty="0"/>
              <a:t> Diagram</a:t>
            </a:r>
            <a:endParaRPr lang="en-IN" altLang="en-US" sz="3000" dirty="0"/>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Consider the “subset” relation, ⊆, on the set</a:t>
            </a:r>
            <a:endParaRPr lang="en-US" altLang="en-US" spc="-300" dirty="0">
              <a:latin typeface="Nueva Std" pitchFamily="34" charset="0"/>
            </a:endParaRPr>
          </a:p>
        </p:txBody>
      </p:sp>
      <p:pic>
        <p:nvPicPr>
          <p:cNvPr id="17410" name="Picture 2" descr="Script p({a, b,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524000"/>
            <a:ext cx="15335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sz="quarter" idx="13"/>
          </p:nvPr>
        </p:nvSpPr>
        <p:spPr>
          <a:xfrm>
            <a:off x="457200" y="1828800"/>
            <a:ext cx="8226425" cy="457200"/>
          </a:xfrm>
        </p:spPr>
        <p:txBody>
          <a:bodyPr/>
          <a:lstStyle/>
          <a:p>
            <a:pPr marL="0" indent="0"/>
            <a:r>
              <a:rPr lang="en-IN" dirty="0"/>
              <a:t>That is, for all sets </a:t>
            </a:r>
            <a:r>
              <a:rPr lang="en-IN" i="1" dirty="0"/>
              <a:t>U </a:t>
            </a:r>
            <a:r>
              <a:rPr lang="en-IN" dirty="0"/>
              <a:t>and </a:t>
            </a:r>
            <a:r>
              <a:rPr lang="en-IN" i="1" dirty="0"/>
              <a:t>V </a:t>
            </a:r>
            <a:r>
              <a:rPr lang="en-IN" dirty="0"/>
              <a:t>in</a:t>
            </a:r>
            <a:endParaRPr lang="en-US" altLang="en-US" spc="-300" dirty="0">
              <a:latin typeface="Nueva Std" pitchFamily="34" charset="0"/>
            </a:endParaRPr>
          </a:p>
        </p:txBody>
      </p:sp>
      <p:pic>
        <p:nvPicPr>
          <p:cNvPr id="17411" name="Picture 3" descr="Script p({a, b, 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914525"/>
            <a:ext cx="160020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descr="U subset of or equal to V if and only if for all x, if x element of U then x element of 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0237" y="2438400"/>
            <a:ext cx="534352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a:spLocks noGrp="1"/>
          </p:cNvSpPr>
          <p:nvPr>
            <p:ph sz="quarter" idx="13"/>
          </p:nvPr>
        </p:nvSpPr>
        <p:spPr>
          <a:xfrm>
            <a:off x="457200" y="3505200"/>
            <a:ext cx="8226425" cy="457200"/>
          </a:xfrm>
        </p:spPr>
        <p:txBody>
          <a:bodyPr/>
          <a:lstStyle/>
          <a:p>
            <a:pPr marL="0" indent="0"/>
            <a:r>
              <a:rPr lang="en-IN" dirty="0"/>
              <a:t>Construct the </a:t>
            </a:r>
            <a:r>
              <a:rPr lang="en-IN" dirty="0" err="1"/>
              <a:t>Hasse</a:t>
            </a:r>
            <a:r>
              <a:rPr lang="en-IN" dirty="0"/>
              <a:t> diagram for this relation.</a:t>
            </a:r>
            <a:endParaRPr lang="en-US" altLang="en-US" spc="-300" dirty="0">
              <a:latin typeface="Nueva Std" pitchFamily="34" charset="0"/>
            </a:endParaRPr>
          </a:p>
        </p:txBody>
      </p:sp>
    </p:spTree>
    <p:extLst>
      <p:ext uri="{BB962C8B-B14F-4D97-AF65-F5344CB8AC3E}">
        <p14:creationId xmlns:p14="http://schemas.microsoft.com/office/powerpoint/2010/main" val="39518514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8.5.7 </a:t>
            </a:r>
            <a:r>
              <a:rPr lang="en-US" altLang="en-US" dirty="0"/>
              <a:t>– </a:t>
            </a:r>
            <a:r>
              <a:rPr lang="en-US" altLang="en-US" i="1" dirty="0"/>
              <a:t>Solution</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Draw the directed graph of the relation in such a way that all arrows </a:t>
            </a:r>
            <a:r>
              <a:rPr lang="en-IN" dirty="0" smtClean="0"/>
              <a:t>except loops </a:t>
            </a:r>
            <a:r>
              <a:rPr lang="en-IN" dirty="0"/>
              <a:t>point upward.</a:t>
            </a:r>
            <a:endParaRPr lang="en-US" altLang="en-US" dirty="0"/>
          </a:p>
        </p:txBody>
      </p:sp>
      <p:pic>
        <p:nvPicPr>
          <p:cNvPr id="18434" name="Picture 2" descr="There are 8 vertices with labels {a, b, c}, {a, b}, {a, c}, {b, c}, {a}, {b}, {c}, and empty set. There is a loop at every vertex. The vertex empty set is connected to the vertices {a}, {a, b}, {b}, {a, c}, {a, b, c}, {b, c}, and {c} by directed edges. The vertex {a} is connected to the vertices {a, b, c}, {a, b}, {a, b, c}, and {a, c} by directed edges. The vertex {b} is connected to the vertices {a, b, c}, {a, b}, and {b, c} by directed edges. The vertex {c} is connected to the vertices {a, b, c}, {a, c}, {a, b c}, and {b, c} by directed edges.&#10;The vertex {a, b} is connected to the vertex {a, b, c} by a directed edge. The vertex {a, c} is connected to the vertex {a, b, c} by a directed edge. The vertex {b, c} is connected to the vertex {a, b, c} by a directed ed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8586" y="2379441"/>
            <a:ext cx="3226829" cy="3259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62831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8.5.7 </a:t>
            </a:r>
            <a:r>
              <a:rPr lang="en-US" altLang="en-US" dirty="0"/>
              <a:t>– </a:t>
            </a:r>
            <a:r>
              <a:rPr lang="en-US" altLang="en-US" i="1" dirty="0"/>
              <a:t>Solution</a:t>
            </a:r>
            <a:endParaRPr lang="en-IN" altLang="en-US" dirty="0">
              <a:solidFill>
                <a:schemeClr val="tx1"/>
              </a:solidFill>
            </a:endParaRPr>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Then strip away all loops, unnecessary arrows, </a:t>
            </a:r>
            <a:r>
              <a:rPr lang="en-IN" dirty="0" smtClean="0"/>
              <a:t>and direction </a:t>
            </a:r>
            <a:r>
              <a:rPr lang="en-IN" dirty="0"/>
              <a:t>indicators to obtain the </a:t>
            </a:r>
            <a:r>
              <a:rPr lang="en-IN" dirty="0" err="1" smtClean="0"/>
              <a:t>Hasse</a:t>
            </a:r>
            <a:r>
              <a:rPr lang="en-IN" dirty="0" smtClean="0"/>
              <a:t> diagram</a:t>
            </a:r>
            <a:r>
              <a:rPr lang="en-IN" dirty="0"/>
              <a:t>.</a:t>
            </a:r>
            <a:endParaRPr lang="en-US" altLang="en-US" dirty="0"/>
          </a:p>
        </p:txBody>
      </p:sp>
      <p:pic>
        <p:nvPicPr>
          <p:cNvPr id="19458" name="Picture 2" descr="There are 8 vertices with labels {a, b, c}, {a, b}, {a, c}, {b, c}, {a}, {b}, {c}, and empty set. The vertex empty set is connected to the vertices {a}, {b}, and {c}. &#10;The vertex {a} is connected to the vertices {a, b} and {a, c}.&#10;The vertex {b} is connected to the vertices {a, b} and {b, c}. &#10;The vertex {c} is connected to the vertices {a, c} and {b, c}.&#10;The vertex {a, b} is connected to the vertex {a, b, c}. &#10;The vertex {a, c} is connected to the vertex {a, b, c}. &#10;The vertex {b, c} is connected to the vertex {a, b, c}.&#10;&#10;Each vertex is connected to other vertices by the line seg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438400"/>
            <a:ext cx="3161772" cy="2842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21183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2000" dirty="0" smtClean="0"/>
              <a:t>Example 8.5.8 </a:t>
            </a:r>
            <a:r>
              <a:rPr lang="en-US" altLang="en-US" sz="2000" dirty="0" smtClean="0"/>
              <a:t>– </a:t>
            </a:r>
            <a:r>
              <a:rPr lang="en-IN" altLang="en-US" sz="2000" i="1" dirty="0"/>
              <a:t>Obtaining the Directed Graph of a Partial Order </a:t>
            </a:r>
            <a:r>
              <a:rPr lang="en-IN" altLang="en-US" sz="2000" i="1" dirty="0" smtClean="0"/>
              <a:t>Relation from </a:t>
            </a:r>
            <a:r>
              <a:rPr lang="en-IN" altLang="en-US" sz="2000" i="1" dirty="0"/>
              <a:t>the </a:t>
            </a:r>
            <a:r>
              <a:rPr lang="en-IN" altLang="en-US" sz="2000" i="1" dirty="0" err="1"/>
              <a:t>Hasse</a:t>
            </a:r>
            <a:r>
              <a:rPr lang="en-IN" altLang="en-US" sz="2000" i="1" dirty="0"/>
              <a:t> Diagram of the Relation</a:t>
            </a:r>
            <a:endParaRPr lang="en-IN" altLang="en-US" sz="2000" dirty="0"/>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A partial order relation </a:t>
            </a:r>
            <a:r>
              <a:rPr lang="en-IN" i="1" dirty="0"/>
              <a:t>R </a:t>
            </a:r>
            <a:r>
              <a:rPr lang="en-IN" dirty="0"/>
              <a:t>has the following </a:t>
            </a:r>
            <a:r>
              <a:rPr lang="en-IN" dirty="0" err="1"/>
              <a:t>Hasse</a:t>
            </a:r>
            <a:r>
              <a:rPr lang="en-IN" dirty="0"/>
              <a:t> </a:t>
            </a:r>
            <a:r>
              <a:rPr lang="en-IN" dirty="0" smtClean="0"/>
              <a:t>diagram. Find </a:t>
            </a:r>
            <a:r>
              <a:rPr lang="en-IN" dirty="0"/>
              <a:t>the directed graph of </a:t>
            </a:r>
            <a:r>
              <a:rPr lang="en-IN" i="1" dirty="0"/>
              <a:t>R</a:t>
            </a:r>
            <a:r>
              <a:rPr lang="en-IN" dirty="0"/>
              <a:t>.</a:t>
            </a:r>
            <a:endParaRPr lang="en-US" altLang="en-US" spc="-300" dirty="0">
              <a:latin typeface="Nueva Std" pitchFamily="34" charset="0"/>
            </a:endParaRPr>
          </a:p>
        </p:txBody>
      </p:sp>
      <p:pic>
        <p:nvPicPr>
          <p:cNvPr id="20482" name="Picture 2" descr="There are 7 vertices with labels g, f, d, e, a, b, and c. The vertex g is connected to the vertex f. Vertex f is connected to the vertices d and e. Vertex d is connected to the vertices a and b. Vertex e is connected to the vertices b and c. &#10;&#10;Each vertex is connected to other vertices by the line seg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5775" y="2424717"/>
            <a:ext cx="3592450" cy="2375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0697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8.5.8 </a:t>
            </a:r>
            <a:r>
              <a:rPr lang="en-US" altLang="en-US" dirty="0"/>
              <a:t>– </a:t>
            </a:r>
            <a:r>
              <a:rPr lang="en-US" altLang="en-US" i="1" dirty="0"/>
              <a:t>Solution</a:t>
            </a:r>
            <a:endParaRPr lang="en-IN" altLang="en-US" dirty="0">
              <a:solidFill>
                <a:schemeClr val="tx1"/>
              </a:solidFill>
            </a:endParaRPr>
          </a:p>
        </p:txBody>
      </p:sp>
      <p:pic>
        <p:nvPicPr>
          <p:cNvPr id="21506" name="Picture 2" descr="There are 7 vertices with labels g, f, d, e, a, b, and c. There is a loop at every vertex. The vertex a is connected to the vertices g, f, and d by directed edges. The vertex b is connected to the vertices d, f, g, and e by directed edges. The vertex c is connected to the vertices e, f, and g by directed edges. The vertex d is connected to the vertex f by a directed edge. The vertex e is connected to the vertex f by a directed edge. The vertex f is connected to the vertex g by a directed edg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2103" y="1752600"/>
            <a:ext cx="3699794" cy="3191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84454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dirty="0"/>
              <a:t>Partially and Totally Ordered Sets</a:t>
            </a:r>
          </a:p>
        </p:txBody>
      </p:sp>
    </p:spTree>
    <p:extLst>
      <p:ext uri="{BB962C8B-B14F-4D97-AF65-F5344CB8AC3E}">
        <p14:creationId xmlns:p14="http://schemas.microsoft.com/office/powerpoint/2010/main" val="41639988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dirty="0"/>
              <a:t>Partially and Totally Ordered Sets</a:t>
            </a:r>
          </a:p>
        </p:txBody>
      </p:sp>
      <p:sp>
        <p:nvSpPr>
          <p:cNvPr id="3" name="Content Placeholder 2"/>
          <p:cNvSpPr>
            <a:spLocks noGrp="1"/>
          </p:cNvSpPr>
          <p:nvPr>
            <p:ph sz="quarter" idx="13"/>
          </p:nvPr>
        </p:nvSpPr>
        <p:spPr>
          <a:xfrm>
            <a:off x="457200" y="1447800"/>
            <a:ext cx="8226425" cy="2667000"/>
          </a:xfrm>
        </p:spPr>
        <p:txBody>
          <a:bodyPr/>
          <a:lstStyle/>
          <a:p>
            <a:pPr marL="0" indent="0"/>
            <a:r>
              <a:rPr lang="en-IN" dirty="0"/>
              <a:t>Given any two real numbers </a:t>
            </a:r>
            <a:r>
              <a:rPr lang="en-IN" i="1" dirty="0"/>
              <a:t>x </a:t>
            </a:r>
            <a:r>
              <a:rPr lang="en-IN" dirty="0"/>
              <a:t>and </a:t>
            </a:r>
            <a:r>
              <a:rPr lang="en-IN" i="1" dirty="0"/>
              <a:t>y</a:t>
            </a:r>
            <a:r>
              <a:rPr lang="en-IN" dirty="0"/>
              <a:t>, either </a:t>
            </a:r>
            <a:r>
              <a:rPr lang="en-IN" i="1" dirty="0"/>
              <a:t>x </a:t>
            </a:r>
            <a:r>
              <a:rPr lang="en-IN" dirty="0"/>
              <a:t>≤ </a:t>
            </a:r>
            <a:r>
              <a:rPr lang="en-IN" i="1" dirty="0"/>
              <a:t>y </a:t>
            </a:r>
            <a:r>
              <a:rPr lang="en-IN" dirty="0"/>
              <a:t>or </a:t>
            </a:r>
            <a:r>
              <a:rPr lang="en-IN" i="1" dirty="0"/>
              <a:t>y </a:t>
            </a:r>
            <a:r>
              <a:rPr lang="en-IN" dirty="0"/>
              <a:t>≤ </a:t>
            </a:r>
            <a:r>
              <a:rPr lang="en-IN" i="1" dirty="0"/>
              <a:t>x</a:t>
            </a:r>
            <a:r>
              <a:rPr lang="en-IN" dirty="0"/>
              <a:t>. </a:t>
            </a:r>
            <a:r>
              <a:rPr lang="en-IN" dirty="0" smtClean="0"/>
              <a:t>In a </a:t>
            </a:r>
            <a:r>
              <a:rPr lang="en-IN" dirty="0"/>
              <a:t>situation like this, the </a:t>
            </a:r>
            <a:r>
              <a:rPr lang="en-IN" dirty="0" smtClean="0"/>
              <a:t>elements </a:t>
            </a:r>
            <a:r>
              <a:rPr lang="en-IN" i="1" dirty="0" smtClean="0"/>
              <a:t>x </a:t>
            </a:r>
            <a:r>
              <a:rPr lang="en-IN" dirty="0"/>
              <a:t>and </a:t>
            </a:r>
            <a:r>
              <a:rPr lang="en-IN" i="1" dirty="0"/>
              <a:t>y </a:t>
            </a:r>
            <a:r>
              <a:rPr lang="en-IN" dirty="0"/>
              <a:t>are said to be </a:t>
            </a:r>
            <a:r>
              <a:rPr lang="en-IN" i="1" dirty="0"/>
              <a:t>comparable</a:t>
            </a:r>
            <a:r>
              <a:rPr lang="en-IN" dirty="0"/>
              <a:t>. On the other hand, given two subsets </a:t>
            </a:r>
            <a:r>
              <a:rPr lang="en-IN" i="1" dirty="0"/>
              <a:t>A </a:t>
            </a:r>
            <a:r>
              <a:rPr lang="en-IN" dirty="0"/>
              <a:t>and </a:t>
            </a:r>
            <a:r>
              <a:rPr lang="en-IN" i="1" dirty="0"/>
              <a:t>B </a:t>
            </a:r>
            <a:r>
              <a:rPr lang="en-IN" dirty="0" smtClean="0"/>
              <a:t>of {</a:t>
            </a:r>
            <a:r>
              <a:rPr lang="en-IN" i="1" dirty="0" smtClean="0"/>
              <a:t>a</a:t>
            </a:r>
            <a:r>
              <a:rPr lang="en-IN" dirty="0"/>
              <a:t>, </a:t>
            </a:r>
            <a:r>
              <a:rPr lang="en-IN" i="1" dirty="0"/>
              <a:t>b</a:t>
            </a:r>
            <a:r>
              <a:rPr lang="en-IN" dirty="0"/>
              <a:t>, </a:t>
            </a:r>
            <a:r>
              <a:rPr lang="en-IN" i="1" dirty="0"/>
              <a:t>c</a:t>
            </a:r>
            <a:r>
              <a:rPr lang="en-IN" dirty="0"/>
              <a:t>}, it may be the case that neither </a:t>
            </a:r>
            <a:r>
              <a:rPr lang="en-IN" i="1" dirty="0"/>
              <a:t>A </a:t>
            </a:r>
            <a:r>
              <a:rPr lang="en-IN" dirty="0"/>
              <a:t>⊆ </a:t>
            </a:r>
            <a:r>
              <a:rPr lang="en-IN" i="1" dirty="0"/>
              <a:t>B </a:t>
            </a:r>
            <a:r>
              <a:rPr lang="en-IN" dirty="0"/>
              <a:t>nor </a:t>
            </a:r>
            <a:r>
              <a:rPr lang="en-IN" i="1" dirty="0"/>
              <a:t>B </a:t>
            </a:r>
            <a:r>
              <a:rPr lang="en-IN" dirty="0"/>
              <a:t>⊆ </a:t>
            </a:r>
            <a:r>
              <a:rPr lang="en-IN" i="1" dirty="0"/>
              <a:t>A</a:t>
            </a:r>
            <a:r>
              <a:rPr lang="en-IN" dirty="0"/>
              <a:t>. </a:t>
            </a:r>
            <a:r>
              <a:rPr lang="en-IN" dirty="0" smtClean="0"/>
              <a:t>For </a:t>
            </a:r>
            <a:r>
              <a:rPr lang="en-IN" dirty="0"/>
              <a:t>instance, let </a:t>
            </a:r>
            <a:r>
              <a:rPr lang="en-IN" i="1" dirty="0"/>
              <a:t>A </a:t>
            </a:r>
            <a:r>
              <a:rPr lang="en-IN" dirty="0" smtClean="0"/>
              <a:t>= </a:t>
            </a:r>
            <a:r>
              <a:rPr lang="en-IN" dirty="0"/>
              <a:t>{</a:t>
            </a:r>
            <a:r>
              <a:rPr lang="en-IN" i="1" dirty="0"/>
              <a:t>a</a:t>
            </a:r>
            <a:r>
              <a:rPr lang="en-IN" dirty="0"/>
              <a:t>, </a:t>
            </a:r>
            <a:r>
              <a:rPr lang="en-IN" i="1" dirty="0"/>
              <a:t>b</a:t>
            </a:r>
            <a:r>
              <a:rPr lang="en-IN" dirty="0"/>
              <a:t>} </a:t>
            </a:r>
            <a:r>
              <a:rPr lang="en-IN" dirty="0" smtClean="0"/>
              <a:t>and </a:t>
            </a:r>
            <a:r>
              <a:rPr lang="en-IN" i="1" dirty="0" smtClean="0"/>
              <a:t>B </a:t>
            </a:r>
            <a:r>
              <a:rPr lang="en-IN" dirty="0" smtClean="0"/>
              <a:t>= </a:t>
            </a:r>
            <a:r>
              <a:rPr lang="en-IN" dirty="0"/>
              <a:t>{</a:t>
            </a:r>
            <a:r>
              <a:rPr lang="en-IN" i="1" dirty="0"/>
              <a:t>b</a:t>
            </a:r>
            <a:r>
              <a:rPr lang="en-IN" dirty="0"/>
              <a:t>, </a:t>
            </a:r>
            <a:r>
              <a:rPr lang="en-IN" i="1" dirty="0"/>
              <a:t>c</a:t>
            </a:r>
            <a:r>
              <a:rPr lang="en-IN" dirty="0"/>
              <a:t>}. Then </a:t>
            </a:r>
            <a:r>
              <a:rPr lang="en-IN" i="1" dirty="0"/>
              <a:t>A </a:t>
            </a:r>
            <a:r>
              <a:rPr lang="en-IN" dirty="0"/>
              <a:t>⊈ </a:t>
            </a:r>
            <a:r>
              <a:rPr lang="en-IN" i="1" dirty="0"/>
              <a:t>B </a:t>
            </a:r>
            <a:r>
              <a:rPr lang="en-IN" dirty="0"/>
              <a:t>and </a:t>
            </a:r>
            <a:r>
              <a:rPr lang="en-IN" i="1" dirty="0"/>
              <a:t>B </a:t>
            </a:r>
            <a:r>
              <a:rPr lang="en-IN" dirty="0"/>
              <a:t>⊈ </a:t>
            </a:r>
            <a:r>
              <a:rPr lang="en-IN" i="1" dirty="0"/>
              <a:t>A</a:t>
            </a:r>
            <a:r>
              <a:rPr lang="en-IN" dirty="0"/>
              <a:t>. In such a case, </a:t>
            </a:r>
            <a:r>
              <a:rPr lang="en-IN" i="1" dirty="0"/>
              <a:t>A </a:t>
            </a:r>
            <a:r>
              <a:rPr lang="en-IN" dirty="0"/>
              <a:t>and </a:t>
            </a:r>
            <a:r>
              <a:rPr lang="en-IN" i="1" dirty="0"/>
              <a:t>B </a:t>
            </a:r>
            <a:r>
              <a:rPr lang="en-IN" dirty="0"/>
              <a:t>are said to </a:t>
            </a:r>
            <a:r>
              <a:rPr lang="en-IN" dirty="0" smtClean="0"/>
              <a:t>be </a:t>
            </a:r>
            <a:r>
              <a:rPr lang="en-IN" i="1" dirty="0" err="1" smtClean="0"/>
              <a:t>noncomparable</a:t>
            </a:r>
            <a:r>
              <a:rPr lang="en-IN" dirty="0"/>
              <a:t>.</a:t>
            </a:r>
            <a:endParaRPr lang="en-US" altLang="en-US" spc="-300" dirty="0">
              <a:latin typeface="Nueva Std" pitchFamily="34" charset="0"/>
            </a:endParaRPr>
          </a:p>
        </p:txBody>
      </p:sp>
      <p:pic>
        <p:nvPicPr>
          <p:cNvPr id="22530" name="Picture 2" descr="The text box has the heading “Definition.” The text reads “Suppose less than or equals is a partial order relation on a set A. Elements a and b of A are said to be comparable if, and only if, either a less than or equals b or b less than or equals a. Otherwise, a and b are called noncompar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932" y="4124667"/>
            <a:ext cx="7385068" cy="1377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33315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dirty="0"/>
              <a:t>Partially and Totally Ordered Sets</a:t>
            </a:r>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When all the elements of a partial order relation </a:t>
            </a:r>
            <a:r>
              <a:rPr lang="en-IN" dirty="0" smtClean="0"/>
              <a:t>are comparable</a:t>
            </a:r>
            <a:r>
              <a:rPr lang="en-IN" dirty="0"/>
              <a:t>, the relation is </a:t>
            </a:r>
            <a:r>
              <a:rPr lang="en-IN" dirty="0" smtClean="0"/>
              <a:t>called a </a:t>
            </a:r>
            <a:r>
              <a:rPr lang="en-IN" i="1" dirty="0"/>
              <a:t>total order</a:t>
            </a:r>
            <a:r>
              <a:rPr lang="en-IN" dirty="0"/>
              <a:t>.</a:t>
            </a:r>
            <a:endParaRPr lang="en-US" altLang="en-US" spc="-300" dirty="0">
              <a:latin typeface="Nueva Std" pitchFamily="34" charset="0"/>
            </a:endParaRPr>
          </a:p>
        </p:txBody>
      </p:sp>
      <p:pic>
        <p:nvPicPr>
          <p:cNvPr id="23554" name="Picture 2" descr="The text box has the heading “Definition.” The text reads “If R is a partial order relation on a set A, and for any two elements a and b in A either a R b or b R a, then R is a total order relation on 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86000"/>
            <a:ext cx="8133351" cy="1241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sz="quarter" idx="13"/>
          </p:nvPr>
        </p:nvSpPr>
        <p:spPr>
          <a:xfrm>
            <a:off x="457200" y="3657600"/>
            <a:ext cx="8226425" cy="1905000"/>
          </a:xfrm>
        </p:spPr>
        <p:txBody>
          <a:bodyPr/>
          <a:lstStyle/>
          <a:p>
            <a:pPr marL="0" indent="0"/>
            <a:r>
              <a:rPr lang="en-IN" dirty="0"/>
              <a:t>Both the “less than or equal to” relation on sets of </a:t>
            </a:r>
            <a:r>
              <a:rPr lang="en-IN" dirty="0" smtClean="0"/>
              <a:t>real numbers </a:t>
            </a:r>
            <a:r>
              <a:rPr lang="en-IN" dirty="0"/>
              <a:t>and the </a:t>
            </a:r>
            <a:r>
              <a:rPr lang="en-IN" dirty="0" smtClean="0"/>
              <a:t>lexicographic order </a:t>
            </a:r>
            <a:r>
              <a:rPr lang="en-IN" dirty="0"/>
              <a:t>of the set of words in a dictionary are total order relations. Note that the </a:t>
            </a:r>
            <a:r>
              <a:rPr lang="en-IN" dirty="0" err="1"/>
              <a:t>Hasse</a:t>
            </a:r>
            <a:r>
              <a:rPr lang="en-IN" dirty="0"/>
              <a:t> </a:t>
            </a:r>
            <a:r>
              <a:rPr lang="en-IN" dirty="0" smtClean="0"/>
              <a:t>diagram for </a:t>
            </a:r>
            <a:r>
              <a:rPr lang="en-IN" dirty="0"/>
              <a:t>a total order relation can be drawn as a single vertical “chain.”</a:t>
            </a:r>
            <a:endParaRPr lang="en-US" altLang="en-US" spc="-300" dirty="0">
              <a:latin typeface="Nueva Std" pitchFamily="34" charset="0"/>
            </a:endParaRPr>
          </a:p>
        </p:txBody>
      </p:sp>
    </p:spTree>
    <p:extLst>
      <p:ext uri="{BB962C8B-B14F-4D97-AF65-F5344CB8AC3E}">
        <p14:creationId xmlns:p14="http://schemas.microsoft.com/office/powerpoint/2010/main" val="27700851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dirty="0"/>
              <a:t>Partially and Totally Ordered Sets</a:t>
            </a:r>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A set A is called a </a:t>
            </a:r>
            <a:r>
              <a:rPr lang="en-IN" b="1" dirty="0"/>
              <a:t>partially ordered set </a:t>
            </a:r>
            <a:r>
              <a:rPr lang="en-IN" dirty="0"/>
              <a:t>(or </a:t>
            </a:r>
            <a:r>
              <a:rPr lang="en-IN" b="1" dirty="0" err="1"/>
              <a:t>poset</a:t>
            </a:r>
            <a:r>
              <a:rPr lang="en-IN" dirty="0"/>
              <a:t>) </a:t>
            </a:r>
            <a:r>
              <a:rPr lang="en-IN" dirty="0" smtClean="0"/>
              <a:t>with respect </a:t>
            </a:r>
            <a:r>
              <a:rPr lang="en-IN" dirty="0"/>
              <a:t>to a relation</a:t>
            </a:r>
            <a:endParaRPr lang="en-US" altLang="en-US" spc="-300" dirty="0">
              <a:latin typeface="Nueva Std" pitchFamily="34" charset="0"/>
            </a:endParaRPr>
          </a:p>
        </p:txBody>
      </p:sp>
      <p:pic>
        <p:nvPicPr>
          <p:cNvPr id="24578" name="Picture 2" descr="is less than or equal 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650" y="1933575"/>
            <a:ext cx="2095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457200" y="1828800"/>
            <a:ext cx="8226425" cy="457200"/>
          </a:xfrm>
        </p:spPr>
        <p:txBody>
          <a:bodyPr/>
          <a:lstStyle/>
          <a:p>
            <a:pPr marL="0" indent="0"/>
            <a:r>
              <a:rPr lang="en-IN" dirty="0" smtClean="0"/>
              <a:t>                                    if</a:t>
            </a:r>
            <a:r>
              <a:rPr lang="en-IN" dirty="0"/>
              <a:t>, </a:t>
            </a:r>
            <a:r>
              <a:rPr lang="en-IN" dirty="0" smtClean="0"/>
              <a:t>and only </a:t>
            </a:r>
            <a:r>
              <a:rPr lang="en-IN" dirty="0"/>
              <a:t>if,</a:t>
            </a:r>
            <a:endParaRPr lang="en-US" altLang="en-US" spc="-300" dirty="0">
              <a:latin typeface="Nueva Std" pitchFamily="34" charset="0"/>
            </a:endParaRPr>
          </a:p>
        </p:txBody>
      </p:sp>
      <p:pic>
        <p:nvPicPr>
          <p:cNvPr id="9" name="Picture 2" descr="is less than or equal 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0" y="1933575"/>
            <a:ext cx="2095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p:cNvSpPr>
            <a:spLocks noGrp="1"/>
          </p:cNvSpPr>
          <p:nvPr>
            <p:ph sz="quarter" idx="13"/>
          </p:nvPr>
        </p:nvSpPr>
        <p:spPr>
          <a:xfrm>
            <a:off x="457200" y="1828800"/>
            <a:ext cx="8226425" cy="3581400"/>
          </a:xfrm>
        </p:spPr>
        <p:txBody>
          <a:bodyPr/>
          <a:lstStyle/>
          <a:p>
            <a:pPr marL="0" indent="0"/>
            <a:r>
              <a:rPr lang="en-IN" dirty="0" smtClean="0"/>
              <a:t>                                                             is </a:t>
            </a:r>
            <a:r>
              <a:rPr lang="en-IN" dirty="0"/>
              <a:t>a partial order relation on </a:t>
            </a:r>
            <a:r>
              <a:rPr lang="en-IN" i="1" dirty="0"/>
              <a:t>A</a:t>
            </a:r>
            <a:r>
              <a:rPr lang="en-IN" dirty="0"/>
              <a:t>. </a:t>
            </a:r>
            <a:endParaRPr lang="en-IN" dirty="0" smtClean="0"/>
          </a:p>
          <a:p>
            <a:pPr marL="0" indent="0"/>
            <a:endParaRPr lang="en-IN" sz="1000" dirty="0"/>
          </a:p>
          <a:p>
            <a:pPr marL="0" indent="0"/>
            <a:r>
              <a:rPr lang="en-IN" dirty="0" smtClean="0"/>
              <a:t>For </a:t>
            </a:r>
            <a:r>
              <a:rPr lang="en-IN" dirty="0"/>
              <a:t>instance, the set of </a:t>
            </a:r>
            <a:r>
              <a:rPr lang="en-IN" dirty="0" smtClean="0"/>
              <a:t>real numbers </a:t>
            </a:r>
            <a:r>
              <a:rPr lang="en-IN" dirty="0"/>
              <a:t>is a </a:t>
            </a:r>
            <a:r>
              <a:rPr lang="en-IN" dirty="0" smtClean="0"/>
              <a:t>partially ordered </a:t>
            </a:r>
            <a:r>
              <a:rPr lang="en-IN" dirty="0"/>
              <a:t>set with respect to the “less than or equal to” relation ≤</a:t>
            </a:r>
            <a:r>
              <a:rPr lang="en-IN" dirty="0" smtClean="0"/>
              <a:t>, </a:t>
            </a:r>
            <a:r>
              <a:rPr lang="en-IN" dirty="0"/>
              <a:t>and a set of sets is </a:t>
            </a:r>
            <a:r>
              <a:rPr lang="en-IN" dirty="0" smtClean="0"/>
              <a:t>partially ordered </a:t>
            </a:r>
            <a:r>
              <a:rPr lang="en-IN" dirty="0"/>
              <a:t>with respect to the “subset” relation ⊆. </a:t>
            </a:r>
            <a:endParaRPr lang="en-IN" dirty="0" smtClean="0"/>
          </a:p>
          <a:p>
            <a:pPr marL="0" indent="0"/>
            <a:endParaRPr lang="en-IN" sz="1000" dirty="0"/>
          </a:p>
          <a:p>
            <a:pPr marL="0" indent="0"/>
            <a:r>
              <a:rPr lang="en-IN" dirty="0" smtClean="0"/>
              <a:t>It </a:t>
            </a:r>
            <a:r>
              <a:rPr lang="en-IN" dirty="0"/>
              <a:t>is entirely straightforward to show </a:t>
            </a:r>
            <a:r>
              <a:rPr lang="en-IN" dirty="0" smtClean="0"/>
              <a:t>that </a:t>
            </a:r>
            <a:r>
              <a:rPr lang="en-IN" i="1" dirty="0" smtClean="0"/>
              <a:t>any </a:t>
            </a:r>
            <a:r>
              <a:rPr lang="en-IN" i="1" dirty="0"/>
              <a:t>subset of a partially ordered set is partially ordered.</a:t>
            </a:r>
            <a:endParaRPr lang="en-US" altLang="en-US" spc="-300" dirty="0">
              <a:latin typeface="Nueva Std" pitchFamily="34" charset="0"/>
            </a:endParaRPr>
          </a:p>
        </p:txBody>
      </p:sp>
    </p:spTree>
    <p:extLst>
      <p:ext uri="{BB962C8B-B14F-4D97-AF65-F5344CB8AC3E}">
        <p14:creationId xmlns:p14="http://schemas.microsoft.com/office/powerpoint/2010/main" val="4023270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700" dirty="0" err="1"/>
              <a:t>Antisymmetry</a:t>
            </a:r>
            <a:endParaRPr lang="en-IN" altLang="en-US" sz="3700" dirty="0"/>
          </a:p>
        </p:txBody>
      </p:sp>
      <p:sp>
        <p:nvSpPr>
          <p:cNvPr id="3" name="Content Placeholder 2"/>
          <p:cNvSpPr>
            <a:spLocks noGrp="1"/>
          </p:cNvSpPr>
          <p:nvPr>
            <p:ph sz="quarter" idx="13"/>
          </p:nvPr>
        </p:nvSpPr>
        <p:spPr>
          <a:xfrm>
            <a:off x="457200" y="1447800"/>
            <a:ext cx="8226425" cy="4419600"/>
          </a:xfrm>
        </p:spPr>
        <p:txBody>
          <a:bodyPr/>
          <a:lstStyle/>
          <a:p>
            <a:pPr marL="0" indent="0"/>
            <a:r>
              <a:rPr lang="en-IN" dirty="0" smtClean="0"/>
              <a:t>In earlier section, we have defined </a:t>
            </a:r>
            <a:r>
              <a:rPr lang="en-IN" dirty="0"/>
              <a:t>three properties of </a:t>
            </a:r>
            <a:r>
              <a:rPr lang="en-IN" dirty="0" smtClean="0"/>
              <a:t>relations: reflexivity</a:t>
            </a:r>
            <a:r>
              <a:rPr lang="en-IN" dirty="0"/>
              <a:t>, symmetry, and </a:t>
            </a:r>
            <a:r>
              <a:rPr lang="en-IN" dirty="0" smtClean="0"/>
              <a:t>transitivity. A </a:t>
            </a:r>
            <a:r>
              <a:rPr lang="en-IN" dirty="0"/>
              <a:t>fourth property of relations is called </a:t>
            </a:r>
            <a:r>
              <a:rPr lang="en-IN" i="1" dirty="0" err="1"/>
              <a:t>antisymmetry</a:t>
            </a:r>
            <a:r>
              <a:rPr lang="en-IN" dirty="0"/>
              <a:t>. </a:t>
            </a:r>
            <a:endParaRPr lang="en-IN" dirty="0" smtClean="0"/>
          </a:p>
          <a:p>
            <a:pPr marL="0" indent="0"/>
            <a:endParaRPr lang="en-IN" dirty="0"/>
          </a:p>
          <a:p>
            <a:pPr marL="0" indent="0"/>
            <a:r>
              <a:rPr lang="en-IN" dirty="0" smtClean="0"/>
              <a:t>In </a:t>
            </a:r>
            <a:r>
              <a:rPr lang="en-IN" dirty="0"/>
              <a:t>terms of the arrow diagram </a:t>
            </a:r>
            <a:r>
              <a:rPr lang="en-IN" dirty="0" smtClean="0"/>
              <a:t>of a </a:t>
            </a:r>
            <a:r>
              <a:rPr lang="en-IN" dirty="0"/>
              <a:t>relation, saying that a relation </a:t>
            </a:r>
            <a:r>
              <a:rPr lang="en-IN" dirty="0" smtClean="0"/>
              <a:t>is antisymmetric </a:t>
            </a:r>
            <a:r>
              <a:rPr lang="en-IN" dirty="0"/>
              <a:t>is the same as saying that whenever </a:t>
            </a:r>
            <a:r>
              <a:rPr lang="en-IN" dirty="0" smtClean="0"/>
              <a:t>there is </a:t>
            </a:r>
            <a:r>
              <a:rPr lang="en-IN" dirty="0"/>
              <a:t>an arrow going from one element to another </a:t>
            </a:r>
            <a:r>
              <a:rPr lang="en-IN" i="1" dirty="0" smtClean="0"/>
              <a:t>distinct </a:t>
            </a:r>
            <a:r>
              <a:rPr lang="en-IN" dirty="0" smtClean="0"/>
              <a:t>element</a:t>
            </a:r>
            <a:r>
              <a:rPr lang="en-IN" dirty="0"/>
              <a:t>, there is </a:t>
            </a:r>
            <a:r>
              <a:rPr lang="en-IN" i="1" dirty="0"/>
              <a:t>not </a:t>
            </a:r>
            <a:r>
              <a:rPr lang="en-IN" dirty="0"/>
              <a:t>an arrow </a:t>
            </a:r>
            <a:r>
              <a:rPr lang="en-IN" dirty="0" smtClean="0"/>
              <a:t>going back </a:t>
            </a:r>
            <a:r>
              <a:rPr lang="en-IN" dirty="0"/>
              <a:t>from </a:t>
            </a:r>
            <a:r>
              <a:rPr lang="en-IN" dirty="0" smtClean="0"/>
              <a:t>the second </a:t>
            </a:r>
            <a:r>
              <a:rPr lang="en-IN" dirty="0"/>
              <a:t>to the first.</a:t>
            </a:r>
            <a:endParaRPr lang="en-US" altLang="en-US" dirty="0"/>
          </a:p>
        </p:txBody>
      </p:sp>
    </p:spTree>
    <p:extLst>
      <p:ext uri="{BB962C8B-B14F-4D97-AF65-F5344CB8AC3E}">
        <p14:creationId xmlns:p14="http://schemas.microsoft.com/office/powerpoint/2010/main" val="24858551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dirty="0"/>
              <a:t>Partially and Totally Ordered Sets</a:t>
            </a:r>
          </a:p>
        </p:txBody>
      </p:sp>
      <p:sp>
        <p:nvSpPr>
          <p:cNvPr id="3" name="Content Placeholder 2"/>
          <p:cNvSpPr>
            <a:spLocks noGrp="1"/>
          </p:cNvSpPr>
          <p:nvPr>
            <p:ph sz="quarter" idx="13"/>
          </p:nvPr>
        </p:nvSpPr>
        <p:spPr>
          <a:xfrm>
            <a:off x="457200" y="1447800"/>
            <a:ext cx="8226425" cy="1219200"/>
          </a:xfrm>
        </p:spPr>
        <p:txBody>
          <a:bodyPr/>
          <a:lstStyle/>
          <a:p>
            <a:pPr marL="0" indent="0"/>
            <a:r>
              <a:rPr lang="en-IN" dirty="0"/>
              <a:t>This, of course, assumes the “same definition” for </a:t>
            </a:r>
            <a:r>
              <a:rPr lang="en-IN" dirty="0" smtClean="0"/>
              <a:t>the relation </a:t>
            </a:r>
            <a:r>
              <a:rPr lang="en-IN" dirty="0"/>
              <a:t>on the subset as </a:t>
            </a:r>
            <a:r>
              <a:rPr lang="en-IN" dirty="0" smtClean="0"/>
              <a:t>for the </a:t>
            </a:r>
            <a:r>
              <a:rPr lang="en-IN" dirty="0"/>
              <a:t>set as a whole. A set </a:t>
            </a:r>
            <a:r>
              <a:rPr lang="en-IN" i="1" dirty="0"/>
              <a:t>A </a:t>
            </a:r>
            <a:r>
              <a:rPr lang="en-IN" dirty="0"/>
              <a:t>is called a </a:t>
            </a:r>
            <a:r>
              <a:rPr lang="en-IN" b="1" dirty="0"/>
              <a:t>totally ordered set </a:t>
            </a:r>
            <a:r>
              <a:rPr lang="en-IN" dirty="0"/>
              <a:t>with respect to a relation</a:t>
            </a:r>
            <a:endParaRPr lang="en-US" altLang="en-US" spc="-300" dirty="0">
              <a:latin typeface="Nueva Std" pitchFamily="34" charset="0"/>
            </a:endParaRPr>
          </a:p>
        </p:txBody>
      </p:sp>
      <p:pic>
        <p:nvPicPr>
          <p:cNvPr id="24578" name="Picture 2" descr="is less than or equal 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1450" y="2286000"/>
            <a:ext cx="2095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a:spLocks noGrp="1"/>
          </p:cNvSpPr>
          <p:nvPr>
            <p:ph sz="quarter" idx="13"/>
          </p:nvPr>
        </p:nvSpPr>
        <p:spPr>
          <a:xfrm>
            <a:off x="457200" y="2157984"/>
            <a:ext cx="8226425" cy="838200"/>
          </a:xfrm>
        </p:spPr>
        <p:txBody>
          <a:bodyPr/>
          <a:lstStyle/>
          <a:p>
            <a:pPr marL="0" indent="0"/>
            <a:r>
              <a:rPr lang="en-IN" dirty="0" smtClean="0"/>
              <a:t>                                                                                          if</a:t>
            </a:r>
            <a:r>
              <a:rPr lang="en-IN" dirty="0"/>
              <a:t>, </a:t>
            </a:r>
            <a:r>
              <a:rPr lang="en-IN" dirty="0" smtClean="0"/>
              <a:t>and only </a:t>
            </a:r>
            <a:r>
              <a:rPr lang="en-IN" dirty="0"/>
              <a:t>if, </a:t>
            </a:r>
            <a:r>
              <a:rPr lang="en-IN" i="1" dirty="0"/>
              <a:t>A </a:t>
            </a:r>
            <a:r>
              <a:rPr lang="en-IN" dirty="0"/>
              <a:t>is partially ordered with respect to</a:t>
            </a:r>
            <a:endParaRPr lang="en-US" altLang="en-US" spc="-300" dirty="0">
              <a:latin typeface="Nueva Std" pitchFamily="34" charset="0"/>
            </a:endParaRPr>
          </a:p>
        </p:txBody>
      </p:sp>
      <p:pic>
        <p:nvPicPr>
          <p:cNvPr id="25602" name="Picture 2" descr="is less than or equal to and is less than or equal 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2628900"/>
            <a:ext cx="94297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2"/>
          <p:cNvSpPr>
            <a:spLocks noGrp="1"/>
          </p:cNvSpPr>
          <p:nvPr>
            <p:ph sz="quarter" idx="13"/>
          </p:nvPr>
        </p:nvSpPr>
        <p:spPr>
          <a:xfrm>
            <a:off x="460375" y="2514600"/>
            <a:ext cx="8226425" cy="1524000"/>
          </a:xfrm>
        </p:spPr>
        <p:txBody>
          <a:bodyPr/>
          <a:lstStyle/>
          <a:p>
            <a:pPr marL="0" indent="0"/>
            <a:r>
              <a:rPr lang="en-IN" dirty="0" smtClean="0"/>
              <a:t>                                                                                         is </a:t>
            </a:r>
            <a:r>
              <a:rPr lang="en-IN" dirty="0"/>
              <a:t>a total </a:t>
            </a:r>
            <a:r>
              <a:rPr lang="en-IN" dirty="0" smtClean="0"/>
              <a:t>order. A </a:t>
            </a:r>
            <a:r>
              <a:rPr lang="en-IN" dirty="0"/>
              <a:t>set that is partially ordered but not </a:t>
            </a:r>
            <a:r>
              <a:rPr lang="en-IN" dirty="0" smtClean="0"/>
              <a:t>totally ordered </a:t>
            </a:r>
            <a:r>
              <a:rPr lang="en-IN" dirty="0"/>
              <a:t>may have totally ordered </a:t>
            </a:r>
            <a:r>
              <a:rPr lang="en-IN" dirty="0" smtClean="0"/>
              <a:t>subsets. Such </a:t>
            </a:r>
            <a:r>
              <a:rPr lang="en-IN" dirty="0"/>
              <a:t>subsets are called </a:t>
            </a:r>
            <a:r>
              <a:rPr lang="en-IN" i="1" dirty="0"/>
              <a:t>chains</a:t>
            </a:r>
            <a:r>
              <a:rPr lang="en-IN" dirty="0"/>
              <a:t>.</a:t>
            </a:r>
            <a:endParaRPr lang="en-US" altLang="en-US" spc="-300" dirty="0">
              <a:latin typeface="Nueva Std" pitchFamily="34" charset="0"/>
            </a:endParaRPr>
          </a:p>
        </p:txBody>
      </p:sp>
      <p:pic>
        <p:nvPicPr>
          <p:cNvPr id="25603" name="Picture 3" descr="The text box has the heading “Definition.” The text reads “Let A be a set that is partially ordered with respect to a relation less than or equals. A subset B of A is called a chain if, and only if, the elements in each pair of element in B are comparable. In other words, a less than or equals b or b less than or equals a for every a and b in B. The length of a chain is one less than the number of elements in the cha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8564" y="4038600"/>
            <a:ext cx="7266871" cy="1600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32580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3900" dirty="0"/>
              <a:t>Example </a:t>
            </a:r>
            <a:r>
              <a:rPr lang="en-IN" altLang="en-US" sz="3900" dirty="0" smtClean="0"/>
              <a:t>8.5.9 </a:t>
            </a:r>
            <a:r>
              <a:rPr lang="en-US" altLang="en-US" sz="3900" dirty="0"/>
              <a:t>– </a:t>
            </a:r>
            <a:r>
              <a:rPr lang="en-IN" altLang="en-US" sz="3900" i="1" dirty="0"/>
              <a:t>A Chain of Subsets</a:t>
            </a:r>
            <a:endParaRPr lang="en-IN" altLang="en-US" sz="3900" dirty="0"/>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The set</a:t>
            </a:r>
            <a:endParaRPr lang="en-US" altLang="en-US" spc="-300" dirty="0">
              <a:latin typeface="Nueva Std" pitchFamily="34" charset="0"/>
            </a:endParaRPr>
          </a:p>
        </p:txBody>
      </p:sp>
      <p:pic>
        <p:nvPicPr>
          <p:cNvPr id="11" name="Picture 2" descr="Script p({a, b, c})."/>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676400" y="1524000"/>
            <a:ext cx="149542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2"/>
          <p:cNvSpPr>
            <a:spLocks noGrp="1"/>
          </p:cNvSpPr>
          <p:nvPr>
            <p:ph sz="quarter" idx="13"/>
          </p:nvPr>
        </p:nvSpPr>
        <p:spPr>
          <a:xfrm>
            <a:off x="457200" y="1447800"/>
            <a:ext cx="8226425" cy="990600"/>
          </a:xfrm>
        </p:spPr>
        <p:txBody>
          <a:bodyPr/>
          <a:lstStyle/>
          <a:p>
            <a:pPr marL="0" indent="0"/>
            <a:r>
              <a:rPr lang="en-IN" dirty="0" smtClean="0"/>
              <a:t>                               </a:t>
            </a:r>
            <a:r>
              <a:rPr lang="en-IN" sz="1050" dirty="0" smtClean="0"/>
              <a:t> </a:t>
            </a:r>
            <a:r>
              <a:rPr lang="en-IN" dirty="0" smtClean="0"/>
              <a:t>is </a:t>
            </a:r>
            <a:r>
              <a:rPr lang="en-IN" dirty="0"/>
              <a:t>partially ordered with respect to the subset relation. </a:t>
            </a:r>
            <a:r>
              <a:rPr lang="en-IN" dirty="0" smtClean="0"/>
              <a:t>Find a </a:t>
            </a:r>
            <a:r>
              <a:rPr lang="en-IN" dirty="0"/>
              <a:t>chain </a:t>
            </a:r>
            <a:r>
              <a:rPr lang="en-IN" dirty="0" smtClean="0"/>
              <a:t>of length </a:t>
            </a:r>
            <a:r>
              <a:rPr lang="en-IN" dirty="0"/>
              <a:t>3 in</a:t>
            </a:r>
            <a:endParaRPr lang="en-US" altLang="en-US" spc="-300" dirty="0">
              <a:latin typeface="Nueva Std" pitchFamily="34" charset="0"/>
            </a:endParaRPr>
          </a:p>
        </p:txBody>
      </p:sp>
      <p:pic>
        <p:nvPicPr>
          <p:cNvPr id="27650" name="Picture 2" descr="Script p({a, b, 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905000"/>
            <a:ext cx="15525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47234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8.5.9 </a:t>
            </a:r>
            <a:r>
              <a:rPr lang="en-US" altLang="en-US" dirty="0"/>
              <a:t>– </a:t>
            </a:r>
            <a:r>
              <a:rPr lang="en-US" altLang="en-US" i="1" dirty="0"/>
              <a:t>Solution</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Since</a:t>
            </a:r>
            <a:endParaRPr lang="en-US" altLang="en-US" dirty="0"/>
          </a:p>
        </p:txBody>
      </p:sp>
      <p:pic>
        <p:nvPicPr>
          <p:cNvPr id="26627" name="Picture 3" descr="empty set is subset of or equal to {a} subset of or equal to {a, b} subset of or equal to {a, b, c}, the 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24000"/>
            <a:ext cx="448627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8" name="Picture 4" descr="S = {empty set, {a}, {a, b}, {a, b, 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9731" y="2143125"/>
            <a:ext cx="3495675"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457200" y="2667000"/>
            <a:ext cx="8226425" cy="457200"/>
          </a:xfrm>
        </p:spPr>
        <p:txBody>
          <a:bodyPr/>
          <a:lstStyle/>
          <a:p>
            <a:pPr marL="0" indent="0"/>
            <a:r>
              <a:rPr lang="en-IN" dirty="0"/>
              <a:t>is a chain of length 3 in</a:t>
            </a:r>
            <a:endParaRPr lang="en-US" altLang="en-US" dirty="0"/>
          </a:p>
        </p:txBody>
      </p:sp>
      <p:pic>
        <p:nvPicPr>
          <p:cNvPr id="9" name="Picture 2" descr="Script p({a, b, 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788920"/>
            <a:ext cx="15525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56324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dirty="0"/>
              <a:t>Partially and Totally Ordered Sets</a:t>
            </a:r>
          </a:p>
        </p:txBody>
      </p:sp>
      <p:sp>
        <p:nvSpPr>
          <p:cNvPr id="3" name="Content Placeholder 2"/>
          <p:cNvSpPr>
            <a:spLocks noGrp="1"/>
          </p:cNvSpPr>
          <p:nvPr>
            <p:ph sz="quarter" idx="13"/>
          </p:nvPr>
        </p:nvSpPr>
        <p:spPr>
          <a:xfrm>
            <a:off x="457200" y="1447800"/>
            <a:ext cx="8226425" cy="1981200"/>
          </a:xfrm>
        </p:spPr>
        <p:txBody>
          <a:bodyPr/>
          <a:lstStyle/>
          <a:p>
            <a:pPr marL="0" indent="0"/>
            <a:r>
              <a:rPr lang="en-IN" dirty="0"/>
              <a:t>A </a:t>
            </a:r>
            <a:r>
              <a:rPr lang="en-IN" i="1" dirty="0"/>
              <a:t>maximal element </a:t>
            </a:r>
            <a:r>
              <a:rPr lang="en-IN" dirty="0"/>
              <a:t>in a partially ordered set is an element that is greater than or </a:t>
            </a:r>
            <a:r>
              <a:rPr lang="en-IN" dirty="0" smtClean="0"/>
              <a:t>equal to </a:t>
            </a:r>
            <a:r>
              <a:rPr lang="en-IN" dirty="0"/>
              <a:t>every element </a:t>
            </a:r>
            <a:r>
              <a:rPr lang="en-IN" i="1" dirty="0"/>
              <a:t>to which it </a:t>
            </a:r>
            <a:r>
              <a:rPr lang="en-IN" i="1" dirty="0" smtClean="0"/>
              <a:t>is comparable</a:t>
            </a:r>
            <a:r>
              <a:rPr lang="en-IN" dirty="0" smtClean="0"/>
              <a:t>. A </a:t>
            </a:r>
            <a:r>
              <a:rPr lang="en-IN" i="1" dirty="0"/>
              <a:t>greatest element </a:t>
            </a:r>
            <a:r>
              <a:rPr lang="en-IN" dirty="0"/>
              <a:t>in a partially ordered set </a:t>
            </a:r>
            <a:r>
              <a:rPr lang="en-IN" dirty="0" smtClean="0"/>
              <a:t>is an </a:t>
            </a:r>
            <a:r>
              <a:rPr lang="en-IN" dirty="0"/>
              <a:t>element that is </a:t>
            </a:r>
            <a:r>
              <a:rPr lang="en-IN" dirty="0" smtClean="0"/>
              <a:t>greater than </a:t>
            </a:r>
            <a:r>
              <a:rPr lang="en-IN" dirty="0"/>
              <a:t>or equal to </a:t>
            </a:r>
            <a:r>
              <a:rPr lang="en-IN" i="1" dirty="0"/>
              <a:t>every </a:t>
            </a:r>
            <a:r>
              <a:rPr lang="en-IN" dirty="0"/>
              <a:t>element in the </a:t>
            </a:r>
            <a:r>
              <a:rPr lang="en-IN" dirty="0" smtClean="0"/>
              <a:t>set. </a:t>
            </a:r>
            <a:r>
              <a:rPr lang="en-IN" dirty="0"/>
              <a:t>Minimal and least elements are defined similarly.</a:t>
            </a:r>
            <a:endParaRPr lang="en-US" altLang="en-US" spc="-300" dirty="0">
              <a:latin typeface="Nueva Std" pitchFamily="34" charset="0"/>
            </a:endParaRPr>
          </a:p>
        </p:txBody>
      </p:sp>
      <p:pic>
        <p:nvPicPr>
          <p:cNvPr id="28674" name="Picture 2" descr="The text box has the heading “Definition.” The text reads: &#10;“Let a set A be partially ordered with respect to a relation less than or equals.&#10;1. An element a in A is called a maximal element of A if, and only if, for each b in A, either b less than or equals a or b and a are not comparable.&#10;2. An element a in A is called a greatest element of A if, and only if, for each b in A, b less than or equals a.&#10;3. An element a in A is called a minimal element of A if, and only if, for each b in A, either a less than or equals b or b and a are not comparable.&#10;4. An element a in A is called a least element of A if, and only if, for each b in A, a less than or equals 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352800"/>
            <a:ext cx="5978795" cy="2494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14229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2100" dirty="0"/>
              <a:t>Example </a:t>
            </a:r>
            <a:r>
              <a:rPr lang="en-IN" altLang="en-US" sz="2100" dirty="0" smtClean="0"/>
              <a:t>8.5.10 </a:t>
            </a:r>
            <a:r>
              <a:rPr lang="en-US" altLang="en-US" sz="2100" dirty="0"/>
              <a:t>– </a:t>
            </a:r>
            <a:r>
              <a:rPr lang="en-IN" altLang="en-US" sz="2100" i="1" dirty="0"/>
              <a:t>Maximal, Minimal, Greatest, and Least Elements</a:t>
            </a:r>
            <a:endParaRPr lang="en-IN" altLang="en-US" sz="2100" dirty="0"/>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Let </a:t>
            </a:r>
            <a:r>
              <a:rPr lang="en-IN" i="1" dirty="0"/>
              <a:t>A </a:t>
            </a:r>
            <a:r>
              <a:rPr lang="en-IN" dirty="0" smtClean="0"/>
              <a:t>= </a:t>
            </a:r>
            <a:r>
              <a:rPr lang="en-IN" dirty="0"/>
              <a:t>{</a:t>
            </a:r>
            <a:r>
              <a:rPr lang="en-IN" i="1" dirty="0"/>
              <a:t>a</a:t>
            </a:r>
            <a:r>
              <a:rPr lang="en-IN" dirty="0"/>
              <a:t>, </a:t>
            </a:r>
            <a:r>
              <a:rPr lang="en-IN" i="1" dirty="0"/>
              <a:t>b</a:t>
            </a:r>
            <a:r>
              <a:rPr lang="en-IN" dirty="0"/>
              <a:t>, </a:t>
            </a:r>
            <a:r>
              <a:rPr lang="en-IN" i="1" dirty="0"/>
              <a:t>c</a:t>
            </a:r>
            <a:r>
              <a:rPr lang="en-IN" dirty="0"/>
              <a:t>, </a:t>
            </a:r>
            <a:r>
              <a:rPr lang="en-IN" i="1" dirty="0"/>
              <a:t>d</a:t>
            </a:r>
            <a:r>
              <a:rPr lang="en-IN" dirty="0"/>
              <a:t>, </a:t>
            </a:r>
            <a:r>
              <a:rPr lang="en-IN" i="1" dirty="0"/>
              <a:t>e</a:t>
            </a:r>
            <a:r>
              <a:rPr lang="en-IN" dirty="0"/>
              <a:t>, </a:t>
            </a:r>
            <a:r>
              <a:rPr lang="en-IN" i="1" dirty="0"/>
              <a:t>f</a:t>
            </a:r>
            <a:r>
              <a:rPr lang="en-IN" dirty="0"/>
              <a:t>, </a:t>
            </a:r>
            <a:r>
              <a:rPr lang="en-IN" i="1" dirty="0"/>
              <a:t>g</a:t>
            </a:r>
            <a:r>
              <a:rPr lang="en-IN" dirty="0"/>
              <a:t>, </a:t>
            </a:r>
            <a:r>
              <a:rPr lang="en-IN" i="1" dirty="0"/>
              <a:t>h</a:t>
            </a:r>
            <a:r>
              <a:rPr lang="en-IN" dirty="0"/>
              <a:t>, </a:t>
            </a:r>
            <a:r>
              <a:rPr lang="en-IN" i="1" dirty="0" err="1" smtClean="0"/>
              <a:t>i</a:t>
            </a:r>
            <a:r>
              <a:rPr lang="en-IN" sz="800" i="1" dirty="0" smtClean="0"/>
              <a:t> </a:t>
            </a:r>
            <a:r>
              <a:rPr lang="en-IN" dirty="0" smtClean="0"/>
              <a:t>} </a:t>
            </a:r>
            <a:r>
              <a:rPr lang="en-IN" dirty="0"/>
              <a:t>have the partial ordering</a:t>
            </a:r>
            <a:endParaRPr lang="en-US" altLang="en-US" spc="-300" dirty="0">
              <a:latin typeface="Nueva Std" pitchFamily="34" charset="0"/>
            </a:endParaRPr>
          </a:p>
        </p:txBody>
      </p:sp>
      <p:pic>
        <p:nvPicPr>
          <p:cNvPr id="4" name="Picture 2" descr="is less than or equal 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552575"/>
            <a:ext cx="2095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1828800"/>
            <a:ext cx="8226425" cy="457200"/>
          </a:xfrm>
        </p:spPr>
        <p:txBody>
          <a:bodyPr/>
          <a:lstStyle/>
          <a:p>
            <a:pPr marL="0" indent="0"/>
            <a:r>
              <a:rPr lang="en-IN" dirty="0"/>
              <a:t>defined by the following </a:t>
            </a:r>
            <a:r>
              <a:rPr lang="en-IN" dirty="0" err="1" smtClean="0"/>
              <a:t>Hasse</a:t>
            </a:r>
            <a:r>
              <a:rPr lang="en-IN" dirty="0" smtClean="0"/>
              <a:t> diagram.</a:t>
            </a:r>
            <a:endParaRPr lang="en-US" altLang="en-US" spc="-300" dirty="0">
              <a:latin typeface="Nueva Std" pitchFamily="34" charset="0"/>
            </a:endParaRPr>
          </a:p>
        </p:txBody>
      </p:sp>
      <p:pic>
        <p:nvPicPr>
          <p:cNvPr id="1026" name="Picture 2" descr="There are 9 vertices with labels a, b, c, d, e, f, g, h, and i. The vertex c is connected to the vertex b. Vertex b is connected to the vertices a and d. The vertex a is connected to the vertex g. The vertex d is connected to the vertex e. The vertex g is connected to the vertices f and h. The vertex e is connected to the vertices f and h. The vertex h is connected to the vertex i.&#10;&#10;Each vertex is connected to other vertices by the line seg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362200"/>
            <a:ext cx="418147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457200" y="4648200"/>
            <a:ext cx="8226425" cy="838200"/>
          </a:xfrm>
        </p:spPr>
        <p:txBody>
          <a:bodyPr/>
          <a:lstStyle/>
          <a:p>
            <a:pPr marL="0" indent="0"/>
            <a:r>
              <a:rPr lang="en-IN" dirty="0" smtClean="0"/>
              <a:t>Find </a:t>
            </a:r>
            <a:r>
              <a:rPr lang="en-IN" dirty="0"/>
              <a:t>all maximal, minimal, greatest, and least elements of </a:t>
            </a:r>
            <a:r>
              <a:rPr lang="en-IN" i="1" dirty="0"/>
              <a:t>A</a:t>
            </a:r>
            <a:r>
              <a:rPr lang="en-IN" dirty="0"/>
              <a:t>.</a:t>
            </a:r>
            <a:endParaRPr lang="en-US" altLang="en-US" spc="-300" dirty="0">
              <a:latin typeface="Nueva Std" pitchFamily="34" charset="0"/>
            </a:endParaRPr>
          </a:p>
        </p:txBody>
      </p:sp>
    </p:spTree>
    <p:extLst>
      <p:ext uri="{BB962C8B-B14F-4D97-AF65-F5344CB8AC3E}">
        <p14:creationId xmlns:p14="http://schemas.microsoft.com/office/powerpoint/2010/main" val="36110748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8.5.10 </a:t>
            </a:r>
            <a:r>
              <a:rPr lang="en-US" altLang="en-US" dirty="0"/>
              <a:t>– </a:t>
            </a:r>
            <a:r>
              <a:rPr lang="en-US" altLang="en-US" i="1" dirty="0"/>
              <a:t>Solution</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1219200"/>
          </a:xfrm>
        </p:spPr>
        <p:txBody>
          <a:bodyPr/>
          <a:lstStyle/>
          <a:p>
            <a:pPr marL="0" indent="0"/>
            <a:r>
              <a:rPr lang="en-IN" dirty="0"/>
              <a:t>There is just one maximal element, </a:t>
            </a:r>
            <a:r>
              <a:rPr lang="en-IN" i="1" dirty="0"/>
              <a:t>g</a:t>
            </a:r>
            <a:r>
              <a:rPr lang="en-IN" dirty="0"/>
              <a:t>, which is also </a:t>
            </a:r>
            <a:r>
              <a:rPr lang="en-IN" dirty="0" smtClean="0"/>
              <a:t>the greatest </a:t>
            </a:r>
            <a:r>
              <a:rPr lang="en-IN" dirty="0"/>
              <a:t>element. </a:t>
            </a:r>
            <a:r>
              <a:rPr lang="en-IN" dirty="0" smtClean="0"/>
              <a:t>The minimal </a:t>
            </a:r>
            <a:r>
              <a:rPr lang="en-IN" dirty="0"/>
              <a:t>elements are </a:t>
            </a:r>
            <a:r>
              <a:rPr lang="en-IN" i="1" dirty="0"/>
              <a:t>c</a:t>
            </a:r>
            <a:r>
              <a:rPr lang="en-IN" dirty="0"/>
              <a:t>, </a:t>
            </a:r>
            <a:r>
              <a:rPr lang="en-IN" i="1" dirty="0"/>
              <a:t>d</a:t>
            </a:r>
            <a:r>
              <a:rPr lang="en-IN" dirty="0"/>
              <a:t>, and </a:t>
            </a:r>
            <a:r>
              <a:rPr lang="en-IN" i="1" dirty="0" err="1"/>
              <a:t>i</a:t>
            </a:r>
            <a:r>
              <a:rPr lang="en-IN" dirty="0"/>
              <a:t>, and there is no least element.</a:t>
            </a:r>
            <a:endParaRPr lang="en-US" altLang="en-US" dirty="0"/>
          </a:p>
        </p:txBody>
      </p:sp>
    </p:spTree>
    <p:extLst>
      <p:ext uri="{BB962C8B-B14F-4D97-AF65-F5344CB8AC3E}">
        <p14:creationId xmlns:p14="http://schemas.microsoft.com/office/powerpoint/2010/main" val="12067473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Topological Sorting</a:t>
            </a:r>
            <a:endParaRPr lang="en-IN" altLang="en-US" dirty="0"/>
          </a:p>
        </p:txBody>
      </p:sp>
    </p:spTree>
    <p:extLst>
      <p:ext uri="{BB962C8B-B14F-4D97-AF65-F5344CB8AC3E}">
        <p14:creationId xmlns:p14="http://schemas.microsoft.com/office/powerpoint/2010/main" val="27140719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dirty="0"/>
              <a:t>Topological Sorting</a:t>
            </a:r>
          </a:p>
        </p:txBody>
      </p:sp>
      <p:pic>
        <p:nvPicPr>
          <p:cNvPr id="2050" name="Picture 2" descr="The text box has the heading “Definition.” The text reads “Given partial order relation less than or equals and less than or equals dash on a set A, less than or equals dash is compatible with less than or equals if, and only if, for every a and b in A, if a less than or equals b then a less than or equals dash 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28800"/>
            <a:ext cx="8157790" cy="1251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3352800"/>
            <a:ext cx="8226425" cy="914400"/>
          </a:xfrm>
        </p:spPr>
        <p:txBody>
          <a:bodyPr/>
          <a:lstStyle/>
          <a:p>
            <a:pPr marL="0" indent="0"/>
            <a:r>
              <a:rPr lang="en-IN" dirty="0"/>
              <a:t>A total order that is compatible with a given order is called a </a:t>
            </a:r>
            <a:r>
              <a:rPr lang="en-IN" i="1" dirty="0"/>
              <a:t>topological sorting</a:t>
            </a:r>
            <a:r>
              <a:rPr lang="en-IN" dirty="0"/>
              <a:t>.</a:t>
            </a:r>
            <a:endParaRPr lang="en-US" altLang="en-US" dirty="0"/>
          </a:p>
        </p:txBody>
      </p:sp>
      <p:pic>
        <p:nvPicPr>
          <p:cNvPr id="2051" name="Picture 3" descr="The text box has the heading “Definition.” The text reads “Given partial order relations less than or equals and less than or equals dash on a set A, less than or equals dash is a topological sorting for less than or equals if, and only if, less than or equals dash is a total order that is compatible with less than or equa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276" y="4419600"/>
            <a:ext cx="8108914" cy="1231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55932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dirty="0"/>
              <a:t>Topological Sorting</a:t>
            </a:r>
          </a:p>
        </p:txBody>
      </p:sp>
      <p:sp>
        <p:nvSpPr>
          <p:cNvPr id="4" name="Content Placeholder 2"/>
          <p:cNvSpPr>
            <a:spLocks noGrp="1"/>
          </p:cNvSpPr>
          <p:nvPr>
            <p:ph sz="quarter" idx="13"/>
          </p:nvPr>
        </p:nvSpPr>
        <p:spPr>
          <a:xfrm>
            <a:off x="457200" y="1447800"/>
            <a:ext cx="8226425" cy="381000"/>
          </a:xfrm>
        </p:spPr>
        <p:txBody>
          <a:bodyPr/>
          <a:lstStyle/>
          <a:p>
            <a:pPr marL="0" indent="0"/>
            <a:r>
              <a:rPr lang="en-IN" dirty="0"/>
              <a:t>Here is a </a:t>
            </a:r>
            <a:r>
              <a:rPr lang="en-IN" dirty="0" smtClean="0"/>
              <a:t>formal </a:t>
            </a:r>
            <a:r>
              <a:rPr lang="en-IN" dirty="0"/>
              <a:t>version of the algorithm:</a:t>
            </a:r>
            <a:endParaRPr lang="en-US" altLang="en-US" dirty="0"/>
          </a:p>
        </p:txBody>
      </p:sp>
      <p:pic>
        <p:nvPicPr>
          <p:cNvPr id="3074" name="Picture 2" descr="The text box has the heading “Constructing a Topological Sorting.” The text reads: &#10;“Let, less than or equals be a partial order relation on a nonempty finite set A. To construct a topological sorting:&#10;1. Pick any minimal element x in A. [Such an element exists since A is nonempty.]&#10;2. Set A dash: = A minus {x}.&#10;3. Repeat steps a to c while A dash is not equal to empty set.&#10;a. Pick any minimal element y in A dash.&#10;b. Define x less than or equals dash y.&#10;c. Set A dash: = A dash minus {y} and x := y.&#10;[Completion of steps 1 to 3 of this algorithm gives enough information to construct the Hasse diagram for the total ordering less than or equals. We have already shown how to use the Hasse diagram to obtain a complete directed graph for a re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001569"/>
            <a:ext cx="7385068" cy="3865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9441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3500" dirty="0"/>
              <a:t>Example </a:t>
            </a:r>
            <a:r>
              <a:rPr lang="en-IN" altLang="en-US" sz="3500" dirty="0" smtClean="0"/>
              <a:t>8.5.11 </a:t>
            </a:r>
            <a:r>
              <a:rPr lang="en-US" altLang="en-US" sz="3500" dirty="0"/>
              <a:t>– </a:t>
            </a:r>
            <a:r>
              <a:rPr lang="en-IN" altLang="en-US" sz="3500" i="1" dirty="0"/>
              <a:t>A Topological Sorting</a:t>
            </a:r>
            <a:endParaRPr lang="en-IN" altLang="en-US" sz="3500" dirty="0"/>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Consider the set </a:t>
            </a:r>
            <a:r>
              <a:rPr lang="en-IN" i="1" dirty="0"/>
              <a:t>A </a:t>
            </a:r>
            <a:r>
              <a:rPr lang="en-IN" dirty="0" smtClean="0"/>
              <a:t>= </a:t>
            </a:r>
            <a:r>
              <a:rPr lang="en-IN" dirty="0"/>
              <a:t>{2, 3, 4, 6, 18, 24} ordered by the “divides” relation</a:t>
            </a:r>
            <a:endParaRPr lang="en-US" altLang="en-US" spc="-300" dirty="0">
              <a:latin typeface="Nueva Std" pitchFamily="34" charset="0"/>
            </a:endParaRPr>
          </a:p>
        </p:txBody>
      </p:sp>
      <p:pic>
        <p:nvPicPr>
          <p:cNvPr id="4098" name="Picture 2" descr="Vertical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874520"/>
            <a:ext cx="2095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1828800"/>
            <a:ext cx="8226425" cy="838200"/>
          </a:xfrm>
        </p:spPr>
        <p:txBody>
          <a:bodyPr/>
          <a:lstStyle/>
          <a:p>
            <a:pPr marL="0" indent="0"/>
            <a:r>
              <a:rPr lang="en-IN" dirty="0" smtClean="0"/>
              <a:t>                               The </a:t>
            </a:r>
            <a:r>
              <a:rPr lang="en-IN" dirty="0" err="1" smtClean="0"/>
              <a:t>Hasse</a:t>
            </a:r>
            <a:r>
              <a:rPr lang="en-IN" dirty="0" smtClean="0"/>
              <a:t> diagram </a:t>
            </a:r>
            <a:r>
              <a:rPr lang="en-IN" dirty="0"/>
              <a:t>of this relation is the following:</a:t>
            </a:r>
            <a:endParaRPr lang="en-US" altLang="en-US" spc="-300" dirty="0">
              <a:latin typeface="Nueva Std" pitchFamily="34" charset="0"/>
            </a:endParaRPr>
          </a:p>
        </p:txBody>
      </p:sp>
      <p:pic>
        <p:nvPicPr>
          <p:cNvPr id="4099" name="Picture 3" descr="There are 6 vertices with labels 24, 4, 2, 18, 6, and 3. The vertex 24 is connected to the vertices 4 and 6. The vertex 4 is connected to the vertex 2. The vertex 2 is connected to the vertex 6. The vertex 6 is connected to the vertices 18 and 3. &#10;&#10;Each vertex is connected to other vertices by the line seg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948" y="2514600"/>
            <a:ext cx="1983719" cy="1393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a:spLocks noGrp="1"/>
          </p:cNvSpPr>
          <p:nvPr>
            <p:ph sz="quarter" idx="13"/>
          </p:nvPr>
        </p:nvSpPr>
        <p:spPr>
          <a:xfrm>
            <a:off x="457200" y="4038600"/>
            <a:ext cx="8226425" cy="1143000"/>
          </a:xfrm>
        </p:spPr>
        <p:txBody>
          <a:bodyPr/>
          <a:lstStyle/>
          <a:p>
            <a:pPr marL="0" indent="0"/>
            <a:r>
              <a:rPr lang="en-IN" dirty="0"/>
              <a:t>The ordinary “less than or equal to” relation ≤ on this set </a:t>
            </a:r>
            <a:r>
              <a:rPr lang="en-IN" dirty="0" smtClean="0"/>
              <a:t>is a </a:t>
            </a:r>
            <a:r>
              <a:rPr lang="en-IN" dirty="0"/>
              <a:t>topological sorting for </a:t>
            </a:r>
            <a:r>
              <a:rPr lang="en-IN" dirty="0" smtClean="0"/>
              <a:t>it since </a:t>
            </a:r>
            <a:r>
              <a:rPr lang="en-IN" dirty="0"/>
              <a:t>for positive integers </a:t>
            </a:r>
            <a:r>
              <a:rPr lang="en-IN" i="1" dirty="0"/>
              <a:t>a </a:t>
            </a:r>
            <a:r>
              <a:rPr lang="en-IN" dirty="0"/>
              <a:t>and </a:t>
            </a:r>
            <a:r>
              <a:rPr lang="en-IN" i="1" dirty="0"/>
              <a:t>b</a:t>
            </a:r>
            <a:r>
              <a:rPr lang="en-IN" dirty="0"/>
              <a:t>, </a:t>
            </a:r>
            <a:r>
              <a:rPr lang="en-IN" dirty="0" smtClean="0"/>
              <a:t>if</a:t>
            </a:r>
            <a:endParaRPr lang="en-US" altLang="en-US" spc="-300" dirty="0">
              <a:latin typeface="Nueva Std" pitchFamily="34" charset="0"/>
            </a:endParaRPr>
          </a:p>
        </p:txBody>
      </p:sp>
      <p:pic>
        <p:nvPicPr>
          <p:cNvPr id="4100" name="Picture 4" descr="a divides 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855464"/>
            <a:ext cx="425828" cy="301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p:cNvSpPr>
            <a:spLocks noGrp="1"/>
          </p:cNvSpPr>
          <p:nvPr>
            <p:ph sz="quarter" idx="13"/>
          </p:nvPr>
        </p:nvSpPr>
        <p:spPr>
          <a:xfrm>
            <a:off x="457200" y="4754880"/>
            <a:ext cx="8226425" cy="838200"/>
          </a:xfrm>
        </p:spPr>
        <p:txBody>
          <a:bodyPr/>
          <a:lstStyle/>
          <a:p>
            <a:pPr marL="0" indent="0"/>
            <a:r>
              <a:rPr lang="en-IN" dirty="0" smtClean="0"/>
              <a:t>              then </a:t>
            </a:r>
            <a:r>
              <a:rPr lang="en-IN" i="1" dirty="0"/>
              <a:t>a </a:t>
            </a:r>
            <a:r>
              <a:rPr lang="en-IN" dirty="0"/>
              <a:t>≤ </a:t>
            </a:r>
            <a:r>
              <a:rPr lang="en-IN" i="1" dirty="0"/>
              <a:t>b</a:t>
            </a:r>
            <a:r>
              <a:rPr lang="en-IN" dirty="0"/>
              <a:t>. Find another topological sorting </a:t>
            </a:r>
            <a:r>
              <a:rPr lang="en-IN" dirty="0" smtClean="0"/>
              <a:t>for this </a:t>
            </a:r>
            <a:r>
              <a:rPr lang="en-IN" dirty="0"/>
              <a:t>set.</a:t>
            </a:r>
            <a:endParaRPr lang="en-US" altLang="en-US" spc="-300" dirty="0">
              <a:latin typeface="Nueva Std" pitchFamily="34" charset="0"/>
            </a:endParaRPr>
          </a:p>
        </p:txBody>
      </p:sp>
    </p:spTree>
    <p:extLst>
      <p:ext uri="{BB962C8B-B14F-4D97-AF65-F5344CB8AC3E}">
        <p14:creationId xmlns:p14="http://schemas.microsoft.com/office/powerpoint/2010/main" val="3894658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700" dirty="0" err="1"/>
              <a:t>Antisymmetry</a:t>
            </a:r>
            <a:endParaRPr lang="en-IN" altLang="en-US" sz="3700" dirty="0"/>
          </a:p>
        </p:txBody>
      </p:sp>
      <p:pic>
        <p:nvPicPr>
          <p:cNvPr id="1026" name="Picture 2" descr="The text box has the heading “Definition.” The text reads “Let R be a relation on a set A. R is antisymmetric if, and only if, for every a and b in A, if a R b and b R a then a = 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676400"/>
            <a:ext cx="8130471" cy="1373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sz="quarter" idx="13"/>
          </p:nvPr>
        </p:nvSpPr>
        <p:spPr>
          <a:xfrm>
            <a:off x="457200" y="3352800"/>
            <a:ext cx="8226425" cy="2133600"/>
          </a:xfrm>
        </p:spPr>
        <p:txBody>
          <a:bodyPr/>
          <a:lstStyle/>
          <a:p>
            <a:pPr marL="0" indent="0"/>
            <a:r>
              <a:rPr lang="en-IN" dirty="0"/>
              <a:t>By taking the negation of the definition, you can see that a relation </a:t>
            </a:r>
            <a:r>
              <a:rPr lang="en-IN" i="1" dirty="0"/>
              <a:t>R </a:t>
            </a:r>
            <a:r>
              <a:rPr lang="en-IN" dirty="0"/>
              <a:t>is </a:t>
            </a:r>
            <a:r>
              <a:rPr lang="en-IN" b="1" i="1" dirty="0"/>
              <a:t>not </a:t>
            </a:r>
            <a:r>
              <a:rPr lang="en-IN" b="1" dirty="0" smtClean="0"/>
              <a:t>antisymmetric </a:t>
            </a:r>
            <a:r>
              <a:rPr lang="en-IN" dirty="0" smtClean="0"/>
              <a:t>if</a:t>
            </a:r>
            <a:r>
              <a:rPr lang="en-IN" dirty="0"/>
              <a:t>, and only </a:t>
            </a:r>
            <a:r>
              <a:rPr lang="en-IN" dirty="0" smtClean="0"/>
              <a:t>if, </a:t>
            </a:r>
          </a:p>
          <a:p>
            <a:pPr marL="0" indent="0"/>
            <a:endParaRPr lang="en-IN" sz="1800" dirty="0"/>
          </a:p>
          <a:p>
            <a:pPr marL="0" indent="0"/>
            <a:r>
              <a:rPr lang="en-IN" dirty="0" smtClean="0"/>
              <a:t>	there </a:t>
            </a:r>
            <a:r>
              <a:rPr lang="en-IN" dirty="0"/>
              <a:t>are elements </a:t>
            </a:r>
            <a:r>
              <a:rPr lang="en-IN" i="1" dirty="0"/>
              <a:t>a </a:t>
            </a:r>
            <a:r>
              <a:rPr lang="en-IN" dirty="0"/>
              <a:t>and </a:t>
            </a:r>
            <a:r>
              <a:rPr lang="en-IN" i="1" dirty="0"/>
              <a:t>b </a:t>
            </a:r>
            <a:r>
              <a:rPr lang="en-IN" dirty="0"/>
              <a:t>in </a:t>
            </a:r>
            <a:r>
              <a:rPr lang="en-IN" i="1" dirty="0"/>
              <a:t>A </a:t>
            </a:r>
            <a:r>
              <a:rPr lang="en-IN" dirty="0"/>
              <a:t>such that </a:t>
            </a:r>
            <a:r>
              <a:rPr lang="en-IN" i="1" dirty="0"/>
              <a:t>a R b </a:t>
            </a:r>
            <a:r>
              <a:rPr lang="en-IN" dirty="0"/>
              <a:t>and </a:t>
            </a:r>
            <a:r>
              <a:rPr lang="en-IN" dirty="0" smtClean="0"/>
              <a:t>	</a:t>
            </a:r>
            <a:r>
              <a:rPr lang="en-IN" i="1" dirty="0" smtClean="0"/>
              <a:t>b </a:t>
            </a:r>
            <a:r>
              <a:rPr lang="en-IN" i="1" dirty="0"/>
              <a:t>R a </a:t>
            </a:r>
            <a:r>
              <a:rPr lang="en-IN" dirty="0"/>
              <a:t>but </a:t>
            </a:r>
            <a:r>
              <a:rPr lang="en-IN" i="1" dirty="0"/>
              <a:t>a </a:t>
            </a:r>
            <a:r>
              <a:rPr lang="en-IN" dirty="0"/>
              <a:t>≠ </a:t>
            </a:r>
            <a:r>
              <a:rPr lang="en-IN" i="1" dirty="0"/>
              <a:t>b</a:t>
            </a:r>
            <a:r>
              <a:rPr lang="en-IN" dirty="0"/>
              <a:t>.</a:t>
            </a:r>
            <a:endParaRPr lang="en-US" altLang="en-US" dirty="0"/>
          </a:p>
        </p:txBody>
      </p:sp>
    </p:spTree>
    <p:extLst>
      <p:ext uri="{BB962C8B-B14F-4D97-AF65-F5344CB8AC3E}">
        <p14:creationId xmlns:p14="http://schemas.microsoft.com/office/powerpoint/2010/main" val="19748195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8.5.11 </a:t>
            </a:r>
            <a:r>
              <a:rPr lang="en-US" altLang="en-US" dirty="0"/>
              <a:t>– </a:t>
            </a:r>
            <a:r>
              <a:rPr lang="en-US" altLang="en-US" i="1" dirty="0"/>
              <a:t>Solution</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2514600"/>
          </a:xfrm>
        </p:spPr>
        <p:txBody>
          <a:bodyPr/>
          <a:lstStyle/>
          <a:p>
            <a:pPr marL="0" indent="0"/>
            <a:r>
              <a:rPr lang="en-IN" dirty="0"/>
              <a:t>The set has two minimal elements: 2 and 3. Either one may be chosen; </a:t>
            </a:r>
            <a:r>
              <a:rPr lang="en-IN" dirty="0" smtClean="0"/>
              <a:t>suppose you </a:t>
            </a:r>
            <a:r>
              <a:rPr lang="en-IN" dirty="0"/>
              <a:t>pick 3. The beginning of the total order </a:t>
            </a:r>
            <a:r>
              <a:rPr lang="en-IN" dirty="0" smtClean="0"/>
              <a:t>is </a:t>
            </a:r>
          </a:p>
          <a:p>
            <a:pPr marL="0" indent="0"/>
            <a:r>
              <a:rPr lang="en-IN" dirty="0"/>
              <a:t>	</a:t>
            </a:r>
            <a:r>
              <a:rPr lang="en-IN" dirty="0" smtClean="0"/>
              <a:t>		total </a:t>
            </a:r>
            <a:r>
              <a:rPr lang="en-IN" dirty="0"/>
              <a:t>order: </a:t>
            </a:r>
            <a:r>
              <a:rPr lang="en-IN" dirty="0" smtClean="0"/>
              <a:t>3.</a:t>
            </a:r>
            <a:r>
              <a:rPr lang="en-IN" i="1" dirty="0" smtClean="0"/>
              <a:t> </a:t>
            </a:r>
          </a:p>
          <a:p>
            <a:pPr marL="0" indent="0"/>
            <a:endParaRPr lang="en-IN" sz="600" i="1" dirty="0" smtClean="0"/>
          </a:p>
          <a:p>
            <a:pPr marL="0" indent="0"/>
            <a:r>
              <a:rPr lang="en-IN" dirty="0" smtClean="0"/>
              <a:t>Set </a:t>
            </a:r>
            <a:r>
              <a:rPr lang="en-IN" i="1" dirty="0" smtClean="0"/>
              <a:t>A</a:t>
            </a:r>
            <a:r>
              <a:rPr lang="en-IN" dirty="0"/>
              <a:t>′ </a:t>
            </a:r>
            <a:r>
              <a:rPr lang="en-IN" dirty="0" smtClean="0"/>
              <a:t>= </a:t>
            </a:r>
            <a:r>
              <a:rPr lang="en-IN" i="1" dirty="0" smtClean="0"/>
              <a:t>A </a:t>
            </a:r>
            <a:r>
              <a:rPr lang="en-IN" dirty="0" smtClean="0"/>
              <a:t>− </a:t>
            </a:r>
            <a:r>
              <a:rPr lang="en-IN" dirty="0"/>
              <a:t>{3}. </a:t>
            </a:r>
            <a:r>
              <a:rPr lang="en-IN" dirty="0" smtClean="0"/>
              <a:t>You </a:t>
            </a:r>
            <a:r>
              <a:rPr lang="en-IN" dirty="0"/>
              <a:t>can indicate this by removing 3 from the </a:t>
            </a:r>
            <a:r>
              <a:rPr lang="en-IN" dirty="0" err="1"/>
              <a:t>Hasse</a:t>
            </a:r>
            <a:r>
              <a:rPr lang="en-IN" dirty="0"/>
              <a:t> diagram </a:t>
            </a:r>
            <a:r>
              <a:rPr lang="en-IN" dirty="0" smtClean="0"/>
              <a:t>as shown below</a:t>
            </a:r>
            <a:r>
              <a:rPr lang="en-IN" dirty="0"/>
              <a:t>.</a:t>
            </a:r>
            <a:endParaRPr lang="en-US" altLang="en-US" dirty="0"/>
          </a:p>
        </p:txBody>
      </p:sp>
      <p:pic>
        <p:nvPicPr>
          <p:cNvPr id="5122" name="Picture 2" descr="There are 5 vertices with labels 24, 4, 2, 18, and 6. The vertex 24 is connected to the vertices 4 and 6. The vertex 4 is connected to the vertex 2. The vertex 2 is connected to the vertex 6. The vertex 6 is connected to the vertex 18. &#10;&#10;Each vertex is connected to other vertices by the line seg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6665" y="4038600"/>
            <a:ext cx="2007335" cy="1495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82203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8.5.11 </a:t>
            </a:r>
            <a:r>
              <a:rPr lang="en-US" altLang="en-US" dirty="0"/>
              <a:t>– </a:t>
            </a:r>
            <a:r>
              <a:rPr lang="en-US" altLang="en-US" i="1" dirty="0"/>
              <a:t>Solution</a:t>
            </a:r>
            <a:endParaRPr lang="en-IN" altLang="en-US" dirty="0">
              <a:solidFill>
                <a:schemeClr val="tx1"/>
              </a:solidFill>
            </a:endParaRPr>
          </a:p>
        </p:txBody>
      </p:sp>
      <p:sp>
        <p:nvSpPr>
          <p:cNvPr id="9"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Next choose a minimal element from </a:t>
            </a:r>
            <a:r>
              <a:rPr lang="en-IN" i="1" dirty="0"/>
              <a:t>A</a:t>
            </a:r>
            <a:r>
              <a:rPr lang="en-IN" dirty="0"/>
              <a:t>′ </a:t>
            </a:r>
            <a:r>
              <a:rPr lang="en-IN" dirty="0" smtClean="0"/>
              <a:t>− {</a:t>
            </a:r>
            <a:r>
              <a:rPr lang="en-IN" dirty="0"/>
              <a:t>3}. Only 2 is minimal, so you must pick it. </a:t>
            </a:r>
            <a:r>
              <a:rPr lang="en-IN" dirty="0" smtClean="0"/>
              <a:t>The total </a:t>
            </a:r>
            <a:r>
              <a:rPr lang="en-IN" dirty="0"/>
              <a:t>order thus far is</a:t>
            </a:r>
            <a:endParaRPr lang="en-US" altLang="en-US" dirty="0"/>
          </a:p>
        </p:txBody>
      </p:sp>
      <p:pic>
        <p:nvPicPr>
          <p:cNvPr id="6146" name="Picture 2" descr="total order: 3 is less than or equal to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438400"/>
            <a:ext cx="217170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sz="quarter" idx="13"/>
          </p:nvPr>
        </p:nvSpPr>
        <p:spPr>
          <a:xfrm>
            <a:off x="457200" y="2895600"/>
            <a:ext cx="8226425" cy="838200"/>
          </a:xfrm>
        </p:spPr>
        <p:txBody>
          <a:bodyPr/>
          <a:lstStyle/>
          <a:p>
            <a:pPr marL="0" indent="0"/>
            <a:r>
              <a:rPr lang="en-IN" dirty="0"/>
              <a:t>Set </a:t>
            </a:r>
            <a:r>
              <a:rPr lang="en-IN" i="1" dirty="0"/>
              <a:t>A</a:t>
            </a:r>
            <a:r>
              <a:rPr lang="en-IN" dirty="0"/>
              <a:t>′</a:t>
            </a:r>
            <a:r>
              <a:rPr lang="en-IN" dirty="0" smtClean="0"/>
              <a:t> = </a:t>
            </a:r>
            <a:r>
              <a:rPr lang="en-IN" dirty="0"/>
              <a:t>(</a:t>
            </a:r>
            <a:r>
              <a:rPr lang="en-IN" i="1" dirty="0" smtClean="0"/>
              <a:t>A</a:t>
            </a:r>
            <a:r>
              <a:rPr lang="en-IN" dirty="0"/>
              <a:t> </a:t>
            </a:r>
            <a:r>
              <a:rPr lang="en-IN" dirty="0" smtClean="0"/>
              <a:t>− {</a:t>
            </a:r>
            <a:r>
              <a:rPr lang="en-IN" dirty="0"/>
              <a:t>3</a:t>
            </a:r>
            <a:r>
              <a:rPr lang="en-IN" dirty="0" smtClean="0"/>
              <a:t>})</a:t>
            </a:r>
            <a:r>
              <a:rPr lang="en-IN" dirty="0"/>
              <a:t> </a:t>
            </a:r>
            <a:r>
              <a:rPr lang="en-IN" dirty="0" smtClean="0"/>
              <a:t>− {</a:t>
            </a:r>
            <a:r>
              <a:rPr lang="en-IN" dirty="0"/>
              <a:t>2} =</a:t>
            </a:r>
            <a:r>
              <a:rPr lang="en-IN" dirty="0" smtClean="0"/>
              <a:t> </a:t>
            </a:r>
            <a:r>
              <a:rPr lang="en-IN" i="1" dirty="0" smtClean="0"/>
              <a:t>A</a:t>
            </a:r>
            <a:r>
              <a:rPr lang="en-IN" dirty="0" smtClean="0"/>
              <a:t> − {</a:t>
            </a:r>
            <a:r>
              <a:rPr lang="en-IN" dirty="0"/>
              <a:t>3, 2}. You can indicate this by removing 2 from </a:t>
            </a:r>
            <a:r>
              <a:rPr lang="en-IN" dirty="0" smtClean="0"/>
              <a:t>the </a:t>
            </a:r>
            <a:r>
              <a:rPr lang="en-IN" dirty="0" err="1" smtClean="0"/>
              <a:t>Hasse</a:t>
            </a:r>
            <a:r>
              <a:rPr lang="en-IN" dirty="0" smtClean="0"/>
              <a:t> </a:t>
            </a:r>
            <a:r>
              <a:rPr lang="en-IN" dirty="0"/>
              <a:t>diagram, as is shown below.</a:t>
            </a:r>
            <a:endParaRPr lang="en-US" altLang="en-US" dirty="0"/>
          </a:p>
        </p:txBody>
      </p:sp>
      <p:pic>
        <p:nvPicPr>
          <p:cNvPr id="6147" name="Picture 3" descr="There are 4 vertices with labels 24, 4, 18, and 6. The vertex 24 is connected to the vertices 4 and 6. The vertex 6 is connected to the vertex 18.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8482" y="3733800"/>
            <a:ext cx="2428875"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457200" y="4800600"/>
            <a:ext cx="8226425" cy="838200"/>
          </a:xfrm>
        </p:spPr>
        <p:txBody>
          <a:bodyPr/>
          <a:lstStyle/>
          <a:p>
            <a:pPr marL="0" indent="0"/>
            <a:r>
              <a:rPr lang="en-IN" dirty="0"/>
              <a:t>Choose a minimal element from </a:t>
            </a:r>
            <a:r>
              <a:rPr lang="en-IN" i="1" dirty="0"/>
              <a:t>A</a:t>
            </a:r>
            <a:r>
              <a:rPr lang="en-IN" dirty="0"/>
              <a:t>′ − </a:t>
            </a:r>
            <a:r>
              <a:rPr lang="en-IN" dirty="0" smtClean="0"/>
              <a:t>{</a:t>
            </a:r>
            <a:r>
              <a:rPr lang="en-IN" dirty="0"/>
              <a:t>3, 2}. Again you have two choices: 4 and 6. </a:t>
            </a:r>
            <a:r>
              <a:rPr lang="en-IN" dirty="0" smtClean="0"/>
              <a:t>Suppose you </a:t>
            </a:r>
            <a:r>
              <a:rPr lang="en-IN" dirty="0"/>
              <a:t>pick 6.</a:t>
            </a:r>
            <a:endParaRPr lang="en-US" altLang="en-US" dirty="0"/>
          </a:p>
        </p:txBody>
      </p:sp>
    </p:spTree>
    <p:extLst>
      <p:ext uri="{BB962C8B-B14F-4D97-AF65-F5344CB8AC3E}">
        <p14:creationId xmlns:p14="http://schemas.microsoft.com/office/powerpoint/2010/main" val="33242146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8.5.11 </a:t>
            </a:r>
            <a:r>
              <a:rPr lang="en-US" altLang="en-US" dirty="0"/>
              <a:t>– </a:t>
            </a:r>
            <a:r>
              <a:rPr lang="en-US" altLang="en-US" i="1" dirty="0"/>
              <a:t>Solution</a:t>
            </a:r>
            <a:endParaRPr lang="en-IN" altLang="en-US" dirty="0">
              <a:solidFill>
                <a:schemeClr val="tx1"/>
              </a:solidFill>
            </a:endParaRPr>
          </a:p>
        </p:txBody>
      </p:sp>
      <p:sp>
        <p:nvSpPr>
          <p:cNvPr id="9"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The total order for the elements chosen thus far is</a:t>
            </a:r>
            <a:endParaRPr lang="en-US" altLang="en-US" dirty="0"/>
          </a:p>
        </p:txBody>
      </p:sp>
      <p:pic>
        <p:nvPicPr>
          <p:cNvPr id="7170" name="Picture 2" descr="total order: 3 is less than or equal to 2 is less than or equal to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981200"/>
            <a:ext cx="26860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2"/>
          <p:cNvSpPr>
            <a:spLocks noGrp="1"/>
          </p:cNvSpPr>
          <p:nvPr>
            <p:ph sz="quarter" idx="13"/>
          </p:nvPr>
        </p:nvSpPr>
        <p:spPr>
          <a:xfrm>
            <a:off x="457200" y="2514600"/>
            <a:ext cx="8226425" cy="914400"/>
          </a:xfrm>
        </p:spPr>
        <p:txBody>
          <a:bodyPr/>
          <a:lstStyle/>
          <a:p>
            <a:pPr marL="0" indent="0"/>
            <a:r>
              <a:rPr lang="en-IN" dirty="0"/>
              <a:t>You continue in this way until every element of </a:t>
            </a:r>
            <a:r>
              <a:rPr lang="en-IN" i="1" dirty="0"/>
              <a:t>A </a:t>
            </a:r>
            <a:r>
              <a:rPr lang="en-IN" dirty="0"/>
              <a:t>has been picked. One possible </a:t>
            </a:r>
            <a:r>
              <a:rPr lang="en-IN" dirty="0" smtClean="0"/>
              <a:t>sequence of </a:t>
            </a:r>
            <a:r>
              <a:rPr lang="en-IN" dirty="0"/>
              <a:t>choices gives</a:t>
            </a:r>
            <a:endParaRPr lang="en-US" altLang="en-US" dirty="0"/>
          </a:p>
        </p:txBody>
      </p:sp>
      <p:pic>
        <p:nvPicPr>
          <p:cNvPr id="7171" name="Picture 3" descr="total order: 3 is less than or equal to 2 is less than or equal to 6 is less than or equal to 18 is less than or equal to 4 is less than or equal to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812" y="3429000"/>
            <a:ext cx="452437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Content Placeholder 2"/>
          <p:cNvSpPr>
            <a:spLocks noGrp="1"/>
          </p:cNvSpPr>
          <p:nvPr>
            <p:ph sz="quarter" idx="13"/>
          </p:nvPr>
        </p:nvSpPr>
        <p:spPr>
          <a:xfrm>
            <a:off x="457200" y="3810000"/>
            <a:ext cx="8226425" cy="1143000"/>
          </a:xfrm>
        </p:spPr>
        <p:txBody>
          <a:bodyPr/>
          <a:lstStyle/>
          <a:p>
            <a:pPr marL="0" indent="0"/>
            <a:r>
              <a:rPr lang="en-IN" dirty="0"/>
              <a:t>You can verify that this order is compatible with the “divides” partial order by </a:t>
            </a:r>
            <a:r>
              <a:rPr lang="en-IN" dirty="0" smtClean="0"/>
              <a:t>checking that </a:t>
            </a:r>
            <a:r>
              <a:rPr lang="en-IN" dirty="0"/>
              <a:t>for each pair of elements </a:t>
            </a:r>
            <a:r>
              <a:rPr lang="en-IN" i="1" dirty="0"/>
              <a:t>a </a:t>
            </a:r>
            <a:r>
              <a:rPr lang="en-IN" dirty="0"/>
              <a:t>and </a:t>
            </a:r>
            <a:r>
              <a:rPr lang="en-IN" i="1" dirty="0"/>
              <a:t>b </a:t>
            </a:r>
            <a:r>
              <a:rPr lang="en-IN" dirty="0"/>
              <a:t>in </a:t>
            </a:r>
            <a:r>
              <a:rPr lang="en-IN" i="1" dirty="0"/>
              <a:t>A </a:t>
            </a:r>
            <a:r>
              <a:rPr lang="en-IN" dirty="0"/>
              <a:t>such that</a:t>
            </a:r>
            <a:endParaRPr lang="en-US" altLang="en-US" dirty="0"/>
          </a:p>
        </p:txBody>
      </p:sp>
      <p:pic>
        <p:nvPicPr>
          <p:cNvPr id="7172" name="Picture 4" descr="a divides b, then a less than or equal to b.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4626864"/>
            <a:ext cx="18478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Content Placeholder 2"/>
          <p:cNvSpPr>
            <a:spLocks noGrp="1"/>
          </p:cNvSpPr>
          <p:nvPr>
            <p:ph sz="quarter" idx="13"/>
          </p:nvPr>
        </p:nvSpPr>
        <p:spPr>
          <a:xfrm>
            <a:off x="457200" y="4572000"/>
            <a:ext cx="8226425" cy="762000"/>
          </a:xfrm>
        </p:spPr>
        <p:txBody>
          <a:bodyPr/>
          <a:lstStyle/>
          <a:p>
            <a:pPr marL="0" indent="0"/>
            <a:r>
              <a:rPr lang="en-IN" dirty="0" smtClean="0"/>
              <a:t>                                                                          </a:t>
            </a:r>
            <a:r>
              <a:rPr lang="en-IN" sz="300" dirty="0" smtClean="0"/>
              <a:t> </a:t>
            </a:r>
            <a:r>
              <a:rPr lang="en-IN" dirty="0" smtClean="0"/>
              <a:t>Note </a:t>
            </a:r>
            <a:r>
              <a:rPr lang="en-IN" dirty="0"/>
              <a:t>that it is </a:t>
            </a:r>
            <a:r>
              <a:rPr lang="en-IN" i="1" dirty="0"/>
              <a:t>not </a:t>
            </a:r>
            <a:r>
              <a:rPr lang="en-IN" dirty="0" smtClean="0"/>
              <a:t>the case </a:t>
            </a:r>
            <a:r>
              <a:rPr lang="en-IN" dirty="0"/>
              <a:t>that if</a:t>
            </a:r>
            <a:endParaRPr lang="en-US" altLang="en-US" dirty="0"/>
          </a:p>
        </p:txBody>
      </p:sp>
      <p:pic>
        <p:nvPicPr>
          <p:cNvPr id="7173" name="Picture 5" descr="a is less than or equal to b then a divides 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5029200"/>
            <a:ext cx="18288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13705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An Application</a:t>
            </a:r>
            <a:endParaRPr lang="en-IN" altLang="en-US" dirty="0"/>
          </a:p>
        </p:txBody>
      </p:sp>
    </p:spTree>
    <p:extLst>
      <p:ext uri="{BB962C8B-B14F-4D97-AF65-F5344CB8AC3E}">
        <p14:creationId xmlns:p14="http://schemas.microsoft.com/office/powerpoint/2010/main" val="28775654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An Application</a:t>
            </a:r>
          </a:p>
        </p:txBody>
      </p:sp>
      <p:sp>
        <p:nvSpPr>
          <p:cNvPr id="3" name="Content Placeholder 2"/>
          <p:cNvSpPr>
            <a:spLocks noGrp="1"/>
          </p:cNvSpPr>
          <p:nvPr>
            <p:ph sz="quarter" idx="13"/>
          </p:nvPr>
        </p:nvSpPr>
        <p:spPr>
          <a:xfrm>
            <a:off x="457200" y="1447800"/>
            <a:ext cx="8226425" cy="1752600"/>
          </a:xfrm>
        </p:spPr>
        <p:txBody>
          <a:bodyPr/>
          <a:lstStyle/>
          <a:p>
            <a:pPr marL="0" indent="0"/>
            <a:r>
              <a:rPr lang="en-IN" dirty="0" smtClean="0"/>
              <a:t>Note </a:t>
            </a:r>
            <a:r>
              <a:rPr lang="en-IN" dirty="0"/>
              <a:t>that the following defines </a:t>
            </a:r>
            <a:r>
              <a:rPr lang="en-IN" dirty="0" smtClean="0"/>
              <a:t>a partial </a:t>
            </a:r>
            <a:r>
              <a:rPr lang="en-IN" dirty="0"/>
              <a:t>order relation on the set of courses required for a university degree: </a:t>
            </a:r>
            <a:endParaRPr lang="en-IN" dirty="0" smtClean="0"/>
          </a:p>
          <a:p>
            <a:pPr marL="0" indent="0"/>
            <a:endParaRPr lang="en-IN" dirty="0"/>
          </a:p>
          <a:p>
            <a:pPr marL="0" indent="0"/>
            <a:r>
              <a:rPr lang="en-IN" dirty="0" smtClean="0"/>
              <a:t>For all required courses </a:t>
            </a:r>
            <a:r>
              <a:rPr lang="en-IN" i="1" dirty="0"/>
              <a:t>x </a:t>
            </a:r>
            <a:r>
              <a:rPr lang="en-IN" dirty="0"/>
              <a:t>and </a:t>
            </a:r>
            <a:r>
              <a:rPr lang="en-IN" i="1" dirty="0"/>
              <a:t>y</a:t>
            </a:r>
            <a:r>
              <a:rPr lang="en-IN" dirty="0"/>
              <a:t>,</a:t>
            </a:r>
            <a:endParaRPr lang="en-US" altLang="en-US" dirty="0"/>
          </a:p>
        </p:txBody>
      </p:sp>
      <p:pic>
        <p:nvPicPr>
          <p:cNvPr id="11266" name="Picture 2" descr="x is less than or equal to y if and only if x = y or x is a prerequisite for 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953" y="3352800"/>
            <a:ext cx="581025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4038600"/>
            <a:ext cx="8226425" cy="1143000"/>
          </a:xfrm>
        </p:spPr>
        <p:txBody>
          <a:bodyPr/>
          <a:lstStyle/>
          <a:p>
            <a:pPr marL="0" indent="0"/>
            <a:r>
              <a:rPr lang="en-IN" dirty="0"/>
              <a:t>If the </a:t>
            </a:r>
            <a:r>
              <a:rPr lang="en-IN" dirty="0" err="1"/>
              <a:t>Hasse</a:t>
            </a:r>
            <a:r>
              <a:rPr lang="en-IN" dirty="0"/>
              <a:t> diagram for the relation is drawn, then </a:t>
            </a:r>
            <a:r>
              <a:rPr lang="en-IN" dirty="0" smtClean="0"/>
              <a:t>the questions </a:t>
            </a:r>
            <a:r>
              <a:rPr lang="en-IN" dirty="0"/>
              <a:t>raised at the </a:t>
            </a:r>
            <a:r>
              <a:rPr lang="en-IN" dirty="0" smtClean="0"/>
              <a:t>beginning of </a:t>
            </a:r>
            <a:r>
              <a:rPr lang="en-IN" dirty="0"/>
              <a:t>this section can be answered easily.</a:t>
            </a:r>
            <a:endParaRPr lang="en-US" altLang="en-US" dirty="0"/>
          </a:p>
        </p:txBody>
      </p:sp>
    </p:spTree>
    <p:extLst>
      <p:ext uri="{BB962C8B-B14F-4D97-AF65-F5344CB8AC3E}">
        <p14:creationId xmlns:p14="http://schemas.microsoft.com/office/powerpoint/2010/main" val="32901460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An Application</a:t>
            </a:r>
          </a:p>
        </p:txBody>
      </p:sp>
      <p:sp>
        <p:nvSpPr>
          <p:cNvPr id="3" name="Content Placeholder 2"/>
          <p:cNvSpPr>
            <a:spLocks noGrp="1"/>
          </p:cNvSpPr>
          <p:nvPr>
            <p:ph sz="quarter" idx="13"/>
          </p:nvPr>
        </p:nvSpPr>
        <p:spPr>
          <a:xfrm>
            <a:off x="457200" y="1447800"/>
            <a:ext cx="8226425" cy="1219200"/>
          </a:xfrm>
        </p:spPr>
        <p:txBody>
          <a:bodyPr/>
          <a:lstStyle/>
          <a:p>
            <a:pPr marL="0" indent="0"/>
            <a:r>
              <a:rPr lang="en-IN" dirty="0"/>
              <a:t>For instance, consider the </a:t>
            </a:r>
            <a:r>
              <a:rPr lang="en-IN" dirty="0" err="1"/>
              <a:t>Hasse</a:t>
            </a:r>
            <a:r>
              <a:rPr lang="en-IN" dirty="0"/>
              <a:t> diagram for </a:t>
            </a:r>
            <a:r>
              <a:rPr lang="en-IN" dirty="0" smtClean="0"/>
              <a:t>the requirements </a:t>
            </a:r>
            <a:r>
              <a:rPr lang="en-IN" dirty="0"/>
              <a:t>at a particular university, which is shown in Figure 8.5.1.</a:t>
            </a:r>
            <a:endParaRPr lang="en-US" altLang="en-US" dirty="0"/>
          </a:p>
        </p:txBody>
      </p:sp>
      <p:sp>
        <p:nvSpPr>
          <p:cNvPr id="8" name="Content Placeholder 2"/>
          <p:cNvSpPr>
            <a:spLocks noGrp="1"/>
          </p:cNvSpPr>
          <p:nvPr>
            <p:ph sz="quarter" idx="13"/>
          </p:nvPr>
        </p:nvSpPr>
        <p:spPr>
          <a:xfrm>
            <a:off x="3962400" y="5189121"/>
            <a:ext cx="1100806" cy="297279"/>
          </a:xfrm>
        </p:spPr>
        <p:txBody>
          <a:bodyPr/>
          <a:lstStyle/>
          <a:p>
            <a:pPr marL="0" indent="0"/>
            <a:r>
              <a:rPr lang="en-IN" sz="1200" b="1" dirty="0" smtClean="0"/>
              <a:t>Figure 8.5.1</a:t>
            </a:r>
            <a:endParaRPr lang="en-US" altLang="en-US" sz="1200" b="1" dirty="0"/>
          </a:p>
        </p:txBody>
      </p:sp>
      <p:pic>
        <p:nvPicPr>
          <p:cNvPr id="12290" name="Picture 2" descr="There are 15 vertices with labels C S 390, C S 360, C S 340, C S 300, C S 225, C S 345, C S 301, C S 230, C S 250, C S 350, M A 141, M A 140, C S 150, C S 155, and C S 200. &#10;The vertex C S 390 is connected to the vertex C S 360.&#10;The vertex C S 360 is connected to the vertices C S 250 and C S 340. &#10;The vertex C S 340 is connected to the vertices C S 300 and C S 345.&#10;The vertex C S 300 is connected to the vertices C S 301 and C S 225.&#10;The vertex C S 225 is connected to the vertices C S 230, C S 155, M A 141 and C S 250.&#10;The vertex C S 250 is connected to the vertices C S 360 and C S 350.&#10;The vertex M A 141 is connected to the vertices M A 140 and C S 150.&#10;The vertex C S 155 is connected to the vertices C S 150 and C S 200.&#10;&#10;Each vertex is connected to other vertices by the line segmen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514600"/>
            <a:ext cx="4653215" cy="2522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18926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An Application</a:t>
            </a:r>
          </a:p>
        </p:txBody>
      </p:sp>
      <p:sp>
        <p:nvSpPr>
          <p:cNvPr id="3" name="Content Placeholder 2"/>
          <p:cNvSpPr>
            <a:spLocks noGrp="1"/>
          </p:cNvSpPr>
          <p:nvPr>
            <p:ph sz="quarter" idx="13"/>
          </p:nvPr>
        </p:nvSpPr>
        <p:spPr>
          <a:xfrm>
            <a:off x="457200" y="1447800"/>
            <a:ext cx="8226425" cy="3276600"/>
          </a:xfrm>
        </p:spPr>
        <p:txBody>
          <a:bodyPr/>
          <a:lstStyle/>
          <a:p>
            <a:pPr marL="0" indent="0"/>
            <a:r>
              <a:rPr lang="en-IN" dirty="0"/>
              <a:t>The minimum number of school terms needed to complete the requirements is the </a:t>
            </a:r>
            <a:r>
              <a:rPr lang="en-IN" dirty="0" smtClean="0"/>
              <a:t>size of </a:t>
            </a:r>
            <a:r>
              <a:rPr lang="en-IN" dirty="0"/>
              <a:t>a longest chain, which is 7 (150, 155, 225, 300, 340, 360, 390, for example</a:t>
            </a:r>
            <a:r>
              <a:rPr lang="en-IN" dirty="0" smtClean="0"/>
              <a:t>).</a:t>
            </a:r>
          </a:p>
          <a:p>
            <a:pPr marL="0" indent="0"/>
            <a:endParaRPr lang="en-IN" dirty="0"/>
          </a:p>
          <a:p>
            <a:pPr marL="0" indent="0"/>
            <a:r>
              <a:rPr lang="en-IN" dirty="0" smtClean="0"/>
              <a:t>The maximum number of courses that could be taken in the same term (assuming the university allows it) is the maximum number of </a:t>
            </a:r>
            <a:r>
              <a:rPr lang="en-IN" dirty="0" err="1" smtClean="0"/>
              <a:t>noncomparable</a:t>
            </a:r>
            <a:r>
              <a:rPr lang="en-IN" dirty="0" smtClean="0"/>
              <a:t> courses, which is 6 (350, 360, 345, 301, 230, 200, for example). </a:t>
            </a:r>
            <a:endParaRPr lang="en-US" altLang="en-US" dirty="0"/>
          </a:p>
        </p:txBody>
      </p:sp>
    </p:spTree>
    <p:extLst>
      <p:ext uri="{BB962C8B-B14F-4D97-AF65-F5344CB8AC3E}">
        <p14:creationId xmlns:p14="http://schemas.microsoft.com/office/powerpoint/2010/main" val="23403528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An Application</a:t>
            </a:r>
          </a:p>
        </p:txBody>
      </p:sp>
      <p:sp>
        <p:nvSpPr>
          <p:cNvPr id="3" name="Content Placeholder 2"/>
          <p:cNvSpPr>
            <a:spLocks noGrp="1"/>
          </p:cNvSpPr>
          <p:nvPr>
            <p:ph sz="quarter" idx="13"/>
          </p:nvPr>
        </p:nvSpPr>
        <p:spPr>
          <a:xfrm>
            <a:off x="457200" y="1447800"/>
            <a:ext cx="8226425" cy="2057400"/>
          </a:xfrm>
        </p:spPr>
        <p:txBody>
          <a:bodyPr/>
          <a:lstStyle/>
          <a:p>
            <a:pPr marL="0" indent="0"/>
            <a:r>
              <a:rPr lang="en-IN" dirty="0"/>
              <a:t>A part-time student could take the courses in a </a:t>
            </a:r>
            <a:r>
              <a:rPr lang="en-IN" dirty="0" smtClean="0"/>
              <a:t>sequence determined </a:t>
            </a:r>
            <a:r>
              <a:rPr lang="en-IN" dirty="0"/>
              <a:t>by constructing a topological sorting for the set. (One such sorting is 140, </a:t>
            </a:r>
            <a:r>
              <a:rPr lang="en-IN" dirty="0" smtClean="0"/>
              <a:t>150, 141</a:t>
            </a:r>
            <a:r>
              <a:rPr lang="en-IN" dirty="0"/>
              <a:t>, 155, 200, 225, 230, 300, 250, 301, 340, 345, 350, 360, 390. </a:t>
            </a:r>
            <a:r>
              <a:rPr lang="en-IN" dirty="0" smtClean="0"/>
              <a:t>There </a:t>
            </a:r>
            <a:r>
              <a:rPr lang="en-IN" dirty="0"/>
              <a:t>are many others.)</a:t>
            </a:r>
            <a:endParaRPr lang="en-US" altLang="en-US" dirty="0"/>
          </a:p>
        </p:txBody>
      </p:sp>
    </p:spTree>
    <p:extLst>
      <p:ext uri="{BB962C8B-B14F-4D97-AF65-F5344CB8AC3E}">
        <p14:creationId xmlns:p14="http://schemas.microsoft.com/office/powerpoint/2010/main" val="31108026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PERT and CPM</a:t>
            </a:r>
            <a:endParaRPr lang="en-IN" altLang="en-US" dirty="0"/>
          </a:p>
        </p:txBody>
      </p:sp>
    </p:spTree>
    <p:extLst>
      <p:ext uri="{BB962C8B-B14F-4D97-AF65-F5344CB8AC3E}">
        <p14:creationId xmlns:p14="http://schemas.microsoft.com/office/powerpoint/2010/main" val="25303234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PERT and CPM</a:t>
            </a:r>
          </a:p>
        </p:txBody>
      </p:sp>
      <p:sp>
        <p:nvSpPr>
          <p:cNvPr id="3" name="Content Placeholder 2"/>
          <p:cNvSpPr>
            <a:spLocks noGrp="1"/>
          </p:cNvSpPr>
          <p:nvPr>
            <p:ph sz="quarter" idx="13"/>
          </p:nvPr>
        </p:nvSpPr>
        <p:spPr>
          <a:xfrm>
            <a:off x="457200" y="1447800"/>
            <a:ext cx="8226425" cy="3733800"/>
          </a:xfrm>
        </p:spPr>
        <p:txBody>
          <a:bodyPr/>
          <a:lstStyle/>
          <a:p>
            <a:pPr marL="0" indent="0"/>
            <a:r>
              <a:rPr lang="en-IN" dirty="0"/>
              <a:t>Two important and widely used applications of partial </a:t>
            </a:r>
            <a:r>
              <a:rPr lang="en-IN" dirty="0" smtClean="0"/>
              <a:t>order relations </a:t>
            </a:r>
            <a:r>
              <a:rPr lang="en-IN" dirty="0"/>
              <a:t>are </a:t>
            </a:r>
            <a:r>
              <a:rPr lang="en-IN" b="1" dirty="0"/>
              <a:t>PERT </a:t>
            </a:r>
            <a:r>
              <a:rPr lang="en-IN" dirty="0"/>
              <a:t>(</a:t>
            </a:r>
            <a:r>
              <a:rPr lang="en-IN" dirty="0" smtClean="0"/>
              <a:t>Program Evaluation </a:t>
            </a:r>
            <a:r>
              <a:rPr lang="en-IN" dirty="0"/>
              <a:t>and Review Technique) and </a:t>
            </a:r>
            <a:r>
              <a:rPr lang="en-IN" b="1" dirty="0"/>
              <a:t>CPM </a:t>
            </a:r>
            <a:r>
              <a:rPr lang="en-IN" dirty="0"/>
              <a:t>(Critical Path Method). </a:t>
            </a:r>
            <a:endParaRPr lang="en-IN" dirty="0" smtClean="0"/>
          </a:p>
          <a:p>
            <a:pPr marL="0" indent="0"/>
            <a:endParaRPr lang="en-IN" dirty="0"/>
          </a:p>
          <a:p>
            <a:pPr marL="0" indent="0"/>
            <a:r>
              <a:rPr lang="en-IN" dirty="0" smtClean="0"/>
              <a:t>These techniques were </a:t>
            </a:r>
            <a:r>
              <a:rPr lang="en-IN" dirty="0"/>
              <a:t>developed in the 1950s as planners came to grips with the complexities of </a:t>
            </a:r>
            <a:r>
              <a:rPr lang="en-IN" dirty="0" smtClean="0"/>
              <a:t>scheduling the </a:t>
            </a:r>
            <a:r>
              <a:rPr lang="en-IN" dirty="0"/>
              <a:t>individual activities needed to complete very </a:t>
            </a:r>
            <a:r>
              <a:rPr lang="en-IN" dirty="0" smtClean="0"/>
              <a:t>large projects</a:t>
            </a:r>
            <a:r>
              <a:rPr lang="en-IN" dirty="0"/>
              <a:t>, and although they are </a:t>
            </a:r>
            <a:r>
              <a:rPr lang="en-IN" dirty="0" smtClean="0"/>
              <a:t>very similar</a:t>
            </a:r>
            <a:r>
              <a:rPr lang="en-IN" dirty="0"/>
              <a:t>, their developments were independent.</a:t>
            </a:r>
            <a:endParaRPr lang="en-US" altLang="en-US" dirty="0"/>
          </a:p>
        </p:txBody>
      </p:sp>
    </p:spTree>
    <p:extLst>
      <p:ext uri="{BB962C8B-B14F-4D97-AF65-F5344CB8AC3E}">
        <p14:creationId xmlns:p14="http://schemas.microsoft.com/office/powerpoint/2010/main" val="2649903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2300" dirty="0"/>
              <a:t>Example </a:t>
            </a:r>
            <a:r>
              <a:rPr lang="en-IN" altLang="en-US" sz="2300" dirty="0" smtClean="0"/>
              <a:t>8.5.1 </a:t>
            </a:r>
            <a:r>
              <a:rPr lang="en-US" altLang="en-US" sz="2300" dirty="0"/>
              <a:t>– </a:t>
            </a:r>
            <a:r>
              <a:rPr lang="en-IN" altLang="en-US" sz="2300" i="1" dirty="0"/>
              <a:t>Testing for </a:t>
            </a:r>
            <a:r>
              <a:rPr lang="en-IN" altLang="en-US" sz="2300" i="1" dirty="0" err="1"/>
              <a:t>Antisymmetry</a:t>
            </a:r>
            <a:r>
              <a:rPr lang="en-IN" altLang="en-US" sz="2300" i="1" dirty="0"/>
              <a:t> of Finite Relations</a:t>
            </a:r>
            <a:endParaRPr lang="en-IN" altLang="en-US" sz="2300" dirty="0"/>
          </a:p>
        </p:txBody>
      </p:sp>
      <p:sp>
        <p:nvSpPr>
          <p:cNvPr id="3" name="Content Placeholder 2"/>
          <p:cNvSpPr>
            <a:spLocks noGrp="1"/>
          </p:cNvSpPr>
          <p:nvPr>
            <p:ph sz="quarter" idx="13"/>
          </p:nvPr>
        </p:nvSpPr>
        <p:spPr>
          <a:xfrm>
            <a:off x="457200" y="1447800"/>
            <a:ext cx="8226425" cy="2590800"/>
          </a:xfrm>
        </p:spPr>
        <p:txBody>
          <a:bodyPr/>
          <a:lstStyle/>
          <a:p>
            <a:pPr marL="0" indent="0"/>
            <a:r>
              <a:rPr lang="en-IN" dirty="0"/>
              <a:t>Let </a:t>
            </a:r>
            <a:r>
              <a:rPr lang="en-IN" i="1" dirty="0"/>
              <a:t>R</a:t>
            </a:r>
            <a:r>
              <a:rPr lang="en-IN" baseline="-25000" dirty="0"/>
              <a:t>1</a:t>
            </a:r>
            <a:r>
              <a:rPr lang="en-IN" dirty="0"/>
              <a:t> and </a:t>
            </a:r>
            <a:r>
              <a:rPr lang="en-IN" i="1" dirty="0"/>
              <a:t>R</a:t>
            </a:r>
            <a:r>
              <a:rPr lang="en-IN" baseline="-25000" dirty="0"/>
              <a:t>2</a:t>
            </a:r>
            <a:r>
              <a:rPr lang="en-IN" dirty="0"/>
              <a:t> be the relations on {0, 1, 2} defined as follows: Draw the directed graphs </a:t>
            </a:r>
            <a:r>
              <a:rPr lang="en-IN" dirty="0" smtClean="0"/>
              <a:t>for </a:t>
            </a:r>
            <a:r>
              <a:rPr lang="en-IN" i="1" dirty="0" smtClean="0"/>
              <a:t>R</a:t>
            </a:r>
            <a:r>
              <a:rPr lang="en-IN" baseline="-25000" dirty="0" smtClean="0"/>
              <a:t>1</a:t>
            </a:r>
            <a:r>
              <a:rPr lang="en-IN" dirty="0" smtClean="0"/>
              <a:t> </a:t>
            </a:r>
            <a:r>
              <a:rPr lang="en-IN" dirty="0"/>
              <a:t>and </a:t>
            </a:r>
            <a:r>
              <a:rPr lang="en-IN" i="1" dirty="0"/>
              <a:t>R</a:t>
            </a:r>
            <a:r>
              <a:rPr lang="en-IN" baseline="-25000" dirty="0"/>
              <a:t>2</a:t>
            </a:r>
            <a:r>
              <a:rPr lang="en-IN" dirty="0"/>
              <a:t> and indicate which relations are </a:t>
            </a:r>
            <a:r>
              <a:rPr lang="en-IN" dirty="0" smtClean="0"/>
              <a:t>antisymmetric. </a:t>
            </a:r>
          </a:p>
          <a:p>
            <a:pPr marL="0" indent="0"/>
            <a:endParaRPr lang="en-IN" dirty="0"/>
          </a:p>
          <a:p>
            <a:pPr marL="0" indent="0"/>
            <a:r>
              <a:rPr lang="pt-BR" dirty="0" smtClean="0"/>
              <a:t>a. </a:t>
            </a:r>
            <a:r>
              <a:rPr lang="pt-BR" i="1" dirty="0" smtClean="0"/>
              <a:t>R</a:t>
            </a:r>
            <a:r>
              <a:rPr lang="pt-BR" baseline="-25000" dirty="0" smtClean="0"/>
              <a:t>1</a:t>
            </a:r>
            <a:r>
              <a:rPr lang="pt-BR" dirty="0" smtClean="0"/>
              <a:t> = </a:t>
            </a:r>
            <a:r>
              <a:rPr lang="pt-BR" dirty="0"/>
              <a:t>{(0, 2), (1, 2), (2, 0)} </a:t>
            </a:r>
            <a:endParaRPr lang="pt-BR" dirty="0" smtClean="0"/>
          </a:p>
          <a:p>
            <a:pPr marL="0" indent="0"/>
            <a:r>
              <a:rPr lang="pt-BR" dirty="0" smtClean="0"/>
              <a:t>b</a:t>
            </a:r>
            <a:r>
              <a:rPr lang="pt-BR" dirty="0"/>
              <a:t>. </a:t>
            </a:r>
            <a:r>
              <a:rPr lang="pt-BR" i="1" dirty="0"/>
              <a:t>R</a:t>
            </a:r>
            <a:r>
              <a:rPr lang="pt-BR" baseline="-25000" dirty="0"/>
              <a:t>2</a:t>
            </a:r>
            <a:r>
              <a:rPr lang="pt-BR" dirty="0"/>
              <a:t> </a:t>
            </a:r>
            <a:r>
              <a:rPr lang="pt-BR" dirty="0" smtClean="0"/>
              <a:t>= </a:t>
            </a:r>
            <a:r>
              <a:rPr lang="pt-BR" dirty="0"/>
              <a:t>{(0, 0), (0, 1), (0, 2), (1, 1), (1, 2)}</a:t>
            </a:r>
            <a:endParaRPr lang="en-US" altLang="en-US" dirty="0"/>
          </a:p>
        </p:txBody>
      </p:sp>
    </p:spTree>
    <p:extLst>
      <p:ext uri="{BB962C8B-B14F-4D97-AF65-F5344CB8AC3E}">
        <p14:creationId xmlns:p14="http://schemas.microsoft.com/office/powerpoint/2010/main" val="41548725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PERT and CPM</a:t>
            </a:r>
          </a:p>
        </p:txBody>
      </p:sp>
      <p:sp>
        <p:nvSpPr>
          <p:cNvPr id="3" name="Content Placeholder 2"/>
          <p:cNvSpPr>
            <a:spLocks noGrp="1"/>
          </p:cNvSpPr>
          <p:nvPr>
            <p:ph sz="quarter" idx="13"/>
          </p:nvPr>
        </p:nvSpPr>
        <p:spPr>
          <a:xfrm>
            <a:off x="457200" y="1447800"/>
            <a:ext cx="8226425" cy="2971800"/>
          </a:xfrm>
        </p:spPr>
        <p:txBody>
          <a:bodyPr/>
          <a:lstStyle/>
          <a:p>
            <a:pPr marL="0" indent="0"/>
            <a:r>
              <a:rPr lang="en-IN" dirty="0"/>
              <a:t>PERT was developed by the U.S. Navy </a:t>
            </a:r>
            <a:r>
              <a:rPr lang="en-IN" dirty="0" smtClean="0"/>
              <a:t>to help </a:t>
            </a:r>
            <a:r>
              <a:rPr lang="en-IN" dirty="0"/>
              <a:t>organize the construction of the Polaris submarine, and CPM was developed by </a:t>
            </a:r>
            <a:r>
              <a:rPr lang="en-IN" dirty="0" smtClean="0"/>
              <a:t>the E</a:t>
            </a:r>
            <a:r>
              <a:rPr lang="en-IN" dirty="0"/>
              <a:t>. I. Du Pont de Nemours company for scheduling chemical plant maintenance. </a:t>
            </a:r>
            <a:endParaRPr lang="en-IN" dirty="0" smtClean="0"/>
          </a:p>
          <a:p>
            <a:pPr marL="0" indent="0"/>
            <a:endParaRPr lang="en-IN" dirty="0"/>
          </a:p>
          <a:p>
            <a:pPr marL="0" indent="0"/>
            <a:r>
              <a:rPr lang="en-IN" dirty="0" smtClean="0"/>
              <a:t>Here </a:t>
            </a:r>
            <a:r>
              <a:rPr lang="en-IN" dirty="0"/>
              <a:t>is </a:t>
            </a:r>
            <a:r>
              <a:rPr lang="en-IN" dirty="0" smtClean="0"/>
              <a:t>a somewhat </a:t>
            </a:r>
            <a:r>
              <a:rPr lang="en-IN" dirty="0"/>
              <a:t>simplified example of the way the techniques work.</a:t>
            </a:r>
            <a:endParaRPr lang="en-US" altLang="en-US" dirty="0"/>
          </a:p>
        </p:txBody>
      </p:sp>
    </p:spTree>
    <p:extLst>
      <p:ext uri="{BB962C8B-B14F-4D97-AF65-F5344CB8AC3E}">
        <p14:creationId xmlns:p14="http://schemas.microsoft.com/office/powerpoint/2010/main" val="34184120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2900" dirty="0"/>
              <a:t>Example </a:t>
            </a:r>
            <a:r>
              <a:rPr lang="en-IN" altLang="en-US" sz="2900" dirty="0" smtClean="0"/>
              <a:t>8.5.12 </a:t>
            </a:r>
            <a:r>
              <a:rPr lang="en-US" altLang="en-US" sz="2900" dirty="0"/>
              <a:t>– </a:t>
            </a:r>
            <a:r>
              <a:rPr lang="en-IN" altLang="en-US" sz="2900" i="1" dirty="0"/>
              <a:t>A Job Scheduling Problem</a:t>
            </a:r>
            <a:endParaRPr lang="en-IN" altLang="en-US" sz="2900" dirty="0"/>
          </a:p>
        </p:txBody>
      </p:sp>
      <p:sp>
        <p:nvSpPr>
          <p:cNvPr id="3" name="Content Placeholder 2"/>
          <p:cNvSpPr>
            <a:spLocks noGrp="1"/>
          </p:cNvSpPr>
          <p:nvPr>
            <p:ph sz="quarter" idx="13"/>
          </p:nvPr>
        </p:nvSpPr>
        <p:spPr>
          <a:xfrm>
            <a:off x="457200" y="1447800"/>
            <a:ext cx="8226425" cy="4038600"/>
          </a:xfrm>
        </p:spPr>
        <p:txBody>
          <a:bodyPr/>
          <a:lstStyle/>
          <a:p>
            <a:pPr marL="0" indent="0"/>
            <a:r>
              <a:rPr lang="en-IN" dirty="0"/>
              <a:t>At an automobile assembly plant, the job of assembling an automobile can be broken </a:t>
            </a:r>
            <a:r>
              <a:rPr lang="en-IN" dirty="0" smtClean="0"/>
              <a:t>down into </a:t>
            </a:r>
            <a:r>
              <a:rPr lang="en-IN" dirty="0"/>
              <a:t>these tasks</a:t>
            </a:r>
            <a:r>
              <a:rPr lang="en-IN" dirty="0" smtClean="0"/>
              <a:t>:</a:t>
            </a:r>
          </a:p>
          <a:p>
            <a:pPr marL="0" indent="0"/>
            <a:endParaRPr lang="en-IN" dirty="0"/>
          </a:p>
          <a:p>
            <a:pPr marL="0" indent="0"/>
            <a:r>
              <a:rPr lang="en-IN" dirty="0" smtClean="0"/>
              <a:t>1. Build frame.</a:t>
            </a:r>
          </a:p>
          <a:p>
            <a:pPr marL="0" indent="0"/>
            <a:r>
              <a:rPr lang="en-IN" dirty="0" smtClean="0"/>
              <a:t>2</a:t>
            </a:r>
            <a:r>
              <a:rPr lang="en-IN" dirty="0"/>
              <a:t>. Install engine, power train components, gas </a:t>
            </a:r>
            <a:r>
              <a:rPr lang="en-IN" dirty="0" smtClean="0"/>
              <a:t>tank.</a:t>
            </a:r>
          </a:p>
          <a:p>
            <a:pPr marL="0" indent="0"/>
            <a:r>
              <a:rPr lang="en-IN" dirty="0" smtClean="0"/>
              <a:t>3</a:t>
            </a:r>
            <a:r>
              <a:rPr lang="en-IN" dirty="0"/>
              <a:t>. Install brakes, wheels, </a:t>
            </a:r>
            <a:r>
              <a:rPr lang="en-IN" dirty="0" smtClean="0"/>
              <a:t>tires.</a:t>
            </a:r>
          </a:p>
          <a:p>
            <a:pPr marL="0" indent="0"/>
            <a:r>
              <a:rPr lang="en-IN" dirty="0" smtClean="0"/>
              <a:t>4</a:t>
            </a:r>
            <a:r>
              <a:rPr lang="en-IN" dirty="0"/>
              <a:t>. Install dashboard, floor, </a:t>
            </a:r>
            <a:r>
              <a:rPr lang="en-IN" dirty="0" smtClean="0"/>
              <a:t>seats.</a:t>
            </a:r>
          </a:p>
          <a:p>
            <a:pPr marL="0" indent="0"/>
            <a:r>
              <a:rPr lang="en-IN" dirty="0" smtClean="0"/>
              <a:t>5</a:t>
            </a:r>
            <a:r>
              <a:rPr lang="en-IN" dirty="0"/>
              <a:t>. Install electrical </a:t>
            </a:r>
            <a:r>
              <a:rPr lang="en-IN" dirty="0" smtClean="0"/>
              <a:t>lines.</a:t>
            </a:r>
          </a:p>
          <a:p>
            <a:pPr marL="0" indent="0"/>
            <a:r>
              <a:rPr lang="en-IN" dirty="0" smtClean="0"/>
              <a:t>6</a:t>
            </a:r>
            <a:r>
              <a:rPr lang="en-IN" dirty="0"/>
              <a:t>. Install gas </a:t>
            </a:r>
            <a:r>
              <a:rPr lang="en-IN" dirty="0" smtClean="0"/>
              <a:t>lines.</a:t>
            </a:r>
            <a:endParaRPr lang="en-US" altLang="en-US" spc="-300" dirty="0">
              <a:latin typeface="Nueva Std" pitchFamily="34" charset="0"/>
            </a:endParaRPr>
          </a:p>
        </p:txBody>
      </p:sp>
    </p:spTree>
    <p:extLst>
      <p:ext uri="{BB962C8B-B14F-4D97-AF65-F5344CB8AC3E}">
        <p14:creationId xmlns:p14="http://schemas.microsoft.com/office/powerpoint/2010/main" val="28341039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2900" dirty="0"/>
              <a:t>Example </a:t>
            </a:r>
            <a:r>
              <a:rPr lang="en-IN" altLang="en-US" sz="2900" dirty="0" smtClean="0"/>
              <a:t>8.5.12 </a:t>
            </a:r>
            <a:r>
              <a:rPr lang="en-US" altLang="en-US" sz="2900" dirty="0"/>
              <a:t>– </a:t>
            </a:r>
            <a:r>
              <a:rPr lang="en-IN" altLang="en-US" sz="2900" i="1" dirty="0"/>
              <a:t>A Job Scheduling Problem</a:t>
            </a:r>
            <a:endParaRPr lang="en-IN" altLang="en-US" sz="2900"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3124200"/>
          </a:xfrm>
        </p:spPr>
        <p:txBody>
          <a:bodyPr/>
          <a:lstStyle/>
          <a:p>
            <a:pPr marL="0" indent="0"/>
            <a:r>
              <a:rPr lang="en-IN" dirty="0" smtClean="0"/>
              <a:t>7. Install brake lines. </a:t>
            </a:r>
          </a:p>
          <a:p>
            <a:pPr marL="0" indent="0"/>
            <a:r>
              <a:rPr lang="en-IN" dirty="0" smtClean="0"/>
              <a:t>8. Attach body panels to frame.</a:t>
            </a:r>
          </a:p>
          <a:p>
            <a:pPr marL="0" indent="0"/>
            <a:r>
              <a:rPr lang="en-IN" dirty="0" smtClean="0"/>
              <a:t>9. Paint body.</a:t>
            </a:r>
          </a:p>
          <a:p>
            <a:pPr marL="0" indent="0"/>
            <a:endParaRPr lang="en-IN" dirty="0"/>
          </a:p>
          <a:p>
            <a:pPr marL="0" indent="0"/>
            <a:r>
              <a:rPr lang="en-IN" dirty="0" smtClean="0"/>
              <a:t>Certain </a:t>
            </a:r>
            <a:r>
              <a:rPr lang="en-IN" dirty="0"/>
              <a:t>of these tasks can be carried out at the same time, whereas some cannot be </a:t>
            </a:r>
            <a:r>
              <a:rPr lang="en-IN" dirty="0" smtClean="0"/>
              <a:t>started until </a:t>
            </a:r>
            <a:r>
              <a:rPr lang="en-IN" dirty="0"/>
              <a:t>other tasks </a:t>
            </a:r>
            <a:r>
              <a:rPr lang="en-IN" dirty="0" smtClean="0"/>
              <a:t>are finished.</a:t>
            </a:r>
            <a:endParaRPr lang="en-US" altLang="en-US" spc="-300" dirty="0">
              <a:latin typeface="Nueva Std" pitchFamily="34" charset="0"/>
            </a:endParaRPr>
          </a:p>
        </p:txBody>
      </p:sp>
    </p:spTree>
    <p:extLst>
      <p:ext uri="{BB962C8B-B14F-4D97-AF65-F5344CB8AC3E}">
        <p14:creationId xmlns:p14="http://schemas.microsoft.com/office/powerpoint/2010/main" val="17005241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2900" dirty="0"/>
              <a:t>Example </a:t>
            </a:r>
            <a:r>
              <a:rPr lang="en-IN" altLang="en-US" sz="2900" dirty="0" smtClean="0"/>
              <a:t>8.5.12 </a:t>
            </a:r>
            <a:r>
              <a:rPr lang="en-US" altLang="en-US" sz="2900" dirty="0"/>
              <a:t>– </a:t>
            </a:r>
            <a:r>
              <a:rPr lang="en-IN" altLang="en-US" sz="2900" i="1" dirty="0"/>
              <a:t>A Job Scheduling Problem</a:t>
            </a:r>
            <a:endParaRPr lang="en-IN" altLang="en-US" sz="2900"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914400"/>
          </a:xfrm>
        </p:spPr>
        <p:txBody>
          <a:bodyPr/>
          <a:lstStyle/>
          <a:p>
            <a:pPr marL="0" indent="0"/>
            <a:r>
              <a:rPr lang="en-IN" dirty="0" smtClean="0"/>
              <a:t>Table </a:t>
            </a:r>
            <a:r>
              <a:rPr lang="en-IN" dirty="0"/>
              <a:t>8.5.1 summarizes the order in which tasks can be performed and the time required to perform each task.</a:t>
            </a:r>
            <a:endParaRPr lang="en-US" altLang="en-US" spc="-300" dirty="0">
              <a:latin typeface="Nueva Std" pitchFamily="34" charset="0"/>
            </a:endParaRPr>
          </a:p>
          <a:p>
            <a:pPr marL="0" indent="0"/>
            <a:endParaRPr lang="en-US" altLang="en-US" spc="-300" dirty="0">
              <a:latin typeface="Nueva Std" pitchFamily="34" charset="0"/>
            </a:endParaRPr>
          </a:p>
        </p:txBody>
      </p:sp>
      <p:sp>
        <p:nvSpPr>
          <p:cNvPr id="6" name="Content Placeholder 2"/>
          <p:cNvSpPr>
            <a:spLocks noGrp="1"/>
          </p:cNvSpPr>
          <p:nvPr>
            <p:ph sz="quarter" idx="13"/>
          </p:nvPr>
        </p:nvSpPr>
        <p:spPr>
          <a:xfrm>
            <a:off x="3844653" y="5233939"/>
            <a:ext cx="1227398" cy="252461"/>
          </a:xfrm>
        </p:spPr>
        <p:txBody>
          <a:bodyPr/>
          <a:lstStyle/>
          <a:p>
            <a:pPr marL="0" indent="0"/>
            <a:r>
              <a:rPr lang="en-IN" sz="1200" b="1" dirty="0" smtClean="0"/>
              <a:t>Table 8.5.1</a:t>
            </a:r>
            <a:endParaRPr lang="en-US" altLang="en-US" sz="1200" b="1" spc="-300" dirty="0">
              <a:latin typeface="Nueva Std" pitchFamily="34" charset="0"/>
            </a:endParaRPr>
          </a:p>
        </p:txBody>
      </p:sp>
      <p:pic>
        <p:nvPicPr>
          <p:cNvPr id="8194" name="Picture 2" descr="The table has the headings Task, Immediately Preceding Tasks, and Time Needed to Perform Task. The entries in the table are: &#10;Row 1, 1, blank, 7 hours,&#10;Row 2, 2, 1,  6 hours,&#10;Row 3, 3, 1,  3 hours,&#10;Row 4, 4, 2,  6 hours,&#10;Row 5, 5, 2; 3,  3 hours,&#10;Row 6, 6, 4,  1 hour,&#10;Row 7, 7, 2; 3,  1 hour,&#10;Row 8, 8, 4 ;5,  2 hours,&#10;Row 9, 9, 6; 7; 8,  5 hours.&#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2941" y="2299648"/>
            <a:ext cx="5750822" cy="2871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90083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2900" dirty="0"/>
              <a:t>Example </a:t>
            </a:r>
            <a:r>
              <a:rPr lang="en-IN" altLang="en-US" sz="2900" dirty="0" smtClean="0"/>
              <a:t>8.5.12 </a:t>
            </a:r>
            <a:r>
              <a:rPr lang="en-US" altLang="en-US" sz="2900" dirty="0"/>
              <a:t>– </a:t>
            </a:r>
            <a:r>
              <a:rPr lang="en-IN" altLang="en-US" sz="2900" i="1" dirty="0"/>
              <a:t>A Job Scheduling Problem</a:t>
            </a:r>
            <a:endParaRPr lang="en-IN" altLang="en-US" sz="2900"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Let </a:t>
            </a:r>
            <a:r>
              <a:rPr lang="en-IN" i="1" dirty="0"/>
              <a:t>T </a:t>
            </a:r>
            <a:r>
              <a:rPr lang="en-IN" dirty="0"/>
              <a:t>be the set of all tasks, and consider the partial order relation</a:t>
            </a:r>
            <a:endParaRPr lang="en-US" altLang="en-US" spc="-300" dirty="0">
              <a:latin typeface="Nueva Std" pitchFamily="34" charset="0"/>
            </a:endParaRPr>
          </a:p>
        </p:txBody>
      </p:sp>
      <p:pic>
        <p:nvPicPr>
          <p:cNvPr id="9218" name="Picture 2" descr="is less than or equal 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960657"/>
            <a:ext cx="22860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sz="quarter" idx="13"/>
          </p:nvPr>
        </p:nvSpPr>
        <p:spPr>
          <a:xfrm>
            <a:off x="457200" y="1828800"/>
            <a:ext cx="8226425" cy="457200"/>
          </a:xfrm>
        </p:spPr>
        <p:txBody>
          <a:bodyPr/>
          <a:lstStyle/>
          <a:p>
            <a:r>
              <a:rPr lang="en-IN" dirty="0" smtClean="0"/>
              <a:t>                defined </a:t>
            </a:r>
            <a:r>
              <a:rPr lang="en-IN" dirty="0"/>
              <a:t>on </a:t>
            </a:r>
            <a:r>
              <a:rPr lang="en-IN" i="1" dirty="0"/>
              <a:t>T </a:t>
            </a:r>
            <a:r>
              <a:rPr lang="en-IN" dirty="0" smtClean="0"/>
              <a:t>as follows</a:t>
            </a:r>
            <a:r>
              <a:rPr lang="en-IN" dirty="0"/>
              <a:t>: For all tasks </a:t>
            </a:r>
            <a:r>
              <a:rPr lang="en-IN" i="1" dirty="0"/>
              <a:t>x </a:t>
            </a:r>
            <a:r>
              <a:rPr lang="en-IN" dirty="0"/>
              <a:t>and </a:t>
            </a:r>
            <a:r>
              <a:rPr lang="en-IN" i="1" dirty="0"/>
              <a:t>y </a:t>
            </a:r>
            <a:r>
              <a:rPr lang="en-IN" dirty="0"/>
              <a:t>in </a:t>
            </a:r>
            <a:r>
              <a:rPr lang="en-IN" i="1" dirty="0"/>
              <a:t>T</a:t>
            </a:r>
            <a:r>
              <a:rPr lang="en-IN" dirty="0"/>
              <a:t>,</a:t>
            </a:r>
            <a:endParaRPr lang="en-US" altLang="en-US" spc="-300" dirty="0">
              <a:latin typeface="Nueva Std" pitchFamily="34" charset="0"/>
            </a:endParaRPr>
          </a:p>
        </p:txBody>
      </p:sp>
      <p:pic>
        <p:nvPicPr>
          <p:cNvPr id="9219" name="Picture 3" descr="x is less than or equal to y if and only if x = y or x precedes 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8778" y="2329295"/>
            <a:ext cx="4303568" cy="718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457201" y="3200400"/>
            <a:ext cx="4043361" cy="2362200"/>
          </a:xfrm>
        </p:spPr>
        <p:txBody>
          <a:bodyPr/>
          <a:lstStyle/>
          <a:p>
            <a:pPr marL="0" indent="0"/>
            <a:r>
              <a:rPr lang="en-IN" dirty="0"/>
              <a:t>If the </a:t>
            </a:r>
            <a:r>
              <a:rPr lang="en-IN" dirty="0" err="1"/>
              <a:t>Hasse</a:t>
            </a:r>
            <a:r>
              <a:rPr lang="en-IN" dirty="0"/>
              <a:t> diagram of this relation is turned sideways (as is customary in PERT </a:t>
            </a:r>
            <a:r>
              <a:rPr lang="en-IN" dirty="0" smtClean="0"/>
              <a:t>and CPM </a:t>
            </a:r>
            <a:r>
              <a:rPr lang="en-IN" dirty="0"/>
              <a:t>analysis), it has </a:t>
            </a:r>
            <a:r>
              <a:rPr lang="en-IN" dirty="0" smtClean="0"/>
              <a:t>the appearance </a:t>
            </a:r>
            <a:r>
              <a:rPr lang="en-IN" dirty="0"/>
              <a:t>shown </a:t>
            </a:r>
            <a:r>
              <a:rPr lang="en-IN" dirty="0" smtClean="0"/>
              <a:t>on the right side.</a:t>
            </a:r>
            <a:endParaRPr lang="en-US" altLang="en-US" spc="-300" dirty="0">
              <a:latin typeface="Nueva Std" pitchFamily="34" charset="0"/>
            </a:endParaRPr>
          </a:p>
        </p:txBody>
      </p:sp>
      <p:pic>
        <p:nvPicPr>
          <p:cNvPr id="9220" name="Picture 4" descr="There are 9 vertices with labels Task 1, Task 2, Task 3, Task 4, Task 5, Task 6, Task 7, Task 8, and Task 9; and, the times required to perform the tasks are 7 hours, 6 hours, 3 hours, 6 hours, 3 hours, 1 hour, 1 hour, 2 hours, and 5 hours, respectively, displayed below each vertex. &#10;The vertex of Task 1 is connected to the vertices Task 2 and Task 3. The vertex Task 2 is connected to the vertices Task 4, Task 5, and Task 7. The vertex Task 3 is connected to the vertices Task 5 and Task 7. The vertex Task 4 is connected to the vertices Task 6 and Task 8. The vertex Task 5 is connected to the vertices Task 8. The vertex Task 6 is connected to the vertex Task 9. The vertex Task 7 is connected to the vertex Task 9. The vertex Task 8 is connected to the vertex Task 9.&#10;&#10;Each vertex is connected to other vertices by the line segm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9043" y="3412432"/>
            <a:ext cx="4301292" cy="1692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99663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2900" dirty="0"/>
              <a:t>Example </a:t>
            </a:r>
            <a:r>
              <a:rPr lang="en-IN" altLang="en-US" sz="2900" dirty="0" smtClean="0"/>
              <a:t>8.5.12 </a:t>
            </a:r>
            <a:r>
              <a:rPr lang="en-US" altLang="en-US" sz="2900" dirty="0"/>
              <a:t>– </a:t>
            </a:r>
            <a:r>
              <a:rPr lang="en-IN" altLang="en-US" sz="2900" i="1" dirty="0"/>
              <a:t>A Job Scheduling Problem</a:t>
            </a:r>
            <a:endParaRPr lang="en-IN" altLang="en-US" sz="2900"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3581400"/>
          </a:xfrm>
        </p:spPr>
        <p:txBody>
          <a:bodyPr/>
          <a:lstStyle/>
          <a:p>
            <a:pPr marL="0" indent="0">
              <a:tabLst>
                <a:tab pos="463550" algn="l"/>
              </a:tabLst>
            </a:pPr>
            <a:r>
              <a:rPr lang="en-IN" dirty="0"/>
              <a:t>What is the minimum time required to assemble a car? You can determine this </a:t>
            </a:r>
            <a:r>
              <a:rPr lang="en-IN" dirty="0" smtClean="0"/>
              <a:t>by working </a:t>
            </a:r>
            <a:r>
              <a:rPr lang="en-IN" dirty="0"/>
              <a:t>from left to right across the diagram, noting for each task (say, just above the </a:t>
            </a:r>
            <a:r>
              <a:rPr lang="en-IN" dirty="0" smtClean="0"/>
              <a:t>box representing </a:t>
            </a:r>
            <a:r>
              <a:rPr lang="en-IN" dirty="0"/>
              <a:t>that task) the minimum time needed to complete that task starting from </a:t>
            </a:r>
            <a:r>
              <a:rPr lang="en-IN" dirty="0" smtClean="0"/>
              <a:t>the beginning </a:t>
            </a:r>
            <a:r>
              <a:rPr lang="en-IN" dirty="0"/>
              <a:t>of the assembly process</a:t>
            </a:r>
            <a:r>
              <a:rPr lang="en-IN" dirty="0" smtClean="0"/>
              <a:t>.</a:t>
            </a:r>
          </a:p>
          <a:p>
            <a:pPr marL="0" indent="0">
              <a:tabLst>
                <a:tab pos="463550" algn="l"/>
              </a:tabLst>
            </a:pPr>
            <a:endParaRPr lang="en-US" altLang="en-US" spc="-300" dirty="0">
              <a:latin typeface="Nueva Std" pitchFamily="34" charset="0"/>
            </a:endParaRPr>
          </a:p>
          <a:p>
            <a:pPr marL="0" indent="0">
              <a:tabLst>
                <a:tab pos="463550" algn="l"/>
              </a:tabLst>
            </a:pPr>
            <a:r>
              <a:rPr lang="en-IN" dirty="0"/>
              <a:t>For instance, you can put a 7 above the box for task </a:t>
            </a:r>
            <a:r>
              <a:rPr lang="en-IN" dirty="0" smtClean="0"/>
              <a:t>1 because </a:t>
            </a:r>
            <a:r>
              <a:rPr lang="en-IN" dirty="0"/>
              <a:t>task 1 requires 7 hours.</a:t>
            </a:r>
            <a:endParaRPr lang="en-US" altLang="en-US" spc="-300" dirty="0">
              <a:latin typeface="Nueva Std" pitchFamily="34" charset="0"/>
            </a:endParaRPr>
          </a:p>
        </p:txBody>
      </p:sp>
    </p:spTree>
    <p:extLst>
      <p:ext uri="{BB962C8B-B14F-4D97-AF65-F5344CB8AC3E}">
        <p14:creationId xmlns:p14="http://schemas.microsoft.com/office/powerpoint/2010/main" val="41075233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2900" dirty="0"/>
              <a:t>Example </a:t>
            </a:r>
            <a:r>
              <a:rPr lang="en-IN" altLang="en-US" sz="2900" dirty="0" smtClean="0"/>
              <a:t>8.5.12 </a:t>
            </a:r>
            <a:r>
              <a:rPr lang="en-US" altLang="en-US" sz="2900" dirty="0"/>
              <a:t>– </a:t>
            </a:r>
            <a:r>
              <a:rPr lang="en-IN" altLang="en-US" sz="2900" i="1" dirty="0"/>
              <a:t>A Job Scheduling Problem</a:t>
            </a:r>
            <a:endParaRPr lang="en-IN" altLang="en-US" sz="2900"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038600"/>
          </a:xfrm>
        </p:spPr>
        <p:txBody>
          <a:bodyPr/>
          <a:lstStyle/>
          <a:p>
            <a:pPr marL="0" indent="0"/>
            <a:r>
              <a:rPr lang="en-IN" dirty="0"/>
              <a:t>Task 2 requires completion of task 1 (7 hours) plus 6 </a:t>
            </a:r>
            <a:r>
              <a:rPr lang="en-IN" dirty="0" smtClean="0"/>
              <a:t>hours for </a:t>
            </a:r>
            <a:r>
              <a:rPr lang="en-IN" dirty="0"/>
              <a:t>itself, so the minimum time required to complete </a:t>
            </a:r>
            <a:r>
              <a:rPr lang="en-IN" dirty="0" smtClean="0"/>
              <a:t>task 2</a:t>
            </a:r>
            <a:r>
              <a:rPr lang="en-IN" dirty="0"/>
              <a:t>, starting at the beginning </a:t>
            </a:r>
            <a:r>
              <a:rPr lang="en-IN" dirty="0" smtClean="0"/>
              <a:t>of the </a:t>
            </a:r>
            <a:r>
              <a:rPr lang="en-IN" dirty="0"/>
              <a:t>assembly process, </a:t>
            </a:r>
            <a:r>
              <a:rPr lang="en-IN" dirty="0" smtClean="0"/>
              <a:t>is           7 + 6 = </a:t>
            </a:r>
            <a:r>
              <a:rPr lang="en-IN" dirty="0"/>
              <a:t>13 hours. </a:t>
            </a:r>
            <a:endParaRPr lang="en-IN" dirty="0" smtClean="0"/>
          </a:p>
          <a:p>
            <a:pPr marL="0" indent="0"/>
            <a:endParaRPr lang="en-IN" dirty="0"/>
          </a:p>
          <a:p>
            <a:pPr marL="0" indent="0"/>
            <a:r>
              <a:rPr lang="en-IN" dirty="0" smtClean="0"/>
              <a:t>So </a:t>
            </a:r>
            <a:r>
              <a:rPr lang="en-IN" dirty="0"/>
              <a:t>you can put a 13 above the box </a:t>
            </a:r>
            <a:r>
              <a:rPr lang="en-IN" dirty="0" smtClean="0"/>
              <a:t>for task 2. Similarly</a:t>
            </a:r>
            <a:r>
              <a:rPr lang="en-IN" dirty="0"/>
              <a:t>, you can put a 10 above the box for task 3 because </a:t>
            </a:r>
            <a:r>
              <a:rPr lang="en-IN" dirty="0" smtClean="0"/>
              <a:t>7 + 3 = </a:t>
            </a:r>
            <a:r>
              <a:rPr lang="en-IN" dirty="0"/>
              <a:t>10. </a:t>
            </a:r>
            <a:endParaRPr lang="en-IN" dirty="0" smtClean="0"/>
          </a:p>
          <a:p>
            <a:pPr marL="0" indent="0"/>
            <a:endParaRPr lang="en-IN" dirty="0"/>
          </a:p>
          <a:p>
            <a:pPr marL="0" indent="0"/>
            <a:r>
              <a:rPr lang="en-IN" dirty="0" smtClean="0"/>
              <a:t>Now consider what </a:t>
            </a:r>
            <a:r>
              <a:rPr lang="en-IN" dirty="0"/>
              <a:t>number you should write above the box for task 5</a:t>
            </a:r>
            <a:r>
              <a:rPr lang="en-IN" dirty="0" smtClean="0"/>
              <a:t>.</a:t>
            </a:r>
            <a:endParaRPr lang="en-US" altLang="en-US" spc="-300" dirty="0">
              <a:latin typeface="Nueva Std" pitchFamily="34" charset="0"/>
            </a:endParaRPr>
          </a:p>
        </p:txBody>
      </p:sp>
    </p:spTree>
    <p:extLst>
      <p:ext uri="{BB962C8B-B14F-4D97-AF65-F5344CB8AC3E}">
        <p14:creationId xmlns:p14="http://schemas.microsoft.com/office/powerpoint/2010/main" val="22476898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2900" dirty="0"/>
              <a:t>Example </a:t>
            </a:r>
            <a:r>
              <a:rPr lang="en-IN" altLang="en-US" sz="2900" dirty="0" smtClean="0"/>
              <a:t>8.5.12 </a:t>
            </a:r>
            <a:r>
              <a:rPr lang="en-US" altLang="en-US" sz="2900" dirty="0"/>
              <a:t>– </a:t>
            </a:r>
            <a:r>
              <a:rPr lang="en-IN" altLang="en-US" sz="2900" i="1" dirty="0"/>
              <a:t>A Job Scheduling Problem</a:t>
            </a:r>
            <a:endParaRPr lang="en-IN" altLang="en-US" sz="2900"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419600"/>
          </a:xfrm>
        </p:spPr>
        <p:txBody>
          <a:bodyPr/>
          <a:lstStyle/>
          <a:p>
            <a:pPr marL="0" indent="0"/>
            <a:r>
              <a:rPr lang="en-IN" dirty="0" smtClean="0"/>
              <a:t>The </a:t>
            </a:r>
            <a:r>
              <a:rPr lang="en-IN" dirty="0"/>
              <a:t>minimum times to </a:t>
            </a:r>
            <a:r>
              <a:rPr lang="en-IN" dirty="0" smtClean="0"/>
              <a:t>complete tasks </a:t>
            </a:r>
            <a:r>
              <a:rPr lang="en-IN" dirty="0"/>
              <a:t>2 and 3, starting from the beginning of the assembly process, are 13 </a:t>
            </a:r>
            <a:r>
              <a:rPr lang="en-IN" dirty="0" smtClean="0"/>
              <a:t>and 10 hours respectively.</a:t>
            </a:r>
          </a:p>
          <a:p>
            <a:pPr marL="0" indent="0"/>
            <a:endParaRPr lang="en-US" altLang="en-US" sz="1000" spc="-300" dirty="0">
              <a:latin typeface="Nueva Std" pitchFamily="34" charset="0"/>
            </a:endParaRPr>
          </a:p>
          <a:p>
            <a:pPr marL="0" indent="0"/>
            <a:r>
              <a:rPr lang="en-IN" dirty="0"/>
              <a:t>Since </a:t>
            </a:r>
            <a:r>
              <a:rPr lang="en-IN" i="1" dirty="0"/>
              <a:t>both </a:t>
            </a:r>
            <a:r>
              <a:rPr lang="en-IN" dirty="0"/>
              <a:t>tasks must be completed before task 5 can be started, the </a:t>
            </a:r>
            <a:r>
              <a:rPr lang="en-IN" dirty="0" smtClean="0"/>
              <a:t>minimum time </a:t>
            </a:r>
            <a:r>
              <a:rPr lang="en-IN" dirty="0"/>
              <a:t>to complete task 5, starting from the beginning, is the time needed for task </a:t>
            </a:r>
            <a:r>
              <a:rPr lang="en-IN" dirty="0" smtClean="0"/>
              <a:t>5 itself </a:t>
            </a:r>
            <a:r>
              <a:rPr lang="en-IN" dirty="0"/>
              <a:t>(3 hours) plus the </a:t>
            </a:r>
            <a:r>
              <a:rPr lang="en-IN" i="1" dirty="0"/>
              <a:t>maximum </a:t>
            </a:r>
            <a:r>
              <a:rPr lang="en-IN" dirty="0"/>
              <a:t>of the times to complete </a:t>
            </a:r>
            <a:r>
              <a:rPr lang="en-IN" dirty="0" smtClean="0"/>
              <a:t>tasks 2 </a:t>
            </a:r>
            <a:r>
              <a:rPr lang="en-IN" dirty="0"/>
              <a:t>and 3 (13 hours), </a:t>
            </a:r>
            <a:r>
              <a:rPr lang="en-IN" dirty="0" smtClean="0"/>
              <a:t>and this </a:t>
            </a:r>
            <a:r>
              <a:rPr lang="en-IN" dirty="0"/>
              <a:t>equals </a:t>
            </a:r>
            <a:r>
              <a:rPr lang="en-IN" dirty="0" smtClean="0"/>
              <a:t>3 + 13 = </a:t>
            </a:r>
            <a:r>
              <a:rPr lang="en-IN" dirty="0"/>
              <a:t>16 hours</a:t>
            </a:r>
            <a:r>
              <a:rPr lang="en-IN" dirty="0" smtClean="0"/>
              <a:t>.</a:t>
            </a:r>
          </a:p>
          <a:p>
            <a:pPr marL="0" indent="0"/>
            <a:endParaRPr lang="en-US" altLang="en-US" sz="1000" spc="-300" dirty="0">
              <a:latin typeface="Nueva Std" pitchFamily="34" charset="0"/>
            </a:endParaRPr>
          </a:p>
          <a:p>
            <a:pPr marL="0" indent="0"/>
            <a:r>
              <a:rPr lang="en-IN" dirty="0"/>
              <a:t>Thus you should place the </a:t>
            </a:r>
            <a:r>
              <a:rPr lang="en-IN" dirty="0" smtClean="0"/>
              <a:t>number 16 </a:t>
            </a:r>
            <a:r>
              <a:rPr lang="en-IN" dirty="0"/>
              <a:t>above the box for </a:t>
            </a:r>
            <a:r>
              <a:rPr lang="en-IN" dirty="0" smtClean="0"/>
              <a:t>task 5</a:t>
            </a:r>
            <a:r>
              <a:rPr lang="en-IN" dirty="0"/>
              <a:t>.</a:t>
            </a:r>
            <a:endParaRPr lang="en-US" altLang="en-US" spc="-300" dirty="0">
              <a:latin typeface="Nueva Std" pitchFamily="34" charset="0"/>
            </a:endParaRPr>
          </a:p>
        </p:txBody>
      </p:sp>
    </p:spTree>
    <p:extLst>
      <p:ext uri="{BB962C8B-B14F-4D97-AF65-F5344CB8AC3E}">
        <p14:creationId xmlns:p14="http://schemas.microsoft.com/office/powerpoint/2010/main" val="4238680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2900" dirty="0"/>
              <a:t>Example </a:t>
            </a:r>
            <a:r>
              <a:rPr lang="en-IN" altLang="en-US" sz="2900" dirty="0" smtClean="0"/>
              <a:t>8.5.12 </a:t>
            </a:r>
            <a:r>
              <a:rPr lang="en-US" altLang="en-US" sz="2900" dirty="0"/>
              <a:t>– </a:t>
            </a:r>
            <a:r>
              <a:rPr lang="en-IN" altLang="en-US" sz="2900" i="1" dirty="0"/>
              <a:t>A Job Scheduling Problem</a:t>
            </a:r>
            <a:endParaRPr lang="en-IN" altLang="en-US" sz="2900"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905000"/>
          </a:xfrm>
        </p:spPr>
        <p:txBody>
          <a:bodyPr/>
          <a:lstStyle/>
          <a:p>
            <a:pPr marL="0" indent="0"/>
            <a:r>
              <a:rPr lang="en-IN" dirty="0"/>
              <a:t>The same reasoning leads you to place a 14 above the </a:t>
            </a:r>
            <a:r>
              <a:rPr lang="en-IN" dirty="0" smtClean="0"/>
              <a:t>box for </a:t>
            </a:r>
            <a:r>
              <a:rPr lang="en-IN" dirty="0"/>
              <a:t>task 7. Similarly, you </a:t>
            </a:r>
            <a:r>
              <a:rPr lang="en-IN" dirty="0" smtClean="0"/>
              <a:t>can place </a:t>
            </a:r>
            <a:r>
              <a:rPr lang="en-IN" dirty="0"/>
              <a:t>a 19 above the box for task 4, a 20 above the box for task 6, a 21 above the box </a:t>
            </a:r>
            <a:r>
              <a:rPr lang="en-IN" dirty="0" smtClean="0"/>
              <a:t>for task </a:t>
            </a:r>
            <a:r>
              <a:rPr lang="en-IN" dirty="0"/>
              <a:t>8, and a 26 above the box for task 9, as shown below.</a:t>
            </a:r>
            <a:endParaRPr lang="en-US" altLang="en-US" spc="-300" dirty="0">
              <a:latin typeface="Nueva Std" pitchFamily="34" charset="0"/>
            </a:endParaRPr>
          </a:p>
        </p:txBody>
      </p:sp>
      <p:pic>
        <p:nvPicPr>
          <p:cNvPr id="10242" name="Picture 2" descr="There are 9 vertices with labels Task 1, Task 2, Task 3, Task 4, Task 5, Task 6, Task 7, Task 8, and Task 9; and, the times required to perform each of the tasks are 7 hours, 6 hours, 3 hours, 6 hours, 3 hours, 1 hour, 1 hour, 2 hours, and 5 hours, respectively, displayed below each vertex. &#10; A 7 is placed above the box for task 1, a 13 is placed above the box for task 2, a 10 is placed above the box for task 3,  a 19 is placed above the box for task 4, a 16 is placed above the box for task 5, a 6 is placed above the box for task 20, a 14 is placed above the box for task 7, a 21 is placed above the box for task 8,  and a 26 is placed above the box for task 9. &#10;The vertex of Task 1 is connected to the vertices Task 2 and Task 3. The vertex of Task 2 is connected to the vertices Task 4, Task 5, and Task 7. The vertex Task 3 is connected to the vertices Task 5 and Task 7. The vertex Task 4 is connected to the vertices Task 6 and Task 8. The vertex Task 5 is connected to the vertex Task 8. The vertex Task 6 is connected to the vertex Task 9. The vertex Task 7 is connected to the vertex Task 9. The vertex Task 8 is connected to the vertex Task 9.&#10;&#10;Each vertex is connected to other vertices by the line seg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236" y="3245144"/>
            <a:ext cx="5736847" cy="2318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58326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2900" dirty="0"/>
              <a:t>Example </a:t>
            </a:r>
            <a:r>
              <a:rPr lang="en-IN" altLang="en-US" sz="2900" dirty="0" smtClean="0"/>
              <a:t>8.5.12 </a:t>
            </a:r>
            <a:r>
              <a:rPr lang="en-US" altLang="en-US" sz="2900" dirty="0"/>
              <a:t>– </a:t>
            </a:r>
            <a:r>
              <a:rPr lang="en-IN" altLang="en-US" sz="2900" i="1" dirty="0"/>
              <a:t>A Job Scheduling Problem</a:t>
            </a:r>
            <a:endParaRPr lang="en-IN" altLang="en-US" sz="2900"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419600"/>
          </a:xfrm>
        </p:spPr>
        <p:txBody>
          <a:bodyPr/>
          <a:lstStyle/>
          <a:p>
            <a:pPr marL="0" indent="0"/>
            <a:r>
              <a:rPr lang="en-IN" dirty="0"/>
              <a:t>This analysis shows that at least 26 hours are required </a:t>
            </a:r>
            <a:r>
              <a:rPr lang="en-IN" dirty="0" smtClean="0"/>
              <a:t>to complete </a:t>
            </a:r>
            <a:r>
              <a:rPr lang="en-IN" dirty="0"/>
              <a:t>task 9 starting from </a:t>
            </a:r>
            <a:r>
              <a:rPr lang="en-IN" dirty="0" smtClean="0"/>
              <a:t>the beginning </a:t>
            </a:r>
            <a:r>
              <a:rPr lang="en-IN" dirty="0"/>
              <a:t>of the assembly process. </a:t>
            </a:r>
          </a:p>
          <a:p>
            <a:pPr marL="0" indent="0"/>
            <a:endParaRPr lang="en-IN" dirty="0" smtClean="0"/>
          </a:p>
          <a:p>
            <a:pPr marL="0" indent="0"/>
            <a:r>
              <a:rPr lang="en-IN" dirty="0" smtClean="0"/>
              <a:t>When </a:t>
            </a:r>
            <a:r>
              <a:rPr lang="en-IN" dirty="0"/>
              <a:t>task 9 is finished, the assembly is complete, </a:t>
            </a:r>
            <a:r>
              <a:rPr lang="en-IN" dirty="0" smtClean="0"/>
              <a:t>so 26 </a:t>
            </a:r>
            <a:r>
              <a:rPr lang="en-IN" dirty="0"/>
              <a:t>hours is the minimum time needed to accomplish the whole process</a:t>
            </a:r>
            <a:r>
              <a:rPr lang="en-IN" dirty="0" smtClean="0"/>
              <a:t>.</a:t>
            </a:r>
          </a:p>
          <a:p>
            <a:pPr marL="0" indent="0"/>
            <a:endParaRPr lang="en-US" altLang="en-US" spc="-300" dirty="0">
              <a:latin typeface="Nueva Std" pitchFamily="34" charset="0"/>
            </a:endParaRPr>
          </a:p>
          <a:p>
            <a:pPr marL="0" indent="0"/>
            <a:r>
              <a:rPr lang="en-IN" dirty="0"/>
              <a:t>Note that the minimum time required to complete tasks </a:t>
            </a:r>
            <a:r>
              <a:rPr lang="en-IN" dirty="0" smtClean="0"/>
              <a:t>1, 2</a:t>
            </a:r>
            <a:r>
              <a:rPr lang="en-IN" dirty="0"/>
              <a:t>, 4, 8, and 9 in sequence </a:t>
            </a:r>
            <a:r>
              <a:rPr lang="en-IN" dirty="0" smtClean="0"/>
              <a:t>is exactly </a:t>
            </a:r>
            <a:r>
              <a:rPr lang="en-IN" dirty="0"/>
              <a:t>26 hours.</a:t>
            </a:r>
            <a:endParaRPr lang="en-US" altLang="en-US" spc="-300" dirty="0">
              <a:latin typeface="Nueva Std" pitchFamily="34" charset="0"/>
            </a:endParaRPr>
          </a:p>
        </p:txBody>
      </p:sp>
    </p:spTree>
    <p:extLst>
      <p:ext uri="{BB962C8B-B14F-4D97-AF65-F5344CB8AC3E}">
        <p14:creationId xmlns:p14="http://schemas.microsoft.com/office/powerpoint/2010/main" val="347996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8.5.1 </a:t>
            </a:r>
            <a:r>
              <a:rPr lang="en-US" altLang="en-US" dirty="0"/>
              <a:t>– </a:t>
            </a:r>
            <a:r>
              <a:rPr lang="en-US" altLang="en-US" i="1" dirty="0"/>
              <a:t>Solution</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457200"/>
          </a:xfrm>
        </p:spPr>
        <p:txBody>
          <a:bodyPr/>
          <a:lstStyle/>
          <a:p>
            <a:r>
              <a:rPr lang="en-IN" dirty="0"/>
              <a:t>a. </a:t>
            </a:r>
            <a:r>
              <a:rPr lang="en-IN" i="1" dirty="0"/>
              <a:t>R</a:t>
            </a:r>
            <a:r>
              <a:rPr lang="en-IN" baseline="-25000" dirty="0"/>
              <a:t>1</a:t>
            </a:r>
            <a:r>
              <a:rPr lang="en-IN" dirty="0"/>
              <a:t> is not antisymmetric.</a:t>
            </a:r>
            <a:endParaRPr lang="en-US" altLang="en-US" dirty="0"/>
          </a:p>
        </p:txBody>
      </p:sp>
      <p:pic>
        <p:nvPicPr>
          <p:cNvPr id="2050" name="Picture 2" descr="The graph has three vertices: 0, 2, and 1. The vertex 0 is connected to the vertex 2 by a directed edge, the vertex 2 is connected to the vertex 0 by a directed edge, and the vertex 1 is connected to the vertex 2 by a directed edge. The text associated with this reads “Since 0 R_1 2 and 2 R_1 0 but 0 is not equal to 2, R_1 is not antisymmet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9605" y="1975847"/>
            <a:ext cx="4982914" cy="1416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3505200"/>
            <a:ext cx="8226425" cy="457200"/>
          </a:xfrm>
        </p:spPr>
        <p:txBody>
          <a:bodyPr/>
          <a:lstStyle/>
          <a:p>
            <a:r>
              <a:rPr lang="en-IN" dirty="0"/>
              <a:t>b. </a:t>
            </a:r>
            <a:r>
              <a:rPr lang="en-IN" i="1" dirty="0"/>
              <a:t>R</a:t>
            </a:r>
            <a:r>
              <a:rPr lang="en-IN" baseline="-25000" dirty="0"/>
              <a:t>2</a:t>
            </a:r>
            <a:r>
              <a:rPr lang="en-IN" dirty="0"/>
              <a:t> is antisymmetric.</a:t>
            </a:r>
            <a:endParaRPr lang="en-US" altLang="en-US" dirty="0"/>
          </a:p>
        </p:txBody>
      </p:sp>
      <p:pic>
        <p:nvPicPr>
          <p:cNvPr id="2051" name="Picture 3" descr="The graph has three vertices: 0, 2, and 1. There is a loop on vertex 0 and vertex 1. The vertex 0 is connected to the vertices 2 and 1 by a directed edge, and the vertex 1 is connected to the vertex 2 by a directed edge. The text associated with this reads “In order for R_2 not to be antisymmetric, there would have to exist a pair of distinct elements of A such that each is related to the other by R_2. But you can see by inspection that no such pair exis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5607" y="3962400"/>
            <a:ext cx="6305393" cy="1668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47141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2900" dirty="0"/>
              <a:t>Example </a:t>
            </a:r>
            <a:r>
              <a:rPr lang="en-IN" altLang="en-US" sz="2900" dirty="0" smtClean="0"/>
              <a:t>8.5.12 </a:t>
            </a:r>
            <a:r>
              <a:rPr lang="en-US" altLang="en-US" sz="2900" dirty="0"/>
              <a:t>– </a:t>
            </a:r>
            <a:r>
              <a:rPr lang="en-IN" altLang="en-US" sz="2900" i="1" dirty="0"/>
              <a:t>A Job Scheduling Problem</a:t>
            </a:r>
            <a:endParaRPr lang="en-IN" altLang="en-US" sz="2900"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667000"/>
          </a:xfrm>
        </p:spPr>
        <p:txBody>
          <a:bodyPr/>
          <a:lstStyle/>
          <a:p>
            <a:pPr marL="0" indent="0"/>
            <a:r>
              <a:rPr lang="en-IN" dirty="0"/>
              <a:t>This means that a delay in performing any one of </a:t>
            </a:r>
            <a:r>
              <a:rPr lang="en-IN" dirty="0" smtClean="0"/>
              <a:t>these tasks </a:t>
            </a:r>
            <a:r>
              <a:rPr lang="en-IN" dirty="0"/>
              <a:t>causes </a:t>
            </a:r>
            <a:r>
              <a:rPr lang="en-IN" dirty="0" smtClean="0"/>
              <a:t>a delay </a:t>
            </a:r>
            <a:r>
              <a:rPr lang="en-IN" dirty="0"/>
              <a:t>in the total time required for assembly of the car. </a:t>
            </a:r>
            <a:endParaRPr lang="en-IN" dirty="0" smtClean="0"/>
          </a:p>
          <a:p>
            <a:pPr marL="0" indent="0"/>
            <a:endParaRPr lang="en-IN" dirty="0"/>
          </a:p>
          <a:p>
            <a:pPr marL="0" indent="0"/>
            <a:r>
              <a:rPr lang="en-IN" dirty="0" smtClean="0"/>
              <a:t>For </a:t>
            </a:r>
            <a:r>
              <a:rPr lang="en-IN" dirty="0"/>
              <a:t>this reason, the path </a:t>
            </a:r>
            <a:r>
              <a:rPr lang="en-IN" dirty="0" smtClean="0"/>
              <a:t>through tasks </a:t>
            </a:r>
            <a:r>
              <a:rPr lang="en-IN" dirty="0"/>
              <a:t>1, 2, 4, 8, and 9 is called a </a:t>
            </a:r>
            <a:r>
              <a:rPr lang="en-IN" b="1" dirty="0"/>
              <a:t>critical path</a:t>
            </a:r>
            <a:r>
              <a:rPr lang="en-IN" dirty="0"/>
              <a:t>.</a:t>
            </a:r>
            <a:endParaRPr lang="en-US" altLang="en-US" spc="-300" dirty="0">
              <a:latin typeface="Nueva Std" pitchFamily="34" charset="0"/>
            </a:endParaRPr>
          </a:p>
        </p:txBody>
      </p:sp>
    </p:spTree>
    <p:extLst>
      <p:ext uri="{BB962C8B-B14F-4D97-AF65-F5344CB8AC3E}">
        <p14:creationId xmlns:p14="http://schemas.microsoft.com/office/powerpoint/2010/main" val="3913374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2200" dirty="0"/>
              <a:t>Example </a:t>
            </a:r>
            <a:r>
              <a:rPr lang="en-IN" altLang="en-US" sz="2200" dirty="0" smtClean="0"/>
              <a:t>8.5.2 </a:t>
            </a:r>
            <a:r>
              <a:rPr lang="en-US" altLang="en-US" sz="2200" dirty="0"/>
              <a:t>– </a:t>
            </a:r>
            <a:r>
              <a:rPr lang="en-IN" altLang="en-US" sz="2200" i="1" dirty="0"/>
              <a:t>Testing for </a:t>
            </a:r>
            <a:r>
              <a:rPr lang="en-IN" altLang="en-US" sz="2200" i="1" dirty="0" err="1"/>
              <a:t>Antisymmetry</a:t>
            </a:r>
            <a:r>
              <a:rPr lang="en-IN" altLang="en-US" sz="2200" i="1" dirty="0"/>
              <a:t> of “Divides” Relations</a:t>
            </a:r>
            <a:endParaRPr lang="en-IN" altLang="en-US" sz="2200" dirty="0"/>
          </a:p>
        </p:txBody>
      </p:sp>
      <p:sp>
        <p:nvSpPr>
          <p:cNvPr id="3" name="Content Placeholder 2"/>
          <p:cNvSpPr>
            <a:spLocks noGrp="1"/>
          </p:cNvSpPr>
          <p:nvPr>
            <p:ph sz="quarter" idx="13"/>
          </p:nvPr>
        </p:nvSpPr>
        <p:spPr>
          <a:xfrm>
            <a:off x="457200" y="1447800"/>
            <a:ext cx="8226425" cy="1219200"/>
          </a:xfrm>
        </p:spPr>
        <p:txBody>
          <a:bodyPr/>
          <a:lstStyle/>
          <a:p>
            <a:pPr marL="0" indent="0"/>
            <a:r>
              <a:rPr lang="en-IN" dirty="0"/>
              <a:t>Let </a:t>
            </a:r>
            <a:r>
              <a:rPr lang="en-IN" i="1" dirty="0"/>
              <a:t>R</a:t>
            </a:r>
            <a:r>
              <a:rPr lang="en-IN" baseline="-25000" dirty="0"/>
              <a:t>1</a:t>
            </a:r>
            <a:r>
              <a:rPr lang="en-IN" dirty="0"/>
              <a:t> be the “divides” relation on the set of all positive integers, and let </a:t>
            </a:r>
            <a:r>
              <a:rPr lang="en-IN" i="1" dirty="0"/>
              <a:t>R</a:t>
            </a:r>
            <a:r>
              <a:rPr lang="en-IN" baseline="-25000" dirty="0"/>
              <a:t>2</a:t>
            </a:r>
            <a:r>
              <a:rPr lang="en-IN" dirty="0"/>
              <a:t> be the “</a:t>
            </a:r>
            <a:r>
              <a:rPr lang="en-IN" dirty="0" smtClean="0"/>
              <a:t>divides” relation </a:t>
            </a:r>
            <a:r>
              <a:rPr lang="en-IN" dirty="0"/>
              <a:t>on the set of all integers.</a:t>
            </a:r>
            <a:endParaRPr lang="en-US" altLang="en-US" dirty="0"/>
          </a:p>
        </p:txBody>
      </p:sp>
      <p:pic>
        <p:nvPicPr>
          <p:cNvPr id="3074" name="Picture 2" descr="For every a, b element of Z^+, a R_1 b if and only if a divides b.&#10;For every a, b element of Z, a R_2 b if and only if a divides 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615465"/>
            <a:ext cx="4559368" cy="1118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4038600"/>
            <a:ext cx="8226425" cy="1295400"/>
          </a:xfrm>
        </p:spPr>
        <p:txBody>
          <a:bodyPr/>
          <a:lstStyle/>
          <a:p>
            <a:r>
              <a:rPr lang="en-IN" dirty="0" smtClean="0"/>
              <a:t>a. Is </a:t>
            </a:r>
            <a:r>
              <a:rPr lang="en-IN" i="1" dirty="0"/>
              <a:t>R</a:t>
            </a:r>
            <a:r>
              <a:rPr lang="en-IN" baseline="-25000" dirty="0"/>
              <a:t>1</a:t>
            </a:r>
            <a:r>
              <a:rPr lang="en-IN" dirty="0"/>
              <a:t> antisymmetric? Prove or give a </a:t>
            </a:r>
            <a:r>
              <a:rPr lang="en-IN" dirty="0" smtClean="0"/>
              <a:t>counterexample.</a:t>
            </a:r>
          </a:p>
          <a:p>
            <a:endParaRPr lang="en-IN" sz="1600" dirty="0" smtClean="0"/>
          </a:p>
          <a:p>
            <a:r>
              <a:rPr lang="en-IN" dirty="0" smtClean="0"/>
              <a:t>b</a:t>
            </a:r>
            <a:r>
              <a:rPr lang="en-IN" dirty="0"/>
              <a:t>. Is </a:t>
            </a:r>
            <a:r>
              <a:rPr lang="en-IN" i="1" dirty="0"/>
              <a:t>R</a:t>
            </a:r>
            <a:r>
              <a:rPr lang="en-IN" baseline="-25000" dirty="0"/>
              <a:t>2</a:t>
            </a:r>
            <a:r>
              <a:rPr lang="en-IN" dirty="0"/>
              <a:t> antisymmetric? Prove or give a counterexample.</a:t>
            </a:r>
            <a:endParaRPr lang="en-US" altLang="en-US" dirty="0"/>
          </a:p>
        </p:txBody>
      </p:sp>
    </p:spTree>
    <p:extLst>
      <p:ext uri="{BB962C8B-B14F-4D97-AF65-F5344CB8AC3E}">
        <p14:creationId xmlns:p14="http://schemas.microsoft.com/office/powerpoint/2010/main" val="1298092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8.5.2 </a:t>
            </a:r>
            <a:r>
              <a:rPr lang="en-US" altLang="en-US" dirty="0"/>
              <a:t>– </a:t>
            </a:r>
            <a:r>
              <a:rPr lang="en-US" altLang="en-US" i="1" dirty="0"/>
              <a:t>Solution</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1600200"/>
          </a:xfrm>
        </p:spPr>
        <p:txBody>
          <a:bodyPr/>
          <a:lstStyle/>
          <a:p>
            <a:r>
              <a:rPr lang="en-IN" dirty="0" smtClean="0"/>
              <a:t>a. </a:t>
            </a:r>
            <a:r>
              <a:rPr lang="en-IN" i="1" dirty="0" smtClean="0"/>
              <a:t>R</a:t>
            </a:r>
            <a:r>
              <a:rPr lang="en-IN" baseline="-25000" dirty="0" smtClean="0"/>
              <a:t>1</a:t>
            </a:r>
            <a:r>
              <a:rPr lang="en-IN" dirty="0" smtClean="0"/>
              <a:t> </a:t>
            </a:r>
            <a:r>
              <a:rPr lang="en-IN" dirty="0"/>
              <a:t>is </a:t>
            </a:r>
            <a:r>
              <a:rPr lang="en-IN" dirty="0" smtClean="0"/>
              <a:t>antisymmetric.</a:t>
            </a:r>
          </a:p>
          <a:p>
            <a:r>
              <a:rPr lang="en-IN" b="1" dirty="0" smtClean="0"/>
              <a:t>	Proof</a:t>
            </a:r>
            <a:r>
              <a:rPr lang="en-IN" b="1" dirty="0"/>
              <a:t>: </a:t>
            </a:r>
            <a:r>
              <a:rPr lang="en-IN" dirty="0"/>
              <a:t>Suppose </a:t>
            </a:r>
            <a:r>
              <a:rPr lang="en-IN" i="1" dirty="0"/>
              <a:t>a </a:t>
            </a:r>
            <a:r>
              <a:rPr lang="en-IN" dirty="0"/>
              <a:t>and </a:t>
            </a:r>
            <a:r>
              <a:rPr lang="en-IN" i="1" dirty="0"/>
              <a:t>b </a:t>
            </a:r>
            <a:r>
              <a:rPr lang="en-IN" dirty="0"/>
              <a:t>are positive integers such that </a:t>
            </a:r>
            <a:r>
              <a:rPr lang="en-IN" i="1" dirty="0"/>
              <a:t>a R</a:t>
            </a:r>
            <a:r>
              <a:rPr lang="en-IN" baseline="-25000" dirty="0"/>
              <a:t>1</a:t>
            </a:r>
            <a:r>
              <a:rPr lang="en-IN" dirty="0"/>
              <a:t> </a:t>
            </a:r>
            <a:r>
              <a:rPr lang="en-IN" i="1" dirty="0"/>
              <a:t>b </a:t>
            </a:r>
            <a:r>
              <a:rPr lang="en-IN" dirty="0"/>
              <a:t>and </a:t>
            </a:r>
            <a:r>
              <a:rPr lang="en-IN" i="1" dirty="0"/>
              <a:t>b R</a:t>
            </a:r>
            <a:r>
              <a:rPr lang="en-IN" baseline="-25000" dirty="0"/>
              <a:t>1</a:t>
            </a:r>
            <a:r>
              <a:rPr lang="en-IN" dirty="0"/>
              <a:t> </a:t>
            </a:r>
            <a:r>
              <a:rPr lang="en-IN" i="1" dirty="0"/>
              <a:t>a</a:t>
            </a:r>
            <a:r>
              <a:rPr lang="en-IN" dirty="0"/>
              <a:t>. </a:t>
            </a:r>
            <a:r>
              <a:rPr lang="en-IN" i="1" dirty="0"/>
              <a:t>[We </a:t>
            </a:r>
            <a:r>
              <a:rPr lang="en-IN" i="1" dirty="0" smtClean="0"/>
              <a:t>must show </a:t>
            </a:r>
            <a:r>
              <a:rPr lang="en-IN" i="1" dirty="0"/>
              <a:t>that a </a:t>
            </a:r>
            <a:r>
              <a:rPr lang="en-IN" dirty="0" smtClean="0"/>
              <a:t>= </a:t>
            </a:r>
            <a:r>
              <a:rPr lang="en-IN" i="1" dirty="0"/>
              <a:t>b.] </a:t>
            </a:r>
            <a:r>
              <a:rPr lang="en-IN" dirty="0"/>
              <a:t>By definition of </a:t>
            </a:r>
            <a:r>
              <a:rPr lang="en-IN" i="1" dirty="0"/>
              <a:t>R</a:t>
            </a:r>
            <a:r>
              <a:rPr lang="en-IN" baseline="-25000" dirty="0"/>
              <a:t>1</a:t>
            </a:r>
            <a:r>
              <a:rPr lang="en-IN" dirty="0"/>
              <a:t>,</a:t>
            </a:r>
            <a:endParaRPr lang="en-US" altLang="en-US" dirty="0"/>
          </a:p>
        </p:txBody>
      </p:sp>
      <p:pic>
        <p:nvPicPr>
          <p:cNvPr id="4098" name="Picture 2" descr="a divides b and b divides 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714625"/>
            <a:ext cx="150495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a:spLocks noGrp="1"/>
          </p:cNvSpPr>
          <p:nvPr>
            <p:ph sz="quarter" idx="13"/>
          </p:nvPr>
        </p:nvSpPr>
        <p:spPr>
          <a:xfrm>
            <a:off x="457200" y="3200400"/>
            <a:ext cx="8226425" cy="2362200"/>
          </a:xfrm>
        </p:spPr>
        <p:txBody>
          <a:bodyPr/>
          <a:lstStyle/>
          <a:p>
            <a:r>
              <a:rPr lang="en-IN" dirty="0" smtClean="0"/>
              <a:t>	Thus</a:t>
            </a:r>
            <a:r>
              <a:rPr lang="en-IN" dirty="0"/>
              <a:t>, by definition of divides, </a:t>
            </a:r>
            <a:r>
              <a:rPr lang="en-IN" dirty="0" smtClean="0"/>
              <a:t>there are </a:t>
            </a:r>
            <a:r>
              <a:rPr lang="en-IN" dirty="0"/>
              <a:t>integers </a:t>
            </a:r>
            <a:r>
              <a:rPr lang="en-IN" i="1" dirty="0"/>
              <a:t>k</a:t>
            </a:r>
            <a:r>
              <a:rPr lang="en-IN" baseline="-25000" dirty="0"/>
              <a:t>1</a:t>
            </a:r>
            <a:r>
              <a:rPr lang="en-IN" dirty="0"/>
              <a:t> and </a:t>
            </a:r>
            <a:r>
              <a:rPr lang="en-IN" i="1" dirty="0"/>
              <a:t>k</a:t>
            </a:r>
            <a:r>
              <a:rPr lang="en-IN" baseline="-25000" dirty="0"/>
              <a:t>2</a:t>
            </a:r>
            <a:r>
              <a:rPr lang="en-IN" dirty="0"/>
              <a:t> with </a:t>
            </a:r>
            <a:r>
              <a:rPr lang="en-IN" i="1" dirty="0"/>
              <a:t>b </a:t>
            </a:r>
            <a:r>
              <a:rPr lang="en-IN" dirty="0" smtClean="0"/>
              <a:t>= </a:t>
            </a:r>
            <a:r>
              <a:rPr lang="en-IN" i="1" dirty="0"/>
              <a:t>k</a:t>
            </a:r>
            <a:r>
              <a:rPr lang="en-IN" baseline="-25000" dirty="0"/>
              <a:t>1</a:t>
            </a:r>
            <a:r>
              <a:rPr lang="en-IN" i="1" dirty="0"/>
              <a:t>a </a:t>
            </a:r>
            <a:r>
              <a:rPr lang="en-IN" dirty="0"/>
              <a:t>and </a:t>
            </a:r>
            <a:r>
              <a:rPr lang="en-IN" i="1" dirty="0"/>
              <a:t>a </a:t>
            </a:r>
            <a:r>
              <a:rPr lang="en-IN" dirty="0" smtClean="0"/>
              <a:t>= </a:t>
            </a:r>
            <a:r>
              <a:rPr lang="en-IN" i="1" dirty="0"/>
              <a:t>k</a:t>
            </a:r>
            <a:r>
              <a:rPr lang="en-IN" baseline="-25000" dirty="0"/>
              <a:t>2</a:t>
            </a:r>
            <a:r>
              <a:rPr lang="en-IN" i="1" dirty="0"/>
              <a:t>b</a:t>
            </a:r>
            <a:r>
              <a:rPr lang="en-IN" dirty="0"/>
              <a:t>. It follows </a:t>
            </a:r>
            <a:r>
              <a:rPr lang="en-IN" dirty="0" smtClean="0"/>
              <a:t>that </a:t>
            </a:r>
            <a:endParaRPr lang="en-IN" sz="500" i="1" dirty="0"/>
          </a:p>
          <a:p>
            <a:r>
              <a:rPr lang="en-IN" i="1" dirty="0" smtClean="0"/>
              <a:t>			   </a:t>
            </a:r>
            <a:r>
              <a:rPr lang="pl-PL" i="1" dirty="0" smtClean="0"/>
              <a:t>b </a:t>
            </a:r>
            <a:r>
              <a:rPr lang="en-US" dirty="0" smtClean="0"/>
              <a:t>=</a:t>
            </a:r>
            <a:r>
              <a:rPr lang="pl-PL" dirty="0" smtClean="0"/>
              <a:t> </a:t>
            </a:r>
            <a:r>
              <a:rPr lang="pl-PL" i="1" dirty="0"/>
              <a:t>k</a:t>
            </a:r>
            <a:r>
              <a:rPr lang="pl-PL" baseline="-25000" dirty="0"/>
              <a:t>1</a:t>
            </a:r>
            <a:r>
              <a:rPr lang="pl-PL" i="1" dirty="0"/>
              <a:t>a </a:t>
            </a:r>
            <a:r>
              <a:rPr lang="en-US" dirty="0" smtClean="0"/>
              <a:t>=</a:t>
            </a:r>
            <a:r>
              <a:rPr lang="pl-PL" dirty="0" smtClean="0"/>
              <a:t> </a:t>
            </a:r>
            <a:r>
              <a:rPr lang="pl-PL" i="1" dirty="0"/>
              <a:t>k</a:t>
            </a:r>
            <a:r>
              <a:rPr lang="pl-PL" baseline="-25000" dirty="0"/>
              <a:t>1</a:t>
            </a:r>
            <a:r>
              <a:rPr lang="pl-PL" dirty="0"/>
              <a:t>(</a:t>
            </a:r>
            <a:r>
              <a:rPr lang="pl-PL" i="1" dirty="0"/>
              <a:t>k</a:t>
            </a:r>
            <a:r>
              <a:rPr lang="pl-PL" baseline="-25000" dirty="0"/>
              <a:t>2</a:t>
            </a:r>
            <a:r>
              <a:rPr lang="pl-PL" i="1" dirty="0"/>
              <a:t>b</a:t>
            </a:r>
            <a:r>
              <a:rPr lang="pl-PL" dirty="0"/>
              <a:t>) </a:t>
            </a:r>
            <a:r>
              <a:rPr lang="en-US" dirty="0" smtClean="0"/>
              <a:t>=</a:t>
            </a:r>
            <a:r>
              <a:rPr lang="pl-PL" dirty="0" smtClean="0"/>
              <a:t> </a:t>
            </a:r>
            <a:r>
              <a:rPr lang="pl-PL" dirty="0"/>
              <a:t>(</a:t>
            </a:r>
            <a:r>
              <a:rPr lang="pl-PL" i="1" dirty="0"/>
              <a:t>k</a:t>
            </a:r>
            <a:r>
              <a:rPr lang="pl-PL" baseline="-25000" dirty="0"/>
              <a:t>1</a:t>
            </a:r>
            <a:r>
              <a:rPr lang="pl-PL" i="1" dirty="0"/>
              <a:t>k</a:t>
            </a:r>
            <a:r>
              <a:rPr lang="pl-PL" baseline="-25000" dirty="0"/>
              <a:t>2</a:t>
            </a:r>
            <a:r>
              <a:rPr lang="pl-PL" dirty="0"/>
              <a:t>)</a:t>
            </a:r>
            <a:r>
              <a:rPr lang="pl-PL" i="1" dirty="0"/>
              <a:t>b</a:t>
            </a:r>
            <a:r>
              <a:rPr lang="pl-PL" dirty="0" smtClean="0"/>
              <a:t>.</a:t>
            </a:r>
            <a:endParaRPr lang="en-US" dirty="0" smtClean="0"/>
          </a:p>
          <a:p>
            <a:endParaRPr lang="en-US" altLang="en-US" sz="1100" i="1" dirty="0"/>
          </a:p>
          <a:p>
            <a:r>
              <a:rPr lang="en-IN" dirty="0" smtClean="0"/>
              <a:t>	Dividing </a:t>
            </a:r>
            <a:r>
              <a:rPr lang="en-IN" dirty="0"/>
              <a:t>both sides by </a:t>
            </a:r>
            <a:r>
              <a:rPr lang="en-IN" i="1" dirty="0"/>
              <a:t>b </a:t>
            </a:r>
            <a:r>
              <a:rPr lang="en-IN" dirty="0" smtClean="0"/>
              <a:t>gives </a:t>
            </a:r>
          </a:p>
          <a:p>
            <a:r>
              <a:rPr lang="en-IN" i="1" dirty="0" smtClean="0"/>
              <a:t>				       k</a:t>
            </a:r>
            <a:r>
              <a:rPr lang="en-IN" baseline="-25000" dirty="0" smtClean="0"/>
              <a:t>1</a:t>
            </a:r>
            <a:r>
              <a:rPr lang="en-IN" i="1" dirty="0" smtClean="0"/>
              <a:t>k</a:t>
            </a:r>
            <a:r>
              <a:rPr lang="en-IN" baseline="-25000" dirty="0" smtClean="0"/>
              <a:t>2</a:t>
            </a:r>
            <a:r>
              <a:rPr lang="en-IN" dirty="0" smtClean="0"/>
              <a:t> = </a:t>
            </a:r>
            <a:r>
              <a:rPr lang="en-IN" dirty="0"/>
              <a:t>1</a:t>
            </a:r>
            <a:r>
              <a:rPr lang="en-IN" i="1" dirty="0"/>
              <a:t>.</a:t>
            </a:r>
            <a:endParaRPr lang="en-US" altLang="en-US" dirty="0"/>
          </a:p>
        </p:txBody>
      </p:sp>
    </p:spTree>
    <p:extLst>
      <p:ext uri="{BB962C8B-B14F-4D97-AF65-F5344CB8AC3E}">
        <p14:creationId xmlns:p14="http://schemas.microsoft.com/office/powerpoint/2010/main" val="13655886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Template>
  <TotalTime>8462</TotalTime>
  <Words>3580</Words>
  <Application>Microsoft Office PowerPoint</Application>
  <PresentationFormat>On-screen Show (4:3)</PresentationFormat>
  <Paragraphs>341</Paragraphs>
  <Slides>70</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Kunstler Script</vt:lpstr>
      <vt:lpstr>Nueva Std</vt:lpstr>
      <vt:lpstr>Wingdings</vt:lpstr>
      <vt:lpstr>sample</vt:lpstr>
      <vt:lpstr>CHAPTER 8</vt:lpstr>
      <vt:lpstr>8.5</vt:lpstr>
      <vt:lpstr>Antisymmetry</vt:lpstr>
      <vt:lpstr>Antisymmetry</vt:lpstr>
      <vt:lpstr>Antisymmetry</vt:lpstr>
      <vt:lpstr>Example 8.5.1 – Testing for Antisymmetry of Finite Relations</vt:lpstr>
      <vt:lpstr>Example 8.5.1 – Solution</vt:lpstr>
      <vt:lpstr>Example 8.5.2 – Testing for Antisymmetry of “Divides” Relations</vt:lpstr>
      <vt:lpstr>Example 8.5.2 – Solution</vt:lpstr>
      <vt:lpstr>Example 8.5.2 – Solution</vt:lpstr>
      <vt:lpstr>Partial Order Relations</vt:lpstr>
      <vt:lpstr>Partial Order Relations</vt:lpstr>
      <vt:lpstr>Example 8.5.3 – The “Subset” Relation</vt:lpstr>
      <vt:lpstr>Example 8.5.3 – Solution</vt:lpstr>
      <vt:lpstr>Example 8.5.4 – A “Divides” Relation on a Set of Positive Integers</vt:lpstr>
      <vt:lpstr>Example 8.5.4 – Solution</vt:lpstr>
      <vt:lpstr>Example 8.5.4 – Solution</vt:lpstr>
      <vt:lpstr>Example 8.5.5 – The “Less Than or Equal to” Relation</vt:lpstr>
      <vt:lpstr>Example 8.5.5 – Solution</vt:lpstr>
      <vt:lpstr>Example 8.5.5 – Solution</vt:lpstr>
      <vt:lpstr>Partial Order Relations</vt:lpstr>
      <vt:lpstr>Lexicographic Order</vt:lpstr>
      <vt:lpstr>Lexicographic Order</vt:lpstr>
      <vt:lpstr>Example 8.5.6 – Testing Strings for Lexicographic Order</vt:lpstr>
      <vt:lpstr>Example 8.5.6 – Solution</vt:lpstr>
      <vt:lpstr>Hasse Diagrams</vt:lpstr>
      <vt:lpstr>Hasse Diagrams</vt:lpstr>
      <vt:lpstr>Hasse Diagrams</vt:lpstr>
      <vt:lpstr>Hasse Diagrams</vt:lpstr>
      <vt:lpstr>Hasse Diagrams</vt:lpstr>
      <vt:lpstr>Example 8.5.7 – Constructing a Hasse Diagram</vt:lpstr>
      <vt:lpstr>Example 8.5.7 – Solution</vt:lpstr>
      <vt:lpstr>Example 8.5.7 – Solution</vt:lpstr>
      <vt:lpstr>Example 8.5.8 – Obtaining the Directed Graph of a Partial Order Relation from the Hasse Diagram of the Relation</vt:lpstr>
      <vt:lpstr>Example 8.5.8 – Solution</vt:lpstr>
      <vt:lpstr>Partially and Totally Ordered Sets</vt:lpstr>
      <vt:lpstr>Partially and Totally Ordered Sets</vt:lpstr>
      <vt:lpstr>Partially and Totally Ordered Sets</vt:lpstr>
      <vt:lpstr>Partially and Totally Ordered Sets</vt:lpstr>
      <vt:lpstr>Partially and Totally Ordered Sets</vt:lpstr>
      <vt:lpstr>Example 8.5.9 – A Chain of Subsets</vt:lpstr>
      <vt:lpstr>Example 8.5.9 – Solution</vt:lpstr>
      <vt:lpstr>Partially and Totally Ordered Sets</vt:lpstr>
      <vt:lpstr>Example 8.5.10 – Maximal, Minimal, Greatest, and Least Elements</vt:lpstr>
      <vt:lpstr>Example 8.5.10 – Solution</vt:lpstr>
      <vt:lpstr>Topological Sorting</vt:lpstr>
      <vt:lpstr>Topological Sorting</vt:lpstr>
      <vt:lpstr>Topological Sorting</vt:lpstr>
      <vt:lpstr>Example 8.5.11 – A Topological Sorting</vt:lpstr>
      <vt:lpstr>Example 8.5.11 – Solution</vt:lpstr>
      <vt:lpstr>Example 8.5.11 – Solution</vt:lpstr>
      <vt:lpstr>Example 8.5.11 – Solution</vt:lpstr>
      <vt:lpstr>An Application</vt:lpstr>
      <vt:lpstr>An Application</vt:lpstr>
      <vt:lpstr>An Application</vt:lpstr>
      <vt:lpstr>An Application</vt:lpstr>
      <vt:lpstr>An Application</vt:lpstr>
      <vt:lpstr>PERT and CPM</vt:lpstr>
      <vt:lpstr>PERT and CPM</vt:lpstr>
      <vt:lpstr>PERT and CPM</vt:lpstr>
      <vt:lpstr>Example 8.5.12 – A Job Scheduling Problem</vt:lpstr>
      <vt:lpstr>Example 8.5.12 – A Job Scheduling Problem</vt:lpstr>
      <vt:lpstr>Example 8.5.12 – A Job Scheduling Problem</vt:lpstr>
      <vt:lpstr>Example 8.5.12 – A Job Scheduling Problem</vt:lpstr>
      <vt:lpstr>Example 8.5.12 – A Job Scheduling Problem</vt:lpstr>
      <vt:lpstr>Example 8.5.12 – A Job Scheduling Problem</vt:lpstr>
      <vt:lpstr>Example 8.5.12 – A Job Scheduling Problem</vt:lpstr>
      <vt:lpstr>Example 8.5.12 – A Job Scheduling Problem</vt:lpstr>
      <vt:lpstr>Example 8.5.12 – A Job Scheduling Problem</vt:lpstr>
      <vt:lpstr>Example 8.5.12 – A Job Scheduling Problem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Anil Varekar</cp:lastModifiedBy>
  <cp:revision>3865</cp:revision>
  <dcterms:created xsi:type="dcterms:W3CDTF">2008-12-01T05:36:35Z</dcterms:created>
  <dcterms:modified xsi:type="dcterms:W3CDTF">2019-02-14T06:46:42Z</dcterms:modified>
</cp:coreProperties>
</file>