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633" r:id="rId2"/>
    <p:sldId id="605" r:id="rId3"/>
    <p:sldId id="596" r:id="rId4"/>
    <p:sldId id="607" r:id="rId5"/>
    <p:sldId id="608" r:id="rId6"/>
    <p:sldId id="609" r:id="rId7"/>
    <p:sldId id="610" r:id="rId8"/>
    <p:sldId id="612" r:id="rId9"/>
    <p:sldId id="611" r:id="rId10"/>
    <p:sldId id="613" r:id="rId11"/>
    <p:sldId id="614" r:id="rId12"/>
    <p:sldId id="615" r:id="rId13"/>
    <p:sldId id="616" r:id="rId14"/>
    <p:sldId id="617" r:id="rId15"/>
    <p:sldId id="634" r:id="rId16"/>
    <p:sldId id="619" r:id="rId17"/>
    <p:sldId id="620" r:id="rId18"/>
    <p:sldId id="621" r:id="rId19"/>
    <p:sldId id="622" r:id="rId20"/>
    <p:sldId id="623" r:id="rId21"/>
    <p:sldId id="624" r:id="rId22"/>
    <p:sldId id="625" r:id="rId23"/>
    <p:sldId id="626" r:id="rId24"/>
    <p:sldId id="627" r:id="rId25"/>
    <p:sldId id="628" r:id="rId26"/>
    <p:sldId id="629" r:id="rId27"/>
    <p:sldId id="631" r:id="rId28"/>
    <p:sldId id="632" r:id="rId29"/>
  </p:sldIdLst>
  <p:sldSz cx="9144000" cy="6858000" type="screen4x3"/>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008EC0"/>
    <a:srgbClr val="00AEEF"/>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434" autoAdjust="0"/>
  </p:normalViewPr>
  <p:slideViewPr>
    <p:cSldViewPr>
      <p:cViewPr varScale="1">
        <p:scale>
          <a:sx n="71" d="100"/>
          <a:sy n="71" d="100"/>
        </p:scale>
        <p:origin x="1254"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2717534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470612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825185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3947824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450144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3984203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1731835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340048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1674874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227218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8065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1992860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885259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2021030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629231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1151583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3581302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250889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314061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1253289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268906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190865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3688459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13153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413686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9</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400" b="1" dirty="0"/>
              <a:t>COUNTING AND PROBABILITY</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27361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9.1.1 </a:t>
            </a:r>
            <a:r>
              <a:rPr lang="en-US" altLang="en-US" sz="2600" dirty="0"/>
              <a:t>– </a:t>
            </a:r>
            <a:r>
              <a:rPr lang="en-IN" altLang="en-US" sz="2600" i="1" dirty="0" smtClean="0"/>
              <a:t>Probabilities </a:t>
            </a:r>
            <a:r>
              <a:rPr lang="en-IN" altLang="en-US" sz="2600" i="1" dirty="0"/>
              <a:t>for a Deck of </a:t>
            </a:r>
            <a:r>
              <a:rPr lang="en-IN" altLang="en-US" sz="2600" i="1" dirty="0" smtClean="0"/>
              <a:t>Cards</a:t>
            </a:r>
            <a:endParaRPr lang="en-IN" altLang="en-US" sz="2600" dirty="0"/>
          </a:p>
        </p:txBody>
      </p:sp>
      <p:sp>
        <p:nvSpPr>
          <p:cNvPr id="3" name="Content Placeholder 2"/>
          <p:cNvSpPr>
            <a:spLocks noGrp="1"/>
          </p:cNvSpPr>
          <p:nvPr>
            <p:ph sz="quarter" idx="13"/>
          </p:nvPr>
        </p:nvSpPr>
        <p:spPr>
          <a:xfrm>
            <a:off x="457200" y="1447800"/>
            <a:ext cx="8226425" cy="4343400"/>
          </a:xfrm>
        </p:spPr>
        <p:txBody>
          <a:bodyPr/>
          <a:lstStyle/>
          <a:p>
            <a:pPr marL="0" indent="0"/>
            <a:r>
              <a:rPr lang="en-IN" dirty="0"/>
              <a:t>An ordinary deck of cards contains 52 cards divided into four </a:t>
            </a:r>
            <a:r>
              <a:rPr lang="en-IN" i="1" dirty="0"/>
              <a:t>suits. </a:t>
            </a:r>
            <a:r>
              <a:rPr lang="en-IN" dirty="0"/>
              <a:t>The </a:t>
            </a:r>
            <a:r>
              <a:rPr lang="en-IN" i="1" dirty="0"/>
              <a:t>red suits </a:t>
            </a:r>
            <a:r>
              <a:rPr lang="en-IN" dirty="0"/>
              <a:t>are </a:t>
            </a:r>
            <a:r>
              <a:rPr lang="en-IN" dirty="0" smtClean="0"/>
              <a:t>diamonds (♦)</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IN" dirty="0"/>
              <a:t>and hearts (</a:t>
            </a:r>
            <a:r>
              <a:rPr lang="en-IN" dirty="0" smtClean="0"/>
              <a:t>♥), </a:t>
            </a:r>
            <a:r>
              <a:rPr lang="en-IN" dirty="0"/>
              <a:t>and the </a:t>
            </a:r>
            <a:r>
              <a:rPr lang="en-IN" i="1" dirty="0"/>
              <a:t>black suits </a:t>
            </a:r>
            <a:r>
              <a:rPr lang="en-IN" dirty="0"/>
              <a:t>are clubs (</a:t>
            </a:r>
            <a:r>
              <a:rPr lang="en-IN" dirty="0" smtClean="0"/>
              <a:t>♣) </a:t>
            </a:r>
            <a:r>
              <a:rPr lang="en-IN" dirty="0"/>
              <a:t>and spades (</a:t>
            </a:r>
            <a:r>
              <a:rPr lang="en-IN" dirty="0" smtClean="0"/>
              <a:t>♠).</a:t>
            </a:r>
          </a:p>
          <a:p>
            <a:pPr marL="0" indent="0"/>
            <a:endParaRPr lang="en-IN" altLang="en-US" sz="800" dirty="0"/>
          </a:p>
          <a:p>
            <a:pPr marL="0" indent="0"/>
            <a:r>
              <a:rPr lang="en-IN" dirty="0"/>
              <a:t>Each suit </a:t>
            </a:r>
            <a:r>
              <a:rPr lang="en-IN" dirty="0" smtClean="0"/>
              <a:t>contains 13 </a:t>
            </a:r>
            <a:r>
              <a:rPr lang="en-IN" dirty="0"/>
              <a:t>cards of the following </a:t>
            </a:r>
            <a:r>
              <a:rPr lang="en-IN" i="1" dirty="0" smtClean="0"/>
              <a:t>denominations: </a:t>
            </a:r>
            <a:r>
              <a:rPr lang="en-IN" dirty="0" smtClean="0"/>
              <a:t>2</a:t>
            </a:r>
            <a:r>
              <a:rPr lang="en-IN" dirty="0"/>
              <a:t>, 3, 4, 5, 6, 7, 8, 9, 10, J (jack), Q (queen</a:t>
            </a:r>
            <a:r>
              <a:rPr lang="en-IN" dirty="0" smtClean="0"/>
              <a:t>), K </a:t>
            </a:r>
            <a:r>
              <a:rPr lang="en-IN" dirty="0"/>
              <a:t>(king), </a:t>
            </a:r>
            <a:r>
              <a:rPr lang="en-IN" dirty="0" smtClean="0"/>
              <a:t>and A </a:t>
            </a:r>
            <a:r>
              <a:rPr lang="en-IN" dirty="0"/>
              <a:t>(ace). The cards J, Q, and K are called </a:t>
            </a:r>
            <a:r>
              <a:rPr lang="en-IN" i="1" dirty="0"/>
              <a:t>face cards</a:t>
            </a:r>
            <a:r>
              <a:rPr lang="en-IN" i="1" dirty="0" smtClean="0"/>
              <a:t>.</a:t>
            </a:r>
          </a:p>
          <a:p>
            <a:pPr marL="0" indent="0"/>
            <a:endParaRPr lang="en-IN" altLang="en-US" sz="800" i="1" dirty="0"/>
          </a:p>
          <a:p>
            <a:pPr marL="0" indent="0"/>
            <a:r>
              <a:rPr lang="en-IN" dirty="0"/>
              <a:t>Mathematician </a:t>
            </a:r>
            <a:r>
              <a:rPr lang="en-IN" dirty="0" err="1"/>
              <a:t>Persi</a:t>
            </a:r>
            <a:r>
              <a:rPr lang="en-IN" dirty="0"/>
              <a:t> </a:t>
            </a:r>
            <a:r>
              <a:rPr lang="en-IN" dirty="0" err="1"/>
              <a:t>Diaconis</a:t>
            </a:r>
            <a:r>
              <a:rPr lang="en-IN" dirty="0"/>
              <a:t>, working with David </a:t>
            </a:r>
            <a:r>
              <a:rPr lang="en-IN" dirty="0" smtClean="0"/>
              <a:t>Aldous in </a:t>
            </a:r>
            <a:r>
              <a:rPr lang="en-IN" dirty="0"/>
              <a:t>1986 and Dave </a:t>
            </a:r>
            <a:r>
              <a:rPr lang="en-IN" dirty="0" smtClean="0"/>
              <a:t>Bayer in </a:t>
            </a:r>
            <a:r>
              <a:rPr lang="en-IN" dirty="0"/>
              <a:t>1992, showed that </a:t>
            </a:r>
            <a:r>
              <a:rPr lang="en-IN" dirty="0" smtClean="0"/>
              <a:t>seven shuffles </a:t>
            </a:r>
            <a:r>
              <a:rPr lang="en-IN" dirty="0"/>
              <a:t>are needed to “thoroughly mix up” the cards </a:t>
            </a:r>
            <a:r>
              <a:rPr lang="en-IN" dirty="0" smtClean="0"/>
              <a:t>in an ordinary </a:t>
            </a:r>
            <a:r>
              <a:rPr lang="en-IN" dirty="0"/>
              <a:t>deck.</a:t>
            </a:r>
            <a:endParaRPr lang="en-US" altLang="en-US" dirty="0"/>
          </a:p>
        </p:txBody>
      </p:sp>
    </p:spTree>
    <p:extLst>
      <p:ext uri="{BB962C8B-B14F-4D97-AF65-F5344CB8AC3E}">
        <p14:creationId xmlns:p14="http://schemas.microsoft.com/office/powerpoint/2010/main" val="2457863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9.1.1 </a:t>
            </a:r>
            <a:r>
              <a:rPr lang="en-US" altLang="en-US" sz="2600" dirty="0"/>
              <a:t>– </a:t>
            </a:r>
            <a:r>
              <a:rPr lang="en-IN" altLang="en-US" sz="2600" i="1" dirty="0" smtClean="0"/>
              <a:t>Probabilities </a:t>
            </a:r>
            <a:r>
              <a:rPr lang="en-IN" altLang="en-US" sz="2600" i="1" dirty="0"/>
              <a:t>for a Deck of </a:t>
            </a:r>
            <a:r>
              <a:rPr lang="en-IN" altLang="en-US" sz="2600" i="1" dirty="0" smtClean="0"/>
              <a:t>Cards</a:t>
            </a:r>
            <a:endParaRPr lang="en-IN" altLang="en-US" sz="26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657600"/>
          </a:xfrm>
        </p:spPr>
        <p:txBody>
          <a:bodyPr/>
          <a:lstStyle/>
          <a:p>
            <a:pPr marL="0" indent="0"/>
            <a:r>
              <a:rPr lang="en-IN" dirty="0"/>
              <a:t>In 2000 mathematician Nick </a:t>
            </a:r>
            <a:r>
              <a:rPr lang="en-IN" dirty="0" err="1"/>
              <a:t>Trefethen</a:t>
            </a:r>
            <a:r>
              <a:rPr lang="en-IN" dirty="0"/>
              <a:t>, working with </a:t>
            </a:r>
            <a:r>
              <a:rPr lang="en-IN" dirty="0" smtClean="0"/>
              <a:t>his father</a:t>
            </a:r>
            <a:r>
              <a:rPr lang="en-IN" dirty="0"/>
              <a:t>, </a:t>
            </a:r>
            <a:r>
              <a:rPr lang="en-IN" dirty="0" smtClean="0"/>
              <a:t>Lloyd </a:t>
            </a:r>
            <a:r>
              <a:rPr lang="en-IN" dirty="0" err="1" smtClean="0"/>
              <a:t>Trefethen</a:t>
            </a:r>
            <a:r>
              <a:rPr lang="en-IN" dirty="0"/>
              <a:t>, a mechanical engineer, used </a:t>
            </a:r>
            <a:r>
              <a:rPr lang="en-IN" dirty="0" smtClean="0"/>
              <a:t>a somewhat </a:t>
            </a:r>
            <a:r>
              <a:rPr lang="en-IN" dirty="0"/>
              <a:t>different definition of “thoroughly </a:t>
            </a:r>
            <a:r>
              <a:rPr lang="en-IN" dirty="0" smtClean="0"/>
              <a:t>mix up</a:t>
            </a:r>
            <a:r>
              <a:rPr lang="en-IN" dirty="0"/>
              <a:t>” </a:t>
            </a:r>
            <a:r>
              <a:rPr lang="en-IN" dirty="0" smtClean="0"/>
              <a:t>to show </a:t>
            </a:r>
            <a:r>
              <a:rPr lang="en-IN" dirty="0"/>
              <a:t>that six shuffles will nearly always suffice</a:t>
            </a:r>
            <a:r>
              <a:rPr lang="en-IN" dirty="0" smtClean="0"/>
              <a:t>.</a:t>
            </a:r>
          </a:p>
          <a:p>
            <a:pPr marL="0" indent="0"/>
            <a:endParaRPr lang="en-IN" altLang="en-US" dirty="0"/>
          </a:p>
          <a:p>
            <a:pPr marL="0" indent="0"/>
            <a:r>
              <a:rPr lang="en-IN" dirty="0"/>
              <a:t>Imagine that the cards in a </a:t>
            </a:r>
            <a:r>
              <a:rPr lang="en-IN" dirty="0" smtClean="0"/>
              <a:t>deck have </a:t>
            </a:r>
            <a:r>
              <a:rPr lang="en-IN" dirty="0"/>
              <a:t>become—by </a:t>
            </a:r>
            <a:r>
              <a:rPr lang="en-IN" dirty="0" smtClean="0"/>
              <a:t>some method—so </a:t>
            </a:r>
            <a:r>
              <a:rPr lang="en-IN" dirty="0"/>
              <a:t>thoroughly mixed up that if you spread </a:t>
            </a:r>
            <a:r>
              <a:rPr lang="en-IN" dirty="0" smtClean="0"/>
              <a:t>them out face down </a:t>
            </a:r>
            <a:r>
              <a:rPr lang="en-IN" dirty="0"/>
              <a:t>and pick one at random, you are as </a:t>
            </a:r>
            <a:r>
              <a:rPr lang="en-IN" dirty="0" smtClean="0"/>
              <a:t>likely to </a:t>
            </a:r>
            <a:r>
              <a:rPr lang="en-IN" dirty="0"/>
              <a:t>get any one card as any other.</a:t>
            </a:r>
            <a:endParaRPr lang="en-US" altLang="en-US" dirty="0"/>
          </a:p>
        </p:txBody>
      </p:sp>
    </p:spTree>
    <p:extLst>
      <p:ext uri="{BB962C8B-B14F-4D97-AF65-F5344CB8AC3E}">
        <p14:creationId xmlns:p14="http://schemas.microsoft.com/office/powerpoint/2010/main" val="1703227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600" dirty="0"/>
              <a:t>Example </a:t>
            </a:r>
            <a:r>
              <a:rPr lang="en-IN" altLang="en-US" sz="2600" dirty="0" smtClean="0"/>
              <a:t>9.1.1 </a:t>
            </a:r>
            <a:r>
              <a:rPr lang="en-US" altLang="en-US" sz="2600" dirty="0"/>
              <a:t>– </a:t>
            </a:r>
            <a:r>
              <a:rPr lang="en-IN" altLang="en-US" sz="2600" i="1" dirty="0" smtClean="0"/>
              <a:t>Probabilities </a:t>
            </a:r>
            <a:r>
              <a:rPr lang="en-IN" altLang="en-US" sz="2600" i="1" dirty="0"/>
              <a:t>for a Deck of </a:t>
            </a:r>
            <a:r>
              <a:rPr lang="en-IN" altLang="en-US" sz="2600" i="1" dirty="0" smtClean="0"/>
              <a:t>Cards</a:t>
            </a:r>
            <a:endParaRPr lang="en-IN" altLang="en-US" sz="26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657600"/>
          </a:xfrm>
        </p:spPr>
        <p:txBody>
          <a:bodyPr/>
          <a:lstStyle/>
          <a:p>
            <a:r>
              <a:rPr lang="en-IN" dirty="0" smtClean="0"/>
              <a:t>a. What </a:t>
            </a:r>
            <a:r>
              <a:rPr lang="en-IN" dirty="0"/>
              <a:t>is the sample space of </a:t>
            </a:r>
            <a:r>
              <a:rPr lang="en-IN" dirty="0" smtClean="0"/>
              <a:t>outcomes?</a:t>
            </a:r>
          </a:p>
          <a:p>
            <a:endParaRPr lang="en-IN" dirty="0" smtClean="0"/>
          </a:p>
          <a:p>
            <a:r>
              <a:rPr lang="en-IN" dirty="0" smtClean="0"/>
              <a:t>b</a:t>
            </a:r>
            <a:r>
              <a:rPr lang="en-IN" dirty="0"/>
              <a:t>. What is the event that the chosen card is a black </a:t>
            </a:r>
            <a:r>
              <a:rPr lang="en-IN" dirty="0" smtClean="0"/>
              <a:t>face card?</a:t>
            </a:r>
          </a:p>
          <a:p>
            <a:endParaRPr lang="en-IN" dirty="0"/>
          </a:p>
          <a:p>
            <a:r>
              <a:rPr lang="en-IN" dirty="0" smtClean="0"/>
              <a:t>c</a:t>
            </a:r>
            <a:r>
              <a:rPr lang="en-IN" dirty="0"/>
              <a:t>. What is the probability that the chosen card is a </a:t>
            </a:r>
            <a:r>
              <a:rPr lang="en-IN" dirty="0" smtClean="0"/>
              <a:t>black face </a:t>
            </a:r>
            <a:r>
              <a:rPr lang="en-IN" dirty="0"/>
              <a:t>card?</a:t>
            </a:r>
            <a:endParaRPr lang="en-US" altLang="en-US" dirty="0"/>
          </a:p>
        </p:txBody>
      </p:sp>
    </p:spTree>
    <p:extLst>
      <p:ext uri="{BB962C8B-B14F-4D97-AF65-F5344CB8AC3E}">
        <p14:creationId xmlns:p14="http://schemas.microsoft.com/office/powerpoint/2010/main" val="1486825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9.1.1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505200"/>
          </a:xfrm>
        </p:spPr>
        <p:txBody>
          <a:bodyPr/>
          <a:lstStyle/>
          <a:p>
            <a:r>
              <a:rPr lang="en-IN" dirty="0" smtClean="0"/>
              <a:t>a. The </a:t>
            </a:r>
            <a:r>
              <a:rPr lang="en-IN" dirty="0"/>
              <a:t>outcomes in the sample space </a:t>
            </a:r>
            <a:r>
              <a:rPr lang="en-IN" i="1" dirty="0"/>
              <a:t>S </a:t>
            </a:r>
            <a:r>
              <a:rPr lang="en-IN" dirty="0"/>
              <a:t>are the 52 cards </a:t>
            </a:r>
            <a:r>
              <a:rPr lang="en-IN" dirty="0" smtClean="0"/>
              <a:t>in the deck.</a:t>
            </a:r>
          </a:p>
          <a:p>
            <a:endParaRPr lang="en-IN" dirty="0" smtClean="0"/>
          </a:p>
          <a:p>
            <a:r>
              <a:rPr lang="en-IN" dirty="0" smtClean="0"/>
              <a:t>b</a:t>
            </a:r>
            <a:r>
              <a:rPr lang="en-IN" dirty="0"/>
              <a:t>. Let </a:t>
            </a:r>
            <a:r>
              <a:rPr lang="en-IN" i="1" dirty="0"/>
              <a:t>E </a:t>
            </a:r>
            <a:r>
              <a:rPr lang="en-IN" dirty="0"/>
              <a:t>be the event that a black face card </a:t>
            </a:r>
            <a:r>
              <a:rPr lang="en-IN" dirty="0" smtClean="0"/>
              <a:t>is chosen</a:t>
            </a:r>
            <a:r>
              <a:rPr lang="en-IN" dirty="0"/>
              <a:t>. </a:t>
            </a:r>
            <a:r>
              <a:rPr lang="en-IN" dirty="0" smtClean="0"/>
              <a:t>The outcomes </a:t>
            </a:r>
            <a:r>
              <a:rPr lang="en-IN" dirty="0"/>
              <a:t>in </a:t>
            </a:r>
            <a:r>
              <a:rPr lang="en-IN" i="1" dirty="0"/>
              <a:t>E </a:t>
            </a:r>
            <a:r>
              <a:rPr lang="en-IN" dirty="0"/>
              <a:t>are the </a:t>
            </a:r>
            <a:r>
              <a:rPr lang="en-IN" dirty="0" smtClean="0"/>
              <a:t>jack, queen</a:t>
            </a:r>
            <a:r>
              <a:rPr lang="en-IN" dirty="0"/>
              <a:t>, and king of clubs </a:t>
            </a:r>
            <a:r>
              <a:rPr lang="en-IN" dirty="0" smtClean="0"/>
              <a:t>and the </a:t>
            </a:r>
            <a:r>
              <a:rPr lang="en-IN" dirty="0"/>
              <a:t>jack, queen, and king of spades. Symbolically</a:t>
            </a:r>
            <a:r>
              <a:rPr lang="en-IN" dirty="0" smtClean="0"/>
              <a:t>:</a:t>
            </a:r>
          </a:p>
          <a:p>
            <a:endParaRPr lang="en-IN" altLang="en-US" dirty="0"/>
          </a:p>
          <a:p>
            <a:r>
              <a:rPr lang="en-IN" altLang="en-US" dirty="0" smtClean="0"/>
              <a:t>			</a:t>
            </a:r>
            <a:r>
              <a:rPr lang="en-IN" i="1" dirty="0"/>
              <a:t>E </a:t>
            </a:r>
            <a:r>
              <a:rPr lang="en-IN" dirty="0"/>
              <a:t>=</a:t>
            </a:r>
            <a:r>
              <a:rPr lang="en-IN" dirty="0" smtClean="0"/>
              <a:t> </a:t>
            </a:r>
            <a:r>
              <a:rPr lang="en-IN" dirty="0"/>
              <a:t>{J♣, Q♣, K♣, J♠, Q♠, K♠}.</a:t>
            </a:r>
            <a:endParaRPr lang="en-US" altLang="en-US" dirty="0"/>
          </a:p>
        </p:txBody>
      </p:sp>
    </p:spTree>
    <p:extLst>
      <p:ext uri="{BB962C8B-B14F-4D97-AF65-F5344CB8AC3E}">
        <p14:creationId xmlns:p14="http://schemas.microsoft.com/office/powerpoint/2010/main" val="2174215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9.1.1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981200"/>
          </a:xfrm>
        </p:spPr>
        <p:txBody>
          <a:bodyPr/>
          <a:lstStyle/>
          <a:p>
            <a:r>
              <a:rPr lang="en-IN" dirty="0"/>
              <a:t>c. By part (b), </a:t>
            </a:r>
            <a:r>
              <a:rPr lang="en-IN" i="1" dirty="0"/>
              <a:t>N</a:t>
            </a:r>
            <a:r>
              <a:rPr lang="en-IN" dirty="0"/>
              <a:t>(</a:t>
            </a:r>
            <a:r>
              <a:rPr lang="en-IN" i="1" dirty="0"/>
              <a:t>E</a:t>
            </a:r>
            <a:r>
              <a:rPr lang="en-IN" dirty="0"/>
              <a:t>) </a:t>
            </a:r>
            <a:r>
              <a:rPr lang="en-IN" dirty="0" smtClean="0"/>
              <a:t>= </a:t>
            </a:r>
            <a:r>
              <a:rPr lang="en-IN" dirty="0"/>
              <a:t>6, and according to the description </a:t>
            </a:r>
            <a:r>
              <a:rPr lang="en-IN" dirty="0" smtClean="0"/>
              <a:t>of the </a:t>
            </a:r>
            <a:r>
              <a:rPr lang="en-IN" dirty="0"/>
              <a:t>situation, all 52 </a:t>
            </a:r>
            <a:r>
              <a:rPr lang="en-IN" dirty="0" smtClean="0"/>
              <a:t>outcomes in </a:t>
            </a:r>
            <a:r>
              <a:rPr lang="en-IN" dirty="0"/>
              <a:t>the sample space </a:t>
            </a:r>
            <a:r>
              <a:rPr lang="en-IN" dirty="0" smtClean="0"/>
              <a:t>are equally </a:t>
            </a:r>
            <a:r>
              <a:rPr lang="en-IN" dirty="0"/>
              <a:t>likely. Therefore, by the equally likely </a:t>
            </a:r>
            <a:r>
              <a:rPr lang="en-IN" dirty="0" smtClean="0"/>
              <a:t>probability formula</a:t>
            </a:r>
            <a:r>
              <a:rPr lang="en-IN" dirty="0"/>
              <a:t>, the probability that the chosen card is a </a:t>
            </a:r>
            <a:r>
              <a:rPr lang="en-IN" dirty="0" smtClean="0"/>
              <a:t>black face </a:t>
            </a:r>
            <a:r>
              <a:rPr lang="en-IN" dirty="0"/>
              <a:t>card is</a:t>
            </a:r>
            <a:endParaRPr lang="en-US" altLang="en-US" dirty="0"/>
          </a:p>
        </p:txBody>
      </p:sp>
      <p:pic>
        <p:nvPicPr>
          <p:cNvPr id="5" name="Picture 4" descr="P(E) = N(E)∕N(S) = 6∕52 is approximately equal to 11.5%"/>
          <p:cNvPicPr>
            <a:picLocks noChangeAspect="1"/>
          </p:cNvPicPr>
          <p:nvPr/>
        </p:nvPicPr>
        <p:blipFill>
          <a:blip r:embed="rId3"/>
          <a:stretch>
            <a:fillRect/>
          </a:stretch>
        </p:blipFill>
        <p:spPr>
          <a:xfrm>
            <a:off x="2994564" y="3484486"/>
            <a:ext cx="3154873" cy="706514"/>
          </a:xfrm>
          <a:prstGeom prst="rect">
            <a:avLst/>
          </a:prstGeom>
        </p:spPr>
      </p:pic>
    </p:spTree>
    <p:extLst>
      <p:ext uri="{BB962C8B-B14F-4D97-AF65-F5344CB8AC3E}">
        <p14:creationId xmlns:p14="http://schemas.microsoft.com/office/powerpoint/2010/main" val="3682455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Counting the Elements of a List</a:t>
            </a:r>
          </a:p>
        </p:txBody>
      </p:sp>
    </p:spTree>
    <p:extLst>
      <p:ext uri="{BB962C8B-B14F-4D97-AF65-F5344CB8AC3E}">
        <p14:creationId xmlns:p14="http://schemas.microsoft.com/office/powerpoint/2010/main" val="3993921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Counting </a:t>
            </a:r>
            <a:r>
              <a:rPr lang="en-IN" altLang="en-US" dirty="0"/>
              <a:t>the Elements of a </a:t>
            </a:r>
            <a:r>
              <a:rPr lang="en-IN" altLang="en-US" dirty="0" smtClean="0"/>
              <a:t>List</a:t>
            </a:r>
            <a:endParaRPr lang="en-IN" altLang="en-US" dirty="0">
              <a:solidFill>
                <a:schemeClr val="tx1"/>
              </a:solidFill>
            </a:endParaRPr>
          </a:p>
        </p:txBody>
      </p:sp>
      <p:sp>
        <p:nvSpPr>
          <p:cNvPr id="5" name="Content Placeholder 2"/>
          <p:cNvSpPr>
            <a:spLocks noGrp="1"/>
          </p:cNvSpPr>
          <p:nvPr>
            <p:ph sz="quarter" idx="13"/>
          </p:nvPr>
        </p:nvSpPr>
        <p:spPr>
          <a:xfrm>
            <a:off x="457200" y="1371600"/>
            <a:ext cx="8125841" cy="1981200"/>
          </a:xfrm>
        </p:spPr>
        <p:txBody>
          <a:bodyPr/>
          <a:lstStyle/>
          <a:p>
            <a:pPr marL="0" indent="0"/>
            <a:r>
              <a:rPr lang="en-IN" dirty="0"/>
              <a:t>Some counting problems are as simple as counting </a:t>
            </a:r>
            <a:r>
              <a:rPr lang="en-IN" dirty="0" smtClean="0"/>
              <a:t>the elements </a:t>
            </a:r>
            <a:r>
              <a:rPr lang="en-IN" dirty="0"/>
              <a:t>of a list. For instance, </a:t>
            </a:r>
            <a:r>
              <a:rPr lang="en-IN" dirty="0" smtClean="0"/>
              <a:t>how many </a:t>
            </a:r>
            <a:r>
              <a:rPr lang="en-IN" dirty="0"/>
              <a:t>integers </a:t>
            </a:r>
            <a:r>
              <a:rPr lang="en-IN" dirty="0" smtClean="0"/>
              <a:t>are there </a:t>
            </a:r>
            <a:r>
              <a:rPr lang="en-IN" dirty="0"/>
              <a:t>from 5 through 12? To answer this </a:t>
            </a:r>
            <a:r>
              <a:rPr lang="en-IN" dirty="0" smtClean="0"/>
              <a:t>question, imagine </a:t>
            </a:r>
            <a:r>
              <a:rPr lang="en-IN" dirty="0"/>
              <a:t>going </a:t>
            </a:r>
            <a:r>
              <a:rPr lang="en-IN" dirty="0" smtClean="0"/>
              <a:t>along the </a:t>
            </a:r>
            <a:r>
              <a:rPr lang="en-IN" dirty="0"/>
              <a:t>list of integers from 5 to </a:t>
            </a:r>
            <a:r>
              <a:rPr lang="en-IN" dirty="0" smtClean="0"/>
              <a:t>12, counting </a:t>
            </a:r>
            <a:r>
              <a:rPr lang="en-IN" dirty="0"/>
              <a:t>each in turn.</a:t>
            </a:r>
            <a:endParaRPr lang="en-US" altLang="en-US" dirty="0"/>
          </a:p>
        </p:txBody>
      </p:sp>
      <p:pic>
        <p:nvPicPr>
          <p:cNvPr id="3" name="Picture 2" descr="There is a list of numbers from 5 to 12, and each of these numbers shows their count of integers. Number 5 shows the count of its integers as 1, number 6 shows the count of its integers as 2, number 7 shows the count of its integers as 3, number 8 shows the count of its integers as 4, number 9 shows the count of its integers as 5, number 10 shows the count of its integers as 6, number 11 shows the count of its integers as 7, number 12 shows the count of its integers as 8."/>
          <p:cNvPicPr>
            <a:picLocks noChangeAspect="1"/>
          </p:cNvPicPr>
          <p:nvPr/>
        </p:nvPicPr>
        <p:blipFill>
          <a:blip r:embed="rId3"/>
          <a:stretch>
            <a:fillRect/>
          </a:stretch>
        </p:blipFill>
        <p:spPr>
          <a:xfrm>
            <a:off x="2225841" y="3429000"/>
            <a:ext cx="4692318" cy="1022136"/>
          </a:xfrm>
          <a:prstGeom prst="rect">
            <a:avLst/>
          </a:prstGeom>
        </p:spPr>
      </p:pic>
      <p:sp>
        <p:nvSpPr>
          <p:cNvPr id="7" name="Content Placeholder 2"/>
          <p:cNvSpPr>
            <a:spLocks noGrp="1"/>
          </p:cNvSpPr>
          <p:nvPr>
            <p:ph sz="quarter" idx="13"/>
          </p:nvPr>
        </p:nvSpPr>
        <p:spPr>
          <a:xfrm>
            <a:off x="457201" y="4800600"/>
            <a:ext cx="2971800" cy="457200"/>
          </a:xfrm>
        </p:spPr>
        <p:txBody>
          <a:bodyPr/>
          <a:lstStyle/>
          <a:p>
            <a:pPr marL="0" indent="0"/>
            <a:r>
              <a:rPr lang="en-IN" dirty="0"/>
              <a:t>So the answer is 8.</a:t>
            </a:r>
            <a:endParaRPr lang="en-US" altLang="en-US" dirty="0"/>
          </a:p>
        </p:txBody>
      </p:sp>
    </p:spTree>
    <p:extLst>
      <p:ext uri="{BB962C8B-B14F-4D97-AF65-F5344CB8AC3E}">
        <p14:creationId xmlns:p14="http://schemas.microsoft.com/office/powerpoint/2010/main" val="980801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Counting </a:t>
            </a:r>
            <a:r>
              <a:rPr lang="en-IN" altLang="en-US" dirty="0"/>
              <a:t>the Elements of a </a:t>
            </a:r>
            <a:r>
              <a:rPr lang="en-IN" altLang="en-US" dirty="0" smtClean="0"/>
              <a:t>List</a:t>
            </a:r>
            <a:endParaRPr lang="en-IN" altLang="en-US" dirty="0">
              <a:solidFill>
                <a:schemeClr val="tx1"/>
              </a:solidFill>
            </a:endParaRPr>
          </a:p>
        </p:txBody>
      </p:sp>
      <p:sp>
        <p:nvSpPr>
          <p:cNvPr id="5" name="Content Placeholder 2"/>
          <p:cNvSpPr>
            <a:spLocks noGrp="1"/>
          </p:cNvSpPr>
          <p:nvPr>
            <p:ph sz="quarter" idx="13"/>
          </p:nvPr>
        </p:nvSpPr>
        <p:spPr>
          <a:xfrm>
            <a:off x="457200" y="1371600"/>
            <a:ext cx="8125841" cy="3657600"/>
          </a:xfrm>
        </p:spPr>
        <p:txBody>
          <a:bodyPr/>
          <a:lstStyle/>
          <a:p>
            <a:pPr marL="0" indent="0"/>
            <a:r>
              <a:rPr lang="en-IN" dirty="0"/>
              <a:t>More generally, if </a:t>
            </a:r>
            <a:r>
              <a:rPr lang="en-IN" i="1" dirty="0"/>
              <a:t>m </a:t>
            </a:r>
            <a:r>
              <a:rPr lang="en-IN" dirty="0"/>
              <a:t>and </a:t>
            </a:r>
            <a:r>
              <a:rPr lang="en-IN" i="1" dirty="0"/>
              <a:t>n </a:t>
            </a:r>
            <a:r>
              <a:rPr lang="en-IN" dirty="0"/>
              <a:t>are integers and </a:t>
            </a:r>
            <a:r>
              <a:rPr lang="en-IN" i="1" dirty="0"/>
              <a:t>m </a:t>
            </a:r>
            <a:r>
              <a:rPr lang="en-IN" dirty="0"/>
              <a:t>≤ </a:t>
            </a:r>
            <a:r>
              <a:rPr lang="en-IN" i="1" dirty="0"/>
              <a:t>n</a:t>
            </a:r>
            <a:r>
              <a:rPr lang="en-IN" dirty="0"/>
              <a:t>, </a:t>
            </a:r>
            <a:r>
              <a:rPr lang="en-IN" dirty="0" smtClean="0"/>
              <a:t>how many </a:t>
            </a:r>
            <a:r>
              <a:rPr lang="en-IN" dirty="0"/>
              <a:t>integers are there </a:t>
            </a:r>
            <a:r>
              <a:rPr lang="en-IN" dirty="0" smtClean="0"/>
              <a:t>from </a:t>
            </a:r>
            <a:r>
              <a:rPr lang="en-IN" i="1" dirty="0" smtClean="0"/>
              <a:t>m </a:t>
            </a:r>
            <a:r>
              <a:rPr lang="en-IN" dirty="0"/>
              <a:t>through </a:t>
            </a:r>
            <a:r>
              <a:rPr lang="en-IN" i="1" dirty="0"/>
              <a:t>n</a:t>
            </a:r>
            <a:r>
              <a:rPr lang="en-IN" dirty="0"/>
              <a:t>? To </a:t>
            </a:r>
            <a:r>
              <a:rPr lang="en-IN" dirty="0" smtClean="0"/>
              <a:t>answer this </a:t>
            </a:r>
            <a:r>
              <a:rPr lang="en-IN" dirty="0"/>
              <a:t>question, note that </a:t>
            </a:r>
            <a:r>
              <a:rPr lang="en-IN" i="1" dirty="0"/>
              <a:t>n </a:t>
            </a:r>
            <a:r>
              <a:rPr lang="en-IN" dirty="0"/>
              <a:t>=</a:t>
            </a:r>
            <a:r>
              <a:rPr lang="en-IN" dirty="0" smtClean="0"/>
              <a:t> </a:t>
            </a:r>
            <a:r>
              <a:rPr lang="en-IN" i="1" dirty="0" smtClean="0"/>
              <a:t>m</a:t>
            </a:r>
            <a:r>
              <a:rPr lang="en-IN" dirty="0"/>
              <a:t> </a:t>
            </a:r>
            <a:r>
              <a:rPr lang="en-IN" dirty="0" smtClean="0"/>
              <a:t>+ (</a:t>
            </a:r>
            <a:r>
              <a:rPr lang="en-IN" i="1" dirty="0" smtClean="0"/>
              <a:t>n </a:t>
            </a:r>
            <a:r>
              <a:rPr lang="en-IN" dirty="0" smtClean="0"/>
              <a:t>− </a:t>
            </a:r>
            <a:r>
              <a:rPr lang="en-IN" i="1" dirty="0" smtClean="0"/>
              <a:t>m</a:t>
            </a:r>
            <a:r>
              <a:rPr lang="en-IN" dirty="0"/>
              <a:t>), where </a:t>
            </a:r>
            <a:r>
              <a:rPr lang="en-IN" i="1" dirty="0" smtClean="0"/>
              <a:t>n</a:t>
            </a:r>
            <a:r>
              <a:rPr lang="en-IN" dirty="0"/>
              <a:t> − </a:t>
            </a:r>
            <a:r>
              <a:rPr lang="en-IN" i="1" dirty="0" smtClean="0"/>
              <a:t>m </a:t>
            </a:r>
            <a:r>
              <a:rPr lang="en-IN" dirty="0"/>
              <a:t>≥ </a:t>
            </a:r>
            <a:r>
              <a:rPr lang="en-IN" dirty="0" smtClean="0"/>
              <a:t>0 </a:t>
            </a:r>
            <a:r>
              <a:rPr lang="en-IN" i="1" dirty="0" smtClean="0"/>
              <a:t>[since n </a:t>
            </a:r>
            <a:r>
              <a:rPr lang="en-IN" dirty="0"/>
              <a:t>≥ </a:t>
            </a:r>
            <a:r>
              <a:rPr lang="en-IN" i="1" dirty="0"/>
              <a:t>m</a:t>
            </a:r>
            <a:r>
              <a:rPr lang="en-IN" i="1" dirty="0" smtClean="0"/>
              <a:t>]</a:t>
            </a:r>
            <a:r>
              <a:rPr lang="en-IN" dirty="0" smtClean="0"/>
              <a:t>.</a:t>
            </a:r>
          </a:p>
          <a:p>
            <a:pPr marL="0" indent="0"/>
            <a:endParaRPr lang="en-IN" altLang="en-US" dirty="0"/>
          </a:p>
          <a:p>
            <a:pPr marL="0" indent="0"/>
            <a:r>
              <a:rPr lang="en-IN" dirty="0"/>
              <a:t>Note also that the element </a:t>
            </a:r>
            <a:r>
              <a:rPr lang="en-IN" i="1" dirty="0" smtClean="0"/>
              <a:t>m</a:t>
            </a:r>
            <a:r>
              <a:rPr lang="en-IN" dirty="0"/>
              <a:t> </a:t>
            </a:r>
            <a:r>
              <a:rPr lang="en-IN" dirty="0" smtClean="0"/>
              <a:t>+ 0 </a:t>
            </a:r>
            <a:r>
              <a:rPr lang="en-IN" dirty="0"/>
              <a:t>is the first element of </a:t>
            </a:r>
            <a:r>
              <a:rPr lang="en-IN" dirty="0" smtClean="0"/>
              <a:t>the list</a:t>
            </a:r>
            <a:r>
              <a:rPr lang="en-IN" dirty="0"/>
              <a:t>, the element </a:t>
            </a:r>
            <a:r>
              <a:rPr lang="en-IN" i="1" dirty="0" smtClean="0"/>
              <a:t>m</a:t>
            </a:r>
            <a:r>
              <a:rPr lang="en-IN" dirty="0"/>
              <a:t> </a:t>
            </a:r>
            <a:r>
              <a:rPr lang="en-IN" dirty="0" smtClean="0"/>
              <a:t>+ 1 is </a:t>
            </a:r>
            <a:r>
              <a:rPr lang="en-IN" dirty="0"/>
              <a:t>the second element, </a:t>
            </a:r>
            <a:r>
              <a:rPr lang="en-IN" dirty="0" smtClean="0"/>
              <a:t>the element </a:t>
            </a:r>
            <a:r>
              <a:rPr lang="en-IN" i="1" dirty="0" smtClean="0"/>
              <a:t>m</a:t>
            </a:r>
            <a:r>
              <a:rPr lang="en-IN" dirty="0"/>
              <a:t> </a:t>
            </a:r>
            <a:r>
              <a:rPr lang="en-IN" dirty="0" smtClean="0"/>
              <a:t>+ 2 </a:t>
            </a:r>
            <a:r>
              <a:rPr lang="en-IN" dirty="0"/>
              <a:t>is the third, and so forth.</a:t>
            </a:r>
            <a:endParaRPr lang="en-US" altLang="en-US" dirty="0"/>
          </a:p>
        </p:txBody>
      </p:sp>
    </p:spTree>
    <p:extLst>
      <p:ext uri="{BB962C8B-B14F-4D97-AF65-F5344CB8AC3E}">
        <p14:creationId xmlns:p14="http://schemas.microsoft.com/office/powerpoint/2010/main" val="1373846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Counting </a:t>
            </a:r>
            <a:r>
              <a:rPr lang="en-IN" altLang="en-US" dirty="0"/>
              <a:t>the Elements of a </a:t>
            </a:r>
            <a:r>
              <a:rPr lang="en-IN" altLang="en-US" dirty="0" smtClean="0"/>
              <a:t>List</a:t>
            </a:r>
            <a:endParaRPr lang="en-IN" altLang="en-US" dirty="0">
              <a:solidFill>
                <a:schemeClr val="tx1"/>
              </a:solidFill>
            </a:endParaRPr>
          </a:p>
        </p:txBody>
      </p:sp>
      <p:sp>
        <p:nvSpPr>
          <p:cNvPr id="5" name="Content Placeholder 2"/>
          <p:cNvSpPr>
            <a:spLocks noGrp="1"/>
          </p:cNvSpPr>
          <p:nvPr>
            <p:ph sz="quarter" idx="13"/>
          </p:nvPr>
        </p:nvSpPr>
        <p:spPr>
          <a:xfrm>
            <a:off x="457200" y="1371600"/>
            <a:ext cx="8125841" cy="838200"/>
          </a:xfrm>
        </p:spPr>
        <p:txBody>
          <a:bodyPr/>
          <a:lstStyle/>
          <a:p>
            <a:pPr marL="0" indent="0"/>
            <a:r>
              <a:rPr lang="en-IN" dirty="0"/>
              <a:t>In general, the </a:t>
            </a:r>
            <a:r>
              <a:rPr lang="en-IN" dirty="0" smtClean="0"/>
              <a:t>element </a:t>
            </a:r>
            <a:r>
              <a:rPr lang="en-IN" i="1" dirty="0" smtClean="0"/>
              <a:t>m</a:t>
            </a:r>
            <a:r>
              <a:rPr lang="en-IN" dirty="0"/>
              <a:t> </a:t>
            </a:r>
            <a:r>
              <a:rPr lang="en-IN" dirty="0" smtClean="0"/>
              <a:t>+ </a:t>
            </a:r>
            <a:r>
              <a:rPr lang="en-IN" i="1" dirty="0" err="1" smtClean="0"/>
              <a:t>i</a:t>
            </a:r>
            <a:r>
              <a:rPr lang="en-IN" i="1" dirty="0" smtClean="0"/>
              <a:t> </a:t>
            </a:r>
            <a:r>
              <a:rPr lang="en-IN" dirty="0"/>
              <a:t>is the </a:t>
            </a:r>
            <a:r>
              <a:rPr lang="en-IN" dirty="0" smtClean="0"/>
              <a:t>(</a:t>
            </a:r>
            <a:r>
              <a:rPr lang="en-IN" i="1" dirty="0" smtClean="0"/>
              <a:t>I</a:t>
            </a:r>
            <a:r>
              <a:rPr lang="en-IN" dirty="0" smtClean="0"/>
              <a:t> + 1)</a:t>
            </a:r>
            <a:r>
              <a:rPr lang="en-IN" dirty="0" err="1" smtClean="0"/>
              <a:t>st</a:t>
            </a:r>
            <a:r>
              <a:rPr lang="en-IN" dirty="0" smtClean="0"/>
              <a:t> </a:t>
            </a:r>
            <a:r>
              <a:rPr lang="en-IN" dirty="0"/>
              <a:t>element of </a:t>
            </a:r>
            <a:r>
              <a:rPr lang="en-IN" dirty="0" smtClean="0"/>
              <a:t>the list</a:t>
            </a:r>
            <a:r>
              <a:rPr lang="en-IN" dirty="0"/>
              <a:t>.</a:t>
            </a:r>
            <a:endParaRPr lang="en-US" altLang="en-US" dirty="0"/>
          </a:p>
        </p:txBody>
      </p:sp>
      <p:pic>
        <p:nvPicPr>
          <p:cNvPr id="3" name="Picture 2" descr="There is a list of numbers from m to n, and each of these numbers shows their count of integers. Number m that is m + 0 shows the count of its integers as 1, number m + 1 shows the count of its integers as 2, number m + 2 shows the count of its integers as 3, and the list will continue up to the number n that is m + (n minus m); it shows the count of integers as (n minus m) + 1."/>
          <p:cNvPicPr>
            <a:picLocks noChangeAspect="1"/>
          </p:cNvPicPr>
          <p:nvPr/>
        </p:nvPicPr>
        <p:blipFill>
          <a:blip r:embed="rId3"/>
          <a:stretch>
            <a:fillRect/>
          </a:stretch>
        </p:blipFill>
        <p:spPr>
          <a:xfrm>
            <a:off x="1449263" y="2216854"/>
            <a:ext cx="6245475" cy="831146"/>
          </a:xfrm>
          <a:prstGeom prst="rect">
            <a:avLst/>
          </a:prstGeom>
        </p:spPr>
      </p:pic>
      <p:sp>
        <p:nvSpPr>
          <p:cNvPr id="6" name="Content Placeholder 2"/>
          <p:cNvSpPr>
            <a:spLocks noGrp="1"/>
          </p:cNvSpPr>
          <p:nvPr>
            <p:ph sz="quarter" idx="13"/>
          </p:nvPr>
        </p:nvSpPr>
        <p:spPr>
          <a:xfrm>
            <a:off x="457200" y="3352800"/>
            <a:ext cx="8125841" cy="533400"/>
          </a:xfrm>
        </p:spPr>
        <p:txBody>
          <a:bodyPr/>
          <a:lstStyle/>
          <a:p>
            <a:pPr marL="0" indent="0"/>
            <a:r>
              <a:rPr lang="en-IN" dirty="0"/>
              <a:t>And so the number of elements in the list is </a:t>
            </a:r>
            <a:r>
              <a:rPr lang="en-IN" i="1" dirty="0" smtClean="0"/>
              <a:t>n </a:t>
            </a:r>
            <a:r>
              <a:rPr lang="en-IN" dirty="0" smtClean="0"/>
              <a:t>− </a:t>
            </a:r>
            <a:r>
              <a:rPr lang="en-IN" i="1" dirty="0" smtClean="0"/>
              <a:t>m</a:t>
            </a:r>
            <a:r>
              <a:rPr lang="en-IN" dirty="0"/>
              <a:t> </a:t>
            </a:r>
            <a:r>
              <a:rPr lang="en-IN" dirty="0" smtClean="0"/>
              <a:t>+ 1</a:t>
            </a:r>
            <a:r>
              <a:rPr lang="en-IN" dirty="0"/>
              <a:t>.</a:t>
            </a:r>
            <a:endParaRPr lang="en-US" altLang="en-US" dirty="0"/>
          </a:p>
        </p:txBody>
      </p:sp>
      <p:pic>
        <p:nvPicPr>
          <p:cNvPr id="4" name="Picture 3" descr="A text box has the heading Theorem 9.1.1 The Number of Elements in a List. The text reads, If m and n are integers and m is less than or equals to n, then there are n minus m + 1 integers from m to n inclusive."/>
          <p:cNvPicPr>
            <a:picLocks noChangeAspect="1"/>
          </p:cNvPicPr>
          <p:nvPr/>
        </p:nvPicPr>
        <p:blipFill>
          <a:blip r:embed="rId4"/>
          <a:stretch>
            <a:fillRect/>
          </a:stretch>
        </p:blipFill>
        <p:spPr>
          <a:xfrm>
            <a:off x="793488" y="4038600"/>
            <a:ext cx="7557025" cy="1236791"/>
          </a:xfrm>
          <a:prstGeom prst="rect">
            <a:avLst/>
          </a:prstGeom>
        </p:spPr>
      </p:pic>
    </p:spTree>
    <p:extLst>
      <p:ext uri="{BB962C8B-B14F-4D97-AF65-F5344CB8AC3E}">
        <p14:creationId xmlns:p14="http://schemas.microsoft.com/office/powerpoint/2010/main" val="724491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9.1.4 </a:t>
            </a:r>
            <a:r>
              <a:rPr lang="en-US" altLang="en-US" sz="2700" dirty="0"/>
              <a:t>– </a:t>
            </a:r>
            <a:r>
              <a:rPr lang="en-IN" altLang="en-US" sz="2700" i="1" dirty="0" smtClean="0"/>
              <a:t>Counting </a:t>
            </a:r>
            <a:r>
              <a:rPr lang="en-IN" altLang="en-US" sz="2700" i="1" dirty="0"/>
              <a:t>the Elements of a </a:t>
            </a:r>
            <a:r>
              <a:rPr lang="en-IN" altLang="en-US" sz="2700" i="1" dirty="0" err="1" smtClean="0"/>
              <a:t>Sublist</a:t>
            </a:r>
            <a:endParaRPr lang="en-IN" altLang="en-US" sz="2700" dirty="0"/>
          </a:p>
        </p:txBody>
      </p:sp>
      <p:sp>
        <p:nvSpPr>
          <p:cNvPr id="3" name="Content Placeholder 2"/>
          <p:cNvSpPr>
            <a:spLocks noGrp="1"/>
          </p:cNvSpPr>
          <p:nvPr>
            <p:ph sz="quarter" idx="13"/>
          </p:nvPr>
        </p:nvSpPr>
        <p:spPr>
          <a:xfrm>
            <a:off x="457200" y="1447800"/>
            <a:ext cx="8226425" cy="4019550"/>
          </a:xfrm>
        </p:spPr>
        <p:txBody>
          <a:bodyPr/>
          <a:lstStyle/>
          <a:p>
            <a:r>
              <a:rPr lang="en-IN" dirty="0" smtClean="0"/>
              <a:t>a. How </a:t>
            </a:r>
            <a:r>
              <a:rPr lang="en-IN" dirty="0"/>
              <a:t>many three-digit integers (integers from 100 to 999 inclusive) are divisible by 5</a:t>
            </a:r>
            <a:r>
              <a:rPr lang="en-IN" dirty="0" smtClean="0"/>
              <a:t>?</a:t>
            </a:r>
          </a:p>
          <a:p>
            <a:endParaRPr lang="en-IN" dirty="0" smtClean="0"/>
          </a:p>
          <a:p>
            <a:r>
              <a:rPr lang="en-IN" dirty="0" smtClean="0"/>
              <a:t>b</a:t>
            </a:r>
            <a:r>
              <a:rPr lang="en-IN" dirty="0"/>
              <a:t>. What is the probability that a randomly chosen three-digit integer is divisible by 5?</a:t>
            </a:r>
            <a:endParaRPr lang="en-US" altLang="en-US" dirty="0"/>
          </a:p>
        </p:txBody>
      </p:sp>
    </p:spTree>
    <p:extLst>
      <p:ext uri="{BB962C8B-B14F-4D97-AF65-F5344CB8AC3E}">
        <p14:creationId xmlns:p14="http://schemas.microsoft.com/office/powerpoint/2010/main" val="334794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9.1</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286000"/>
            <a:ext cx="8029575" cy="10201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smtClean="0"/>
              <a:t>Introduction </a:t>
            </a:r>
            <a:r>
              <a:rPr lang="en-IN" altLang="en-US" sz="4000" dirty="0"/>
              <a:t>to </a:t>
            </a:r>
            <a:r>
              <a:rPr lang="en-IN" altLang="en-US" sz="4000" dirty="0" smtClean="0"/>
              <a:t>Probability</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647355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9.1.4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676400"/>
          </a:xfrm>
        </p:spPr>
        <p:txBody>
          <a:bodyPr/>
          <a:lstStyle/>
          <a:p>
            <a:r>
              <a:rPr lang="en-IN" dirty="0"/>
              <a:t>a. Imagine writing the three-digit integers in a row, </a:t>
            </a:r>
            <a:r>
              <a:rPr lang="en-IN" dirty="0" smtClean="0"/>
              <a:t>noting those </a:t>
            </a:r>
            <a:r>
              <a:rPr lang="en-IN" dirty="0"/>
              <a:t>that are multiples of </a:t>
            </a:r>
            <a:r>
              <a:rPr lang="en-IN" dirty="0" smtClean="0"/>
              <a:t>5 and </a:t>
            </a:r>
            <a:r>
              <a:rPr lang="en-IN" dirty="0"/>
              <a:t>drawing </a:t>
            </a:r>
            <a:r>
              <a:rPr lang="en-IN" dirty="0" smtClean="0"/>
              <a:t>arrows between </a:t>
            </a:r>
            <a:r>
              <a:rPr lang="en-IN" dirty="0"/>
              <a:t>each such integer and its </a:t>
            </a:r>
            <a:r>
              <a:rPr lang="en-IN" dirty="0" smtClean="0"/>
              <a:t>corresponding multiple </a:t>
            </a:r>
            <a:r>
              <a:rPr lang="en-IN" dirty="0"/>
              <a:t>of 5.</a:t>
            </a:r>
            <a:endParaRPr lang="en-US" altLang="en-US" dirty="0"/>
          </a:p>
        </p:txBody>
      </p:sp>
      <p:pic>
        <p:nvPicPr>
          <p:cNvPr id="6" name="Picture 5" descr="The list of integers displayed in a row is as follows:&#10;100 101 102 103 104 105 106 107 108 109 110 … 994 995 996 997 998 999. From this list, the arrows are drawn between integers 100, 105, 110 continued up to 995 and its corresponding multiple of 5 that is 20, 21,22 and 199, respectively. "/>
          <p:cNvPicPr>
            <a:picLocks noChangeAspect="1"/>
          </p:cNvPicPr>
          <p:nvPr/>
        </p:nvPicPr>
        <p:blipFill>
          <a:blip r:embed="rId3"/>
          <a:stretch>
            <a:fillRect/>
          </a:stretch>
        </p:blipFill>
        <p:spPr>
          <a:xfrm>
            <a:off x="1168476" y="3200400"/>
            <a:ext cx="6870023" cy="765185"/>
          </a:xfrm>
          <a:prstGeom prst="rect">
            <a:avLst/>
          </a:prstGeom>
        </p:spPr>
      </p:pic>
      <p:sp>
        <p:nvSpPr>
          <p:cNvPr id="7" name="Content Placeholder 2"/>
          <p:cNvSpPr>
            <a:spLocks noGrp="1"/>
          </p:cNvSpPr>
          <p:nvPr>
            <p:ph sz="quarter" idx="13"/>
          </p:nvPr>
        </p:nvSpPr>
        <p:spPr>
          <a:xfrm>
            <a:off x="457200" y="4191000"/>
            <a:ext cx="8226425" cy="1295400"/>
          </a:xfrm>
        </p:spPr>
        <p:txBody>
          <a:bodyPr/>
          <a:lstStyle/>
          <a:p>
            <a:r>
              <a:rPr lang="en-IN" dirty="0" smtClean="0"/>
              <a:t>	From </a:t>
            </a:r>
            <a:r>
              <a:rPr lang="en-IN" dirty="0"/>
              <a:t>the sketch it is clear that there are as many three-digit integers that are </a:t>
            </a:r>
            <a:r>
              <a:rPr lang="en-IN" dirty="0" smtClean="0"/>
              <a:t>multiples of </a:t>
            </a:r>
            <a:r>
              <a:rPr lang="en-IN" dirty="0"/>
              <a:t>5 as there are integers from 20 to 199 inclusive.</a:t>
            </a:r>
            <a:endParaRPr lang="en-US" altLang="en-US" dirty="0"/>
          </a:p>
        </p:txBody>
      </p:sp>
    </p:spTree>
    <p:extLst>
      <p:ext uri="{BB962C8B-B14F-4D97-AF65-F5344CB8AC3E}">
        <p14:creationId xmlns:p14="http://schemas.microsoft.com/office/powerpoint/2010/main" val="3050176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9.1.4 </a:t>
            </a:r>
            <a:r>
              <a:rPr lang="en-US" altLang="en-US" dirty="0"/>
              <a:t>– </a:t>
            </a:r>
            <a:r>
              <a:rPr lang="en-US" altLang="en-US" i="1" dirty="0"/>
              <a:t>Solution</a:t>
            </a:r>
            <a:endParaRPr lang="en-IN" altLang="en-US"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657600"/>
          </a:xfrm>
        </p:spPr>
        <p:txBody>
          <a:bodyPr/>
          <a:lstStyle/>
          <a:p>
            <a:r>
              <a:rPr lang="en-IN" dirty="0" smtClean="0"/>
              <a:t>	By </a:t>
            </a:r>
            <a:r>
              <a:rPr lang="en-IN" dirty="0"/>
              <a:t>Theorem 9.1.1, there </a:t>
            </a:r>
            <a:r>
              <a:rPr lang="en-IN" dirty="0" smtClean="0"/>
              <a:t>are 19922011</a:t>
            </a:r>
            <a:r>
              <a:rPr lang="en-IN" dirty="0"/>
              <a:t>, or 180, </a:t>
            </a:r>
            <a:r>
              <a:rPr lang="en-IN" dirty="0" smtClean="0"/>
              <a:t>such integers</a:t>
            </a:r>
            <a:r>
              <a:rPr lang="en-IN" dirty="0"/>
              <a:t>. Hence there are 180 three-digit integers </a:t>
            </a:r>
            <a:r>
              <a:rPr lang="en-IN" dirty="0" smtClean="0"/>
              <a:t>that are divisible </a:t>
            </a:r>
            <a:r>
              <a:rPr lang="en-IN" dirty="0"/>
              <a:t>by 5</a:t>
            </a:r>
            <a:r>
              <a:rPr lang="en-IN" dirty="0" smtClean="0"/>
              <a:t>.</a:t>
            </a:r>
          </a:p>
          <a:p>
            <a:endParaRPr lang="en-IN" altLang="en-US" dirty="0"/>
          </a:p>
          <a:p>
            <a:r>
              <a:rPr lang="en-IN" dirty="0"/>
              <a:t>b. By Theorem 9.1.1 the total number of integers from </a:t>
            </a:r>
            <a:r>
              <a:rPr lang="en-IN" dirty="0" smtClean="0"/>
              <a:t>100 through </a:t>
            </a:r>
            <a:r>
              <a:rPr lang="en-IN" dirty="0"/>
              <a:t>999 is </a:t>
            </a:r>
            <a:r>
              <a:rPr lang="en-IN" dirty="0" smtClean="0"/>
              <a:t>999 − 100 + 1 </a:t>
            </a:r>
            <a:r>
              <a:rPr lang="en-IN" dirty="0"/>
              <a:t>=</a:t>
            </a:r>
            <a:r>
              <a:rPr lang="en-IN" dirty="0" smtClean="0"/>
              <a:t> 900</a:t>
            </a:r>
            <a:r>
              <a:rPr lang="en-IN" dirty="0"/>
              <a:t>. By part (a), 180 </a:t>
            </a:r>
            <a:r>
              <a:rPr lang="en-IN" dirty="0" smtClean="0"/>
              <a:t>of these </a:t>
            </a:r>
            <a:r>
              <a:rPr lang="en-IN" dirty="0"/>
              <a:t>are divisible by 5. Hence the probability that </a:t>
            </a:r>
            <a:r>
              <a:rPr lang="en-IN" dirty="0" smtClean="0"/>
              <a:t>a randomly chosen </a:t>
            </a:r>
            <a:r>
              <a:rPr lang="en-IN" dirty="0"/>
              <a:t>three-digit integer is divisible by 5 is </a:t>
            </a:r>
            <a:r>
              <a:rPr lang="en-IN" dirty="0" smtClean="0"/>
              <a:t>180</a:t>
            </a:r>
            <a:r>
              <a:rPr lang="en-IN" sz="1200" dirty="0" smtClean="0"/>
              <a:t> </a:t>
            </a:r>
            <a:r>
              <a:rPr lang="en-IN" dirty="0" smtClean="0"/>
              <a:t>∕</a:t>
            </a:r>
            <a:r>
              <a:rPr lang="en-IN" sz="1200" dirty="0" smtClean="0"/>
              <a:t> </a:t>
            </a:r>
            <a:r>
              <a:rPr lang="en-IN" dirty="0"/>
              <a:t>900 </a:t>
            </a:r>
            <a:r>
              <a:rPr lang="en-IN" dirty="0" smtClean="0"/>
              <a:t>= 1</a:t>
            </a:r>
            <a:r>
              <a:rPr lang="en-IN" sz="1200" dirty="0"/>
              <a:t> </a:t>
            </a:r>
            <a:r>
              <a:rPr lang="en-IN" dirty="0"/>
              <a:t>∕</a:t>
            </a:r>
            <a:r>
              <a:rPr lang="en-IN" sz="1200" dirty="0"/>
              <a:t> </a:t>
            </a:r>
            <a:r>
              <a:rPr lang="en-IN" dirty="0" smtClean="0"/>
              <a:t>5</a:t>
            </a:r>
            <a:r>
              <a:rPr lang="en-IN" dirty="0"/>
              <a:t>.</a:t>
            </a:r>
            <a:endParaRPr lang="en-US" altLang="en-US" dirty="0"/>
          </a:p>
        </p:txBody>
      </p:sp>
    </p:spTree>
    <p:extLst>
      <p:ext uri="{BB962C8B-B14F-4D97-AF65-F5344CB8AC3E}">
        <p14:creationId xmlns:p14="http://schemas.microsoft.com/office/powerpoint/2010/main" val="2619682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9.1.5 </a:t>
            </a:r>
            <a:r>
              <a:rPr lang="en-US" altLang="en-US" sz="2200" dirty="0"/>
              <a:t>– </a:t>
            </a:r>
            <a:r>
              <a:rPr lang="en-IN" altLang="en-US" sz="2200" i="1" dirty="0" smtClean="0"/>
              <a:t>Application</a:t>
            </a:r>
            <a:r>
              <a:rPr lang="en-IN" altLang="en-US" sz="2200" i="1" dirty="0"/>
              <a:t>: Counting Elements of a One-Dimensional </a:t>
            </a:r>
            <a:r>
              <a:rPr lang="en-IN" altLang="en-US" sz="2200" i="1" dirty="0" smtClean="0"/>
              <a:t>Array</a:t>
            </a:r>
            <a:endParaRPr lang="en-IN" altLang="en-US" sz="2200" dirty="0"/>
          </a:p>
        </p:txBody>
      </p:sp>
      <p:sp>
        <p:nvSpPr>
          <p:cNvPr id="3" name="Content Placeholder 2"/>
          <p:cNvSpPr>
            <a:spLocks noGrp="1"/>
          </p:cNvSpPr>
          <p:nvPr>
            <p:ph sz="quarter" idx="13"/>
          </p:nvPr>
        </p:nvSpPr>
        <p:spPr>
          <a:xfrm>
            <a:off x="457200" y="1447800"/>
            <a:ext cx="8226425" cy="4419600"/>
          </a:xfrm>
        </p:spPr>
        <p:txBody>
          <a:bodyPr/>
          <a:lstStyle/>
          <a:p>
            <a:pPr marL="0" indent="0"/>
            <a:r>
              <a:rPr lang="en-IN" dirty="0"/>
              <a:t>Analysis of many computer algorithms requires skill </a:t>
            </a:r>
            <a:r>
              <a:rPr lang="en-IN" dirty="0" smtClean="0"/>
              <a:t>at counting </a:t>
            </a:r>
            <a:r>
              <a:rPr lang="en-IN" dirty="0"/>
              <a:t>the elements of a </a:t>
            </a:r>
            <a:r>
              <a:rPr lang="en-IN" dirty="0" smtClean="0"/>
              <a:t>one-dimensional array</a:t>
            </a:r>
            <a:r>
              <a:rPr lang="en-IN" dirty="0"/>
              <a:t>. </a:t>
            </a:r>
            <a:r>
              <a:rPr lang="en-IN" dirty="0" smtClean="0"/>
              <a:t>Let </a:t>
            </a:r>
            <a:r>
              <a:rPr lang="en-IN" i="1" dirty="0" smtClean="0"/>
              <a:t>A</a:t>
            </a:r>
            <a:r>
              <a:rPr lang="en-IN" dirty="0" smtClean="0"/>
              <a:t>[1</a:t>
            </a:r>
            <a:r>
              <a:rPr lang="en-IN" dirty="0"/>
              <a:t>], </a:t>
            </a:r>
            <a:r>
              <a:rPr lang="en-IN" i="1" dirty="0"/>
              <a:t>A</a:t>
            </a:r>
            <a:r>
              <a:rPr lang="en-IN" dirty="0"/>
              <a:t>[2</a:t>
            </a:r>
            <a:r>
              <a:rPr lang="en-IN" dirty="0" smtClean="0"/>
              <a:t>],</a:t>
            </a:r>
            <a:r>
              <a:rPr lang="en-IN" dirty="0"/>
              <a:t> …</a:t>
            </a:r>
            <a:r>
              <a:rPr lang="en-IN" dirty="0" smtClean="0"/>
              <a:t>, </a:t>
            </a:r>
            <a:r>
              <a:rPr lang="en-IN" i="1" dirty="0"/>
              <a:t>A</a:t>
            </a:r>
            <a:r>
              <a:rPr lang="en-IN" dirty="0"/>
              <a:t>[</a:t>
            </a:r>
            <a:r>
              <a:rPr lang="en-IN" i="1" dirty="0"/>
              <a:t>n</a:t>
            </a:r>
            <a:r>
              <a:rPr lang="en-IN" dirty="0"/>
              <a:t>] be a one-dimensional array, where </a:t>
            </a:r>
            <a:r>
              <a:rPr lang="en-IN" i="1" dirty="0"/>
              <a:t>n </a:t>
            </a:r>
            <a:r>
              <a:rPr lang="en-IN" dirty="0" smtClean="0"/>
              <a:t>is a </a:t>
            </a:r>
            <a:r>
              <a:rPr lang="en-IN" dirty="0"/>
              <a:t>positive integer</a:t>
            </a:r>
            <a:r>
              <a:rPr lang="en-IN" dirty="0" smtClean="0"/>
              <a:t>.</a:t>
            </a:r>
          </a:p>
          <a:p>
            <a:pPr marL="0" indent="0"/>
            <a:endParaRPr lang="en-IN" altLang="en-US" sz="1000" dirty="0"/>
          </a:p>
          <a:p>
            <a:r>
              <a:rPr lang="en-IN" dirty="0" smtClean="0"/>
              <a:t>a. Suppose </a:t>
            </a:r>
            <a:r>
              <a:rPr lang="en-IN" dirty="0"/>
              <a:t>the array is cut at a middle value </a:t>
            </a:r>
            <a:r>
              <a:rPr lang="en-IN" i="1" dirty="0"/>
              <a:t>A</a:t>
            </a:r>
            <a:r>
              <a:rPr lang="en-IN" dirty="0"/>
              <a:t>[</a:t>
            </a:r>
            <a:r>
              <a:rPr lang="en-IN" i="1" dirty="0"/>
              <a:t>m</a:t>
            </a:r>
            <a:r>
              <a:rPr lang="en-IN" dirty="0"/>
              <a:t>] so </a:t>
            </a:r>
            <a:r>
              <a:rPr lang="en-IN" dirty="0" smtClean="0"/>
              <a:t>that two </a:t>
            </a:r>
            <a:r>
              <a:rPr lang="en-IN" dirty="0"/>
              <a:t>subarrays are formed</a:t>
            </a:r>
            <a:r>
              <a:rPr lang="en-IN" dirty="0" smtClean="0"/>
              <a:t>:</a:t>
            </a:r>
          </a:p>
          <a:p>
            <a:r>
              <a:rPr lang="en-US" altLang="en-US" sz="1050" dirty="0" smtClean="0"/>
              <a:t>	</a:t>
            </a:r>
          </a:p>
          <a:p>
            <a:r>
              <a:rPr lang="pt-BR" dirty="0" smtClean="0"/>
              <a:t>	(</a:t>
            </a:r>
            <a:r>
              <a:rPr lang="pt-BR" dirty="0"/>
              <a:t>1) </a:t>
            </a:r>
            <a:r>
              <a:rPr lang="pt-BR" i="1" dirty="0"/>
              <a:t>A</a:t>
            </a:r>
            <a:r>
              <a:rPr lang="pt-BR" dirty="0"/>
              <a:t>[1], </a:t>
            </a:r>
            <a:r>
              <a:rPr lang="pt-BR" i="1" dirty="0"/>
              <a:t>A</a:t>
            </a:r>
            <a:r>
              <a:rPr lang="pt-BR" dirty="0"/>
              <a:t>[2</a:t>
            </a:r>
            <a:r>
              <a:rPr lang="pt-BR" dirty="0" smtClean="0"/>
              <a:t>], </a:t>
            </a:r>
            <a:r>
              <a:rPr lang="en-IN" dirty="0" smtClean="0"/>
              <a:t>…</a:t>
            </a:r>
            <a:r>
              <a:rPr lang="pt-BR" dirty="0" smtClean="0"/>
              <a:t>, </a:t>
            </a:r>
            <a:r>
              <a:rPr lang="pt-BR" i="1" dirty="0"/>
              <a:t>A</a:t>
            </a:r>
            <a:r>
              <a:rPr lang="pt-BR" dirty="0"/>
              <a:t>[</a:t>
            </a:r>
            <a:r>
              <a:rPr lang="pt-BR" i="1" dirty="0"/>
              <a:t>m</a:t>
            </a:r>
            <a:r>
              <a:rPr lang="pt-BR" dirty="0"/>
              <a:t>] and (2) </a:t>
            </a:r>
            <a:r>
              <a:rPr lang="pt-BR" i="1" dirty="0" smtClean="0"/>
              <a:t>A</a:t>
            </a:r>
            <a:r>
              <a:rPr lang="pt-BR" dirty="0" smtClean="0"/>
              <a:t>[</a:t>
            </a:r>
            <a:r>
              <a:rPr lang="pt-BR" i="1" dirty="0" smtClean="0"/>
              <a:t>m</a:t>
            </a:r>
            <a:r>
              <a:rPr lang="pt-BR" dirty="0"/>
              <a:t> </a:t>
            </a:r>
            <a:r>
              <a:rPr lang="pt-BR" dirty="0" smtClean="0"/>
              <a:t>+ 1</a:t>
            </a:r>
            <a:r>
              <a:rPr lang="pt-BR" dirty="0"/>
              <a:t>], </a:t>
            </a:r>
            <a:r>
              <a:rPr lang="pt-BR" i="1" dirty="0" smtClean="0"/>
              <a:t>A</a:t>
            </a:r>
            <a:r>
              <a:rPr lang="pt-BR" dirty="0" smtClean="0"/>
              <a:t>[</a:t>
            </a:r>
            <a:r>
              <a:rPr lang="pt-BR" i="1" dirty="0" smtClean="0"/>
              <a:t>m</a:t>
            </a:r>
            <a:r>
              <a:rPr lang="pt-BR" dirty="0"/>
              <a:t> </a:t>
            </a:r>
            <a:r>
              <a:rPr lang="pt-BR" dirty="0" smtClean="0"/>
              <a:t>+ 2], </a:t>
            </a:r>
            <a:r>
              <a:rPr lang="en-IN" dirty="0"/>
              <a:t>…</a:t>
            </a:r>
            <a:r>
              <a:rPr lang="pt-BR" dirty="0" smtClean="0"/>
              <a:t>, </a:t>
            </a:r>
            <a:r>
              <a:rPr lang="pt-BR" i="1" dirty="0"/>
              <a:t>A</a:t>
            </a:r>
            <a:r>
              <a:rPr lang="pt-BR" dirty="0"/>
              <a:t>[</a:t>
            </a:r>
            <a:r>
              <a:rPr lang="pt-BR" i="1" dirty="0"/>
              <a:t>n</a:t>
            </a:r>
            <a:r>
              <a:rPr lang="pt-BR" dirty="0" smtClean="0"/>
              <a:t>].</a:t>
            </a:r>
          </a:p>
          <a:p>
            <a:endParaRPr lang="pt-BR" altLang="en-US" sz="1100" dirty="0"/>
          </a:p>
          <a:p>
            <a:r>
              <a:rPr lang="pt-BR" altLang="en-US" dirty="0" smtClean="0"/>
              <a:t>	</a:t>
            </a:r>
            <a:r>
              <a:rPr lang="en-IN" dirty="0" smtClean="0"/>
              <a:t>How </a:t>
            </a:r>
            <a:r>
              <a:rPr lang="en-IN" dirty="0"/>
              <a:t>many elements does each subarray have?</a:t>
            </a:r>
            <a:endParaRPr lang="en-US" altLang="en-US" dirty="0"/>
          </a:p>
        </p:txBody>
      </p:sp>
    </p:spTree>
    <p:extLst>
      <p:ext uri="{BB962C8B-B14F-4D97-AF65-F5344CB8AC3E}">
        <p14:creationId xmlns:p14="http://schemas.microsoft.com/office/powerpoint/2010/main" val="767395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9.1.5 </a:t>
            </a:r>
            <a:r>
              <a:rPr lang="en-US" altLang="en-US" sz="2200" dirty="0"/>
              <a:t>– </a:t>
            </a:r>
            <a:r>
              <a:rPr lang="en-IN" altLang="en-US" sz="2200" i="1" dirty="0" smtClean="0"/>
              <a:t>Application</a:t>
            </a:r>
            <a:r>
              <a:rPr lang="en-IN" altLang="en-US" sz="2200" i="1" dirty="0"/>
              <a:t>: Counting Elements of a One-Dimensional </a:t>
            </a:r>
            <a:r>
              <a:rPr lang="en-IN" altLang="en-US" sz="2200" i="1" dirty="0" smtClean="0"/>
              <a:t>Array</a:t>
            </a:r>
            <a:endParaRPr lang="en-IN" altLang="en-US" sz="22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133600"/>
          </a:xfrm>
        </p:spPr>
        <p:txBody>
          <a:bodyPr/>
          <a:lstStyle/>
          <a:p>
            <a:r>
              <a:rPr lang="en-IN" dirty="0"/>
              <a:t>b. What is the probability that a randomly chosen </a:t>
            </a:r>
            <a:r>
              <a:rPr lang="en-IN" dirty="0" smtClean="0"/>
              <a:t>element of </a:t>
            </a:r>
            <a:r>
              <a:rPr lang="en-IN" dirty="0"/>
              <a:t>the array has an </a:t>
            </a:r>
            <a:r>
              <a:rPr lang="en-IN" dirty="0" smtClean="0"/>
              <a:t>even subscript</a:t>
            </a:r>
          </a:p>
          <a:p>
            <a:endParaRPr lang="en-IN" altLang="en-US" dirty="0"/>
          </a:p>
          <a:p>
            <a:r>
              <a:rPr lang="en-IN" altLang="en-US" dirty="0" smtClean="0"/>
              <a:t>			</a:t>
            </a:r>
            <a:r>
              <a:rPr lang="en-IN" dirty="0" smtClean="0"/>
              <a:t>(</a:t>
            </a:r>
            <a:r>
              <a:rPr lang="en-IN" dirty="0" err="1"/>
              <a:t>i</a:t>
            </a:r>
            <a:r>
              <a:rPr lang="en-IN" dirty="0"/>
              <a:t>) if </a:t>
            </a:r>
            <a:r>
              <a:rPr lang="en-IN" i="1" dirty="0"/>
              <a:t>n </a:t>
            </a:r>
            <a:r>
              <a:rPr lang="en-IN" dirty="0"/>
              <a:t>is even? (ii) if </a:t>
            </a:r>
            <a:r>
              <a:rPr lang="en-IN" i="1" dirty="0"/>
              <a:t>n </a:t>
            </a:r>
            <a:r>
              <a:rPr lang="en-IN" dirty="0"/>
              <a:t>is odd?</a:t>
            </a:r>
            <a:endParaRPr lang="en-US" altLang="en-US" dirty="0"/>
          </a:p>
        </p:txBody>
      </p:sp>
    </p:spTree>
    <p:extLst>
      <p:ext uri="{BB962C8B-B14F-4D97-AF65-F5344CB8AC3E}">
        <p14:creationId xmlns:p14="http://schemas.microsoft.com/office/powerpoint/2010/main" val="36201304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9.1.5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2590800"/>
          </a:xfrm>
        </p:spPr>
        <p:txBody>
          <a:bodyPr/>
          <a:lstStyle/>
          <a:p>
            <a:r>
              <a:rPr lang="en-IN" dirty="0" smtClean="0"/>
              <a:t>a. Array </a:t>
            </a:r>
            <a:r>
              <a:rPr lang="en-IN" dirty="0"/>
              <a:t>(1) has the same number of elements as the list </a:t>
            </a:r>
            <a:r>
              <a:rPr lang="en-IN" dirty="0" smtClean="0"/>
              <a:t>of integers </a:t>
            </a:r>
            <a:r>
              <a:rPr lang="en-IN" dirty="0"/>
              <a:t>from 1 through </a:t>
            </a:r>
            <a:r>
              <a:rPr lang="en-IN" i="1" dirty="0" smtClean="0"/>
              <a:t>m</a:t>
            </a:r>
            <a:r>
              <a:rPr lang="en-IN" dirty="0" smtClean="0"/>
              <a:t>. So </a:t>
            </a:r>
            <a:r>
              <a:rPr lang="en-IN" dirty="0"/>
              <a:t>by Theorem 9.1.1, it </a:t>
            </a:r>
            <a:r>
              <a:rPr lang="en-IN" dirty="0" smtClean="0"/>
              <a:t>has </a:t>
            </a:r>
            <a:r>
              <a:rPr lang="en-IN" i="1" dirty="0" smtClean="0"/>
              <a:t>m</a:t>
            </a:r>
            <a:r>
              <a:rPr lang="en-IN" dirty="0"/>
              <a:t>, or </a:t>
            </a:r>
            <a:r>
              <a:rPr lang="en-IN" i="1" dirty="0" smtClean="0"/>
              <a:t>m </a:t>
            </a:r>
            <a:r>
              <a:rPr lang="en-IN" dirty="0" smtClean="0"/>
              <a:t>− 1 + 1</a:t>
            </a:r>
            <a:r>
              <a:rPr lang="en-IN" dirty="0"/>
              <a:t>, elements. Array (2) has the same </a:t>
            </a:r>
            <a:r>
              <a:rPr lang="en-IN" dirty="0" smtClean="0"/>
              <a:t>number of </a:t>
            </a:r>
            <a:r>
              <a:rPr lang="en-IN" dirty="0"/>
              <a:t>elements as the list of integers from </a:t>
            </a:r>
            <a:r>
              <a:rPr lang="en-IN" i="1" dirty="0" smtClean="0"/>
              <a:t>m</a:t>
            </a:r>
            <a:r>
              <a:rPr lang="en-IN" dirty="0"/>
              <a:t> </a:t>
            </a:r>
            <a:r>
              <a:rPr lang="en-IN" dirty="0" smtClean="0"/>
              <a:t>+ 1 </a:t>
            </a:r>
            <a:r>
              <a:rPr lang="en-IN" dirty="0"/>
              <a:t>through </a:t>
            </a:r>
            <a:r>
              <a:rPr lang="en-IN" i="1" dirty="0" smtClean="0"/>
              <a:t>n</a:t>
            </a:r>
            <a:r>
              <a:rPr lang="en-IN" dirty="0" smtClean="0"/>
              <a:t>. So </a:t>
            </a:r>
            <a:r>
              <a:rPr lang="en-IN" dirty="0"/>
              <a:t>by Theorem 9.1.1, it </a:t>
            </a:r>
            <a:r>
              <a:rPr lang="en-IN" dirty="0" smtClean="0"/>
              <a:t>has                             </a:t>
            </a:r>
            <a:r>
              <a:rPr lang="en-IN" i="1" dirty="0" smtClean="0"/>
              <a:t>n</a:t>
            </a:r>
            <a:r>
              <a:rPr lang="en-IN" dirty="0" smtClean="0"/>
              <a:t> </a:t>
            </a:r>
            <a:r>
              <a:rPr lang="en-IN" dirty="0"/>
              <a:t>− </a:t>
            </a:r>
            <a:r>
              <a:rPr lang="en-IN" i="1" dirty="0" smtClean="0"/>
              <a:t>m</a:t>
            </a:r>
            <a:r>
              <a:rPr lang="en-IN" dirty="0"/>
              <a:t>, or </a:t>
            </a:r>
            <a:r>
              <a:rPr lang="en-IN" i="1" dirty="0" smtClean="0"/>
              <a:t>n</a:t>
            </a:r>
            <a:r>
              <a:rPr lang="en-IN" dirty="0"/>
              <a:t> </a:t>
            </a:r>
            <a:r>
              <a:rPr lang="en-IN" dirty="0" smtClean="0"/>
              <a:t>− (</a:t>
            </a:r>
            <a:r>
              <a:rPr lang="en-IN" i="1" dirty="0" smtClean="0"/>
              <a:t>m </a:t>
            </a:r>
            <a:r>
              <a:rPr lang="en-IN" dirty="0" smtClean="0"/>
              <a:t>+ 1) + 1, elements</a:t>
            </a:r>
            <a:r>
              <a:rPr lang="en-IN" dirty="0"/>
              <a:t>.</a:t>
            </a:r>
            <a:endParaRPr lang="en-US" altLang="en-US" dirty="0"/>
          </a:p>
        </p:txBody>
      </p:sp>
      <p:pic>
        <p:nvPicPr>
          <p:cNvPr id="6" name="Picture 5" descr="A text box has the heading Theorem 9.1.1 The Number of Elements in a List. The text reads, If m and n are integers and m is less than or equals to n, then there are n minus m + 1 integers from m to n inclusive."/>
          <p:cNvPicPr>
            <a:picLocks noChangeAspect="1"/>
          </p:cNvPicPr>
          <p:nvPr/>
        </p:nvPicPr>
        <p:blipFill>
          <a:blip r:embed="rId3"/>
          <a:stretch>
            <a:fillRect/>
          </a:stretch>
        </p:blipFill>
        <p:spPr>
          <a:xfrm>
            <a:off x="1143000" y="4038600"/>
            <a:ext cx="6870023" cy="1124355"/>
          </a:xfrm>
          <a:prstGeom prst="rect">
            <a:avLst/>
          </a:prstGeom>
        </p:spPr>
      </p:pic>
    </p:spTree>
    <p:extLst>
      <p:ext uri="{BB962C8B-B14F-4D97-AF65-F5344CB8AC3E}">
        <p14:creationId xmlns:p14="http://schemas.microsoft.com/office/powerpoint/2010/main" val="2952407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9.1.5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219200"/>
          </a:xfrm>
        </p:spPr>
        <p:txBody>
          <a:bodyPr/>
          <a:lstStyle/>
          <a:p>
            <a:pPr marL="685800" indent="-685800"/>
            <a:r>
              <a:rPr lang="en-IN" dirty="0"/>
              <a:t>b. (</a:t>
            </a:r>
            <a:r>
              <a:rPr lang="en-IN" dirty="0" err="1"/>
              <a:t>i</a:t>
            </a:r>
            <a:r>
              <a:rPr lang="en-IN" dirty="0"/>
              <a:t>) If </a:t>
            </a:r>
            <a:r>
              <a:rPr lang="en-IN" i="1" dirty="0"/>
              <a:t>n </a:t>
            </a:r>
            <a:r>
              <a:rPr lang="en-IN" dirty="0"/>
              <a:t>is even, each even subscript starting with 2 </a:t>
            </a:r>
            <a:r>
              <a:rPr lang="en-IN" dirty="0" smtClean="0"/>
              <a:t>and ending </a:t>
            </a:r>
            <a:r>
              <a:rPr lang="en-IN" dirty="0"/>
              <a:t>with </a:t>
            </a:r>
            <a:r>
              <a:rPr lang="en-IN" i="1" dirty="0"/>
              <a:t>n </a:t>
            </a:r>
            <a:r>
              <a:rPr lang="en-IN" dirty="0"/>
              <a:t>can be </a:t>
            </a:r>
            <a:r>
              <a:rPr lang="en-IN" dirty="0" smtClean="0"/>
              <a:t>matched up </a:t>
            </a:r>
            <a:r>
              <a:rPr lang="en-IN" dirty="0"/>
              <a:t>with an integer from </a:t>
            </a:r>
            <a:r>
              <a:rPr lang="en-IN" dirty="0" smtClean="0"/>
              <a:t>1 to </a:t>
            </a:r>
            <a:r>
              <a:rPr lang="en-IN" i="1" dirty="0" smtClean="0"/>
              <a:t>n</a:t>
            </a:r>
            <a:r>
              <a:rPr lang="en-IN" sz="1200" i="1" dirty="0" smtClean="0"/>
              <a:t> </a:t>
            </a:r>
            <a:r>
              <a:rPr lang="en-IN" dirty="0" smtClean="0"/>
              <a:t>∕</a:t>
            </a:r>
            <a:r>
              <a:rPr lang="en-IN" sz="1200" dirty="0" smtClean="0"/>
              <a:t> </a:t>
            </a:r>
            <a:r>
              <a:rPr lang="en-IN" dirty="0"/>
              <a:t>2.</a:t>
            </a:r>
            <a:endParaRPr lang="en-US" altLang="en-US" dirty="0"/>
          </a:p>
        </p:txBody>
      </p:sp>
      <p:pic>
        <p:nvPicPr>
          <p:cNvPr id="4" name="Picture 3" descr="The list of integers displayed in a row is as follows:&#10;1 2 3 4 5 6 7 8 9 10 … n.&#10;From this list, the arrows are drawn between even integers 2, 4, 6, 8, 10 continued up to n and its corresponding multiple of 2 that is 1, 2, 3, 4, 5 continued up to n∕2, respectively. "/>
          <p:cNvPicPr>
            <a:picLocks noChangeAspect="1"/>
          </p:cNvPicPr>
          <p:nvPr/>
        </p:nvPicPr>
        <p:blipFill>
          <a:blip r:embed="rId3"/>
          <a:stretch>
            <a:fillRect/>
          </a:stretch>
        </p:blipFill>
        <p:spPr>
          <a:xfrm>
            <a:off x="2809296" y="2555370"/>
            <a:ext cx="3525408" cy="779462"/>
          </a:xfrm>
          <a:prstGeom prst="rect">
            <a:avLst/>
          </a:prstGeom>
        </p:spPr>
      </p:pic>
      <p:sp>
        <p:nvSpPr>
          <p:cNvPr id="7" name="Content Placeholder 2"/>
          <p:cNvSpPr>
            <a:spLocks noGrp="1"/>
          </p:cNvSpPr>
          <p:nvPr>
            <p:ph sz="quarter" idx="13"/>
          </p:nvPr>
        </p:nvSpPr>
        <p:spPr>
          <a:xfrm>
            <a:off x="457200" y="3581400"/>
            <a:ext cx="8226425" cy="1600200"/>
          </a:xfrm>
        </p:spPr>
        <p:txBody>
          <a:bodyPr/>
          <a:lstStyle/>
          <a:p>
            <a:pPr marL="685800" indent="0"/>
            <a:r>
              <a:rPr lang="en-IN" dirty="0" smtClean="0"/>
              <a:t>So </a:t>
            </a:r>
            <a:r>
              <a:rPr lang="en-IN" dirty="0"/>
              <a:t>there are </a:t>
            </a:r>
            <a:r>
              <a:rPr lang="en-IN" i="1" dirty="0"/>
              <a:t>n</a:t>
            </a:r>
            <a:r>
              <a:rPr lang="en-IN" sz="1200" i="1" dirty="0"/>
              <a:t> </a:t>
            </a:r>
            <a:r>
              <a:rPr lang="en-IN" dirty="0"/>
              <a:t>∕</a:t>
            </a:r>
            <a:r>
              <a:rPr lang="en-IN" sz="1200" dirty="0"/>
              <a:t> </a:t>
            </a:r>
            <a:r>
              <a:rPr lang="en-IN" dirty="0"/>
              <a:t>2</a:t>
            </a:r>
            <a:r>
              <a:rPr lang="en-IN" dirty="0" smtClean="0"/>
              <a:t> </a:t>
            </a:r>
            <a:r>
              <a:rPr lang="en-IN" dirty="0"/>
              <a:t>array elements with even </a:t>
            </a:r>
            <a:r>
              <a:rPr lang="en-IN" dirty="0" smtClean="0"/>
              <a:t>subscripts. Since </a:t>
            </a:r>
            <a:r>
              <a:rPr lang="en-IN" dirty="0"/>
              <a:t>the entire array has </a:t>
            </a:r>
            <a:r>
              <a:rPr lang="en-IN" i="1" dirty="0" smtClean="0"/>
              <a:t>n </a:t>
            </a:r>
            <a:r>
              <a:rPr lang="en-IN" dirty="0" smtClean="0"/>
              <a:t>elements</a:t>
            </a:r>
            <a:r>
              <a:rPr lang="en-IN" dirty="0"/>
              <a:t>, the </a:t>
            </a:r>
            <a:r>
              <a:rPr lang="en-IN" dirty="0" smtClean="0"/>
              <a:t>probability that </a:t>
            </a:r>
            <a:r>
              <a:rPr lang="en-IN" dirty="0"/>
              <a:t>a randomly chosen element has an even subscript is</a:t>
            </a:r>
            <a:endParaRPr lang="en-US" altLang="en-US" dirty="0"/>
          </a:p>
        </p:txBody>
      </p:sp>
      <p:pic>
        <p:nvPicPr>
          <p:cNvPr id="8" name="Picture 7" descr="(n∕2)∕n = 1∕2."/>
          <p:cNvPicPr>
            <a:picLocks noChangeAspect="1"/>
          </p:cNvPicPr>
          <p:nvPr/>
        </p:nvPicPr>
        <p:blipFill>
          <a:blip r:embed="rId4"/>
          <a:stretch>
            <a:fillRect/>
          </a:stretch>
        </p:blipFill>
        <p:spPr>
          <a:xfrm>
            <a:off x="4103415" y="5105400"/>
            <a:ext cx="937171" cy="605930"/>
          </a:xfrm>
          <a:prstGeom prst="rect">
            <a:avLst/>
          </a:prstGeom>
        </p:spPr>
      </p:pic>
    </p:spTree>
    <p:extLst>
      <p:ext uri="{BB962C8B-B14F-4D97-AF65-F5344CB8AC3E}">
        <p14:creationId xmlns:p14="http://schemas.microsoft.com/office/powerpoint/2010/main" val="55508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9.1.5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667000"/>
          </a:xfrm>
        </p:spPr>
        <p:txBody>
          <a:bodyPr/>
          <a:lstStyle/>
          <a:p>
            <a:pPr marL="749300" indent="-406400"/>
            <a:r>
              <a:rPr lang="en-IN" dirty="0"/>
              <a:t>(ii) If </a:t>
            </a:r>
            <a:r>
              <a:rPr lang="en-IN" i="1" dirty="0"/>
              <a:t>n </a:t>
            </a:r>
            <a:r>
              <a:rPr lang="en-IN" dirty="0"/>
              <a:t>is odd, then the greatest even subscript of the </a:t>
            </a:r>
            <a:r>
              <a:rPr lang="en-IN" dirty="0" smtClean="0"/>
              <a:t>array is </a:t>
            </a:r>
            <a:r>
              <a:rPr lang="en-IN" i="1" dirty="0" smtClean="0"/>
              <a:t>n </a:t>
            </a:r>
            <a:r>
              <a:rPr lang="en-IN" dirty="0" smtClean="0"/>
              <a:t>− 1</a:t>
            </a:r>
            <a:r>
              <a:rPr lang="en-IN" dirty="0"/>
              <a:t>. So there are </a:t>
            </a:r>
            <a:r>
              <a:rPr lang="en-IN" dirty="0" smtClean="0"/>
              <a:t>as many </a:t>
            </a:r>
            <a:r>
              <a:rPr lang="en-IN" dirty="0"/>
              <a:t>even subscripts between </a:t>
            </a:r>
            <a:r>
              <a:rPr lang="en-IN" dirty="0" smtClean="0"/>
              <a:t>1  and </a:t>
            </a:r>
            <a:r>
              <a:rPr lang="en-IN" i="1" dirty="0"/>
              <a:t>n </a:t>
            </a:r>
            <a:r>
              <a:rPr lang="en-IN" dirty="0"/>
              <a:t>as there are from 2 through </a:t>
            </a:r>
            <a:r>
              <a:rPr lang="en-IN" i="1" dirty="0" smtClean="0"/>
              <a:t>n</a:t>
            </a:r>
            <a:r>
              <a:rPr lang="en-IN" dirty="0"/>
              <a:t> − </a:t>
            </a:r>
            <a:r>
              <a:rPr lang="en-IN" dirty="0" smtClean="0"/>
              <a:t>1.</a:t>
            </a:r>
          </a:p>
          <a:p>
            <a:pPr marL="749300" indent="-406400"/>
            <a:endParaRPr lang="en-IN" altLang="en-US" sz="1000" dirty="0"/>
          </a:p>
          <a:p>
            <a:pPr marL="749300" indent="0"/>
            <a:r>
              <a:rPr lang="en-IN" dirty="0" smtClean="0"/>
              <a:t>Then the reasoning </a:t>
            </a:r>
            <a:r>
              <a:rPr lang="en-IN" dirty="0"/>
              <a:t>of (</a:t>
            </a:r>
            <a:r>
              <a:rPr lang="en-IN" dirty="0" err="1"/>
              <a:t>i</a:t>
            </a:r>
            <a:r>
              <a:rPr lang="en-IN" dirty="0"/>
              <a:t>) can be used to conclude </a:t>
            </a:r>
            <a:r>
              <a:rPr lang="en-IN" dirty="0" smtClean="0"/>
              <a:t>that there </a:t>
            </a:r>
            <a:r>
              <a:rPr lang="en-IN" dirty="0"/>
              <a:t>are (</a:t>
            </a:r>
            <a:r>
              <a:rPr lang="en-IN" i="1" dirty="0" smtClean="0"/>
              <a:t>n</a:t>
            </a:r>
            <a:r>
              <a:rPr lang="en-IN" dirty="0"/>
              <a:t> − 1)</a:t>
            </a:r>
            <a:r>
              <a:rPr lang="en-IN" sz="1200" dirty="0"/>
              <a:t> </a:t>
            </a:r>
            <a:r>
              <a:rPr lang="en-IN" dirty="0"/>
              <a:t>∕</a:t>
            </a:r>
            <a:r>
              <a:rPr lang="en-IN" sz="1200" dirty="0"/>
              <a:t> </a:t>
            </a:r>
            <a:r>
              <a:rPr lang="en-IN" dirty="0"/>
              <a:t>2 array </a:t>
            </a:r>
            <a:r>
              <a:rPr lang="en-IN" dirty="0" smtClean="0"/>
              <a:t>elements with </a:t>
            </a:r>
            <a:r>
              <a:rPr lang="en-IN" dirty="0"/>
              <a:t>even subscripts.</a:t>
            </a:r>
            <a:endParaRPr lang="en-US" altLang="en-US" dirty="0"/>
          </a:p>
        </p:txBody>
      </p:sp>
      <p:pic>
        <p:nvPicPr>
          <p:cNvPr id="6" name="Picture 5" descr="The list of integers displayed in a row is as follows:&#10;1 2 3 4 5 6 … n minus 1.&#10;From this list, the arrows are drawn between even integers 2, 4, 6 continued up to n minus 1 and its corresponding multiple of 2 that is 1, 2, 3 continued up to (n minus 1)∕2, respectively."/>
          <p:cNvPicPr>
            <a:picLocks noChangeAspect="1"/>
          </p:cNvPicPr>
          <p:nvPr/>
        </p:nvPicPr>
        <p:blipFill>
          <a:blip r:embed="rId3"/>
          <a:stretch>
            <a:fillRect/>
          </a:stretch>
        </p:blipFill>
        <p:spPr>
          <a:xfrm>
            <a:off x="2733824" y="4135329"/>
            <a:ext cx="4265744" cy="970071"/>
          </a:xfrm>
          <a:prstGeom prst="rect">
            <a:avLst/>
          </a:prstGeom>
        </p:spPr>
      </p:pic>
    </p:spTree>
    <p:extLst>
      <p:ext uri="{BB962C8B-B14F-4D97-AF65-F5344CB8AC3E}">
        <p14:creationId xmlns:p14="http://schemas.microsoft.com/office/powerpoint/2010/main" val="3795403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9.1.5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219200"/>
          </a:xfrm>
        </p:spPr>
        <p:txBody>
          <a:bodyPr/>
          <a:lstStyle/>
          <a:p>
            <a:pPr marL="749300" indent="0"/>
            <a:r>
              <a:rPr lang="en-IN" dirty="0"/>
              <a:t>Since the entire array has </a:t>
            </a:r>
            <a:r>
              <a:rPr lang="en-IN" i="1" dirty="0"/>
              <a:t>n </a:t>
            </a:r>
            <a:r>
              <a:rPr lang="en-IN" dirty="0"/>
              <a:t>elements, the probability that </a:t>
            </a:r>
            <a:r>
              <a:rPr lang="en-IN" dirty="0" smtClean="0"/>
              <a:t>a randomly </a:t>
            </a:r>
            <a:r>
              <a:rPr lang="en-IN" dirty="0"/>
              <a:t>chosen </a:t>
            </a:r>
            <a:r>
              <a:rPr lang="en-IN" dirty="0" smtClean="0"/>
              <a:t>element has </a:t>
            </a:r>
            <a:r>
              <a:rPr lang="en-IN" dirty="0"/>
              <a:t>an even subscript is</a:t>
            </a:r>
            <a:endParaRPr lang="en-US" altLang="en-US" dirty="0"/>
          </a:p>
        </p:txBody>
      </p:sp>
      <p:pic>
        <p:nvPicPr>
          <p:cNvPr id="4" name="Picture 3" descr="((n minus 1)∕2)∕n = (n minus 1)∕2n."/>
          <p:cNvPicPr>
            <a:picLocks noChangeAspect="1"/>
          </p:cNvPicPr>
          <p:nvPr/>
        </p:nvPicPr>
        <p:blipFill>
          <a:blip r:embed="rId3"/>
          <a:stretch>
            <a:fillRect/>
          </a:stretch>
        </p:blipFill>
        <p:spPr>
          <a:xfrm>
            <a:off x="3433136" y="2590800"/>
            <a:ext cx="2277729" cy="757615"/>
          </a:xfrm>
          <a:prstGeom prst="rect">
            <a:avLst/>
          </a:prstGeom>
        </p:spPr>
      </p:pic>
      <p:sp>
        <p:nvSpPr>
          <p:cNvPr id="7" name="Content Placeholder 2"/>
          <p:cNvSpPr>
            <a:spLocks noGrp="1"/>
          </p:cNvSpPr>
          <p:nvPr>
            <p:ph sz="quarter" idx="13"/>
          </p:nvPr>
        </p:nvSpPr>
        <p:spPr>
          <a:xfrm>
            <a:off x="457200" y="3581400"/>
            <a:ext cx="8226425" cy="1219200"/>
          </a:xfrm>
        </p:spPr>
        <p:txBody>
          <a:bodyPr/>
          <a:lstStyle/>
          <a:p>
            <a:pPr marL="749300" indent="0"/>
            <a:r>
              <a:rPr lang="en-IN" dirty="0"/>
              <a:t>Observe that as </a:t>
            </a:r>
            <a:r>
              <a:rPr lang="en-IN" i="1" dirty="0"/>
              <a:t>n </a:t>
            </a:r>
            <a:r>
              <a:rPr lang="en-IN" dirty="0"/>
              <a:t>gets larger and larger, </a:t>
            </a:r>
            <a:r>
              <a:rPr lang="en-IN" dirty="0" smtClean="0"/>
              <a:t>this probability </a:t>
            </a:r>
            <a:r>
              <a:rPr lang="en-IN" dirty="0"/>
              <a:t>gets closer and closer to </a:t>
            </a:r>
            <a:r>
              <a:rPr lang="en-IN" dirty="0" smtClean="0"/>
              <a:t>1</a:t>
            </a:r>
            <a:r>
              <a:rPr lang="en-IN" sz="1200" dirty="0" smtClean="0"/>
              <a:t> </a:t>
            </a:r>
            <a:r>
              <a:rPr lang="en-IN" dirty="0" smtClean="0"/>
              <a:t>∕</a:t>
            </a:r>
            <a:r>
              <a:rPr lang="en-IN" sz="1200" dirty="0" smtClean="0"/>
              <a:t> </a:t>
            </a:r>
            <a:r>
              <a:rPr lang="en-IN" dirty="0"/>
              <a:t>2.</a:t>
            </a:r>
            <a:endParaRPr lang="en-US" altLang="en-US" dirty="0"/>
          </a:p>
        </p:txBody>
      </p:sp>
    </p:spTree>
    <p:extLst>
      <p:ext uri="{BB962C8B-B14F-4D97-AF65-F5344CB8AC3E}">
        <p14:creationId xmlns:p14="http://schemas.microsoft.com/office/powerpoint/2010/main" val="288114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9.1.5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799"/>
            <a:ext cx="8226425" cy="838201"/>
          </a:xfrm>
        </p:spPr>
        <p:txBody>
          <a:bodyPr/>
          <a:lstStyle/>
          <a:p>
            <a:pPr indent="0"/>
            <a:r>
              <a:rPr lang="en-IN" dirty="0"/>
              <a:t>Note that the answers to (i) and (ii) can be </a:t>
            </a:r>
            <a:r>
              <a:rPr lang="en-IN" dirty="0" smtClean="0"/>
              <a:t>combined using the </a:t>
            </a:r>
            <a:r>
              <a:rPr lang="en-IN" dirty="0"/>
              <a:t>floor notation</a:t>
            </a:r>
            <a:r>
              <a:rPr lang="en-IN" dirty="0" smtClean="0"/>
              <a:t>.</a:t>
            </a:r>
            <a:endParaRPr lang="en-US" altLang="en-US" dirty="0"/>
          </a:p>
        </p:txBody>
      </p:sp>
      <p:pic>
        <p:nvPicPr>
          <p:cNvPr id="7" name="Picture 6" descr="A text box has the heading, Theorem 4.6.2 The Floor of n∕2. The text reads, for any integer n, floor of n∕2 = n∕2 if n is even, floor of n∕2 = (n minus 1)∕2 if n is odd."/>
          <p:cNvPicPr>
            <a:picLocks noChangeAspect="1"/>
          </p:cNvPicPr>
          <p:nvPr/>
        </p:nvPicPr>
        <p:blipFill>
          <a:blip r:embed="rId3"/>
          <a:stretch>
            <a:fillRect/>
          </a:stretch>
        </p:blipFill>
        <p:spPr>
          <a:xfrm>
            <a:off x="1220234" y="2403144"/>
            <a:ext cx="6552166" cy="1959747"/>
          </a:xfrm>
          <a:prstGeom prst="rect">
            <a:avLst/>
          </a:prstGeom>
        </p:spPr>
      </p:pic>
      <p:sp>
        <p:nvSpPr>
          <p:cNvPr id="6" name="Content Placeholder 2"/>
          <p:cNvSpPr>
            <a:spLocks noGrp="1"/>
          </p:cNvSpPr>
          <p:nvPr>
            <p:ph sz="quarter" idx="13"/>
          </p:nvPr>
        </p:nvSpPr>
        <p:spPr>
          <a:xfrm>
            <a:off x="457200" y="4538664"/>
            <a:ext cx="8226425" cy="1275828"/>
          </a:xfrm>
        </p:spPr>
        <p:txBody>
          <a:bodyPr/>
          <a:lstStyle/>
          <a:p>
            <a:pPr indent="0"/>
            <a:r>
              <a:rPr lang="en-IN" dirty="0" smtClean="0"/>
              <a:t>By Theorem 4.6.2, the </a:t>
            </a:r>
            <a:r>
              <a:rPr lang="en-IN" dirty="0"/>
              <a:t>number </a:t>
            </a:r>
            <a:r>
              <a:rPr lang="en-IN" dirty="0" smtClean="0"/>
              <a:t>of array elements </a:t>
            </a:r>
            <a:r>
              <a:rPr lang="en-IN" dirty="0"/>
              <a:t>with even subscripts </a:t>
            </a:r>
            <a:r>
              <a:rPr lang="en-IN" dirty="0" smtClean="0"/>
              <a:t>is </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IN" i="1" dirty="0" smtClean="0"/>
              <a:t>n</a:t>
            </a:r>
            <a:r>
              <a:rPr lang="en-IN" sz="1200" i="1" dirty="0" smtClean="0"/>
              <a:t> </a:t>
            </a:r>
            <a:r>
              <a:rPr lang="en-IN" dirty="0" smtClean="0"/>
              <a:t>∕</a:t>
            </a:r>
            <a:r>
              <a:rPr lang="en-IN" sz="1200" dirty="0" smtClean="0"/>
              <a:t> </a:t>
            </a:r>
            <a:r>
              <a:rPr lang="en-IN" dirty="0"/>
              <a:t>2</a:t>
            </a:r>
            <a:r>
              <a:rPr lang="en-IN"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IN" dirty="0" smtClean="0"/>
              <a:t> </a:t>
            </a:r>
            <a:r>
              <a:rPr lang="en-IN" dirty="0"/>
              <a:t>, so the </a:t>
            </a:r>
            <a:r>
              <a:rPr lang="en-IN" dirty="0" smtClean="0"/>
              <a:t>probability that a </a:t>
            </a:r>
            <a:r>
              <a:rPr lang="en-IN" dirty="0"/>
              <a:t>randomly chosen element has an </a:t>
            </a:r>
            <a:r>
              <a:rPr lang="en-IN" dirty="0" smtClean="0"/>
              <a:t>even subscript is </a:t>
            </a:r>
            <a:endParaRPr lang="en-US" altLang="en-US" dirty="0"/>
          </a:p>
        </p:txBody>
      </p:sp>
      <p:pic>
        <p:nvPicPr>
          <p:cNvPr id="8" name="Picture 7" descr="(floor of n∕2)∕n."/>
          <p:cNvPicPr>
            <a:picLocks noChangeAspect="1"/>
          </p:cNvPicPr>
          <p:nvPr/>
        </p:nvPicPr>
        <p:blipFill>
          <a:blip r:embed="rId4"/>
          <a:stretch>
            <a:fillRect/>
          </a:stretch>
        </p:blipFill>
        <p:spPr>
          <a:xfrm>
            <a:off x="7826992" y="5285679"/>
            <a:ext cx="521467" cy="528812"/>
          </a:xfrm>
          <a:prstGeom prst="rect">
            <a:avLst/>
          </a:prstGeom>
        </p:spPr>
      </p:pic>
    </p:spTree>
    <p:extLst>
      <p:ext uri="{BB962C8B-B14F-4D97-AF65-F5344CB8AC3E}">
        <p14:creationId xmlns:p14="http://schemas.microsoft.com/office/powerpoint/2010/main" val="3960056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Introduction </a:t>
            </a:r>
            <a:r>
              <a:rPr lang="en-IN" altLang="en-US" dirty="0"/>
              <a:t>to </a:t>
            </a:r>
            <a:r>
              <a:rPr lang="en-IN" altLang="en-US" dirty="0" smtClean="0"/>
              <a:t>Probability</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Imagine tossing two coins and observing whether 0, 1, or </a:t>
            </a:r>
            <a:r>
              <a:rPr lang="en-IN" dirty="0" smtClean="0"/>
              <a:t>2 heads </a:t>
            </a:r>
            <a:r>
              <a:rPr lang="en-IN" dirty="0"/>
              <a:t>are obtained. It </a:t>
            </a:r>
            <a:r>
              <a:rPr lang="en-IN" dirty="0" smtClean="0"/>
              <a:t>would be </a:t>
            </a:r>
            <a:r>
              <a:rPr lang="en-IN" dirty="0"/>
              <a:t>natural to guess </a:t>
            </a:r>
            <a:r>
              <a:rPr lang="en-IN" dirty="0" smtClean="0"/>
              <a:t>that each </a:t>
            </a:r>
            <a:r>
              <a:rPr lang="en-IN" dirty="0"/>
              <a:t>of these events occurs about one-third of the </a:t>
            </a:r>
            <a:r>
              <a:rPr lang="en-IN" dirty="0" smtClean="0"/>
              <a:t>time, but in fact </a:t>
            </a:r>
            <a:r>
              <a:rPr lang="en-IN" dirty="0"/>
              <a:t>this is not the case. Table 9.1.1 shows </a:t>
            </a:r>
            <a:r>
              <a:rPr lang="en-IN" dirty="0" smtClean="0"/>
              <a:t>actual data </a:t>
            </a:r>
            <a:r>
              <a:rPr lang="en-IN" dirty="0"/>
              <a:t>obtained from tossing two </a:t>
            </a:r>
            <a:r>
              <a:rPr lang="en-IN" dirty="0" smtClean="0"/>
              <a:t>quarters 50 times.</a:t>
            </a:r>
            <a:endParaRPr lang="en-US" altLang="en-US" dirty="0"/>
          </a:p>
        </p:txBody>
      </p:sp>
      <p:sp>
        <p:nvSpPr>
          <p:cNvPr id="6" name="Content Placeholder 2"/>
          <p:cNvSpPr>
            <a:spLocks noGrp="1"/>
          </p:cNvSpPr>
          <p:nvPr>
            <p:ph sz="quarter" idx="13"/>
          </p:nvPr>
        </p:nvSpPr>
        <p:spPr>
          <a:xfrm>
            <a:off x="4075112" y="5550230"/>
            <a:ext cx="990600" cy="228600"/>
          </a:xfrm>
        </p:spPr>
        <p:txBody>
          <a:bodyPr/>
          <a:lstStyle/>
          <a:p>
            <a:pPr marL="0" indent="0"/>
            <a:r>
              <a:rPr lang="en-IN" sz="1200" b="1" dirty="0" smtClean="0"/>
              <a:t>Table </a:t>
            </a:r>
            <a:r>
              <a:rPr lang="en-IN" sz="1200" b="1" dirty="0"/>
              <a:t>9.1.1</a:t>
            </a:r>
            <a:endParaRPr lang="en-US" altLang="en-US" sz="1200" dirty="0"/>
          </a:p>
        </p:txBody>
      </p:sp>
      <p:sp>
        <p:nvSpPr>
          <p:cNvPr id="5" name="Content Placeholder 2"/>
          <p:cNvSpPr>
            <a:spLocks noGrp="1"/>
          </p:cNvSpPr>
          <p:nvPr>
            <p:ph sz="quarter" idx="13"/>
          </p:nvPr>
        </p:nvSpPr>
        <p:spPr>
          <a:xfrm>
            <a:off x="1865312" y="5245430"/>
            <a:ext cx="5410200" cy="304800"/>
          </a:xfrm>
        </p:spPr>
        <p:txBody>
          <a:bodyPr/>
          <a:lstStyle/>
          <a:p>
            <a:pPr marL="0" indent="0"/>
            <a:r>
              <a:rPr lang="en-IN" sz="1400" dirty="0"/>
              <a:t>Experimental Data Obtained from Tossing Two Quarters 50 Times</a:t>
            </a:r>
            <a:endParaRPr lang="en-US" altLang="en-US" sz="1400" dirty="0"/>
          </a:p>
        </p:txBody>
      </p:sp>
      <p:pic>
        <p:nvPicPr>
          <p:cNvPr id="4" name="Picture 3" descr="The table has 4 columns with headings Event, Tally, Frequency (Number of times the event occurred), and Relative Frequency (Fraction of times the event occurred). The entries in the table are as follows:&#10;For event, 2 heads obtained has 11 tally marks with frequency 11 and relative frequency 22%. &#10;For event, 1 head obtained has 27 tally marks with frequency 27 and relative frequency 54%.&#10;For event, 0 heads obtained has 12 tally marks with frequency 12 and relative frequency 24%."/>
          <p:cNvPicPr>
            <a:picLocks noChangeAspect="1"/>
          </p:cNvPicPr>
          <p:nvPr/>
        </p:nvPicPr>
        <p:blipFill>
          <a:blip r:embed="rId3"/>
          <a:stretch>
            <a:fillRect/>
          </a:stretch>
        </p:blipFill>
        <p:spPr>
          <a:xfrm>
            <a:off x="1733148" y="3505200"/>
            <a:ext cx="5677705" cy="1670215"/>
          </a:xfrm>
          <a:prstGeom prst="rect">
            <a:avLst/>
          </a:prstGeom>
        </p:spPr>
      </p:pic>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Introduction </a:t>
            </a:r>
            <a:r>
              <a:rPr lang="en-IN" altLang="en-US" dirty="0"/>
              <a:t>to </a:t>
            </a:r>
            <a:r>
              <a:rPr lang="en-IN" altLang="en-US" dirty="0" smtClean="0"/>
              <a:t>Probability</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276600"/>
          </a:xfrm>
        </p:spPr>
        <p:txBody>
          <a:bodyPr/>
          <a:lstStyle/>
          <a:p>
            <a:pPr marL="0" indent="0"/>
            <a:r>
              <a:rPr lang="en-IN" dirty="0"/>
              <a:t>To formalize this analysis and extend it to more </a:t>
            </a:r>
            <a:r>
              <a:rPr lang="en-IN" dirty="0" smtClean="0"/>
              <a:t>complex situations</a:t>
            </a:r>
            <a:r>
              <a:rPr lang="en-IN" dirty="0"/>
              <a:t>, we introduce </a:t>
            </a:r>
            <a:r>
              <a:rPr lang="en-IN" dirty="0" smtClean="0"/>
              <a:t>the notions </a:t>
            </a:r>
            <a:r>
              <a:rPr lang="en-IN" dirty="0"/>
              <a:t>of random </a:t>
            </a:r>
            <a:r>
              <a:rPr lang="en-IN" dirty="0" smtClean="0"/>
              <a:t>process, sample </a:t>
            </a:r>
            <a:r>
              <a:rPr lang="en-IN" dirty="0"/>
              <a:t>space, event, and probability</a:t>
            </a:r>
            <a:r>
              <a:rPr lang="en-IN" dirty="0" smtClean="0"/>
              <a:t>.</a:t>
            </a:r>
          </a:p>
          <a:p>
            <a:pPr marL="0" indent="0"/>
            <a:endParaRPr lang="en-IN" altLang="en-US" dirty="0"/>
          </a:p>
          <a:p>
            <a:pPr marL="0" indent="0"/>
            <a:r>
              <a:rPr lang="en-IN" dirty="0"/>
              <a:t>To say that a </a:t>
            </a:r>
            <a:r>
              <a:rPr lang="en-IN" dirty="0" smtClean="0"/>
              <a:t>process is </a:t>
            </a:r>
            <a:r>
              <a:rPr lang="en-IN" b="1" dirty="0"/>
              <a:t>random </a:t>
            </a:r>
            <a:r>
              <a:rPr lang="en-IN" dirty="0"/>
              <a:t>means that when it </a:t>
            </a:r>
            <a:r>
              <a:rPr lang="en-IN" dirty="0" smtClean="0"/>
              <a:t>takes place</a:t>
            </a:r>
            <a:r>
              <a:rPr lang="en-IN" dirty="0"/>
              <a:t>, one outcome from some set of outcomes </a:t>
            </a:r>
            <a:r>
              <a:rPr lang="en-IN" dirty="0" smtClean="0"/>
              <a:t>is sure to </a:t>
            </a:r>
            <a:r>
              <a:rPr lang="en-IN" dirty="0"/>
              <a:t>occur, but it is impossible to predict with </a:t>
            </a:r>
            <a:r>
              <a:rPr lang="en-IN" dirty="0" smtClean="0"/>
              <a:t>certainty which </a:t>
            </a:r>
            <a:r>
              <a:rPr lang="en-IN" dirty="0"/>
              <a:t>outcome that will be.</a:t>
            </a:r>
            <a:endParaRPr lang="en-US" altLang="en-US" dirty="0"/>
          </a:p>
        </p:txBody>
      </p:sp>
    </p:spTree>
    <p:extLst>
      <p:ext uri="{BB962C8B-B14F-4D97-AF65-F5344CB8AC3E}">
        <p14:creationId xmlns:p14="http://schemas.microsoft.com/office/powerpoint/2010/main" val="2697817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Introduction </a:t>
            </a:r>
            <a:r>
              <a:rPr lang="en-IN" altLang="en-US" dirty="0"/>
              <a:t>to </a:t>
            </a:r>
            <a:r>
              <a:rPr lang="en-IN" altLang="en-US" dirty="0" smtClean="0"/>
              <a:t>Probability</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2438400"/>
          </a:xfrm>
        </p:spPr>
        <p:txBody>
          <a:bodyPr/>
          <a:lstStyle/>
          <a:p>
            <a:pPr marL="0" indent="0"/>
            <a:r>
              <a:rPr lang="en-IN" dirty="0"/>
              <a:t>For instance, if an ordinary person performs the </a:t>
            </a:r>
            <a:r>
              <a:rPr lang="en-IN" dirty="0" smtClean="0"/>
              <a:t>experiment of </a:t>
            </a:r>
            <a:r>
              <a:rPr lang="en-IN" dirty="0"/>
              <a:t>tossing an ordinary </a:t>
            </a:r>
            <a:r>
              <a:rPr lang="en-IN" dirty="0" smtClean="0"/>
              <a:t>coin into </a:t>
            </a:r>
            <a:r>
              <a:rPr lang="en-IN" dirty="0"/>
              <a:t>the air and allowing it </a:t>
            </a:r>
            <a:r>
              <a:rPr lang="en-IN" dirty="0" smtClean="0"/>
              <a:t>to fall </a:t>
            </a:r>
            <a:r>
              <a:rPr lang="en-IN" dirty="0"/>
              <a:t>flat on the ground, it can be predicted with </a:t>
            </a:r>
            <a:r>
              <a:rPr lang="en-IN" dirty="0" smtClean="0"/>
              <a:t>certainty that </a:t>
            </a:r>
            <a:r>
              <a:rPr lang="en-IN" dirty="0"/>
              <a:t>the coin will land either heads up or tails up (so </a:t>
            </a:r>
            <a:r>
              <a:rPr lang="en-IN" dirty="0" smtClean="0"/>
              <a:t>the set </a:t>
            </a:r>
            <a:r>
              <a:rPr lang="en-IN" dirty="0"/>
              <a:t>of outcomes can be </a:t>
            </a:r>
            <a:r>
              <a:rPr lang="en-IN" dirty="0" smtClean="0"/>
              <a:t>denoted {heads</a:t>
            </a:r>
            <a:r>
              <a:rPr lang="en-IN" dirty="0"/>
              <a:t>, tails}), but it </a:t>
            </a:r>
            <a:r>
              <a:rPr lang="en-IN" dirty="0" smtClean="0"/>
              <a:t>is not </a:t>
            </a:r>
            <a:r>
              <a:rPr lang="en-IN" dirty="0"/>
              <a:t>known for sure whether heads or tails will occur</a:t>
            </a:r>
            <a:r>
              <a:rPr lang="en-IN" dirty="0" smtClean="0"/>
              <a:t>.</a:t>
            </a:r>
            <a:endParaRPr lang="en-US" altLang="en-US" dirty="0"/>
          </a:p>
        </p:txBody>
      </p:sp>
    </p:spTree>
    <p:extLst>
      <p:ext uri="{BB962C8B-B14F-4D97-AF65-F5344CB8AC3E}">
        <p14:creationId xmlns:p14="http://schemas.microsoft.com/office/powerpoint/2010/main" val="2646321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Introduction </a:t>
            </a:r>
            <a:r>
              <a:rPr lang="en-IN" altLang="en-US" dirty="0"/>
              <a:t>to </a:t>
            </a:r>
            <a:r>
              <a:rPr lang="en-IN" altLang="en-US" dirty="0" smtClean="0"/>
              <a:t>Probability</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114800"/>
          </a:xfrm>
        </p:spPr>
        <p:txBody>
          <a:bodyPr/>
          <a:lstStyle/>
          <a:p>
            <a:pPr marL="0" indent="0"/>
            <a:r>
              <a:rPr lang="en-IN" dirty="0" smtClean="0"/>
              <a:t>We restricted this </a:t>
            </a:r>
            <a:r>
              <a:rPr lang="en-IN" dirty="0"/>
              <a:t>experiment to ordinary people because </a:t>
            </a:r>
            <a:r>
              <a:rPr lang="en-IN" dirty="0" smtClean="0"/>
              <a:t>a skilled </a:t>
            </a:r>
            <a:r>
              <a:rPr lang="en-IN" dirty="0"/>
              <a:t>magician can toss a </a:t>
            </a:r>
            <a:r>
              <a:rPr lang="en-IN" dirty="0" smtClean="0"/>
              <a:t>coin in </a:t>
            </a:r>
            <a:r>
              <a:rPr lang="en-IN" dirty="0"/>
              <a:t>a way that </a:t>
            </a:r>
            <a:r>
              <a:rPr lang="en-IN" dirty="0" smtClean="0"/>
              <a:t>appears random </a:t>
            </a:r>
            <a:r>
              <a:rPr lang="en-IN" dirty="0"/>
              <a:t>but is not, and a physicist equipped with </a:t>
            </a:r>
            <a:r>
              <a:rPr lang="en-IN" dirty="0" smtClean="0"/>
              <a:t>first-rate measuring devices </a:t>
            </a:r>
            <a:r>
              <a:rPr lang="en-IN" dirty="0"/>
              <a:t>may be able to </a:t>
            </a:r>
            <a:r>
              <a:rPr lang="en-IN" dirty="0" err="1"/>
              <a:t>analyze</a:t>
            </a:r>
            <a:r>
              <a:rPr lang="en-IN" dirty="0"/>
              <a:t> all </a:t>
            </a:r>
            <a:r>
              <a:rPr lang="en-IN" dirty="0" smtClean="0"/>
              <a:t>the forces </a:t>
            </a:r>
            <a:r>
              <a:rPr lang="en-IN" dirty="0"/>
              <a:t>on the coin and correctly predict </a:t>
            </a:r>
            <a:r>
              <a:rPr lang="en-IN" dirty="0" smtClean="0"/>
              <a:t>its landing position.</a:t>
            </a:r>
          </a:p>
          <a:p>
            <a:pPr marL="0" indent="0"/>
            <a:endParaRPr lang="en-IN" altLang="en-US" sz="1000" dirty="0"/>
          </a:p>
          <a:p>
            <a:pPr marL="0" indent="0"/>
            <a:r>
              <a:rPr lang="en-IN" dirty="0"/>
              <a:t>Just a few of many examples of random processes </a:t>
            </a:r>
            <a:r>
              <a:rPr lang="en-IN" dirty="0" smtClean="0"/>
              <a:t>or experiments are choosing </a:t>
            </a:r>
            <a:r>
              <a:rPr lang="en-IN" dirty="0"/>
              <a:t>winners in state </a:t>
            </a:r>
            <a:r>
              <a:rPr lang="en-IN" dirty="0" smtClean="0"/>
              <a:t>lotteries, selecting </a:t>
            </a:r>
            <a:r>
              <a:rPr lang="en-IN" dirty="0"/>
              <a:t>respondents in public opinion polls, </a:t>
            </a:r>
            <a:r>
              <a:rPr lang="en-IN" dirty="0" smtClean="0"/>
              <a:t>and choosing </a:t>
            </a:r>
            <a:r>
              <a:rPr lang="en-IN" dirty="0"/>
              <a:t>subjects to receive treatments or serve </a:t>
            </a:r>
            <a:r>
              <a:rPr lang="en-IN" dirty="0" smtClean="0"/>
              <a:t>as controls </a:t>
            </a:r>
            <a:r>
              <a:rPr lang="en-IN" dirty="0"/>
              <a:t>in medical experiments.</a:t>
            </a:r>
            <a:endParaRPr lang="en-US" altLang="en-US" dirty="0"/>
          </a:p>
        </p:txBody>
      </p:sp>
    </p:spTree>
    <p:extLst>
      <p:ext uri="{BB962C8B-B14F-4D97-AF65-F5344CB8AC3E}">
        <p14:creationId xmlns:p14="http://schemas.microsoft.com/office/powerpoint/2010/main" val="3083038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Introduction </a:t>
            </a:r>
            <a:r>
              <a:rPr lang="en-IN" altLang="en-US" dirty="0"/>
              <a:t>to </a:t>
            </a:r>
            <a:r>
              <a:rPr lang="en-IN" altLang="en-US" dirty="0" smtClean="0"/>
              <a:t>Probability</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990600"/>
          </a:xfrm>
        </p:spPr>
        <p:txBody>
          <a:bodyPr/>
          <a:lstStyle/>
          <a:p>
            <a:pPr marL="0" indent="0"/>
            <a:r>
              <a:rPr lang="en-IN" dirty="0"/>
              <a:t>The set of outcomes that can result from a random </a:t>
            </a:r>
            <a:r>
              <a:rPr lang="en-IN" dirty="0" smtClean="0"/>
              <a:t>process or </a:t>
            </a:r>
            <a:r>
              <a:rPr lang="en-IN" dirty="0"/>
              <a:t>experiment is called </a:t>
            </a:r>
            <a:r>
              <a:rPr lang="en-IN" dirty="0" smtClean="0"/>
              <a:t>a </a:t>
            </a:r>
            <a:r>
              <a:rPr lang="en-IN" i="1" dirty="0" smtClean="0"/>
              <a:t>sample </a:t>
            </a:r>
            <a:r>
              <a:rPr lang="en-IN" i="1" dirty="0"/>
              <a:t>space.</a:t>
            </a:r>
            <a:endParaRPr lang="en-US" altLang="en-US" dirty="0"/>
          </a:p>
        </p:txBody>
      </p:sp>
      <p:pic>
        <p:nvPicPr>
          <p:cNvPr id="4" name="Picture 3" descr="A text box has the heading, Definition. The text reads, a sample space is the set of all possible outcomes of a random process or experiment. An event is a subset of a sample space."/>
          <p:cNvPicPr>
            <a:picLocks noChangeAspect="1"/>
          </p:cNvPicPr>
          <p:nvPr/>
        </p:nvPicPr>
        <p:blipFill>
          <a:blip r:embed="rId3"/>
          <a:stretch>
            <a:fillRect/>
          </a:stretch>
        </p:blipFill>
        <p:spPr>
          <a:xfrm>
            <a:off x="1136989" y="2438400"/>
            <a:ext cx="6870023" cy="1037160"/>
          </a:xfrm>
          <a:prstGeom prst="rect">
            <a:avLst/>
          </a:prstGeom>
        </p:spPr>
      </p:pic>
      <p:sp>
        <p:nvSpPr>
          <p:cNvPr id="5" name="Content Placeholder 2"/>
          <p:cNvSpPr>
            <a:spLocks noGrp="1"/>
          </p:cNvSpPr>
          <p:nvPr>
            <p:ph sz="quarter" idx="13"/>
          </p:nvPr>
        </p:nvSpPr>
        <p:spPr>
          <a:xfrm>
            <a:off x="457200" y="3657600"/>
            <a:ext cx="8226425" cy="2133600"/>
          </a:xfrm>
        </p:spPr>
        <p:txBody>
          <a:bodyPr/>
          <a:lstStyle/>
          <a:p>
            <a:pPr marL="0" indent="0"/>
            <a:r>
              <a:rPr lang="en-IN" dirty="0"/>
              <a:t>In the case where an experiment has finitely </a:t>
            </a:r>
            <a:r>
              <a:rPr lang="en-IN" dirty="0" smtClean="0"/>
              <a:t>many outcomes </a:t>
            </a:r>
            <a:r>
              <a:rPr lang="en-IN" dirty="0"/>
              <a:t>and all outcomes </a:t>
            </a:r>
            <a:r>
              <a:rPr lang="en-IN" dirty="0" smtClean="0"/>
              <a:t>are equally </a:t>
            </a:r>
            <a:r>
              <a:rPr lang="en-IN" dirty="0"/>
              <a:t>likely to </a:t>
            </a:r>
            <a:r>
              <a:rPr lang="en-IN" dirty="0" smtClean="0"/>
              <a:t>occur, the </a:t>
            </a:r>
            <a:r>
              <a:rPr lang="en-IN" i="1" dirty="0"/>
              <a:t>probability </a:t>
            </a:r>
            <a:r>
              <a:rPr lang="en-IN" dirty="0"/>
              <a:t>of an event (set of outcomes) is just </a:t>
            </a:r>
            <a:r>
              <a:rPr lang="en-IN" dirty="0" smtClean="0"/>
              <a:t>the ratio of the </a:t>
            </a:r>
            <a:r>
              <a:rPr lang="en-IN" dirty="0"/>
              <a:t>number of outcomes in the event to the </a:t>
            </a:r>
            <a:r>
              <a:rPr lang="en-IN" dirty="0" smtClean="0"/>
              <a:t>total number </a:t>
            </a:r>
            <a:r>
              <a:rPr lang="en-IN" dirty="0"/>
              <a:t>of outcomes.</a:t>
            </a:r>
            <a:endParaRPr lang="en-US" altLang="en-US" dirty="0"/>
          </a:p>
        </p:txBody>
      </p:sp>
    </p:spTree>
    <p:extLst>
      <p:ext uri="{BB962C8B-B14F-4D97-AF65-F5344CB8AC3E}">
        <p14:creationId xmlns:p14="http://schemas.microsoft.com/office/powerpoint/2010/main" val="971738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Introduction </a:t>
            </a:r>
            <a:r>
              <a:rPr lang="en-IN" altLang="en-US" dirty="0"/>
              <a:t>to </a:t>
            </a:r>
            <a:r>
              <a:rPr lang="en-IN" altLang="en-US" dirty="0" smtClean="0"/>
              <a:t>Probability</a:t>
            </a:r>
            <a:endParaRPr lang="en-IN" altLang="en-US" dirty="0">
              <a:solidFill>
                <a:schemeClr val="tx1"/>
              </a:solidFill>
            </a:endParaRPr>
          </a:p>
        </p:txBody>
      </p:sp>
      <p:pic>
        <p:nvPicPr>
          <p:cNvPr id="6" name="Picture 5" descr="A text box has the heading, Equally Likely Probability Formula. The text reads, If S is a finite sample space in which all outcomes are equally likely and E is an event in S, then the probability of E, denoted P(E), is P(E) = (the number of outcomes in E)∕(the total number of outcomes in S)."/>
          <p:cNvPicPr>
            <a:picLocks noChangeAspect="1"/>
          </p:cNvPicPr>
          <p:nvPr/>
        </p:nvPicPr>
        <p:blipFill>
          <a:blip r:embed="rId3"/>
          <a:stretch>
            <a:fillRect/>
          </a:stretch>
        </p:blipFill>
        <p:spPr>
          <a:xfrm>
            <a:off x="793488" y="1761511"/>
            <a:ext cx="7557025" cy="1896089"/>
          </a:xfrm>
          <a:prstGeom prst="rect">
            <a:avLst/>
          </a:prstGeom>
        </p:spPr>
      </p:pic>
    </p:spTree>
    <p:extLst>
      <p:ext uri="{BB962C8B-B14F-4D97-AF65-F5344CB8AC3E}">
        <p14:creationId xmlns:p14="http://schemas.microsoft.com/office/powerpoint/2010/main" val="2590923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Introduction </a:t>
            </a:r>
            <a:r>
              <a:rPr lang="en-IN" altLang="en-US" dirty="0"/>
              <a:t>to </a:t>
            </a:r>
            <a:r>
              <a:rPr lang="en-IN" altLang="en-US" dirty="0" smtClean="0"/>
              <a:t>Probability</a:t>
            </a:r>
            <a:endParaRPr lang="en-IN" altLang="en-US" dirty="0">
              <a:solidFill>
                <a:schemeClr val="tx1"/>
              </a:solidFill>
            </a:endParaRPr>
          </a:p>
        </p:txBody>
      </p:sp>
      <p:pic>
        <p:nvPicPr>
          <p:cNvPr id="8" name="Picture 7" descr="A text box has the heading, Notation. The text reads, For any finite set A, N(A) denotes the number of elements in A."/>
          <p:cNvPicPr>
            <a:picLocks noChangeAspect="1"/>
          </p:cNvPicPr>
          <p:nvPr/>
        </p:nvPicPr>
        <p:blipFill>
          <a:blip r:embed="rId3"/>
          <a:stretch>
            <a:fillRect/>
          </a:stretch>
        </p:blipFill>
        <p:spPr>
          <a:xfrm>
            <a:off x="793488" y="1752600"/>
            <a:ext cx="7557025" cy="915281"/>
          </a:xfrm>
          <a:prstGeom prst="rect">
            <a:avLst/>
          </a:prstGeom>
        </p:spPr>
      </p:pic>
      <p:sp>
        <p:nvSpPr>
          <p:cNvPr id="5" name="Content Placeholder 2"/>
          <p:cNvSpPr>
            <a:spLocks noGrp="1"/>
          </p:cNvSpPr>
          <p:nvPr>
            <p:ph sz="quarter" idx="13"/>
          </p:nvPr>
        </p:nvSpPr>
        <p:spPr>
          <a:xfrm>
            <a:off x="457200" y="2971800"/>
            <a:ext cx="8125841" cy="838200"/>
          </a:xfrm>
        </p:spPr>
        <p:txBody>
          <a:bodyPr/>
          <a:lstStyle/>
          <a:p>
            <a:pPr marL="0" indent="0"/>
            <a:r>
              <a:rPr lang="en-IN" dirty="0"/>
              <a:t>With this notation, the equally likely probability formula becomes</a:t>
            </a:r>
            <a:endParaRPr lang="en-US" altLang="en-US" dirty="0"/>
          </a:p>
        </p:txBody>
      </p:sp>
      <p:pic>
        <p:nvPicPr>
          <p:cNvPr id="9" name="Picture 8" descr="A text box reads, P(E) = N(E)∕N(S)."/>
          <p:cNvPicPr>
            <a:picLocks noChangeAspect="1"/>
          </p:cNvPicPr>
          <p:nvPr/>
        </p:nvPicPr>
        <p:blipFill>
          <a:blip r:embed="rId4"/>
          <a:stretch>
            <a:fillRect/>
          </a:stretch>
        </p:blipFill>
        <p:spPr>
          <a:xfrm>
            <a:off x="3713334" y="3926592"/>
            <a:ext cx="1512987" cy="874008"/>
          </a:xfrm>
          <a:prstGeom prst="rect">
            <a:avLst/>
          </a:prstGeom>
        </p:spPr>
      </p:pic>
    </p:spTree>
    <p:extLst>
      <p:ext uri="{BB962C8B-B14F-4D97-AF65-F5344CB8AC3E}">
        <p14:creationId xmlns:p14="http://schemas.microsoft.com/office/powerpoint/2010/main" val="42152793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6668</TotalTime>
  <Words>1581</Words>
  <Application>Microsoft Office PowerPoint</Application>
  <PresentationFormat>On-screen Show (4:3)</PresentationFormat>
  <Paragraphs>134</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 Unicode MS</vt:lpstr>
      <vt:lpstr>Arial</vt:lpstr>
      <vt:lpstr>Wingdings</vt:lpstr>
      <vt:lpstr>sample</vt:lpstr>
      <vt:lpstr>CHAPTER 9</vt:lpstr>
      <vt:lpstr>9.1</vt:lpstr>
      <vt:lpstr>Introduction to Probability</vt:lpstr>
      <vt:lpstr>Introduction to Probability</vt:lpstr>
      <vt:lpstr>Introduction to Probability</vt:lpstr>
      <vt:lpstr>Introduction to Probability</vt:lpstr>
      <vt:lpstr>Introduction to Probability</vt:lpstr>
      <vt:lpstr>Introduction to Probability</vt:lpstr>
      <vt:lpstr>Introduction to Probability</vt:lpstr>
      <vt:lpstr>Example 9.1.1 – Probabilities for a Deck of Cards</vt:lpstr>
      <vt:lpstr>Example 9.1.1 – Probabilities for a Deck of Cards</vt:lpstr>
      <vt:lpstr>Example 9.1.1 – Probabilities for a Deck of Cards</vt:lpstr>
      <vt:lpstr>Example 9.1.1 – Solution</vt:lpstr>
      <vt:lpstr>Example 9.1.1 – Solution</vt:lpstr>
      <vt:lpstr>Counting the Elements of a List</vt:lpstr>
      <vt:lpstr>Counting the Elements of a List</vt:lpstr>
      <vt:lpstr>Counting the Elements of a List</vt:lpstr>
      <vt:lpstr>Counting the Elements of a List</vt:lpstr>
      <vt:lpstr>Example 9.1.4 – Counting the Elements of a Sublist</vt:lpstr>
      <vt:lpstr>Example 9.1.4 – Solution</vt:lpstr>
      <vt:lpstr>Example 9.1.4 – Solution</vt:lpstr>
      <vt:lpstr>Example 9.1.5 – Application: Counting Elements of a One-Dimensional Array</vt:lpstr>
      <vt:lpstr>Example 9.1.5 – Application: Counting Elements of a One-Dimensional Array</vt:lpstr>
      <vt:lpstr>Example 9.1.5 – Solution</vt:lpstr>
      <vt:lpstr>Example 9.1.5 – Solution</vt:lpstr>
      <vt:lpstr>Example 9.1.5 – Solution</vt:lpstr>
      <vt:lpstr>Example 9.1.5 – Solution</vt:lpstr>
      <vt:lpstr>Example 9.1.5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2274</cp:revision>
  <dcterms:created xsi:type="dcterms:W3CDTF">2008-12-01T05:36:35Z</dcterms:created>
  <dcterms:modified xsi:type="dcterms:W3CDTF">2019-02-14T05:21:52Z</dcterms:modified>
</cp:coreProperties>
</file>