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637" r:id="rId2"/>
    <p:sldId id="605" r:id="rId3"/>
    <p:sldId id="596" r:id="rId4"/>
    <p:sldId id="607" r:id="rId5"/>
    <p:sldId id="608" r:id="rId6"/>
    <p:sldId id="609" r:id="rId7"/>
    <p:sldId id="610" r:id="rId8"/>
    <p:sldId id="638" r:id="rId9"/>
    <p:sldId id="612" r:id="rId10"/>
    <p:sldId id="613" r:id="rId11"/>
    <p:sldId id="614" r:id="rId12"/>
    <p:sldId id="615" r:id="rId13"/>
    <p:sldId id="616" r:id="rId14"/>
    <p:sldId id="617" r:id="rId15"/>
    <p:sldId id="618" r:id="rId16"/>
    <p:sldId id="619" r:id="rId17"/>
    <p:sldId id="620" r:id="rId18"/>
    <p:sldId id="621" r:id="rId19"/>
    <p:sldId id="622" r:id="rId20"/>
    <p:sldId id="639" r:id="rId21"/>
    <p:sldId id="624" r:id="rId22"/>
    <p:sldId id="625" r:id="rId23"/>
    <p:sldId id="626" r:id="rId24"/>
    <p:sldId id="627" r:id="rId25"/>
    <p:sldId id="628" r:id="rId26"/>
    <p:sldId id="629" r:id="rId27"/>
    <p:sldId id="630" r:id="rId28"/>
    <p:sldId id="640" r:id="rId29"/>
    <p:sldId id="632" r:id="rId30"/>
    <p:sldId id="633" r:id="rId31"/>
    <p:sldId id="634" r:id="rId32"/>
    <p:sldId id="635" r:id="rId33"/>
    <p:sldId id="636" r:id="rId34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CDFF"/>
    <a:srgbClr val="008EC0"/>
    <a:srgbClr val="00AEEF"/>
    <a:srgbClr val="A62B4D"/>
    <a:srgbClr val="00707E"/>
    <a:srgbClr val="93278F"/>
    <a:srgbClr val="20409A"/>
    <a:srgbClr val="0084B6"/>
    <a:srgbClr val="174788"/>
    <a:srgbClr val="226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7" autoAdjust="0"/>
    <p:restoredTop sz="94434" autoAdjust="0"/>
  </p:normalViewPr>
  <p:slideViewPr>
    <p:cSldViewPr>
      <p:cViewPr varScale="1">
        <p:scale>
          <a:sx n="71" d="100"/>
          <a:sy n="71" d="100"/>
        </p:scale>
        <p:origin x="510" y="60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-34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69D7-30F9-42E6-9952-4309237F31D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703B0-1DEE-4BA8-8AFE-52552D0DD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24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DB145F-E5FC-4D0D-91C6-32716D25EA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59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19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3364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350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4850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22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9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3967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7978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6624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4901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961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9192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8776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3422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6254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5588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0150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2946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4054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3514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158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1629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245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5702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397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5965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297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060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A17A8-E0C0-4ADB-8B7E-ED53CF178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9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BDD4A-4EFC-4781-8C0D-F8A840611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7D291-A0CF-4AA7-B750-3CA2B1EDD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E24FC-BE95-49D2-9D02-06ACC705C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81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6936-66BF-481E-AA0F-1CF0A1199E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88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775"/>
            <a:ext cx="2057400" cy="6521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4775"/>
            <a:ext cx="6021387" cy="652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7A1A7-1A87-4750-A547-A06BA5B38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33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5613" y="104775"/>
            <a:ext cx="8231187" cy="652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90C38-DB98-4955-A86E-25645FD90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Accessib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514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657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4800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3810000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4313583" y="5831094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9"/>
          </p:nvPr>
        </p:nvSpPr>
        <p:spPr>
          <a:xfrm>
            <a:off x="4800600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0"/>
          </p:nvPr>
        </p:nvSpPr>
        <p:spPr>
          <a:xfrm>
            <a:off x="5304183" y="587078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1"/>
          </p:nvPr>
        </p:nvSpPr>
        <p:spPr>
          <a:xfrm>
            <a:off x="5287616" y="582433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22"/>
          </p:nvPr>
        </p:nvSpPr>
        <p:spPr>
          <a:xfrm>
            <a:off x="5791199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3"/>
          </p:nvPr>
        </p:nvSpPr>
        <p:spPr>
          <a:xfrm>
            <a:off x="6278216" y="5864018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24"/>
          </p:nvPr>
        </p:nvSpPr>
        <p:spPr>
          <a:xfrm>
            <a:off x="6781799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Sec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71061" y="2389187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339901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71061" y="4488829"/>
            <a:ext cx="8226425" cy="8382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0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3048000" cy="68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962400" y="1524000"/>
            <a:ext cx="45720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286000" y="5562600"/>
            <a:ext cx="525780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6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5F048-990D-4618-9432-82758FF4B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27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2B7A3-5784-49B5-AFBA-13208B39DA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1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4418E-7AAC-42C5-84FD-636C701C7F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3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AED62-D7B6-4AD6-9B5A-E5F901724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5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E2165-ACBC-420A-973E-CFBE1C523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16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DB9EF2-1910-4E3A-A13D-D94C13F195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/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4775"/>
            <a:ext cx="8226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3074" name="Picture 2" descr="D:\New folder\PPT\Images\Template\Epp Discrete Math 5e\3_3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44168"/>
            <a:ext cx="7772400" cy="9144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CHAPTER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9</a:t>
            </a:r>
            <a:endParaRPr lang="en-IN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2770496"/>
            <a:ext cx="8610600" cy="148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N" altLang="en-US" sz="4400" b="1" dirty="0"/>
              <a:t>COUNTING AND PROBABILITY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905000" y="6300216"/>
            <a:ext cx="594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kern="1200" dirty="0" smtClean="0">
                <a:latin typeface="Arial" panose="020B0604020202020204" pitchFamily="34" charset="0"/>
              </a:rPr>
              <a:t>Copyright © Cengage Learning. All rights reserved. </a:t>
            </a:r>
            <a:endParaRPr lang="en-US" altLang="en-US" sz="1400" kern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7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The </a:t>
            </a:r>
            <a:r>
              <a:rPr lang="en-IN" altLang="en-US" dirty="0"/>
              <a:t>Multiplication </a:t>
            </a:r>
            <a:r>
              <a:rPr lang="en-IN" altLang="en-US" dirty="0" smtClean="0"/>
              <a:t>Rule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0" indent="0"/>
            <a:r>
              <a:rPr lang="en-IN" dirty="0"/>
              <a:t>The possible outcomes of this operation are illustrated </a:t>
            </a:r>
            <a:r>
              <a:rPr lang="en-IN" dirty="0" smtClean="0"/>
              <a:t>in the </a:t>
            </a:r>
            <a:r>
              <a:rPr lang="en-IN" dirty="0"/>
              <a:t>possibility tree </a:t>
            </a:r>
            <a:r>
              <a:rPr lang="en-IN" dirty="0" smtClean="0"/>
              <a:t>of Figure </a:t>
            </a:r>
            <a:r>
              <a:rPr lang="en-IN" dirty="0"/>
              <a:t>9.2.2.</a:t>
            </a:r>
            <a:endParaRPr lang="en-US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36428" y="5486400"/>
            <a:ext cx="1066800" cy="266458"/>
          </a:xfrm>
        </p:spPr>
        <p:txBody>
          <a:bodyPr/>
          <a:lstStyle/>
          <a:p>
            <a:r>
              <a:rPr lang="en-IN" sz="1200" b="1" dirty="0"/>
              <a:t>Figure </a:t>
            </a:r>
            <a:r>
              <a:rPr lang="en-IN" sz="1200" b="1" dirty="0" smtClean="0"/>
              <a:t>9.2.2</a:t>
            </a:r>
            <a:endParaRPr lang="en-US" altLang="en-US" sz="1200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5181600"/>
            <a:ext cx="3505200" cy="304800"/>
          </a:xfrm>
        </p:spPr>
        <p:txBody>
          <a:bodyPr/>
          <a:lstStyle/>
          <a:p>
            <a:r>
              <a:rPr lang="en-IN" sz="1400" dirty="0"/>
              <a:t>Pairing Objects Using a Possibility Tree</a:t>
            </a:r>
            <a:endParaRPr lang="en-US" altLang="en-US" sz="1400" dirty="0"/>
          </a:p>
        </p:txBody>
      </p:sp>
      <p:pic>
        <p:nvPicPr>
          <p:cNvPr id="4" name="Picture 3" descr="An image shows a tree diagram of computer installation. First, the start node has 4 nodes: A, B, C, and D which are input and output units of a computer. Each of these 4 nodes has another 3 nodes: X, Y, and Z which are central processing units of a computer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362200"/>
            <a:ext cx="3288244" cy="26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The </a:t>
            </a:r>
            <a:r>
              <a:rPr lang="en-IN" altLang="en-US" dirty="0"/>
              <a:t>Multiplication </a:t>
            </a:r>
            <a:r>
              <a:rPr lang="en-IN" altLang="en-US" dirty="0" smtClean="0"/>
              <a:t>Rule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810000"/>
          </a:xfrm>
        </p:spPr>
        <p:txBody>
          <a:bodyPr/>
          <a:lstStyle/>
          <a:p>
            <a:pPr marL="0" indent="0"/>
            <a:r>
              <a:rPr lang="en-IN" dirty="0"/>
              <a:t>The topmost path from “root” to “leaf” indicates </a:t>
            </a:r>
            <a:r>
              <a:rPr lang="en-IN" dirty="0" smtClean="0"/>
              <a:t>that input/output </a:t>
            </a:r>
            <a:r>
              <a:rPr lang="en-IN" dirty="0"/>
              <a:t>unit </a:t>
            </a:r>
            <a:r>
              <a:rPr lang="en-IN" i="1" dirty="0"/>
              <a:t>A </a:t>
            </a:r>
            <a:r>
              <a:rPr lang="en-IN" dirty="0"/>
              <a:t>is to be </a:t>
            </a:r>
            <a:r>
              <a:rPr lang="en-IN" dirty="0" smtClean="0"/>
              <a:t>paired with </a:t>
            </a:r>
            <a:r>
              <a:rPr lang="en-IN" dirty="0"/>
              <a:t>central </a:t>
            </a:r>
            <a:r>
              <a:rPr lang="en-IN" dirty="0" smtClean="0"/>
              <a:t>processing unit </a:t>
            </a:r>
            <a:r>
              <a:rPr lang="en-IN" i="1" dirty="0"/>
              <a:t>X. </a:t>
            </a:r>
            <a:r>
              <a:rPr lang="en-IN" dirty="0"/>
              <a:t>The next lower branch indicates that </a:t>
            </a:r>
            <a:r>
              <a:rPr lang="en-IN" dirty="0" smtClean="0"/>
              <a:t>input/output unit </a:t>
            </a:r>
            <a:r>
              <a:rPr lang="en-IN" i="1" dirty="0"/>
              <a:t>A </a:t>
            </a:r>
            <a:r>
              <a:rPr lang="en-IN" dirty="0" smtClean="0"/>
              <a:t>is to </a:t>
            </a:r>
            <a:r>
              <a:rPr lang="en-IN" dirty="0"/>
              <a:t>be paired with central processing unit </a:t>
            </a:r>
            <a:r>
              <a:rPr lang="en-IN" i="1" dirty="0"/>
              <a:t>Y. </a:t>
            </a:r>
            <a:r>
              <a:rPr lang="en-IN" dirty="0" smtClean="0"/>
              <a:t>And so </a:t>
            </a:r>
            <a:r>
              <a:rPr lang="en-IN" dirty="0"/>
              <a:t>forth</a:t>
            </a:r>
            <a:r>
              <a:rPr lang="en-IN" dirty="0" smtClean="0"/>
              <a:t>.</a:t>
            </a:r>
          </a:p>
          <a:p>
            <a:pPr marL="0" indent="0"/>
            <a:endParaRPr lang="en-IN" altLang="en-US" sz="1000" dirty="0"/>
          </a:p>
          <a:p>
            <a:pPr marL="0" indent="0"/>
            <a:r>
              <a:rPr lang="en-IN" dirty="0"/>
              <a:t>Thus the total number of ways to pair the two types of </a:t>
            </a:r>
            <a:r>
              <a:rPr lang="en-IN" dirty="0" smtClean="0"/>
              <a:t>units is </a:t>
            </a:r>
            <a:r>
              <a:rPr lang="en-IN" dirty="0"/>
              <a:t>the same as the </a:t>
            </a:r>
            <a:r>
              <a:rPr lang="en-IN" dirty="0" smtClean="0"/>
              <a:t>number of branches </a:t>
            </a:r>
            <a:r>
              <a:rPr lang="en-IN" dirty="0"/>
              <a:t>of the tree, which </a:t>
            </a:r>
            <a:r>
              <a:rPr lang="en-IN" dirty="0" smtClean="0"/>
              <a:t>is</a:t>
            </a:r>
          </a:p>
          <a:p>
            <a:pPr marL="0" indent="0"/>
            <a:r>
              <a:rPr lang="en-IN" sz="1200" dirty="0"/>
              <a:t>	</a:t>
            </a:r>
            <a:r>
              <a:rPr lang="en-IN" sz="1200" dirty="0" smtClean="0"/>
              <a:t>		</a:t>
            </a:r>
          </a:p>
          <a:p>
            <a:pPr marL="0" indent="0"/>
            <a:r>
              <a:rPr lang="en-IN" dirty="0" smtClean="0"/>
              <a:t>		3 + 3 + 3 + 3 </a:t>
            </a:r>
            <a:r>
              <a:rPr lang="en-IN" dirty="0"/>
              <a:t>= </a:t>
            </a:r>
            <a:r>
              <a:rPr lang="en-IN" dirty="0" smtClean="0"/>
              <a:t>4 </a:t>
            </a:r>
            <a:r>
              <a:rPr lang="en-IN" b="1" dirty="0" smtClean="0"/>
              <a:t>· </a:t>
            </a:r>
            <a:r>
              <a:rPr lang="en-IN" dirty="0" smtClean="0"/>
              <a:t>3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12.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73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The </a:t>
            </a:r>
            <a:r>
              <a:rPr lang="en-IN" altLang="en-US" dirty="0"/>
              <a:t>Multiplication </a:t>
            </a:r>
            <a:r>
              <a:rPr lang="en-IN" altLang="en-US" dirty="0" smtClean="0"/>
              <a:t>Rule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371600"/>
          </a:xfrm>
        </p:spPr>
        <p:txBody>
          <a:bodyPr/>
          <a:lstStyle/>
          <a:p>
            <a:pPr marL="0" indent="0"/>
            <a:r>
              <a:rPr lang="en-IN" dirty="0"/>
              <a:t>The idea behind this example can be used to prove the following rule</a:t>
            </a:r>
            <a:r>
              <a:rPr lang="en-IN" dirty="0" smtClean="0"/>
              <a:t>. </a:t>
            </a:r>
            <a:r>
              <a:rPr lang="en-IN" dirty="0"/>
              <a:t>A formal proof </a:t>
            </a:r>
            <a:r>
              <a:rPr lang="en-IN" dirty="0" smtClean="0"/>
              <a:t>uses mathematical induction </a:t>
            </a:r>
            <a:r>
              <a:rPr lang="en-IN" dirty="0"/>
              <a:t>and is left to the exercises.</a:t>
            </a:r>
            <a:endParaRPr lang="en-US" altLang="en-US" dirty="0"/>
          </a:p>
        </p:txBody>
      </p:sp>
      <p:pic>
        <p:nvPicPr>
          <p:cNvPr id="4" name="Picture 3" descr="A text box has the heading, Theorem 9.2.1 The Multiplication Rule. The text reads as, &#10;If an operation consists of k steps and &#10;the first step can be performed in n_1 ways, &#10;the second step can be performed in n_2 ways [regardless of how the first step was performed], &#10;it will continued up to &#10;the kth step can be performed in n_k ways [regardless of how the preceding steps were performed], &#10;then the entire operation can be performed in n_1 n_2...n_k way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77" y="2895600"/>
            <a:ext cx="6870023" cy="274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100" dirty="0"/>
              <a:t>Example </a:t>
            </a:r>
            <a:r>
              <a:rPr lang="en-IN" altLang="en-US" sz="2100" dirty="0" smtClean="0"/>
              <a:t>9.2.2 </a:t>
            </a:r>
            <a:r>
              <a:rPr lang="en-US" altLang="en-US" sz="2100" dirty="0"/>
              <a:t>– </a:t>
            </a:r>
            <a:r>
              <a:rPr lang="en-IN" altLang="en-US" sz="2100" i="1" dirty="0" smtClean="0"/>
              <a:t>Counting </a:t>
            </a:r>
            <a:r>
              <a:rPr lang="en-IN" altLang="en-US" sz="2100" i="1" dirty="0"/>
              <a:t>Personal Identification Numbers (PINs</a:t>
            </a:r>
            <a:r>
              <a:rPr lang="en-IN" altLang="en-US" sz="2100" i="1" dirty="0" smtClean="0"/>
              <a:t>)</a:t>
            </a:r>
            <a:endParaRPr lang="en-IN" altLang="en-US" sz="2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343400"/>
          </a:xfrm>
        </p:spPr>
        <p:txBody>
          <a:bodyPr/>
          <a:lstStyle/>
          <a:p>
            <a:pPr marL="0" indent="0"/>
            <a:r>
              <a:rPr lang="en-IN" dirty="0"/>
              <a:t>A certain personal identification number (PIN) is required </a:t>
            </a:r>
            <a:r>
              <a:rPr lang="en-IN" dirty="0" smtClean="0"/>
              <a:t>to be </a:t>
            </a:r>
            <a:r>
              <a:rPr lang="en-IN" dirty="0"/>
              <a:t>a sequence of any </a:t>
            </a:r>
            <a:r>
              <a:rPr lang="en-IN" dirty="0" smtClean="0"/>
              <a:t>four symbols </a:t>
            </a:r>
            <a:r>
              <a:rPr lang="en-IN" dirty="0"/>
              <a:t>chosen from the </a:t>
            </a:r>
            <a:r>
              <a:rPr lang="en-IN" dirty="0" smtClean="0"/>
              <a:t>26 uppercase </a:t>
            </a:r>
            <a:r>
              <a:rPr lang="en-IN" dirty="0"/>
              <a:t>letters in the Roman alphabet and the </a:t>
            </a:r>
            <a:r>
              <a:rPr lang="en-IN" dirty="0" smtClean="0"/>
              <a:t>ten digits.</a:t>
            </a:r>
          </a:p>
          <a:p>
            <a:pPr marL="0" indent="0"/>
            <a:endParaRPr lang="en-IN" altLang="en-US" sz="700" dirty="0"/>
          </a:p>
          <a:p>
            <a:r>
              <a:rPr lang="en-IN" dirty="0" smtClean="0"/>
              <a:t>a. How </a:t>
            </a:r>
            <a:r>
              <a:rPr lang="en-IN" dirty="0"/>
              <a:t>many different PINs are possible if repetition of symbols is allowed</a:t>
            </a:r>
            <a:r>
              <a:rPr lang="en-IN" dirty="0" smtClean="0"/>
              <a:t>?</a:t>
            </a:r>
          </a:p>
          <a:p>
            <a:r>
              <a:rPr lang="en-IN" dirty="0"/>
              <a:t>b. How many different PINs are possible if repetition </a:t>
            </a:r>
            <a:r>
              <a:rPr lang="en-IN" dirty="0" smtClean="0"/>
              <a:t>of symbols </a:t>
            </a:r>
            <a:r>
              <a:rPr lang="en-IN" dirty="0"/>
              <a:t>is not </a:t>
            </a:r>
            <a:r>
              <a:rPr lang="en-IN" dirty="0" smtClean="0"/>
              <a:t>allowed?</a:t>
            </a:r>
          </a:p>
          <a:p>
            <a:r>
              <a:rPr lang="en-IN" dirty="0" smtClean="0"/>
              <a:t>c</a:t>
            </a:r>
            <a:r>
              <a:rPr lang="en-IN" dirty="0"/>
              <a:t>. What is the probability that </a:t>
            </a:r>
            <a:r>
              <a:rPr lang="en-IN" dirty="0" smtClean="0"/>
              <a:t>a PIN </a:t>
            </a:r>
            <a:r>
              <a:rPr lang="en-IN" dirty="0"/>
              <a:t>does not have a repeated symbol assuming that </a:t>
            </a:r>
            <a:r>
              <a:rPr lang="en-IN" dirty="0" smtClean="0"/>
              <a:t>all PINs </a:t>
            </a:r>
            <a:r>
              <a:rPr lang="en-IN" dirty="0"/>
              <a:t>are equally likely?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14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9.2.2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676400"/>
          </a:xfrm>
        </p:spPr>
        <p:txBody>
          <a:bodyPr/>
          <a:lstStyle/>
          <a:p>
            <a:r>
              <a:rPr lang="en-IN" dirty="0"/>
              <a:t>a. Some possible PINs are RCAE, 3387, B92B, and </a:t>
            </a:r>
            <a:r>
              <a:rPr lang="en-IN" dirty="0" smtClean="0"/>
              <a:t>so forth</a:t>
            </a:r>
            <a:r>
              <a:rPr lang="en-IN" dirty="0"/>
              <a:t>. You can think of </a:t>
            </a:r>
            <a:r>
              <a:rPr lang="en-IN" dirty="0" smtClean="0"/>
              <a:t>forming a </a:t>
            </a:r>
            <a:r>
              <a:rPr lang="en-IN" dirty="0"/>
              <a:t>PIN as a </a:t>
            </a:r>
            <a:r>
              <a:rPr lang="en-IN" dirty="0" smtClean="0"/>
              <a:t>four-step operation </a:t>
            </a:r>
            <a:r>
              <a:rPr lang="en-IN" dirty="0"/>
              <a:t>where each step involves placing a </a:t>
            </a:r>
            <a:r>
              <a:rPr lang="en-IN" dirty="0" smtClean="0"/>
              <a:t>symbol into </a:t>
            </a:r>
            <a:r>
              <a:rPr lang="en-IN" dirty="0"/>
              <a:t>one </a:t>
            </a:r>
            <a:r>
              <a:rPr lang="en-IN" dirty="0" smtClean="0"/>
              <a:t>of four </a:t>
            </a:r>
            <a:r>
              <a:rPr lang="en-IN" dirty="0"/>
              <a:t>positions, as shown below.</a:t>
            </a:r>
            <a:endParaRPr lang="en-US" altLang="en-US" dirty="0"/>
          </a:p>
        </p:txBody>
      </p:sp>
      <p:pic>
        <p:nvPicPr>
          <p:cNvPr id="6" name="Picture 5" descr="An image shows 4 positions of forming a PIN as 1, 2, 3, and 4 in a row. Each position has 36 choices that are as follows: &#10;A, B, C, D, E, F, G, H, I, J, K, L, M, N, O, P, Q, R, S, T, U, V, W, X, Y, Z, 0, 1, 2, 3, 4, 5, 6, 7, 8, 9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25" y="3177988"/>
            <a:ext cx="5161550" cy="20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3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9.2.2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810000"/>
          </a:xfrm>
        </p:spPr>
        <p:txBody>
          <a:bodyPr/>
          <a:lstStyle/>
          <a:p>
            <a:pPr indent="0"/>
            <a:r>
              <a:rPr lang="en-IN" dirty="0"/>
              <a:t>Step 1: Choose a symbol to place in position </a:t>
            </a:r>
            <a:r>
              <a:rPr lang="en-IN" dirty="0" smtClean="0"/>
              <a:t>1.</a:t>
            </a:r>
          </a:p>
          <a:p>
            <a:pPr indent="0"/>
            <a:r>
              <a:rPr lang="en-IN" dirty="0" smtClean="0"/>
              <a:t>Step </a:t>
            </a:r>
            <a:r>
              <a:rPr lang="en-IN" dirty="0"/>
              <a:t>2: Choose a symbol to place in position </a:t>
            </a:r>
            <a:r>
              <a:rPr lang="en-IN" dirty="0" smtClean="0"/>
              <a:t>2.</a:t>
            </a:r>
          </a:p>
          <a:p>
            <a:pPr indent="0"/>
            <a:r>
              <a:rPr lang="en-IN" dirty="0" smtClean="0"/>
              <a:t>Step </a:t>
            </a:r>
            <a:r>
              <a:rPr lang="en-IN" dirty="0"/>
              <a:t>3: Choose a symbol to place in position </a:t>
            </a:r>
            <a:r>
              <a:rPr lang="en-IN" dirty="0" smtClean="0"/>
              <a:t>3.</a:t>
            </a:r>
          </a:p>
          <a:p>
            <a:pPr indent="0"/>
            <a:r>
              <a:rPr lang="en-IN" dirty="0" smtClean="0"/>
              <a:t>Step </a:t>
            </a:r>
            <a:r>
              <a:rPr lang="en-IN" dirty="0"/>
              <a:t>4: Choose a symbol to place in position 4</a:t>
            </a:r>
            <a:r>
              <a:rPr lang="en-IN" dirty="0" smtClean="0"/>
              <a:t>.</a:t>
            </a:r>
          </a:p>
          <a:p>
            <a:pPr indent="0"/>
            <a:endParaRPr lang="en-IN" altLang="en-US" dirty="0"/>
          </a:p>
          <a:p>
            <a:r>
              <a:rPr lang="en-IN" dirty="0" smtClean="0"/>
              <a:t>	There </a:t>
            </a:r>
            <a:r>
              <a:rPr lang="en-IN" dirty="0"/>
              <a:t>is a fixed number of ways to perform each </a:t>
            </a:r>
            <a:r>
              <a:rPr lang="en-IN" dirty="0" smtClean="0"/>
              <a:t>step, namely </a:t>
            </a:r>
            <a:r>
              <a:rPr lang="en-IN" dirty="0"/>
              <a:t>36, regardless of </a:t>
            </a:r>
            <a:r>
              <a:rPr lang="en-IN" dirty="0" smtClean="0"/>
              <a:t>how preceding </a:t>
            </a:r>
            <a:r>
              <a:rPr lang="en-IN" dirty="0"/>
              <a:t>steps </a:t>
            </a:r>
            <a:r>
              <a:rPr lang="en-IN" dirty="0" smtClean="0"/>
              <a:t>were performed</a:t>
            </a:r>
            <a:r>
              <a:rPr lang="en-IN" dirty="0"/>
              <a:t>. And so, by the multiplication rule, there are </a:t>
            </a:r>
            <a:r>
              <a:rPr lang="en-IN" dirty="0" smtClean="0"/>
              <a:t>36 </a:t>
            </a:r>
            <a:r>
              <a:rPr lang="en-IN" b="1" dirty="0" smtClean="0"/>
              <a:t>· </a:t>
            </a:r>
            <a:r>
              <a:rPr lang="en-IN" dirty="0" smtClean="0"/>
              <a:t>36</a:t>
            </a:r>
            <a:r>
              <a:rPr lang="en-IN" b="1" dirty="0"/>
              <a:t> · </a:t>
            </a:r>
            <a:r>
              <a:rPr lang="en-IN" dirty="0" smtClean="0"/>
              <a:t>36</a:t>
            </a:r>
            <a:r>
              <a:rPr lang="en-IN" b="1" dirty="0"/>
              <a:t> · </a:t>
            </a:r>
            <a:r>
              <a:rPr lang="en-IN" dirty="0" smtClean="0"/>
              <a:t>36 =</a:t>
            </a:r>
            <a:endParaRPr lang="en-US" altLang="en-US" dirty="0"/>
          </a:p>
        </p:txBody>
      </p:sp>
      <p:pic>
        <p:nvPicPr>
          <p:cNvPr id="4" name="Picture 3" descr="36^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805500"/>
            <a:ext cx="391026" cy="29771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3505200" y="4751157"/>
            <a:ext cx="3810000" cy="457200"/>
          </a:xfrm>
        </p:spPr>
        <p:txBody>
          <a:bodyPr/>
          <a:lstStyle/>
          <a:p>
            <a:pPr indent="0"/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1,679,616 PINs in all.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4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9.2.2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038600"/>
          </a:xfrm>
        </p:spPr>
        <p:txBody>
          <a:bodyPr/>
          <a:lstStyle/>
          <a:p>
            <a:r>
              <a:rPr lang="en-IN" dirty="0"/>
              <a:t>b. Again think of forming a PIN as a four-step </a:t>
            </a:r>
            <a:r>
              <a:rPr lang="en-IN" dirty="0" smtClean="0"/>
              <a:t>operation: Choose </a:t>
            </a:r>
            <a:r>
              <a:rPr lang="en-IN" dirty="0"/>
              <a:t>the first symbol, </a:t>
            </a:r>
            <a:r>
              <a:rPr lang="en-IN" dirty="0" smtClean="0"/>
              <a:t>then the </a:t>
            </a:r>
            <a:r>
              <a:rPr lang="en-IN" dirty="0"/>
              <a:t>second, then the </a:t>
            </a:r>
            <a:r>
              <a:rPr lang="en-IN" dirty="0" smtClean="0"/>
              <a:t>third, and </a:t>
            </a:r>
            <a:r>
              <a:rPr lang="en-IN" dirty="0"/>
              <a:t>then the </a:t>
            </a:r>
            <a:r>
              <a:rPr lang="en-IN" dirty="0" smtClean="0"/>
              <a:t>fourth.</a:t>
            </a:r>
          </a:p>
          <a:p>
            <a:endParaRPr lang="en-IN" dirty="0"/>
          </a:p>
          <a:p>
            <a:r>
              <a:rPr lang="en-IN" dirty="0" smtClean="0"/>
              <a:t>	There </a:t>
            </a:r>
            <a:r>
              <a:rPr lang="en-IN" dirty="0"/>
              <a:t>are 36 ways to choose the </a:t>
            </a:r>
            <a:r>
              <a:rPr lang="en-IN" dirty="0" smtClean="0"/>
              <a:t>first symbol</a:t>
            </a:r>
            <a:r>
              <a:rPr lang="en-IN" dirty="0"/>
              <a:t>, 35 ways </a:t>
            </a:r>
            <a:r>
              <a:rPr lang="en-IN" dirty="0" smtClean="0"/>
              <a:t>to choose </a:t>
            </a:r>
            <a:r>
              <a:rPr lang="en-IN" dirty="0"/>
              <a:t>the second (since the first symbol cannot </a:t>
            </a:r>
            <a:r>
              <a:rPr lang="en-IN" dirty="0" smtClean="0"/>
              <a:t>be used </a:t>
            </a:r>
            <a:r>
              <a:rPr lang="en-IN" dirty="0"/>
              <a:t>again</a:t>
            </a:r>
            <a:r>
              <a:rPr lang="en-IN" dirty="0" smtClean="0"/>
              <a:t>), 34 </a:t>
            </a:r>
            <a:r>
              <a:rPr lang="en-IN" dirty="0"/>
              <a:t>ways to choose the third (since the </a:t>
            </a:r>
            <a:r>
              <a:rPr lang="en-IN" dirty="0" smtClean="0"/>
              <a:t>first two </a:t>
            </a:r>
            <a:r>
              <a:rPr lang="en-IN" dirty="0"/>
              <a:t>symbols cannot be reused), and </a:t>
            </a:r>
            <a:r>
              <a:rPr lang="en-IN" dirty="0" smtClean="0"/>
              <a:t>33 ways </a:t>
            </a:r>
            <a:r>
              <a:rPr lang="en-IN" dirty="0"/>
              <a:t>to </a:t>
            </a:r>
            <a:r>
              <a:rPr lang="en-IN" dirty="0" smtClean="0"/>
              <a:t>choose the </a:t>
            </a:r>
            <a:r>
              <a:rPr lang="en-IN" dirty="0"/>
              <a:t>fourth (since the first three symbols cannot </a:t>
            </a:r>
            <a:r>
              <a:rPr lang="en-IN" dirty="0" smtClean="0"/>
              <a:t>be reused).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83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9.2.2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319923"/>
          </a:xfrm>
        </p:spPr>
        <p:txBody>
          <a:bodyPr/>
          <a:lstStyle/>
          <a:p>
            <a:r>
              <a:rPr lang="en-IN" dirty="0" smtClean="0"/>
              <a:t>	Thus</a:t>
            </a:r>
            <a:r>
              <a:rPr lang="en-IN" dirty="0"/>
              <a:t>, </a:t>
            </a:r>
            <a:r>
              <a:rPr lang="en-IN" dirty="0" smtClean="0"/>
              <a:t>the multiplication </a:t>
            </a:r>
            <a:r>
              <a:rPr lang="en-IN" dirty="0"/>
              <a:t>rule can be applied to conclude </a:t>
            </a:r>
            <a:r>
              <a:rPr lang="en-IN" dirty="0" smtClean="0"/>
              <a:t>that there </a:t>
            </a:r>
            <a:r>
              <a:rPr lang="en-IN" dirty="0"/>
              <a:t>are </a:t>
            </a:r>
            <a:r>
              <a:rPr lang="en-IN" dirty="0" smtClean="0"/>
              <a:t>36</a:t>
            </a:r>
            <a:r>
              <a:rPr lang="en-IN" b="1" dirty="0"/>
              <a:t> · </a:t>
            </a:r>
            <a:r>
              <a:rPr lang="en-IN" dirty="0" smtClean="0"/>
              <a:t>35</a:t>
            </a:r>
            <a:r>
              <a:rPr lang="en-IN" b="1" dirty="0"/>
              <a:t> · </a:t>
            </a:r>
            <a:r>
              <a:rPr lang="en-IN" dirty="0" smtClean="0"/>
              <a:t>34</a:t>
            </a:r>
            <a:r>
              <a:rPr lang="en-IN" b="1" dirty="0"/>
              <a:t> · </a:t>
            </a:r>
            <a:r>
              <a:rPr lang="en-IN" dirty="0" smtClean="0"/>
              <a:t>33 </a:t>
            </a:r>
            <a:r>
              <a:rPr lang="en-IN" dirty="0"/>
              <a:t>=</a:t>
            </a:r>
            <a:r>
              <a:rPr lang="en-IN" dirty="0" smtClean="0"/>
              <a:t> 1,413,720 different </a:t>
            </a:r>
            <a:r>
              <a:rPr lang="en-IN" dirty="0"/>
              <a:t>PINs </a:t>
            </a:r>
            <a:r>
              <a:rPr lang="en-IN" dirty="0" smtClean="0"/>
              <a:t>with no </a:t>
            </a:r>
            <a:r>
              <a:rPr lang="en-IN" dirty="0"/>
              <a:t>repeated symbol</a:t>
            </a:r>
            <a:r>
              <a:rPr lang="en-IN" dirty="0" smtClean="0"/>
              <a:t>. </a:t>
            </a:r>
          </a:p>
          <a:p>
            <a:endParaRPr lang="en-IN" altLang="en-US" sz="1200" dirty="0"/>
          </a:p>
          <a:p>
            <a:r>
              <a:rPr lang="en-IN" dirty="0"/>
              <a:t>c. By part (b) there are 1,413,720 PINs with no </a:t>
            </a:r>
            <a:r>
              <a:rPr lang="en-IN" dirty="0" smtClean="0"/>
              <a:t>repeated symbol</a:t>
            </a:r>
            <a:r>
              <a:rPr lang="en-IN" dirty="0"/>
              <a:t>, and by part (a) there </a:t>
            </a:r>
            <a:r>
              <a:rPr lang="en-IN" dirty="0" smtClean="0"/>
              <a:t>are 1,679,616 </a:t>
            </a:r>
            <a:r>
              <a:rPr lang="en-IN" dirty="0"/>
              <a:t>PINs in all</a:t>
            </a:r>
            <a:r>
              <a:rPr lang="en-IN" dirty="0" smtClean="0"/>
              <a:t>. </a:t>
            </a:r>
            <a:r>
              <a:rPr lang="en-IN" dirty="0"/>
              <a:t>Thus the probability that a PIN chosen at </a:t>
            </a:r>
            <a:r>
              <a:rPr lang="en-IN" dirty="0" smtClean="0"/>
              <a:t>random</a:t>
            </a:r>
          </a:p>
          <a:p>
            <a:r>
              <a:rPr lang="en-IN" sz="200" dirty="0"/>
              <a:t>	</a:t>
            </a:r>
            <a:endParaRPr lang="en-IN" sz="200" dirty="0" smtClean="0"/>
          </a:p>
          <a:p>
            <a:r>
              <a:rPr lang="en-IN" dirty="0"/>
              <a:t>	</a:t>
            </a:r>
            <a:r>
              <a:rPr lang="en-IN" dirty="0" smtClean="0"/>
              <a:t>contains no repeated </a:t>
            </a:r>
            <a:r>
              <a:rPr lang="en-IN" dirty="0"/>
              <a:t>symbol </a:t>
            </a:r>
            <a:r>
              <a:rPr lang="en-IN" dirty="0" smtClean="0"/>
              <a:t>is</a:t>
            </a:r>
            <a:endParaRPr lang="en-US" altLang="en-US" dirty="0"/>
          </a:p>
        </p:txBody>
      </p:sp>
      <p:pic>
        <p:nvPicPr>
          <p:cNvPr id="4" name="Picture 3" descr="1413720∕1679616 is approximately equal to 0.8417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651" y="4038600"/>
            <a:ext cx="2390149" cy="51322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572000"/>
            <a:ext cx="8226425" cy="881523"/>
          </a:xfrm>
        </p:spPr>
        <p:txBody>
          <a:bodyPr/>
          <a:lstStyle/>
          <a:p>
            <a:r>
              <a:rPr lang="en-IN" dirty="0" smtClean="0"/>
              <a:t>	In </a:t>
            </a:r>
            <a:r>
              <a:rPr lang="en-IN" dirty="0"/>
              <a:t>other words, approximately 84% of </a:t>
            </a:r>
            <a:r>
              <a:rPr lang="en-IN" dirty="0" smtClean="0"/>
              <a:t>PINs have no repeated </a:t>
            </a:r>
            <a:r>
              <a:rPr lang="en-IN" dirty="0"/>
              <a:t>symbol.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64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 dirty="0"/>
              <a:t>Example </a:t>
            </a:r>
            <a:r>
              <a:rPr lang="en-IN" altLang="en-US" sz="2000" dirty="0" smtClean="0"/>
              <a:t>9.2.5 </a:t>
            </a:r>
            <a:r>
              <a:rPr lang="en-US" altLang="en-US" sz="2000" dirty="0"/>
              <a:t>– </a:t>
            </a:r>
            <a:r>
              <a:rPr lang="en-IN" altLang="en-US" sz="2000" i="1" dirty="0" smtClean="0"/>
              <a:t>Counting </a:t>
            </a:r>
            <a:r>
              <a:rPr lang="en-IN" altLang="en-US" sz="2000" i="1" dirty="0"/>
              <a:t>the Number of Iterations of a Nested </a:t>
            </a:r>
            <a:r>
              <a:rPr lang="en-IN" altLang="en-US" sz="2000" i="1" dirty="0" smtClean="0"/>
              <a:t>Loop</a:t>
            </a:r>
            <a:endParaRPr lang="en-IN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419600"/>
          </a:xfrm>
        </p:spPr>
        <p:txBody>
          <a:bodyPr/>
          <a:lstStyle/>
          <a:p>
            <a:pPr marL="0" indent="0"/>
            <a:r>
              <a:rPr lang="en-IN" dirty="0"/>
              <a:t>Consider the following nested loop</a:t>
            </a:r>
            <a:r>
              <a:rPr lang="en-IN" dirty="0" smtClean="0"/>
              <a:t>:</a:t>
            </a:r>
          </a:p>
          <a:p>
            <a:pPr indent="1257300"/>
            <a:r>
              <a:rPr lang="en-IN" b="1" dirty="0"/>
              <a:t>for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 smtClean="0"/>
              <a:t>:= </a:t>
            </a:r>
            <a:r>
              <a:rPr lang="en-IN" dirty="0"/>
              <a:t>1 </a:t>
            </a:r>
            <a:r>
              <a:rPr lang="en-IN" b="1" dirty="0"/>
              <a:t>to </a:t>
            </a:r>
            <a:r>
              <a:rPr lang="en-IN" dirty="0"/>
              <a:t>4</a:t>
            </a:r>
          </a:p>
          <a:p>
            <a:pPr indent="1778000"/>
            <a:r>
              <a:rPr lang="en-IN" b="1" dirty="0"/>
              <a:t>for </a:t>
            </a:r>
            <a:r>
              <a:rPr lang="en-IN" i="1" dirty="0"/>
              <a:t>j </a:t>
            </a:r>
            <a:r>
              <a:rPr lang="en-IN" dirty="0" smtClean="0"/>
              <a:t>: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1 </a:t>
            </a:r>
            <a:r>
              <a:rPr lang="en-IN" b="1" dirty="0"/>
              <a:t>to </a:t>
            </a:r>
            <a:r>
              <a:rPr lang="en-IN" dirty="0"/>
              <a:t>3</a:t>
            </a:r>
          </a:p>
          <a:p>
            <a:pPr indent="2286000"/>
            <a:r>
              <a:rPr lang="en-IN" i="1" dirty="0"/>
              <a:t>[Statements in body of inner loop.</a:t>
            </a:r>
          </a:p>
          <a:p>
            <a:pPr indent="2286000"/>
            <a:r>
              <a:rPr lang="en-IN" i="1" dirty="0"/>
              <a:t>None contain branching statements</a:t>
            </a:r>
          </a:p>
          <a:p>
            <a:pPr indent="2286000"/>
            <a:r>
              <a:rPr lang="en-IN" i="1" dirty="0"/>
              <a:t>that lead out of the inner loop</a:t>
            </a:r>
            <a:r>
              <a:rPr lang="en-IN" dirty="0"/>
              <a:t>.</a:t>
            </a:r>
            <a:r>
              <a:rPr lang="en-IN" i="1" dirty="0"/>
              <a:t>]</a:t>
            </a:r>
          </a:p>
          <a:p>
            <a:pPr indent="1778000"/>
            <a:r>
              <a:rPr lang="en-IN" b="1" dirty="0"/>
              <a:t>next </a:t>
            </a:r>
            <a:r>
              <a:rPr lang="en-IN" i="1" dirty="0"/>
              <a:t>j</a:t>
            </a:r>
          </a:p>
          <a:p>
            <a:pPr indent="1257300"/>
            <a:r>
              <a:rPr lang="en-IN" b="1" dirty="0"/>
              <a:t>next </a:t>
            </a:r>
            <a:r>
              <a:rPr lang="en-IN" i="1" dirty="0" smtClean="0"/>
              <a:t>i</a:t>
            </a:r>
          </a:p>
          <a:p>
            <a:pPr indent="1257300"/>
            <a:endParaRPr lang="en-IN" altLang="en-US" sz="100" i="1" dirty="0"/>
          </a:p>
          <a:p>
            <a:pPr marL="0" indent="0"/>
            <a:r>
              <a:rPr lang="en-IN" dirty="0"/>
              <a:t>How many times will the inner loop be iterated when </a:t>
            </a:r>
            <a:r>
              <a:rPr lang="en-IN" dirty="0" smtClean="0"/>
              <a:t>the algorithm </a:t>
            </a:r>
            <a:r>
              <a:rPr lang="en-IN" dirty="0"/>
              <a:t>is </a:t>
            </a:r>
            <a:r>
              <a:rPr lang="en-IN" dirty="0" smtClean="0"/>
              <a:t>implemented and </a:t>
            </a:r>
            <a:r>
              <a:rPr lang="en-IN" dirty="0"/>
              <a:t>run?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2823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9.2.5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799"/>
            <a:ext cx="8226425" cy="2404767"/>
          </a:xfrm>
        </p:spPr>
        <p:txBody>
          <a:bodyPr/>
          <a:lstStyle/>
          <a:p>
            <a:pPr marL="0" indent="0"/>
            <a:r>
              <a:rPr lang="en-IN" dirty="0"/>
              <a:t>The outer loop is iterated four times, and during </a:t>
            </a:r>
            <a:r>
              <a:rPr lang="en-IN" dirty="0" smtClean="0"/>
              <a:t>each iteration </a:t>
            </a:r>
            <a:r>
              <a:rPr lang="en-IN" dirty="0"/>
              <a:t>of the </a:t>
            </a:r>
            <a:r>
              <a:rPr lang="en-IN" dirty="0" smtClean="0"/>
              <a:t>outer loop</a:t>
            </a:r>
            <a:r>
              <a:rPr lang="en-IN" dirty="0"/>
              <a:t>, there are three iterations </a:t>
            </a:r>
            <a:r>
              <a:rPr lang="en-IN" dirty="0" smtClean="0"/>
              <a:t>of the </a:t>
            </a:r>
            <a:r>
              <a:rPr lang="en-IN" dirty="0"/>
              <a:t>inner loop</a:t>
            </a:r>
            <a:r>
              <a:rPr lang="en-IN" dirty="0" smtClean="0"/>
              <a:t>. </a:t>
            </a:r>
            <a:r>
              <a:rPr lang="en-IN" dirty="0"/>
              <a:t>Hence by the multiplication rule, </a:t>
            </a:r>
            <a:r>
              <a:rPr lang="en-IN" dirty="0" smtClean="0"/>
              <a:t>the total number </a:t>
            </a:r>
            <a:r>
              <a:rPr lang="en-IN" dirty="0"/>
              <a:t>of iterations of the inner loop is </a:t>
            </a:r>
            <a:r>
              <a:rPr lang="en-IN" dirty="0" smtClean="0"/>
              <a:t>4</a:t>
            </a:r>
            <a:r>
              <a:rPr lang="en-IN" b="1" dirty="0"/>
              <a:t> · </a:t>
            </a:r>
            <a:r>
              <a:rPr lang="en-IN" dirty="0" smtClean="0"/>
              <a:t>3 </a:t>
            </a:r>
            <a:r>
              <a:rPr lang="en-IN" dirty="0"/>
              <a:t>=</a:t>
            </a:r>
            <a:r>
              <a:rPr lang="en-IN" dirty="0" smtClean="0"/>
              <a:t> 12.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This is illustrated </a:t>
            </a:r>
            <a:r>
              <a:rPr lang="en-IN" dirty="0"/>
              <a:t>by the </a:t>
            </a:r>
            <a:r>
              <a:rPr lang="en-IN" dirty="0" smtClean="0"/>
              <a:t>trace table </a:t>
            </a:r>
            <a:r>
              <a:rPr lang="en-IN" dirty="0"/>
              <a:t>below.</a:t>
            </a:r>
            <a:endParaRPr lang="en-US" altLang="en-US" dirty="0"/>
          </a:p>
        </p:txBody>
      </p:sp>
      <p:pic>
        <p:nvPicPr>
          <p:cNvPr id="6" name="Picture 5" descr="Trace table has 2 rows with headings i and j. Table entries are as follows:&#10;Row 1, 1, blank, blank, 2, blank, blank, 3, blank, blank, 4, blank, blank.&#10;Row 2, 1, 2, 3, 1, 2, 3, 1, 2, 3, 1, 2, 3&#10;[In the jth row, each group of numbers 1 to 3 is labelled as 3. Addition of these four 3's is equal to 12.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9" y="4038600"/>
            <a:ext cx="6870023" cy="117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7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13504"/>
            <a:ext cx="88963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4" y="2332616"/>
            <a:ext cx="1095376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Font typeface="Wingdings" panose="05000000000000000000" pitchFamily="2" charset="2"/>
            </a:pP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9.2</a:t>
            </a:r>
            <a:endParaRPr lang="en-IN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038225" y="1981200"/>
            <a:ext cx="8029575" cy="10201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IN" altLang="en-US" sz="4000" dirty="0" smtClean="0"/>
              <a:t>Possibility </a:t>
            </a:r>
            <a:r>
              <a:rPr lang="en-IN" altLang="en-US" sz="4000" dirty="0"/>
              <a:t>Trees and the Multiplication </a:t>
            </a:r>
            <a:r>
              <a:rPr lang="en-IN" altLang="en-US" sz="4000" dirty="0" smtClean="0"/>
              <a:t>Rule</a:t>
            </a:r>
            <a:endParaRPr lang="en-US" altLang="en-US" sz="4000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1905000" y="6300216"/>
            <a:ext cx="5943600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kern="1200" dirty="0">
                <a:latin typeface="Arial" panose="020B0604020202020204" pitchFamily="34" charset="0"/>
              </a:rPr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661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Permutations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312319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Permutations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05800" cy="3581400"/>
          </a:xfrm>
        </p:spPr>
        <p:txBody>
          <a:bodyPr/>
          <a:lstStyle/>
          <a:p>
            <a:pPr marL="0" indent="0"/>
            <a:r>
              <a:rPr lang="en-IN" dirty="0"/>
              <a:t>A </a:t>
            </a:r>
            <a:r>
              <a:rPr lang="en-IN" b="1" dirty="0"/>
              <a:t>permutation </a:t>
            </a:r>
            <a:r>
              <a:rPr lang="en-IN" dirty="0"/>
              <a:t>of a set of objects is an ordering of </a:t>
            </a:r>
            <a:r>
              <a:rPr lang="en-IN" dirty="0" smtClean="0"/>
              <a:t>the objects </a:t>
            </a:r>
            <a:r>
              <a:rPr lang="en-IN" dirty="0"/>
              <a:t>in a row. For example, </a:t>
            </a:r>
            <a:r>
              <a:rPr lang="en-IN" dirty="0" smtClean="0"/>
              <a:t>the set </a:t>
            </a:r>
            <a:r>
              <a:rPr lang="en-IN" dirty="0"/>
              <a:t>of elements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 smtClean="0"/>
              <a:t>b</a:t>
            </a:r>
            <a:r>
              <a:rPr lang="en-IN" dirty="0" smtClean="0"/>
              <a:t>, and </a:t>
            </a:r>
            <a:r>
              <a:rPr lang="en-IN" i="1" dirty="0"/>
              <a:t>c </a:t>
            </a:r>
            <a:r>
              <a:rPr lang="en-IN" dirty="0"/>
              <a:t>has six permutations</a:t>
            </a:r>
            <a:r>
              <a:rPr lang="en-IN" dirty="0" smtClean="0"/>
              <a:t>.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i="1" dirty="0" smtClean="0"/>
              <a:t>	      </a:t>
            </a:r>
            <a:r>
              <a:rPr lang="en-IN" i="1" dirty="0" err="1" smtClean="0"/>
              <a:t>abc</a:t>
            </a:r>
            <a:r>
              <a:rPr lang="en-IN" i="1" dirty="0" smtClean="0"/>
              <a:t>    </a:t>
            </a:r>
            <a:r>
              <a:rPr lang="en-IN" i="1" dirty="0" err="1" smtClean="0"/>
              <a:t>acb</a:t>
            </a:r>
            <a:r>
              <a:rPr lang="en-IN" i="1" dirty="0" smtClean="0"/>
              <a:t>    </a:t>
            </a:r>
            <a:r>
              <a:rPr lang="en-IN" i="1" dirty="0" err="1" smtClean="0"/>
              <a:t>cba</a:t>
            </a:r>
            <a:r>
              <a:rPr lang="en-IN" i="1" dirty="0" smtClean="0"/>
              <a:t>	   bac  	 </a:t>
            </a:r>
            <a:r>
              <a:rPr lang="en-IN" i="1" dirty="0" err="1" smtClean="0"/>
              <a:t>bca</a:t>
            </a:r>
            <a:r>
              <a:rPr lang="en-IN" i="1" dirty="0" smtClean="0"/>
              <a:t>    cab</a:t>
            </a:r>
          </a:p>
          <a:p>
            <a:pPr marL="0" indent="0"/>
            <a:endParaRPr lang="en-IN" altLang="en-US" i="1" dirty="0"/>
          </a:p>
          <a:p>
            <a:pPr marL="0" indent="0"/>
            <a:r>
              <a:rPr lang="en-IN" dirty="0"/>
              <a:t>In general, given a set of </a:t>
            </a:r>
            <a:r>
              <a:rPr lang="en-IN" i="1" dirty="0"/>
              <a:t>n </a:t>
            </a:r>
            <a:r>
              <a:rPr lang="en-IN" dirty="0"/>
              <a:t>objects, how </a:t>
            </a:r>
            <a:r>
              <a:rPr lang="en-IN" dirty="0" smtClean="0"/>
              <a:t>many permutations </a:t>
            </a:r>
            <a:r>
              <a:rPr lang="en-IN" dirty="0"/>
              <a:t>does the set have?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25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Permutations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0"/>
            <a:ext cx="7772400" cy="4038600"/>
          </a:xfrm>
        </p:spPr>
        <p:txBody>
          <a:bodyPr/>
          <a:lstStyle/>
          <a:p>
            <a:pPr marL="0" indent="0"/>
            <a:r>
              <a:rPr lang="en-IN" dirty="0" smtClean="0"/>
              <a:t>Imagine forming a permutation </a:t>
            </a:r>
            <a:r>
              <a:rPr lang="en-IN" dirty="0"/>
              <a:t>as an </a:t>
            </a:r>
            <a:r>
              <a:rPr lang="en-IN" i="1" dirty="0"/>
              <a:t>n</a:t>
            </a:r>
            <a:r>
              <a:rPr lang="en-IN" dirty="0"/>
              <a:t>-step operation</a:t>
            </a:r>
            <a:r>
              <a:rPr lang="en-IN" dirty="0" smtClean="0"/>
              <a:t>:</a:t>
            </a:r>
          </a:p>
          <a:p>
            <a:pPr indent="1028700"/>
            <a:r>
              <a:rPr lang="en-IN" dirty="0"/>
              <a:t>Step 1: Choose an element to write first.</a:t>
            </a:r>
          </a:p>
          <a:p>
            <a:pPr indent="1028700"/>
            <a:r>
              <a:rPr lang="en-IN" dirty="0"/>
              <a:t>Step 2: Choose an element to write second</a:t>
            </a:r>
            <a:r>
              <a:rPr lang="en-IN" dirty="0" smtClean="0"/>
              <a:t>.</a:t>
            </a:r>
          </a:p>
          <a:p>
            <a:pPr indent="1028700"/>
            <a:r>
              <a:rPr lang="en-IN" dirty="0"/>
              <a:t>	</a:t>
            </a:r>
            <a:r>
              <a:rPr lang="en-IN" dirty="0" smtClean="0"/>
              <a:t>		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⋮</a:t>
            </a:r>
            <a:r>
              <a:rPr lang="en-IN" dirty="0" smtClean="0"/>
              <a:t>	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⋮</a:t>
            </a:r>
            <a:endParaRPr lang="en-IN" dirty="0"/>
          </a:p>
          <a:p>
            <a:pPr indent="1028700"/>
            <a:r>
              <a:rPr lang="en-IN" dirty="0" smtClean="0"/>
              <a:t>Step </a:t>
            </a:r>
            <a:r>
              <a:rPr lang="en-IN" i="1" dirty="0"/>
              <a:t>n</a:t>
            </a:r>
            <a:r>
              <a:rPr lang="en-IN" dirty="0"/>
              <a:t>: Choose an element to write </a:t>
            </a:r>
            <a:r>
              <a:rPr lang="en-IN" i="1" dirty="0"/>
              <a:t>n</a:t>
            </a:r>
            <a:r>
              <a:rPr lang="en-IN" dirty="0"/>
              <a:t>th</a:t>
            </a:r>
            <a:r>
              <a:rPr lang="en-IN" dirty="0" smtClean="0"/>
              <a:t>.</a:t>
            </a:r>
          </a:p>
          <a:p>
            <a:pPr indent="1028700"/>
            <a:endParaRPr lang="en-IN" sz="1100" dirty="0" smtClean="0"/>
          </a:p>
          <a:p>
            <a:pPr marL="0" indent="0"/>
            <a:r>
              <a:rPr lang="en-IN" dirty="0"/>
              <a:t>Any element of the set can be chosen in step 1, so </a:t>
            </a:r>
            <a:r>
              <a:rPr lang="en-IN" dirty="0" smtClean="0"/>
              <a:t>there are </a:t>
            </a:r>
            <a:r>
              <a:rPr lang="en-IN" i="1" dirty="0"/>
              <a:t>n </a:t>
            </a:r>
            <a:r>
              <a:rPr lang="en-IN" dirty="0"/>
              <a:t>ways to perform step </a:t>
            </a:r>
            <a:r>
              <a:rPr lang="en-IN" dirty="0" smtClean="0"/>
              <a:t>1. Any </a:t>
            </a:r>
            <a:r>
              <a:rPr lang="en-IN" dirty="0"/>
              <a:t>element except </a:t>
            </a:r>
            <a:r>
              <a:rPr lang="en-IN" dirty="0" smtClean="0"/>
              <a:t>that chosen </a:t>
            </a:r>
            <a:r>
              <a:rPr lang="en-IN" dirty="0"/>
              <a:t>in step 1 can be chosen in step 2, so there </a:t>
            </a:r>
            <a:r>
              <a:rPr lang="en-IN" dirty="0" smtClean="0"/>
              <a:t>are </a:t>
            </a:r>
            <a:r>
              <a:rPr lang="en-IN" i="1" dirty="0" smtClean="0"/>
              <a:t>n </a:t>
            </a:r>
            <a:r>
              <a:rPr lang="en-IN" dirty="0" smtClean="0"/>
              <a:t>− 1 </a:t>
            </a:r>
            <a:r>
              <a:rPr lang="en-IN" dirty="0"/>
              <a:t>ways </a:t>
            </a:r>
            <a:r>
              <a:rPr lang="en-IN" dirty="0" smtClean="0"/>
              <a:t>to perform </a:t>
            </a:r>
            <a:r>
              <a:rPr lang="en-IN" dirty="0"/>
              <a:t>step 2.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35903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Permutations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819400"/>
          </a:xfrm>
        </p:spPr>
        <p:txBody>
          <a:bodyPr/>
          <a:lstStyle/>
          <a:p>
            <a:pPr marL="0" indent="0"/>
            <a:r>
              <a:rPr lang="en-IN" dirty="0"/>
              <a:t>In general, the number of ways to perform each </a:t>
            </a:r>
            <a:r>
              <a:rPr lang="en-IN" dirty="0" smtClean="0"/>
              <a:t>successive step </a:t>
            </a:r>
            <a:r>
              <a:rPr lang="en-IN" dirty="0"/>
              <a:t>is one </a:t>
            </a:r>
            <a:r>
              <a:rPr lang="en-IN" dirty="0" smtClean="0"/>
              <a:t>less than </a:t>
            </a:r>
            <a:r>
              <a:rPr lang="en-IN" dirty="0"/>
              <a:t>the number of ways to perform </a:t>
            </a:r>
            <a:r>
              <a:rPr lang="en-IN" dirty="0" smtClean="0"/>
              <a:t>the preceding </a:t>
            </a:r>
            <a:r>
              <a:rPr lang="en-IN" dirty="0"/>
              <a:t>step. At the point when the </a:t>
            </a:r>
            <a:r>
              <a:rPr lang="en-IN" i="1" dirty="0"/>
              <a:t>n</a:t>
            </a:r>
            <a:r>
              <a:rPr lang="en-IN" dirty="0"/>
              <a:t>th </a:t>
            </a:r>
            <a:r>
              <a:rPr lang="en-IN" dirty="0" smtClean="0"/>
              <a:t>element is chosen</a:t>
            </a:r>
            <a:r>
              <a:rPr lang="en-IN" dirty="0"/>
              <a:t>, there is only one element left, so there is </a:t>
            </a:r>
            <a:r>
              <a:rPr lang="en-IN" dirty="0" smtClean="0"/>
              <a:t>only one </a:t>
            </a:r>
            <a:r>
              <a:rPr lang="en-IN" dirty="0"/>
              <a:t>way to perform step </a:t>
            </a:r>
            <a:r>
              <a:rPr lang="en-IN" i="1" dirty="0"/>
              <a:t>n</a:t>
            </a:r>
            <a:r>
              <a:rPr lang="en-IN" i="1" dirty="0" smtClean="0"/>
              <a:t>.</a:t>
            </a:r>
          </a:p>
          <a:p>
            <a:pPr marL="0" indent="0"/>
            <a:endParaRPr lang="en-IN" altLang="en-US" i="1" dirty="0"/>
          </a:p>
          <a:p>
            <a:r>
              <a:rPr lang="en-IN" dirty="0" smtClean="0"/>
              <a:t>Hence, by </a:t>
            </a:r>
            <a:r>
              <a:rPr lang="en-IN" dirty="0"/>
              <a:t>the multiplication rule, there </a:t>
            </a:r>
            <a:r>
              <a:rPr lang="en-IN" dirty="0" smtClean="0"/>
              <a:t>are</a:t>
            </a:r>
            <a:endParaRPr lang="en-IN" altLang="en-US" dirty="0"/>
          </a:p>
        </p:txBody>
      </p:sp>
      <p:pic>
        <p:nvPicPr>
          <p:cNvPr id="4" name="Picture 3" descr="n(n minus 1)(n minus 2)…2*1 = n factori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58" y="4439439"/>
            <a:ext cx="3521682" cy="284961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4896639"/>
            <a:ext cx="5562600" cy="513562"/>
          </a:xfrm>
        </p:spPr>
        <p:txBody>
          <a:bodyPr/>
          <a:lstStyle/>
          <a:p>
            <a:r>
              <a:rPr lang="en-IN" dirty="0" smtClean="0"/>
              <a:t>ways </a:t>
            </a:r>
            <a:r>
              <a:rPr lang="en-IN" dirty="0"/>
              <a:t>to perform the entire operation.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15914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Permutations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0"/>
            <a:ext cx="3505200" cy="381000"/>
          </a:xfrm>
        </p:spPr>
        <p:txBody>
          <a:bodyPr/>
          <a:lstStyle/>
          <a:p>
            <a:pPr marL="0" indent="0"/>
            <a:r>
              <a:rPr lang="en-IN" dirty="0"/>
              <a:t>In other words, there </a:t>
            </a:r>
            <a:r>
              <a:rPr lang="en-IN" dirty="0" smtClean="0"/>
              <a:t>are</a:t>
            </a:r>
            <a:endParaRPr lang="en-IN" altLang="en-US" dirty="0"/>
          </a:p>
        </p:txBody>
      </p:sp>
      <p:pic>
        <p:nvPicPr>
          <p:cNvPr id="6" name="Picture 5" descr="n factori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333" y="1524000"/>
            <a:ext cx="306467" cy="29033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6002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permutations </a:t>
            </a:r>
            <a:r>
              <a:rPr lang="en-IN" dirty="0"/>
              <a:t>of a set </a:t>
            </a:r>
            <a:r>
              <a:rPr lang="en-IN" dirty="0" smtClean="0"/>
              <a:t>of </a:t>
            </a:r>
            <a:r>
              <a:rPr lang="en-IN" i="1" dirty="0" smtClean="0"/>
              <a:t>n </a:t>
            </a:r>
            <a:r>
              <a:rPr lang="en-IN" dirty="0" smtClean="0"/>
              <a:t>elements</a:t>
            </a:r>
            <a:r>
              <a:rPr lang="en-IN" dirty="0"/>
              <a:t>. This reasoning is summarized in the </a:t>
            </a:r>
            <a:r>
              <a:rPr lang="en-IN" dirty="0" smtClean="0"/>
              <a:t>following theorem</a:t>
            </a:r>
            <a:r>
              <a:rPr lang="en-IN" dirty="0"/>
              <a:t>. A formal proof </a:t>
            </a:r>
            <a:r>
              <a:rPr lang="en-IN" dirty="0" smtClean="0"/>
              <a:t>uses mathematical induction and </a:t>
            </a:r>
            <a:r>
              <a:rPr lang="en-IN" dirty="0"/>
              <a:t>is left as an exercise.</a:t>
            </a:r>
            <a:endParaRPr lang="en-IN" altLang="en-US" dirty="0"/>
          </a:p>
        </p:txBody>
      </p:sp>
      <p:pic>
        <p:nvPicPr>
          <p:cNvPr id="9" name="Picture 8" descr="A text box has the heading, Theorem 9.2.2. The text reads as, For any integer n with n greater than or equals 1, the number of permutations of a set with n elements is n factorial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989" y="3273564"/>
            <a:ext cx="6870023" cy="11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600" dirty="0"/>
              <a:t>Example </a:t>
            </a:r>
            <a:r>
              <a:rPr lang="en-IN" altLang="en-US" sz="2600" dirty="0" smtClean="0"/>
              <a:t>9.2.7 </a:t>
            </a:r>
            <a:r>
              <a:rPr lang="en-US" altLang="en-US" sz="2600" dirty="0"/>
              <a:t>– </a:t>
            </a:r>
            <a:r>
              <a:rPr lang="en-IN" altLang="en-US" sz="2600" i="1" dirty="0" smtClean="0"/>
              <a:t>Permutations </a:t>
            </a:r>
            <a:r>
              <a:rPr lang="en-IN" altLang="en-US" sz="2600" i="1" dirty="0"/>
              <a:t>of the Letters in a </a:t>
            </a:r>
            <a:r>
              <a:rPr lang="en-IN" altLang="en-US" sz="2600" i="1" dirty="0" smtClean="0"/>
              <a:t>Word</a:t>
            </a:r>
            <a:endParaRPr lang="en-IN" alt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267200"/>
          </a:xfrm>
        </p:spPr>
        <p:txBody>
          <a:bodyPr/>
          <a:lstStyle/>
          <a:p>
            <a:r>
              <a:rPr lang="en-IN" dirty="0" smtClean="0"/>
              <a:t>a. How </a:t>
            </a:r>
            <a:r>
              <a:rPr lang="en-IN" dirty="0"/>
              <a:t>many ways can the letters in the word </a:t>
            </a:r>
            <a:r>
              <a:rPr lang="en-IN" i="1" dirty="0" smtClean="0"/>
              <a:t>COMPUTER </a:t>
            </a:r>
            <a:r>
              <a:rPr lang="en-IN" dirty="0" smtClean="0"/>
              <a:t>be </a:t>
            </a:r>
            <a:r>
              <a:rPr lang="en-IN" dirty="0"/>
              <a:t>arranged in a </a:t>
            </a:r>
            <a:r>
              <a:rPr lang="en-IN" dirty="0" smtClean="0"/>
              <a:t>row?</a:t>
            </a:r>
          </a:p>
          <a:p>
            <a:endParaRPr lang="en-IN" sz="1600" dirty="0" smtClean="0"/>
          </a:p>
          <a:p>
            <a:r>
              <a:rPr lang="en-IN" dirty="0" smtClean="0"/>
              <a:t>b</a:t>
            </a:r>
            <a:r>
              <a:rPr lang="en-IN" dirty="0"/>
              <a:t>. How many ways can the letters in the word </a:t>
            </a:r>
            <a:r>
              <a:rPr lang="en-IN" i="1" dirty="0" smtClean="0"/>
              <a:t>COMPUTER </a:t>
            </a:r>
            <a:r>
              <a:rPr lang="en-IN" dirty="0" smtClean="0"/>
              <a:t>be </a:t>
            </a:r>
            <a:r>
              <a:rPr lang="en-IN" dirty="0"/>
              <a:t>arranged if the letters </a:t>
            </a:r>
            <a:r>
              <a:rPr lang="en-IN" i="1" dirty="0" smtClean="0"/>
              <a:t>CO </a:t>
            </a:r>
            <a:r>
              <a:rPr lang="en-IN" dirty="0" smtClean="0"/>
              <a:t>must </a:t>
            </a:r>
            <a:r>
              <a:rPr lang="en-IN" dirty="0"/>
              <a:t>remain next to </a:t>
            </a:r>
            <a:r>
              <a:rPr lang="en-IN" dirty="0" smtClean="0"/>
              <a:t>each other </a:t>
            </a:r>
            <a:r>
              <a:rPr lang="en-IN" dirty="0"/>
              <a:t>(in order) as a </a:t>
            </a:r>
            <a:r>
              <a:rPr lang="en-IN" dirty="0" smtClean="0"/>
              <a:t>unit?</a:t>
            </a:r>
          </a:p>
          <a:p>
            <a:endParaRPr lang="en-IN" sz="1600" dirty="0" smtClean="0"/>
          </a:p>
          <a:p>
            <a:r>
              <a:rPr lang="en-IN" dirty="0" smtClean="0"/>
              <a:t>c</a:t>
            </a:r>
            <a:r>
              <a:rPr lang="en-IN" dirty="0"/>
              <a:t>. If letters of the word </a:t>
            </a:r>
            <a:r>
              <a:rPr lang="en-IN" i="1" dirty="0"/>
              <a:t>COMPUTER </a:t>
            </a:r>
            <a:r>
              <a:rPr lang="en-IN" dirty="0"/>
              <a:t>are randomly </a:t>
            </a:r>
            <a:r>
              <a:rPr lang="en-IN" dirty="0" smtClean="0"/>
              <a:t>arranged in </a:t>
            </a:r>
            <a:r>
              <a:rPr lang="en-IN" dirty="0"/>
              <a:t>a row, what is the </a:t>
            </a:r>
            <a:r>
              <a:rPr lang="en-IN" dirty="0" smtClean="0"/>
              <a:t>probability that </a:t>
            </a:r>
            <a:r>
              <a:rPr lang="en-IN" dirty="0"/>
              <a:t>the letters </a:t>
            </a:r>
            <a:r>
              <a:rPr lang="en-IN" i="1" dirty="0" smtClean="0"/>
              <a:t>CO </a:t>
            </a:r>
            <a:r>
              <a:rPr lang="en-IN" dirty="0" smtClean="0"/>
              <a:t>remain </a:t>
            </a:r>
            <a:r>
              <a:rPr lang="en-IN" dirty="0"/>
              <a:t>next to each other (in order) as a unit?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87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9.2.7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676400"/>
          </a:xfrm>
        </p:spPr>
        <p:txBody>
          <a:bodyPr/>
          <a:lstStyle/>
          <a:p>
            <a:r>
              <a:rPr lang="en-IN" dirty="0"/>
              <a:t>a. All eight letters in the word </a:t>
            </a:r>
            <a:r>
              <a:rPr lang="en-IN" i="1" dirty="0"/>
              <a:t>COMPUTER </a:t>
            </a:r>
            <a:r>
              <a:rPr lang="en-IN" dirty="0"/>
              <a:t>are distinct, </a:t>
            </a:r>
            <a:r>
              <a:rPr lang="en-IN" dirty="0" smtClean="0"/>
              <a:t>so the </a:t>
            </a:r>
            <a:r>
              <a:rPr lang="en-IN" dirty="0"/>
              <a:t>number of ways in </a:t>
            </a:r>
            <a:r>
              <a:rPr lang="en-IN" dirty="0" smtClean="0"/>
              <a:t>which you </a:t>
            </a:r>
            <a:r>
              <a:rPr lang="en-IN" dirty="0"/>
              <a:t>can arrange the </a:t>
            </a:r>
            <a:r>
              <a:rPr lang="en-IN" dirty="0" smtClean="0"/>
              <a:t>letters equals </a:t>
            </a:r>
            <a:r>
              <a:rPr lang="en-IN" dirty="0"/>
              <a:t>the number of permutations of a set of </a:t>
            </a:r>
            <a:r>
              <a:rPr lang="en-IN" dirty="0" smtClean="0"/>
              <a:t>eight elements. This equals</a:t>
            </a:r>
            <a:endParaRPr lang="en-US" altLang="en-US" dirty="0"/>
          </a:p>
        </p:txBody>
      </p:sp>
      <p:pic>
        <p:nvPicPr>
          <p:cNvPr id="6" name="Picture 5" descr="8 factorial = 40320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58" y="2641600"/>
            <a:ext cx="1549442" cy="30793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086100"/>
            <a:ext cx="8226425" cy="1193800"/>
          </a:xfrm>
        </p:spPr>
        <p:txBody>
          <a:bodyPr/>
          <a:lstStyle/>
          <a:p>
            <a:r>
              <a:rPr lang="en-IN" dirty="0"/>
              <a:t>b. If the letter group </a:t>
            </a:r>
            <a:r>
              <a:rPr lang="en-IN" i="1" dirty="0"/>
              <a:t>CO </a:t>
            </a:r>
            <a:r>
              <a:rPr lang="en-IN" dirty="0"/>
              <a:t>is treated as a unit, then there </a:t>
            </a:r>
            <a:r>
              <a:rPr lang="en-IN" dirty="0" smtClean="0"/>
              <a:t>are effectively </a:t>
            </a:r>
            <a:r>
              <a:rPr lang="en-IN" dirty="0"/>
              <a:t>only seven </a:t>
            </a:r>
            <a:r>
              <a:rPr lang="en-IN" dirty="0" smtClean="0"/>
              <a:t>objects that </a:t>
            </a:r>
            <a:r>
              <a:rPr lang="en-IN" dirty="0"/>
              <a:t>are to be arranged </a:t>
            </a:r>
            <a:r>
              <a:rPr lang="en-IN" dirty="0" smtClean="0"/>
              <a:t>in a </a:t>
            </a:r>
            <a:r>
              <a:rPr lang="en-IN" dirty="0"/>
              <a:t>row.</a:t>
            </a:r>
            <a:endParaRPr lang="en-US" altLang="en-US" dirty="0"/>
          </a:p>
        </p:txBody>
      </p:sp>
      <p:pic>
        <p:nvPicPr>
          <p:cNvPr id="8" name="Picture 7" descr="There are 7 boxes in a row. Each 1 to 7 boxes has a letter of a text computer as CO, M, P, U, T, E, and R, respectively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308" y="4038600"/>
            <a:ext cx="2407901" cy="28747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419600"/>
            <a:ext cx="8226425" cy="1219200"/>
          </a:xfrm>
        </p:spPr>
        <p:txBody>
          <a:bodyPr/>
          <a:lstStyle/>
          <a:p>
            <a:r>
              <a:rPr lang="en-IN" dirty="0" smtClean="0"/>
              <a:t>	Hence </a:t>
            </a:r>
            <a:r>
              <a:rPr lang="en-IN" dirty="0"/>
              <a:t>there are as many ways to write the letters as </a:t>
            </a:r>
            <a:r>
              <a:rPr lang="en-IN" dirty="0" smtClean="0"/>
              <a:t>there are </a:t>
            </a:r>
            <a:r>
              <a:rPr lang="en-IN" dirty="0"/>
              <a:t>permutations of a set </a:t>
            </a:r>
            <a:r>
              <a:rPr lang="en-IN" dirty="0" smtClean="0"/>
              <a:t>of seven </a:t>
            </a:r>
            <a:r>
              <a:rPr lang="en-IN" dirty="0"/>
              <a:t>elements, namely, </a:t>
            </a:r>
            <a:endParaRPr lang="en-US" altLang="en-US" dirty="0"/>
          </a:p>
        </p:txBody>
      </p:sp>
      <p:pic>
        <p:nvPicPr>
          <p:cNvPr id="10" name="Picture 9" descr="7 factorial = 50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304" y="5270500"/>
            <a:ext cx="1407696" cy="26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9.2.7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514600"/>
          </a:xfrm>
        </p:spPr>
        <p:txBody>
          <a:bodyPr/>
          <a:lstStyle/>
          <a:p>
            <a:r>
              <a:rPr lang="en-IN" dirty="0"/>
              <a:t>c. When the letters are arranged randomly in a row, </a:t>
            </a:r>
            <a:r>
              <a:rPr lang="en-IN" dirty="0" smtClean="0"/>
              <a:t>the total </a:t>
            </a:r>
            <a:r>
              <a:rPr lang="en-IN" dirty="0"/>
              <a:t>number of arrangements </a:t>
            </a:r>
            <a:r>
              <a:rPr lang="en-IN" dirty="0" smtClean="0"/>
              <a:t>is 40,320 </a:t>
            </a:r>
            <a:r>
              <a:rPr lang="en-IN" dirty="0"/>
              <a:t>by part (a), </a:t>
            </a:r>
            <a:r>
              <a:rPr lang="en-IN" dirty="0" smtClean="0"/>
              <a:t>and the </a:t>
            </a:r>
            <a:r>
              <a:rPr lang="en-IN" dirty="0"/>
              <a:t>number of arrangements with the letters </a:t>
            </a:r>
            <a:r>
              <a:rPr lang="en-IN" i="1" dirty="0"/>
              <a:t>CO </a:t>
            </a:r>
            <a:r>
              <a:rPr lang="en-IN" dirty="0"/>
              <a:t>next </a:t>
            </a:r>
            <a:r>
              <a:rPr lang="en-IN" dirty="0" smtClean="0"/>
              <a:t>to each other </a:t>
            </a:r>
            <a:r>
              <a:rPr lang="en-IN" dirty="0"/>
              <a:t>(in order) as a unit is 5,040</a:t>
            </a:r>
            <a:r>
              <a:rPr lang="en-IN" dirty="0" smtClean="0"/>
              <a:t>.</a:t>
            </a:r>
          </a:p>
          <a:p>
            <a:endParaRPr lang="en-IN" altLang="en-US" dirty="0"/>
          </a:p>
          <a:p>
            <a:r>
              <a:rPr lang="en-IN" altLang="en-US" dirty="0" smtClean="0"/>
              <a:t>	</a:t>
            </a:r>
            <a:r>
              <a:rPr lang="en-IN" dirty="0"/>
              <a:t>Thus the probability is</a:t>
            </a:r>
            <a:endParaRPr lang="en-US" altLang="en-US" dirty="0"/>
          </a:p>
        </p:txBody>
      </p:sp>
      <p:pic>
        <p:nvPicPr>
          <p:cNvPr id="11" name="Picture 10" descr="5040∕40320 = 1∕8 = 12.5%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56" y="4015665"/>
            <a:ext cx="2673644" cy="7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Permutations of Selected Elements</a:t>
            </a:r>
          </a:p>
        </p:txBody>
      </p:sp>
    </p:spTree>
    <p:extLst>
      <p:ext uri="{BB962C8B-B14F-4D97-AF65-F5344CB8AC3E}">
        <p14:creationId xmlns:p14="http://schemas.microsoft.com/office/powerpoint/2010/main" val="32316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Permutations </a:t>
            </a:r>
            <a:r>
              <a:rPr lang="en-IN" altLang="en-US" dirty="0"/>
              <a:t>of Selected </a:t>
            </a:r>
            <a:r>
              <a:rPr lang="en-IN" altLang="en-US" dirty="0" smtClean="0"/>
              <a:t>Elements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514600"/>
          </a:xfrm>
        </p:spPr>
        <p:txBody>
          <a:bodyPr/>
          <a:lstStyle/>
          <a:p>
            <a:pPr marL="0" indent="0"/>
            <a:r>
              <a:rPr lang="en-IN" dirty="0"/>
              <a:t>Given the set {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dirty="0"/>
              <a:t>}, there are six ways to select </a:t>
            </a:r>
            <a:r>
              <a:rPr lang="en-IN" dirty="0" smtClean="0"/>
              <a:t>two letters </a:t>
            </a:r>
            <a:r>
              <a:rPr lang="en-IN" dirty="0"/>
              <a:t>from the set and write </a:t>
            </a:r>
            <a:r>
              <a:rPr lang="en-IN" dirty="0" smtClean="0"/>
              <a:t>them in </a:t>
            </a:r>
            <a:r>
              <a:rPr lang="en-IN" dirty="0"/>
              <a:t>order</a:t>
            </a:r>
            <a:r>
              <a:rPr lang="en-IN" dirty="0" smtClean="0"/>
              <a:t>.</a:t>
            </a:r>
          </a:p>
          <a:p>
            <a:pPr marL="0" indent="0"/>
            <a:r>
              <a:rPr lang="en-IN" altLang="en-US" dirty="0" smtClean="0"/>
              <a:t>	</a:t>
            </a:r>
            <a:r>
              <a:rPr lang="en-IN" altLang="en-US" dirty="0"/>
              <a:t>	</a:t>
            </a:r>
            <a:r>
              <a:rPr lang="en-IN" i="1" dirty="0" smtClean="0"/>
              <a:t>ab    ac    </a:t>
            </a:r>
            <a:r>
              <a:rPr lang="en-IN" i="1" dirty="0" err="1" smtClean="0"/>
              <a:t>ba</a:t>
            </a:r>
            <a:r>
              <a:rPr lang="en-IN" i="1" dirty="0" smtClean="0"/>
              <a:t>     </a:t>
            </a:r>
            <a:r>
              <a:rPr lang="en-IN" i="1" dirty="0" err="1" smtClean="0"/>
              <a:t>bc</a:t>
            </a:r>
            <a:r>
              <a:rPr lang="en-IN" i="1" dirty="0" smtClean="0"/>
              <a:t>    ca    </a:t>
            </a:r>
            <a:r>
              <a:rPr lang="en-IN" i="1" dirty="0" err="1" smtClean="0"/>
              <a:t>cb</a:t>
            </a:r>
            <a:endParaRPr lang="en-IN" i="1" dirty="0" smtClean="0"/>
          </a:p>
          <a:p>
            <a:pPr marL="0" indent="0"/>
            <a:endParaRPr lang="en-IN" altLang="en-US" sz="1800" i="1" dirty="0"/>
          </a:p>
          <a:p>
            <a:pPr marL="0" indent="0"/>
            <a:r>
              <a:rPr lang="en-IN" dirty="0"/>
              <a:t>Each such ordering of two elements of {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dirty="0"/>
              <a:t>} is called a 2</a:t>
            </a:r>
            <a:r>
              <a:rPr lang="en-IN" i="1" dirty="0"/>
              <a:t>-permutation </a:t>
            </a:r>
            <a:r>
              <a:rPr lang="en-IN" dirty="0"/>
              <a:t>of {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dirty="0"/>
              <a:t>}</a:t>
            </a:r>
            <a:r>
              <a:rPr lang="en-IN" i="1" dirty="0"/>
              <a:t>.</a:t>
            </a:r>
            <a:endParaRPr lang="en-IN" altLang="en-US" dirty="0"/>
          </a:p>
        </p:txBody>
      </p:sp>
      <p:pic>
        <p:nvPicPr>
          <p:cNvPr id="7" name="Picture 6" descr="A textbox has the heading, Definition. The text reads as, An r-permutation of a set of n elements is an ordered selection of r elements taken from the set of n elements. The number of r permutations of a set of n elements is denoted P(n, r)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9" y="4111383"/>
            <a:ext cx="6870023" cy="12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dirty="0" smtClean="0"/>
              <a:t>Possibility </a:t>
            </a:r>
            <a:r>
              <a:rPr lang="en-IN" altLang="en-US" sz="3200" dirty="0"/>
              <a:t>Trees </a:t>
            </a:r>
            <a:r>
              <a:rPr lang="en-IN" altLang="en-US" sz="3200" dirty="0" smtClean="0"/>
              <a:t>and </a:t>
            </a:r>
            <a:r>
              <a:rPr lang="en-IN" altLang="en-US" sz="3200" dirty="0"/>
              <a:t>the Multiplication </a:t>
            </a:r>
            <a:r>
              <a:rPr lang="en-IN" altLang="en-US" sz="3200" dirty="0" smtClean="0"/>
              <a:t>Rule</a:t>
            </a:r>
            <a:endParaRPr lang="en-I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pPr marL="0" indent="0"/>
            <a:r>
              <a:rPr lang="en-IN" dirty="0"/>
              <a:t>A tree structure is a useful tool for keeping systematic </a:t>
            </a:r>
            <a:r>
              <a:rPr lang="en-IN" dirty="0" smtClean="0"/>
              <a:t>track of </a:t>
            </a:r>
            <a:r>
              <a:rPr lang="en-IN" dirty="0"/>
              <a:t>all possibilities in </a:t>
            </a:r>
            <a:r>
              <a:rPr lang="en-IN" dirty="0" smtClean="0"/>
              <a:t>situations in </a:t>
            </a:r>
            <a:r>
              <a:rPr lang="en-IN" dirty="0"/>
              <a:t>which events happen </a:t>
            </a:r>
            <a:r>
              <a:rPr lang="en-IN" dirty="0" smtClean="0"/>
              <a:t>in order</a:t>
            </a:r>
            <a:r>
              <a:rPr lang="en-IN" dirty="0"/>
              <a:t>. The following example shows how to use such </a:t>
            </a:r>
            <a:r>
              <a:rPr lang="en-IN" dirty="0" smtClean="0"/>
              <a:t>a structure to </a:t>
            </a:r>
            <a:r>
              <a:rPr lang="en-IN" dirty="0"/>
              <a:t>count the number of different outcomes of </a:t>
            </a:r>
            <a:r>
              <a:rPr lang="en-IN" dirty="0" smtClean="0"/>
              <a:t>a tournament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4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Permutations </a:t>
            </a:r>
            <a:r>
              <a:rPr lang="en-IN" altLang="en-US" dirty="0"/>
              <a:t>of Selected </a:t>
            </a:r>
            <a:r>
              <a:rPr lang="en-IN" altLang="en-US" dirty="0" smtClean="0"/>
              <a:t>Elements</a:t>
            </a:r>
            <a:endParaRPr lang="en-IN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textbox has the heading, Theorem 9.2.3. The text reads as, If n and r are integers and 1 less than or equals r less than or equals n, then the number of r-permutations of a set of n elements is given by the formula&#10;&#10;P(n, r) = n(n minus 1)(n minus 2)…(n minus r + 1), [labeled as first version] or, equivalently,&#10;P(n, r) = n factorial∕(n minus r) factorial, [labeled as second version”]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600200"/>
            <a:ext cx="7557025" cy="27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dirty="0"/>
              <a:t>Example </a:t>
            </a:r>
            <a:r>
              <a:rPr lang="en-IN" altLang="en-US" sz="3200" dirty="0" smtClean="0"/>
              <a:t>9.2.9 </a:t>
            </a:r>
            <a:r>
              <a:rPr lang="en-US" altLang="en-US" sz="3200" dirty="0"/>
              <a:t>– </a:t>
            </a:r>
            <a:r>
              <a:rPr lang="en-US" altLang="en-US" sz="3200" i="1" dirty="0" smtClean="0"/>
              <a:t>Evaluating r-Permutations</a:t>
            </a:r>
            <a:endParaRPr lang="en-I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200400"/>
          </a:xfrm>
        </p:spPr>
        <p:txBody>
          <a:bodyPr/>
          <a:lstStyle/>
          <a:p>
            <a:r>
              <a:rPr lang="en-IN" dirty="0" smtClean="0"/>
              <a:t>a. Evaluate </a:t>
            </a:r>
            <a:r>
              <a:rPr lang="en-IN" i="1" dirty="0"/>
              <a:t>P</a:t>
            </a:r>
            <a:r>
              <a:rPr lang="en-IN" dirty="0"/>
              <a:t>(5, 2</a:t>
            </a:r>
            <a:r>
              <a:rPr lang="en-IN" dirty="0" smtClean="0"/>
              <a:t>).</a:t>
            </a:r>
          </a:p>
          <a:p>
            <a:endParaRPr lang="en-IN" dirty="0" smtClean="0"/>
          </a:p>
          <a:p>
            <a:r>
              <a:rPr lang="en-IN" dirty="0" smtClean="0"/>
              <a:t>b</a:t>
            </a:r>
            <a:r>
              <a:rPr lang="en-IN" dirty="0"/>
              <a:t>. How many 4-permutations are there of a set of </a:t>
            </a:r>
            <a:r>
              <a:rPr lang="en-IN" dirty="0" smtClean="0"/>
              <a:t>seven objects?</a:t>
            </a:r>
          </a:p>
          <a:p>
            <a:endParaRPr lang="en-IN" dirty="0" smtClean="0"/>
          </a:p>
          <a:p>
            <a:r>
              <a:rPr lang="en-IN" dirty="0" smtClean="0"/>
              <a:t>c</a:t>
            </a:r>
            <a:r>
              <a:rPr lang="en-IN" dirty="0"/>
              <a:t>. How many 5-permutations are there of a set of five objects?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94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9.2.9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676400"/>
            <a:ext cx="457200" cy="457200"/>
          </a:xfrm>
        </p:spPr>
        <p:txBody>
          <a:bodyPr/>
          <a:lstStyle/>
          <a:p>
            <a:pPr marL="0" indent="0"/>
            <a:r>
              <a:rPr lang="en-IN" dirty="0"/>
              <a:t>a.</a:t>
            </a:r>
            <a:endParaRPr lang="en-US" altLang="en-US" dirty="0"/>
          </a:p>
        </p:txBody>
      </p:sp>
      <p:pic>
        <p:nvPicPr>
          <p:cNvPr id="6" name="Picture 5" descr="P(5, 2) = 5 factorial∕(5 minus 2) factorial = (5*4*3 factorial)∕(3 factorial) = 20. The number 3 factorial in the numerator and denominator of the third expression is struck ou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53" y="1593446"/>
            <a:ext cx="3785847" cy="67985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590800"/>
            <a:ext cx="8305800" cy="457200"/>
          </a:xfrm>
        </p:spPr>
        <p:txBody>
          <a:bodyPr/>
          <a:lstStyle/>
          <a:p>
            <a:pPr marL="0" indent="0"/>
            <a:r>
              <a:rPr lang="en-IN" dirty="0"/>
              <a:t>b. The number of 4-permutations of a set of seven objects is</a:t>
            </a:r>
            <a:endParaRPr lang="en-US" altLang="en-US" dirty="0"/>
          </a:p>
        </p:txBody>
      </p:sp>
      <p:pic>
        <p:nvPicPr>
          <p:cNvPr id="8" name="Picture 7" descr="P(7, 4) = (7 factorial)∕((7 minus 4) factorial) = (7*6*5*4*3 factorial)∕(3 factorial). The number 3 factorial in the numerator and denominator in the last expression is struck out."/>
          <p:cNvPicPr>
            <a:picLocks noChangeAspect="1"/>
          </p:cNvPicPr>
          <p:nvPr/>
        </p:nvPicPr>
        <p:blipFill rotWithShape="1">
          <a:blip r:embed="rId4"/>
          <a:srcRect r="36579"/>
          <a:stretch/>
        </p:blipFill>
        <p:spPr>
          <a:xfrm>
            <a:off x="1449262" y="3200400"/>
            <a:ext cx="3960938" cy="764655"/>
          </a:xfrm>
          <a:prstGeom prst="rect">
            <a:avLst/>
          </a:prstGeom>
        </p:spPr>
      </p:pic>
      <p:pic>
        <p:nvPicPr>
          <p:cNvPr id="9" name="Picture 8" descr="= 7*6*5*4 = 840"/>
          <p:cNvPicPr>
            <a:picLocks noChangeAspect="1"/>
          </p:cNvPicPr>
          <p:nvPr/>
        </p:nvPicPr>
        <p:blipFill rotWithShape="1">
          <a:blip r:embed="rId4"/>
          <a:srcRect l="63837" t="-9965"/>
          <a:stretch/>
        </p:blipFill>
        <p:spPr>
          <a:xfrm>
            <a:off x="3658617" y="4188345"/>
            <a:ext cx="2258566" cy="84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9.2.9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305799" cy="457200"/>
          </a:xfrm>
        </p:spPr>
        <p:txBody>
          <a:bodyPr/>
          <a:lstStyle/>
          <a:p>
            <a:pPr marL="0" indent="0"/>
            <a:r>
              <a:rPr lang="en-IN" dirty="0" smtClean="0"/>
              <a:t>c. The </a:t>
            </a:r>
            <a:r>
              <a:rPr lang="en-IN" dirty="0"/>
              <a:t>number of 5-permutations of a set of five objects is</a:t>
            </a:r>
            <a:endParaRPr lang="en-US" altLang="en-US" dirty="0"/>
          </a:p>
        </p:txBody>
      </p:sp>
      <p:pic>
        <p:nvPicPr>
          <p:cNvPr id="4" name="Picture 3" descr="P(5, 5) = 5 factorial∕(5 minus 5) factorial = 5 factorial∕0 factorial = 5 factorial∕1 = 5 factorial = 120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841" y="2133600"/>
            <a:ext cx="4692318" cy="6728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048000"/>
            <a:ext cx="3962400" cy="381000"/>
          </a:xfrm>
        </p:spPr>
        <p:txBody>
          <a:bodyPr/>
          <a:lstStyle/>
          <a:p>
            <a:pPr marL="0" indent="292100"/>
            <a:r>
              <a:rPr lang="en-IN" dirty="0"/>
              <a:t>Note that the definition of</a:t>
            </a:r>
            <a:endParaRPr lang="en-US" altLang="en-US" dirty="0"/>
          </a:p>
        </p:txBody>
      </p:sp>
      <p:pic>
        <p:nvPicPr>
          <p:cNvPr id="5" name="Picture 4" descr="0 factori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953" y="3161819"/>
            <a:ext cx="259055" cy="24439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7199" y="3048000"/>
            <a:ext cx="8305799" cy="1600200"/>
          </a:xfrm>
        </p:spPr>
        <p:txBody>
          <a:bodyPr/>
          <a:lstStyle/>
          <a:p>
            <a:r>
              <a:rPr lang="en-IN" dirty="0" smtClean="0"/>
              <a:t>                                                 as </a:t>
            </a:r>
            <a:r>
              <a:rPr lang="en-IN" dirty="0"/>
              <a:t>1 makes this </a:t>
            </a:r>
            <a:r>
              <a:rPr lang="en-IN" dirty="0" smtClean="0"/>
              <a:t>calculation come </a:t>
            </a:r>
            <a:r>
              <a:rPr lang="en-IN" dirty="0"/>
              <a:t>out as it should, for </a:t>
            </a:r>
            <a:r>
              <a:rPr lang="en-IN" dirty="0" smtClean="0"/>
              <a:t>the number </a:t>
            </a:r>
            <a:r>
              <a:rPr lang="en-IN" dirty="0"/>
              <a:t>of </a:t>
            </a:r>
            <a:r>
              <a:rPr lang="en-IN" dirty="0" smtClean="0"/>
              <a:t>5-permutations of </a:t>
            </a:r>
            <a:r>
              <a:rPr lang="en-IN" dirty="0"/>
              <a:t>a set of five objects is certainly equal to the number </a:t>
            </a:r>
            <a:r>
              <a:rPr lang="en-IN" dirty="0" smtClean="0"/>
              <a:t>of permutations </a:t>
            </a:r>
            <a:r>
              <a:rPr lang="en-IN" dirty="0"/>
              <a:t>of the set.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96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dirty="0" smtClean="0"/>
              <a:t>Example 9.2.1 </a:t>
            </a:r>
            <a:r>
              <a:rPr lang="en-US" altLang="en-US" sz="2800" dirty="0" smtClean="0"/>
              <a:t>– </a:t>
            </a:r>
            <a:r>
              <a:rPr lang="en-US" altLang="en-US" sz="2800" i="1" dirty="0" smtClean="0"/>
              <a:t>Possibilities </a:t>
            </a:r>
            <a:r>
              <a:rPr lang="en-US" altLang="en-US" sz="2800" i="1" dirty="0"/>
              <a:t>for Tournament </a:t>
            </a:r>
            <a:r>
              <a:rPr lang="en-US" altLang="en-US" sz="2800" i="1" dirty="0" smtClean="0"/>
              <a:t>Play</a:t>
            </a:r>
            <a:endParaRPr lang="en-I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019550"/>
          </a:xfrm>
        </p:spPr>
        <p:txBody>
          <a:bodyPr/>
          <a:lstStyle/>
          <a:p>
            <a:pPr marL="0" indent="0"/>
            <a:r>
              <a:rPr lang="en-IN" dirty="0"/>
              <a:t>Teams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 </a:t>
            </a:r>
            <a:r>
              <a:rPr lang="en-IN" dirty="0"/>
              <a:t>are to play each other repeatedly until </a:t>
            </a:r>
            <a:r>
              <a:rPr lang="en-IN" dirty="0" smtClean="0"/>
              <a:t>one wins </a:t>
            </a:r>
            <a:r>
              <a:rPr lang="en-IN" dirty="0"/>
              <a:t>two games in a row or </a:t>
            </a:r>
            <a:r>
              <a:rPr lang="en-IN" dirty="0" smtClean="0"/>
              <a:t>a total </a:t>
            </a:r>
            <a:r>
              <a:rPr lang="en-IN" dirty="0"/>
              <a:t>of three games. </a:t>
            </a:r>
            <a:r>
              <a:rPr lang="en-IN" dirty="0" smtClean="0"/>
              <a:t>One way </a:t>
            </a:r>
            <a:r>
              <a:rPr lang="en-IN" dirty="0"/>
              <a:t>in which this tournament can be played is for </a:t>
            </a:r>
            <a:r>
              <a:rPr lang="en-IN" i="1" dirty="0"/>
              <a:t>A </a:t>
            </a:r>
            <a:r>
              <a:rPr lang="en-IN" dirty="0" smtClean="0"/>
              <a:t>to win the </a:t>
            </a:r>
            <a:r>
              <a:rPr lang="en-IN" dirty="0"/>
              <a:t>first game, </a:t>
            </a:r>
            <a:r>
              <a:rPr lang="en-IN" i="1" dirty="0"/>
              <a:t>B </a:t>
            </a:r>
            <a:r>
              <a:rPr lang="en-IN" dirty="0"/>
              <a:t>to win the second, and </a:t>
            </a:r>
            <a:r>
              <a:rPr lang="en-IN" i="1" dirty="0"/>
              <a:t>A </a:t>
            </a:r>
            <a:r>
              <a:rPr lang="en-IN" dirty="0"/>
              <a:t>to win </a:t>
            </a:r>
            <a:r>
              <a:rPr lang="en-IN" dirty="0" smtClean="0"/>
              <a:t>the third </a:t>
            </a:r>
            <a:r>
              <a:rPr lang="en-IN" dirty="0"/>
              <a:t>and fourth games. Denote this </a:t>
            </a:r>
            <a:r>
              <a:rPr lang="en-IN" dirty="0" smtClean="0"/>
              <a:t>by writing </a:t>
            </a:r>
            <a:r>
              <a:rPr lang="en-IN" i="1" dirty="0"/>
              <a:t>A–B–A–A</a:t>
            </a:r>
            <a:r>
              <a:rPr lang="en-IN" dirty="0" smtClean="0"/>
              <a:t>.</a:t>
            </a:r>
          </a:p>
          <a:p>
            <a:pPr marL="0" indent="0"/>
            <a:endParaRPr lang="en-IN" sz="1100" dirty="0" smtClean="0"/>
          </a:p>
          <a:p>
            <a:pPr marL="0" indent="0"/>
            <a:r>
              <a:rPr lang="en-IN" dirty="0" smtClean="0"/>
              <a:t>a. How </a:t>
            </a:r>
            <a:r>
              <a:rPr lang="en-IN" dirty="0"/>
              <a:t>many ways can the tournament be played</a:t>
            </a:r>
            <a:r>
              <a:rPr lang="en-IN" dirty="0" smtClean="0"/>
              <a:t>?</a:t>
            </a:r>
          </a:p>
          <a:p>
            <a:r>
              <a:rPr lang="en-IN" dirty="0"/>
              <a:t>b. Assuming that all the ways of playing the tournament </a:t>
            </a:r>
            <a:r>
              <a:rPr lang="en-IN" dirty="0" smtClean="0"/>
              <a:t>are equally </a:t>
            </a:r>
            <a:r>
              <a:rPr lang="en-IN" dirty="0"/>
              <a:t>likely, what is </a:t>
            </a:r>
            <a:r>
              <a:rPr lang="en-IN" dirty="0" smtClean="0"/>
              <a:t>the probability </a:t>
            </a:r>
            <a:r>
              <a:rPr lang="en-IN" dirty="0"/>
              <a:t>that five games </a:t>
            </a:r>
            <a:r>
              <a:rPr lang="en-IN" dirty="0" smtClean="0"/>
              <a:t>are needed </a:t>
            </a:r>
            <a:r>
              <a:rPr lang="en-IN" dirty="0"/>
              <a:t>to determine the tournament winner?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58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9.2.1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362200"/>
          </a:xfrm>
        </p:spPr>
        <p:txBody>
          <a:bodyPr/>
          <a:lstStyle/>
          <a:p>
            <a:r>
              <a:rPr lang="en-IN" dirty="0"/>
              <a:t>a. The possible ways for the tournament to be played </a:t>
            </a:r>
            <a:r>
              <a:rPr lang="en-IN" dirty="0" smtClean="0"/>
              <a:t>are represented </a:t>
            </a:r>
            <a:r>
              <a:rPr lang="en-IN" dirty="0"/>
              <a:t>by the </a:t>
            </a:r>
            <a:r>
              <a:rPr lang="en-IN" dirty="0" smtClean="0"/>
              <a:t>distinct paths </a:t>
            </a:r>
            <a:r>
              <a:rPr lang="en-IN" dirty="0"/>
              <a:t>from “root” (the start) </a:t>
            </a:r>
            <a:r>
              <a:rPr lang="en-IN" dirty="0" smtClean="0"/>
              <a:t>to “leaf</a:t>
            </a:r>
            <a:r>
              <a:rPr lang="en-IN" dirty="0"/>
              <a:t>” (a terminal point) in the tree shown sideways </a:t>
            </a:r>
            <a:r>
              <a:rPr lang="en-IN" dirty="0" smtClean="0"/>
              <a:t>in Figure </a:t>
            </a:r>
            <a:r>
              <a:rPr lang="en-IN" dirty="0"/>
              <a:t>9.2.1. The label on each branching point </a:t>
            </a:r>
            <a:r>
              <a:rPr lang="en-IN" dirty="0" smtClean="0"/>
              <a:t>indicates the </a:t>
            </a:r>
            <a:r>
              <a:rPr lang="en-IN" dirty="0"/>
              <a:t>winner of the </a:t>
            </a:r>
            <a:r>
              <a:rPr lang="en-IN" dirty="0" smtClean="0"/>
              <a:t>game. The notations </a:t>
            </a:r>
            <a:r>
              <a:rPr lang="en-IN" dirty="0"/>
              <a:t>in </a:t>
            </a:r>
            <a:r>
              <a:rPr lang="en-IN" dirty="0" smtClean="0"/>
              <a:t>parentheses indicate </a:t>
            </a:r>
            <a:r>
              <a:rPr lang="en-IN" dirty="0"/>
              <a:t>the winner of the tournament.</a:t>
            </a:r>
            <a:endParaRPr lang="en-US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936428" y="6489700"/>
            <a:ext cx="1066800" cy="266458"/>
          </a:xfrm>
        </p:spPr>
        <p:txBody>
          <a:bodyPr/>
          <a:lstStyle/>
          <a:p>
            <a:r>
              <a:rPr lang="en-IN" sz="1200" b="1" dirty="0"/>
              <a:t>Figure 9.2.1</a:t>
            </a:r>
            <a:endParaRPr lang="en-US" alt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3352800" y="6172200"/>
            <a:ext cx="2819400" cy="304800"/>
          </a:xfrm>
        </p:spPr>
        <p:txBody>
          <a:bodyPr/>
          <a:lstStyle/>
          <a:p>
            <a:r>
              <a:rPr lang="en-IN" sz="1400" dirty="0"/>
              <a:t>The Outcomes of a Tournament</a:t>
            </a:r>
            <a:endParaRPr lang="en-US" altLang="en-US" sz="1400" dirty="0"/>
          </a:p>
        </p:txBody>
      </p:sp>
      <p:pic>
        <p:nvPicPr>
          <p:cNvPr id="6" name="Picture 5" descr="An image shows a tree diagram of a tournament. First, the start node has 2 nodes, team A and team B, with the heading “Winner of game 1.” In game 2, team A has another two nodes, team A and team B; of these two teams, A wins the tournament. Team B has another two nodes, team A and team B; of these two teams, B wins the tournament. In game 3, the team B which loses in game 2 has two nodes, A and B; of these two teams, B wins the tournament. The team A which loses in game 2 has two nodes, A and B; of these two teams, A wins the tournament. In game 4, the team A which loses in game 3 has two nodes, A and B; of these two teams, A wins the tournament.  The team B which loses in game 3 has two nodes, A and B; of these two teams, B wins the tournament. In game 5, the team B which loses in game 4 has two nodes, A and B and both win the tournament. The team A which loses in game 4 has two nodes, A and B, and both win the tournamen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841" y="3962400"/>
            <a:ext cx="4692318" cy="204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9.2.1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495800"/>
          </a:xfrm>
        </p:spPr>
        <p:txBody>
          <a:bodyPr/>
          <a:lstStyle/>
          <a:p>
            <a:pPr indent="0"/>
            <a:r>
              <a:rPr lang="en-IN" dirty="0"/>
              <a:t>The fact that there are ten paths from the root of the tree </a:t>
            </a:r>
            <a:r>
              <a:rPr lang="en-IN" dirty="0" smtClean="0"/>
              <a:t>to its </a:t>
            </a:r>
            <a:r>
              <a:rPr lang="en-IN" dirty="0"/>
              <a:t>leaves shows </a:t>
            </a:r>
            <a:r>
              <a:rPr lang="en-IN" dirty="0" smtClean="0"/>
              <a:t>that there </a:t>
            </a:r>
            <a:r>
              <a:rPr lang="en-IN" dirty="0"/>
              <a:t>are ten possible ways for </a:t>
            </a:r>
            <a:r>
              <a:rPr lang="en-IN" dirty="0" smtClean="0"/>
              <a:t>the tournament </a:t>
            </a:r>
            <a:r>
              <a:rPr lang="en-IN" dirty="0"/>
              <a:t>to be played. They are (moving </a:t>
            </a:r>
            <a:r>
              <a:rPr lang="en-IN" dirty="0" smtClean="0"/>
              <a:t>from the top down</a:t>
            </a:r>
            <a:r>
              <a:rPr lang="en-IN" dirty="0"/>
              <a:t>): </a:t>
            </a:r>
            <a:r>
              <a:rPr lang="en-IN" i="1" dirty="0"/>
              <a:t>A–A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dirty="0"/>
              <a:t>–</a:t>
            </a:r>
            <a:r>
              <a:rPr lang="en-IN" i="1" dirty="0"/>
              <a:t>B</a:t>
            </a:r>
            <a:r>
              <a:rPr lang="en-IN" dirty="0"/>
              <a:t>–</a:t>
            </a:r>
            <a:r>
              <a:rPr lang="en-IN" i="1" dirty="0"/>
              <a:t>A</a:t>
            </a:r>
            <a:r>
              <a:rPr lang="en-IN" dirty="0"/>
              <a:t>–</a:t>
            </a:r>
            <a:r>
              <a:rPr lang="en-IN" i="1" dirty="0"/>
              <a:t>A, A</a:t>
            </a:r>
            <a:r>
              <a:rPr lang="en-IN" dirty="0"/>
              <a:t>–</a:t>
            </a:r>
            <a:r>
              <a:rPr lang="en-IN" i="1" dirty="0"/>
              <a:t>B</a:t>
            </a:r>
            <a:r>
              <a:rPr lang="en-IN" dirty="0"/>
              <a:t>–</a:t>
            </a:r>
            <a:r>
              <a:rPr lang="en-IN" i="1" dirty="0"/>
              <a:t>A</a:t>
            </a:r>
            <a:r>
              <a:rPr lang="en-IN" dirty="0"/>
              <a:t>–</a:t>
            </a:r>
            <a:r>
              <a:rPr lang="en-IN" i="1" dirty="0"/>
              <a:t>B</a:t>
            </a:r>
            <a:r>
              <a:rPr lang="en-IN" dirty="0"/>
              <a:t>–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dirty="0"/>
              <a:t>–</a:t>
            </a:r>
            <a:r>
              <a:rPr lang="en-IN" i="1" dirty="0"/>
              <a:t>B</a:t>
            </a:r>
            <a:r>
              <a:rPr lang="en-IN" dirty="0"/>
              <a:t>–</a:t>
            </a:r>
            <a:r>
              <a:rPr lang="en-IN" i="1" dirty="0"/>
              <a:t>A</a:t>
            </a:r>
            <a:r>
              <a:rPr lang="en-IN" dirty="0"/>
              <a:t>–</a:t>
            </a:r>
            <a:r>
              <a:rPr lang="en-IN" i="1" dirty="0"/>
              <a:t>B</a:t>
            </a:r>
            <a:r>
              <a:rPr lang="en-IN" dirty="0"/>
              <a:t>–</a:t>
            </a:r>
            <a:r>
              <a:rPr lang="en-IN" i="1" dirty="0"/>
              <a:t>B, </a:t>
            </a:r>
            <a:r>
              <a:rPr lang="en-IN" i="1" dirty="0" smtClean="0"/>
              <a:t>A</a:t>
            </a:r>
            <a:r>
              <a:rPr lang="en-IN" dirty="0" smtClean="0"/>
              <a:t>–</a:t>
            </a:r>
            <a:r>
              <a:rPr lang="en-IN" i="1" dirty="0" smtClean="0"/>
              <a:t>B</a:t>
            </a:r>
            <a:r>
              <a:rPr lang="en-IN" dirty="0" smtClean="0"/>
              <a:t>–</a:t>
            </a:r>
            <a:r>
              <a:rPr lang="en-IN" i="1" dirty="0" smtClean="0"/>
              <a:t>B</a:t>
            </a:r>
            <a:r>
              <a:rPr lang="en-IN" i="1" dirty="0"/>
              <a:t>, B</a:t>
            </a:r>
            <a:r>
              <a:rPr lang="en-IN" dirty="0"/>
              <a:t>–</a:t>
            </a:r>
            <a:r>
              <a:rPr lang="en-IN" i="1" dirty="0"/>
              <a:t>A</a:t>
            </a:r>
            <a:r>
              <a:rPr lang="en-IN" dirty="0"/>
              <a:t>–</a:t>
            </a:r>
            <a:r>
              <a:rPr lang="en-IN" i="1" dirty="0"/>
              <a:t>A, </a:t>
            </a:r>
            <a:r>
              <a:rPr lang="en-IN" i="1" dirty="0" smtClean="0"/>
              <a:t>B</a:t>
            </a:r>
            <a:r>
              <a:rPr lang="en-IN" dirty="0" smtClean="0"/>
              <a:t>–</a:t>
            </a:r>
            <a:r>
              <a:rPr lang="en-IN" i="1" dirty="0" smtClean="0"/>
              <a:t>A</a:t>
            </a:r>
            <a:r>
              <a:rPr lang="en-IN" dirty="0" smtClean="0"/>
              <a:t>–</a:t>
            </a:r>
            <a:r>
              <a:rPr lang="en-IN" i="1" dirty="0" smtClean="0"/>
              <a:t>B</a:t>
            </a:r>
            <a:r>
              <a:rPr lang="en-IN" dirty="0" smtClean="0"/>
              <a:t>–</a:t>
            </a:r>
            <a:r>
              <a:rPr lang="en-IN" i="1" dirty="0" smtClean="0"/>
              <a:t>A</a:t>
            </a:r>
            <a:r>
              <a:rPr lang="en-IN" dirty="0" smtClean="0"/>
              <a:t>–</a:t>
            </a:r>
            <a:r>
              <a:rPr lang="en-IN" i="1" dirty="0" smtClean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–</a:t>
            </a:r>
            <a:r>
              <a:rPr lang="en-IN" i="1" dirty="0"/>
              <a:t>A</a:t>
            </a:r>
            <a:r>
              <a:rPr lang="en-IN" dirty="0"/>
              <a:t>–</a:t>
            </a:r>
            <a:r>
              <a:rPr lang="en-IN" i="1" dirty="0"/>
              <a:t>B</a:t>
            </a:r>
            <a:r>
              <a:rPr lang="en-IN" dirty="0"/>
              <a:t>–</a:t>
            </a:r>
            <a:r>
              <a:rPr lang="en-IN" i="1" dirty="0"/>
              <a:t>A</a:t>
            </a:r>
            <a:r>
              <a:rPr lang="en-IN" dirty="0"/>
              <a:t>–</a:t>
            </a:r>
            <a:r>
              <a:rPr lang="en-IN" i="1" dirty="0"/>
              <a:t>B, B</a:t>
            </a:r>
            <a:r>
              <a:rPr lang="en-IN" dirty="0"/>
              <a:t>–</a:t>
            </a:r>
            <a:r>
              <a:rPr lang="en-IN" i="1" dirty="0"/>
              <a:t>A</a:t>
            </a:r>
            <a:r>
              <a:rPr lang="en-IN" dirty="0"/>
              <a:t>–</a:t>
            </a:r>
            <a:r>
              <a:rPr lang="en-IN" i="1" dirty="0"/>
              <a:t>B</a:t>
            </a:r>
            <a:r>
              <a:rPr lang="en-IN" dirty="0"/>
              <a:t>–</a:t>
            </a:r>
            <a:r>
              <a:rPr lang="en-IN" i="1" dirty="0"/>
              <a:t>B</a:t>
            </a:r>
            <a:r>
              <a:rPr lang="en-IN" dirty="0"/>
              <a:t>, </a:t>
            </a:r>
            <a:r>
              <a:rPr lang="en-IN" dirty="0" smtClean="0"/>
              <a:t>and </a:t>
            </a:r>
            <a:r>
              <a:rPr lang="en-IN" i="1" dirty="0" smtClean="0"/>
              <a:t>B</a:t>
            </a:r>
            <a:r>
              <a:rPr lang="en-IN" dirty="0" smtClean="0"/>
              <a:t>–</a:t>
            </a:r>
            <a:r>
              <a:rPr lang="en-IN" i="1" dirty="0" smtClean="0"/>
              <a:t>B</a:t>
            </a:r>
            <a:r>
              <a:rPr lang="en-IN" dirty="0" smtClean="0"/>
              <a:t>.</a:t>
            </a:r>
          </a:p>
          <a:p>
            <a:pPr indent="0"/>
            <a:endParaRPr lang="en-IN" altLang="en-US" dirty="0"/>
          </a:p>
          <a:p>
            <a:r>
              <a:rPr lang="en-IN" dirty="0" smtClean="0"/>
              <a:t>	In </a:t>
            </a:r>
            <a:r>
              <a:rPr lang="en-IN" dirty="0"/>
              <a:t>five cases </a:t>
            </a:r>
            <a:r>
              <a:rPr lang="en-IN" i="1" dirty="0"/>
              <a:t>A </a:t>
            </a:r>
            <a:r>
              <a:rPr lang="en-IN" dirty="0"/>
              <a:t>wins, and in the other </a:t>
            </a:r>
            <a:r>
              <a:rPr lang="en-IN" dirty="0" smtClean="0"/>
              <a:t>five </a:t>
            </a:r>
            <a:r>
              <a:rPr lang="en-IN" i="1" dirty="0" smtClean="0"/>
              <a:t>B </a:t>
            </a:r>
            <a:r>
              <a:rPr lang="en-IN" dirty="0"/>
              <a:t>wins. The </a:t>
            </a:r>
            <a:r>
              <a:rPr lang="en-IN" dirty="0" smtClean="0"/>
              <a:t>least number </a:t>
            </a:r>
            <a:r>
              <a:rPr lang="en-IN" dirty="0"/>
              <a:t>of games that must be played to determine </a:t>
            </a:r>
            <a:r>
              <a:rPr lang="en-IN" dirty="0" smtClean="0"/>
              <a:t>a winner </a:t>
            </a:r>
            <a:r>
              <a:rPr lang="en-IN" dirty="0"/>
              <a:t>is </a:t>
            </a:r>
            <a:r>
              <a:rPr lang="en-IN" dirty="0" smtClean="0"/>
              <a:t>two, and </a:t>
            </a:r>
            <a:r>
              <a:rPr lang="en-IN" dirty="0"/>
              <a:t>the most that will need to be played </a:t>
            </a:r>
            <a:r>
              <a:rPr lang="en-IN" dirty="0" smtClean="0"/>
              <a:t>is five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566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9.2.1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362200"/>
          </a:xfrm>
        </p:spPr>
        <p:txBody>
          <a:bodyPr/>
          <a:lstStyle/>
          <a:p>
            <a:r>
              <a:rPr lang="en-IN" dirty="0"/>
              <a:t>b. Since all the possible ways of playing the </a:t>
            </a:r>
            <a:r>
              <a:rPr lang="en-IN" dirty="0" smtClean="0"/>
              <a:t>tournament listed </a:t>
            </a:r>
            <a:r>
              <a:rPr lang="en-IN" dirty="0"/>
              <a:t>in part (a) are assumed </a:t>
            </a:r>
            <a:r>
              <a:rPr lang="en-IN" dirty="0" smtClean="0"/>
              <a:t>to be </a:t>
            </a:r>
            <a:r>
              <a:rPr lang="en-IN" dirty="0"/>
              <a:t>equally likely, </a:t>
            </a:r>
            <a:r>
              <a:rPr lang="en-IN" dirty="0" smtClean="0"/>
              <a:t>and the </a:t>
            </a:r>
            <a:r>
              <a:rPr lang="en-IN" dirty="0"/>
              <a:t>listing shows that five games are needed in </a:t>
            </a:r>
            <a:r>
              <a:rPr lang="en-IN" dirty="0" smtClean="0"/>
              <a:t>four different cases </a:t>
            </a:r>
            <a:r>
              <a:rPr lang="en-IN" dirty="0"/>
              <a:t>(</a:t>
            </a:r>
            <a:r>
              <a:rPr lang="en-IN" i="1" dirty="0"/>
              <a:t>A</a:t>
            </a:r>
            <a:r>
              <a:rPr lang="en-IN" dirty="0"/>
              <a:t>–</a:t>
            </a:r>
            <a:r>
              <a:rPr lang="en-IN" i="1" dirty="0"/>
              <a:t>B</a:t>
            </a:r>
            <a:r>
              <a:rPr lang="en-IN" dirty="0"/>
              <a:t>–</a:t>
            </a:r>
            <a:r>
              <a:rPr lang="en-IN" i="1" dirty="0"/>
              <a:t>A</a:t>
            </a:r>
            <a:r>
              <a:rPr lang="en-IN" dirty="0"/>
              <a:t>–</a:t>
            </a:r>
            <a:r>
              <a:rPr lang="en-IN" i="1" dirty="0"/>
              <a:t>B</a:t>
            </a:r>
            <a:r>
              <a:rPr lang="en-IN" dirty="0"/>
              <a:t>–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dirty="0"/>
              <a:t>–</a:t>
            </a:r>
            <a:r>
              <a:rPr lang="en-IN" i="1" dirty="0"/>
              <a:t>B</a:t>
            </a:r>
            <a:r>
              <a:rPr lang="en-IN" dirty="0"/>
              <a:t>–</a:t>
            </a:r>
            <a:r>
              <a:rPr lang="en-IN" i="1" dirty="0"/>
              <a:t>A</a:t>
            </a:r>
            <a:r>
              <a:rPr lang="en-IN" dirty="0"/>
              <a:t>–</a:t>
            </a:r>
            <a:r>
              <a:rPr lang="en-IN" i="1" dirty="0"/>
              <a:t>B</a:t>
            </a:r>
            <a:r>
              <a:rPr lang="en-IN" dirty="0"/>
              <a:t>–</a:t>
            </a:r>
            <a:r>
              <a:rPr lang="en-IN" i="1" dirty="0"/>
              <a:t>B</a:t>
            </a:r>
            <a:r>
              <a:rPr lang="en-IN" dirty="0"/>
              <a:t>, </a:t>
            </a:r>
            <a:r>
              <a:rPr lang="en-IN" i="1" dirty="0" smtClean="0"/>
              <a:t>B</a:t>
            </a:r>
            <a:r>
              <a:rPr lang="en-IN" dirty="0" smtClean="0"/>
              <a:t>–</a:t>
            </a:r>
            <a:r>
              <a:rPr lang="en-IN" i="1" dirty="0" smtClean="0"/>
              <a:t>A</a:t>
            </a:r>
            <a:r>
              <a:rPr lang="en-IN" dirty="0" smtClean="0"/>
              <a:t>–</a:t>
            </a:r>
            <a:r>
              <a:rPr lang="en-IN" i="1" dirty="0" smtClean="0"/>
              <a:t>B</a:t>
            </a:r>
            <a:r>
              <a:rPr lang="en-IN" dirty="0" smtClean="0"/>
              <a:t>–</a:t>
            </a:r>
            <a:r>
              <a:rPr lang="en-IN" i="1" dirty="0" smtClean="0"/>
              <a:t>A</a:t>
            </a:r>
            <a:r>
              <a:rPr lang="en-IN" dirty="0" smtClean="0"/>
              <a:t>–</a:t>
            </a:r>
            <a:r>
              <a:rPr lang="en-IN" i="1" dirty="0" smtClean="0"/>
              <a:t>B</a:t>
            </a:r>
            <a:r>
              <a:rPr lang="en-IN" dirty="0" smtClean="0"/>
              <a:t>, and </a:t>
            </a:r>
            <a:r>
              <a:rPr lang="en-IN" i="1" dirty="0"/>
              <a:t>B</a:t>
            </a:r>
            <a:r>
              <a:rPr lang="en-IN" dirty="0"/>
              <a:t>–</a:t>
            </a:r>
            <a:r>
              <a:rPr lang="en-IN" i="1" dirty="0"/>
              <a:t>A</a:t>
            </a:r>
            <a:r>
              <a:rPr lang="en-IN" dirty="0"/>
              <a:t>–</a:t>
            </a:r>
            <a:r>
              <a:rPr lang="en-IN" i="1" dirty="0"/>
              <a:t>B</a:t>
            </a:r>
            <a:r>
              <a:rPr lang="en-IN" dirty="0"/>
              <a:t>–</a:t>
            </a:r>
            <a:r>
              <a:rPr lang="en-IN" i="1" dirty="0"/>
              <a:t>A</a:t>
            </a:r>
            <a:r>
              <a:rPr lang="en-IN" dirty="0"/>
              <a:t>–</a:t>
            </a:r>
            <a:r>
              <a:rPr lang="en-IN" i="1" dirty="0"/>
              <a:t>A</a:t>
            </a:r>
            <a:r>
              <a:rPr lang="en-IN" dirty="0"/>
              <a:t>), the </a:t>
            </a:r>
            <a:r>
              <a:rPr lang="en-IN" dirty="0" smtClean="0"/>
              <a:t>probability that </a:t>
            </a:r>
            <a:r>
              <a:rPr lang="en-IN" dirty="0"/>
              <a:t>five games </a:t>
            </a:r>
            <a:r>
              <a:rPr lang="en-IN" dirty="0" smtClean="0"/>
              <a:t>are needed </a:t>
            </a:r>
            <a:r>
              <a:rPr lang="en-IN" dirty="0"/>
              <a:t>is </a:t>
            </a:r>
            <a:r>
              <a:rPr lang="en-IN" dirty="0" smtClean="0"/>
              <a:t>4</a:t>
            </a:r>
            <a:r>
              <a:rPr lang="en-IN" sz="1200" dirty="0" smtClean="0"/>
              <a:t> </a:t>
            </a:r>
            <a:r>
              <a:rPr lang="en-IN" dirty="0" smtClean="0"/>
              <a:t>∕</a:t>
            </a:r>
            <a:r>
              <a:rPr lang="en-IN" sz="1200" dirty="0" smtClean="0"/>
              <a:t> </a:t>
            </a:r>
            <a:r>
              <a:rPr lang="en-IN" dirty="0" smtClean="0"/>
              <a:t>10 </a:t>
            </a:r>
            <a:r>
              <a:rPr lang="en-IN" dirty="0"/>
              <a:t>= </a:t>
            </a:r>
            <a:r>
              <a:rPr lang="en-IN" dirty="0" smtClean="0"/>
              <a:t>2</a:t>
            </a:r>
            <a:r>
              <a:rPr lang="en-IN" sz="1200" dirty="0" smtClean="0"/>
              <a:t> </a:t>
            </a:r>
            <a:r>
              <a:rPr lang="en-IN" dirty="0" smtClean="0"/>
              <a:t>∕</a:t>
            </a:r>
            <a:r>
              <a:rPr lang="en-IN" sz="1200" dirty="0" smtClean="0"/>
              <a:t> </a:t>
            </a:r>
            <a:r>
              <a:rPr lang="en-IN" dirty="0"/>
              <a:t>5 </a:t>
            </a:r>
            <a:r>
              <a:rPr lang="en-IN" dirty="0" smtClean="0"/>
              <a:t>= </a:t>
            </a:r>
            <a:r>
              <a:rPr lang="en-IN" dirty="0"/>
              <a:t>40%.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21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The Multiplication Rule</a:t>
            </a:r>
          </a:p>
        </p:txBody>
      </p:sp>
    </p:spTree>
    <p:extLst>
      <p:ext uri="{BB962C8B-B14F-4D97-AF65-F5344CB8AC3E}">
        <p14:creationId xmlns:p14="http://schemas.microsoft.com/office/powerpoint/2010/main" val="2775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The </a:t>
            </a:r>
            <a:r>
              <a:rPr lang="en-IN" altLang="en-US" dirty="0"/>
              <a:t>Multiplication </a:t>
            </a:r>
            <a:r>
              <a:rPr lang="en-IN" altLang="en-US" dirty="0" smtClean="0"/>
              <a:t>Rule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343400"/>
          </a:xfrm>
        </p:spPr>
        <p:txBody>
          <a:bodyPr/>
          <a:lstStyle/>
          <a:p>
            <a:pPr marL="0" indent="0"/>
            <a:r>
              <a:rPr lang="en-IN" dirty="0"/>
              <a:t>Consider the following example. Suppose a </a:t>
            </a:r>
            <a:r>
              <a:rPr lang="en-IN" dirty="0" smtClean="0"/>
              <a:t>computer installation </a:t>
            </a:r>
            <a:r>
              <a:rPr lang="en-IN" dirty="0"/>
              <a:t>has four </a:t>
            </a:r>
            <a:r>
              <a:rPr lang="en-IN" dirty="0" smtClean="0"/>
              <a:t>input/output units </a:t>
            </a:r>
            <a:r>
              <a:rPr lang="en-IN" dirty="0"/>
              <a:t>(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dirty="0"/>
              <a:t>, and </a:t>
            </a:r>
            <a:r>
              <a:rPr lang="en-IN" i="1" dirty="0" smtClean="0"/>
              <a:t>D</a:t>
            </a:r>
            <a:r>
              <a:rPr lang="en-IN" dirty="0" smtClean="0"/>
              <a:t>) and </a:t>
            </a:r>
            <a:r>
              <a:rPr lang="en-IN" dirty="0"/>
              <a:t>three central processing units (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, and </a:t>
            </a:r>
            <a:r>
              <a:rPr lang="en-IN" i="1" dirty="0"/>
              <a:t>Z</a:t>
            </a:r>
            <a:r>
              <a:rPr lang="en-IN" dirty="0"/>
              <a:t>). </a:t>
            </a:r>
            <a:r>
              <a:rPr lang="en-IN" dirty="0" smtClean="0"/>
              <a:t>Any input/output unit </a:t>
            </a:r>
            <a:r>
              <a:rPr lang="en-IN" dirty="0"/>
              <a:t>can be paired with any </a:t>
            </a:r>
            <a:r>
              <a:rPr lang="en-IN" dirty="0" smtClean="0"/>
              <a:t>central processing </a:t>
            </a:r>
            <a:r>
              <a:rPr lang="en-IN" dirty="0"/>
              <a:t>unit. How many ways are there to pair </a:t>
            </a:r>
            <a:r>
              <a:rPr lang="en-IN" dirty="0" smtClean="0"/>
              <a:t>an input/output </a:t>
            </a:r>
            <a:r>
              <a:rPr lang="en-IN" dirty="0"/>
              <a:t>unit with a central processing unit</a:t>
            </a:r>
            <a:r>
              <a:rPr lang="en-IN" dirty="0" smtClean="0"/>
              <a:t>?</a:t>
            </a:r>
          </a:p>
          <a:p>
            <a:pPr marL="0" indent="0"/>
            <a:endParaRPr lang="en-IN" altLang="en-US" sz="600" dirty="0"/>
          </a:p>
          <a:p>
            <a:pPr marL="0" indent="0"/>
            <a:r>
              <a:rPr lang="en-IN" dirty="0"/>
              <a:t>To answer this question, imagine the pairing of the </a:t>
            </a:r>
            <a:r>
              <a:rPr lang="en-IN" dirty="0" smtClean="0"/>
              <a:t>two types </a:t>
            </a:r>
            <a:r>
              <a:rPr lang="en-IN" dirty="0"/>
              <a:t>of units as a </a:t>
            </a:r>
            <a:r>
              <a:rPr lang="en-IN" dirty="0" smtClean="0"/>
              <a:t>two-step operation:</a:t>
            </a:r>
          </a:p>
          <a:p>
            <a:pPr marL="0" indent="0"/>
            <a:endParaRPr lang="en-IN" sz="900" dirty="0"/>
          </a:p>
          <a:p>
            <a:pPr marL="0" indent="0"/>
            <a:r>
              <a:rPr lang="en-IN" dirty="0" smtClean="0"/>
              <a:t>Step </a:t>
            </a:r>
            <a:r>
              <a:rPr lang="en-IN" dirty="0"/>
              <a:t>1: Choose the input/output unit.</a:t>
            </a:r>
          </a:p>
          <a:p>
            <a:r>
              <a:rPr lang="en-IN" dirty="0"/>
              <a:t>Step 2: Choose the central processing unit.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904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6882</TotalTime>
  <Words>1604</Words>
  <Application>Microsoft Office PowerPoint</Application>
  <PresentationFormat>On-screen Show (4:3)</PresentationFormat>
  <Paragraphs>178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 Unicode MS</vt:lpstr>
      <vt:lpstr>Arial</vt:lpstr>
      <vt:lpstr>Wingdings</vt:lpstr>
      <vt:lpstr>sample</vt:lpstr>
      <vt:lpstr>CHAPTER 9</vt:lpstr>
      <vt:lpstr>9.2</vt:lpstr>
      <vt:lpstr>Possibility Trees and the Multiplication Rule</vt:lpstr>
      <vt:lpstr>Example 9.2.1 – Possibilities for Tournament Play</vt:lpstr>
      <vt:lpstr>Example 9.2.1 – Solution</vt:lpstr>
      <vt:lpstr>Example 9.2.1 – Solution</vt:lpstr>
      <vt:lpstr>Example 9.2.1 – Solution</vt:lpstr>
      <vt:lpstr>The Multiplication Rule</vt:lpstr>
      <vt:lpstr>The Multiplication Rule</vt:lpstr>
      <vt:lpstr>The Multiplication Rule</vt:lpstr>
      <vt:lpstr>The Multiplication Rule</vt:lpstr>
      <vt:lpstr>The Multiplication Rule</vt:lpstr>
      <vt:lpstr>Example 9.2.2 – Counting Personal Identification Numbers (PINs)</vt:lpstr>
      <vt:lpstr>Example 9.2.2 – Solution</vt:lpstr>
      <vt:lpstr>Example 9.2.2 – Solution</vt:lpstr>
      <vt:lpstr>Example 9.2.2 – Solution</vt:lpstr>
      <vt:lpstr>Example 9.2.2 – Solution</vt:lpstr>
      <vt:lpstr>Example 9.2.5 – Counting the Number of Iterations of a Nested Loop</vt:lpstr>
      <vt:lpstr>Example 9.2.5 – Solution</vt:lpstr>
      <vt:lpstr>Permutations</vt:lpstr>
      <vt:lpstr>Permutations</vt:lpstr>
      <vt:lpstr>Permutations</vt:lpstr>
      <vt:lpstr>Permutations</vt:lpstr>
      <vt:lpstr>Permutations</vt:lpstr>
      <vt:lpstr>Example 9.2.7 – Permutations of the Letters in a Word</vt:lpstr>
      <vt:lpstr>Example 9.2.7 – Solution</vt:lpstr>
      <vt:lpstr>Example 9.2.7 – Solution</vt:lpstr>
      <vt:lpstr>Permutations of Selected Elements</vt:lpstr>
      <vt:lpstr>Permutations of Selected Elements</vt:lpstr>
      <vt:lpstr>Permutations of Selected Elements</vt:lpstr>
      <vt:lpstr>Example 9.2.9 – Evaluating r-Permutations</vt:lpstr>
      <vt:lpstr>Example 9.2.9 – Solution</vt:lpstr>
      <vt:lpstr>Example 9.2.9 –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Anil Varekar</cp:lastModifiedBy>
  <cp:revision>2283</cp:revision>
  <dcterms:created xsi:type="dcterms:W3CDTF">2008-12-01T05:36:35Z</dcterms:created>
  <dcterms:modified xsi:type="dcterms:W3CDTF">2019-02-14T05:26:55Z</dcterms:modified>
</cp:coreProperties>
</file>