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7"/>
  </p:notesMasterIdLst>
  <p:handoutMasterIdLst>
    <p:handoutMasterId r:id="rId38"/>
  </p:handoutMasterIdLst>
  <p:sldIdLst>
    <p:sldId id="797" r:id="rId2"/>
    <p:sldId id="601" r:id="rId3"/>
    <p:sldId id="666" r:id="rId4"/>
    <p:sldId id="767" r:id="rId5"/>
    <p:sldId id="682" r:id="rId6"/>
    <p:sldId id="768" r:id="rId7"/>
    <p:sldId id="683" r:id="rId8"/>
    <p:sldId id="769" r:id="rId9"/>
    <p:sldId id="798" r:id="rId10"/>
    <p:sldId id="771" r:id="rId11"/>
    <p:sldId id="772" r:id="rId12"/>
    <p:sldId id="773" r:id="rId13"/>
    <p:sldId id="774" r:id="rId14"/>
    <p:sldId id="775" r:id="rId15"/>
    <p:sldId id="776" r:id="rId16"/>
    <p:sldId id="777" r:id="rId17"/>
    <p:sldId id="778" r:id="rId18"/>
    <p:sldId id="779" r:id="rId19"/>
    <p:sldId id="780" r:id="rId20"/>
    <p:sldId id="781" r:id="rId21"/>
    <p:sldId id="782" r:id="rId22"/>
    <p:sldId id="783" r:id="rId23"/>
    <p:sldId id="784" r:id="rId24"/>
    <p:sldId id="785" r:id="rId25"/>
    <p:sldId id="786" r:id="rId26"/>
    <p:sldId id="799" r:id="rId27"/>
    <p:sldId id="788" r:id="rId28"/>
    <p:sldId id="789" r:id="rId29"/>
    <p:sldId id="790" r:id="rId30"/>
    <p:sldId id="791" r:id="rId31"/>
    <p:sldId id="792" r:id="rId32"/>
    <p:sldId id="793" r:id="rId33"/>
    <p:sldId id="794" r:id="rId34"/>
    <p:sldId id="795" r:id="rId35"/>
    <p:sldId id="796" r:id="rId36"/>
  </p:sldIdLst>
  <p:sldSz cx="9144000" cy="6858000" type="screen4x3"/>
  <p:notesSz cx="6858000" cy="9144000"/>
  <p:custDataLst>
    <p:tags r:id="rId39"/>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pos="7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3FCDFF"/>
    <a:srgbClr val="008EC0"/>
    <a:srgbClr val="A62B4D"/>
    <a:srgbClr val="00707E"/>
    <a:srgbClr val="93278F"/>
    <a:srgbClr val="20409A"/>
    <a:srgbClr val="0084B6"/>
    <a:srgbClr val="174788"/>
    <a:srgbClr val="2269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03" autoAdjust="0"/>
    <p:restoredTop sz="94434" autoAdjust="0"/>
  </p:normalViewPr>
  <p:slideViewPr>
    <p:cSldViewPr>
      <p:cViewPr varScale="1">
        <p:scale>
          <a:sx n="71" d="100"/>
          <a:sy n="71" d="100"/>
        </p:scale>
        <p:origin x="444" y="60"/>
      </p:cViewPr>
      <p:guideLst>
        <p:guide orient="horz" pos="912"/>
        <p:guide pos="768"/>
      </p:guideLst>
    </p:cSldViewPr>
  </p:slideViewPr>
  <p:outlineViewPr>
    <p:cViewPr>
      <p:scale>
        <a:sx n="33" d="100"/>
        <a:sy n="33" d="100"/>
      </p:scale>
      <p:origin x="0" y="-3414"/>
    </p:cViewPr>
  </p:outlineViewPr>
  <p:notesTextViewPr>
    <p:cViewPr>
      <p:scale>
        <a:sx n="100" d="100"/>
        <a:sy n="100" d="100"/>
      </p:scale>
      <p:origin x="0" y="0"/>
    </p:cViewPr>
  </p:notesText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5169D7-30F9-42E6-9952-4309237F31D9}" type="datetimeFigureOut">
              <a:rPr lang="en-IN" smtClean="0"/>
              <a:t>14-02-2019</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7703B0-1DEE-4BA8-8AFE-52552D0DD6B2}" type="slidenum">
              <a:rPr lang="en-IN" smtClean="0"/>
              <a:t>‹#›</a:t>
            </a:fld>
            <a:endParaRPr lang="en-IN"/>
          </a:p>
        </p:txBody>
      </p:sp>
    </p:spTree>
    <p:extLst>
      <p:ext uri="{BB962C8B-B14F-4D97-AF65-F5344CB8AC3E}">
        <p14:creationId xmlns:p14="http://schemas.microsoft.com/office/powerpoint/2010/main" val="1456924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0DB145F-E5FC-4D0D-91C6-32716D25EAF7}" type="slidenum">
              <a:rPr lang="en-US" altLang="en-US"/>
              <a:pPr/>
              <a:t>‹#›</a:t>
            </a:fld>
            <a:endParaRPr lang="en-US" altLang="en-US"/>
          </a:p>
        </p:txBody>
      </p:sp>
    </p:spTree>
    <p:extLst>
      <p:ext uri="{BB962C8B-B14F-4D97-AF65-F5344CB8AC3E}">
        <p14:creationId xmlns:p14="http://schemas.microsoft.com/office/powerpoint/2010/main" val="20470599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a:t>
            </a:fld>
            <a:endParaRPr lang="en-US" altLang="en-US" dirty="0"/>
          </a:p>
        </p:txBody>
      </p:sp>
    </p:spTree>
    <p:extLst>
      <p:ext uri="{BB962C8B-B14F-4D97-AF65-F5344CB8AC3E}">
        <p14:creationId xmlns:p14="http://schemas.microsoft.com/office/powerpoint/2010/main" val="627195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12</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13</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14</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15</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16</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17</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18</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19</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20</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21</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22</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23</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24</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25</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27</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28</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29</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30</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31</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32</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33</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34</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35</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a:t>
            </a:fld>
            <a:endParaRPr lang="en-US" altLang="en-US" dirty="0"/>
          </a:p>
        </p:txBody>
      </p:sp>
    </p:spTree>
    <p:extLst>
      <p:ext uri="{BB962C8B-B14F-4D97-AF65-F5344CB8AC3E}">
        <p14:creationId xmlns:p14="http://schemas.microsoft.com/office/powerpoint/2010/main" val="2176840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7</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8</a:t>
            </a:fld>
            <a:endParaRPr lang="en-US" altLang="en-US" dirty="0"/>
          </a:p>
        </p:txBody>
      </p:sp>
    </p:spTree>
    <p:extLst>
      <p:ext uri="{BB962C8B-B14F-4D97-AF65-F5344CB8AC3E}">
        <p14:creationId xmlns:p14="http://schemas.microsoft.com/office/powerpoint/2010/main" val="4042930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10</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11</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2A17A8-E0C0-4ADB-8B7E-ED53CF178B7A}" type="slidenum">
              <a:rPr lang="en-US" altLang="en-US"/>
              <a:pPr/>
              <a:t>‹#›</a:t>
            </a:fld>
            <a:endParaRPr lang="en-US" altLang="en-US"/>
          </a:p>
        </p:txBody>
      </p:sp>
    </p:spTree>
    <p:extLst>
      <p:ext uri="{BB962C8B-B14F-4D97-AF65-F5344CB8AC3E}">
        <p14:creationId xmlns:p14="http://schemas.microsoft.com/office/powerpoint/2010/main" val="9178918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endParaRPr lang="en-US"/>
          </a:p>
        </p:txBody>
      </p:sp>
      <p:sp>
        <p:nvSpPr>
          <p:cNvPr id="3" name="Rectangle 4"/>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D5BDD4A-4EFC-4781-8C0D-F8A840611287}" type="slidenum">
              <a:rPr lang="en-US" altLang="en-US"/>
              <a:pPr/>
              <a:t>‹#›</a:t>
            </a:fld>
            <a:endParaRPr lang="en-US" altLang="en-US"/>
          </a:p>
        </p:txBody>
      </p:sp>
    </p:spTree>
    <p:extLst>
      <p:ext uri="{BB962C8B-B14F-4D97-AF65-F5344CB8AC3E}">
        <p14:creationId xmlns:p14="http://schemas.microsoft.com/office/powerpoint/2010/main" val="241635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D57D291-A0CF-4AA7-B750-3CA2B1EDDB72}" type="slidenum">
              <a:rPr lang="en-US" altLang="en-US"/>
              <a:pPr/>
              <a:t>‹#›</a:t>
            </a:fld>
            <a:endParaRPr lang="en-US" altLang="en-US"/>
          </a:p>
        </p:txBody>
      </p:sp>
    </p:spTree>
    <p:extLst>
      <p:ext uri="{BB962C8B-B14F-4D97-AF65-F5344CB8AC3E}">
        <p14:creationId xmlns:p14="http://schemas.microsoft.com/office/powerpoint/2010/main" val="189992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7CE24FC-BE95-49D2-9D02-06ACC705CA84}" type="slidenum">
              <a:rPr lang="en-US" altLang="en-US"/>
              <a:pPr/>
              <a:t>‹#›</a:t>
            </a:fld>
            <a:endParaRPr lang="en-US" altLang="en-US"/>
          </a:p>
        </p:txBody>
      </p:sp>
    </p:spTree>
    <p:extLst>
      <p:ext uri="{BB962C8B-B14F-4D97-AF65-F5344CB8AC3E}">
        <p14:creationId xmlns:p14="http://schemas.microsoft.com/office/powerpoint/2010/main" val="4136814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D976936-66BF-481E-AA0F-1CF0A1199EAF}" type="slidenum">
              <a:rPr lang="en-US" altLang="en-US"/>
              <a:pPr/>
              <a:t>‹#›</a:t>
            </a:fld>
            <a:endParaRPr lang="en-US" altLang="en-US"/>
          </a:p>
        </p:txBody>
      </p:sp>
    </p:spTree>
    <p:extLst>
      <p:ext uri="{BB962C8B-B14F-4D97-AF65-F5344CB8AC3E}">
        <p14:creationId xmlns:p14="http://schemas.microsoft.com/office/powerpoint/2010/main" val="664880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4775"/>
            <a:ext cx="2057400" cy="6521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04775"/>
            <a:ext cx="6021387" cy="652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F17A1A7-1A87-4750-A547-A06BA5B38095}" type="slidenum">
              <a:rPr lang="en-US" altLang="en-US"/>
              <a:pPr/>
              <a:t>‹#›</a:t>
            </a:fld>
            <a:endParaRPr lang="en-US" altLang="en-US"/>
          </a:p>
        </p:txBody>
      </p:sp>
    </p:spTree>
    <p:extLst>
      <p:ext uri="{BB962C8B-B14F-4D97-AF65-F5344CB8AC3E}">
        <p14:creationId xmlns:p14="http://schemas.microsoft.com/office/powerpoint/2010/main" val="1632334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5613" y="104775"/>
            <a:ext cx="8231187" cy="652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D90C38-DB98-4955-A86E-25645FD903CD}" type="slidenum">
              <a:rPr lang="en-US" altLang="en-US"/>
              <a:pPr/>
              <a:t>‹#›</a:t>
            </a:fld>
            <a:endParaRPr lang="en-US" altLang="en-US"/>
          </a:p>
        </p:txBody>
      </p:sp>
    </p:spTree>
    <p:extLst>
      <p:ext uri="{BB962C8B-B14F-4D97-AF65-F5344CB8AC3E}">
        <p14:creationId xmlns:p14="http://schemas.microsoft.com/office/powerpoint/2010/main" val="116976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_Accessible_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lvl1pPr>
              <a:defRPr>
                <a:solidFill>
                  <a:schemeClr val="tx1"/>
                </a:solidFill>
              </a:defRPr>
            </a:lvl1p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6"/>
          <p:cNvSpPr>
            <a:spLocks noGrp="1"/>
          </p:cNvSpPr>
          <p:nvPr>
            <p:ph sz="quarter" idx="14"/>
          </p:nvPr>
        </p:nvSpPr>
        <p:spPr>
          <a:xfrm>
            <a:off x="457200" y="2514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6"/>
          <p:cNvSpPr>
            <a:spLocks noGrp="1"/>
          </p:cNvSpPr>
          <p:nvPr>
            <p:ph sz="quarter" idx="15"/>
          </p:nvPr>
        </p:nvSpPr>
        <p:spPr>
          <a:xfrm>
            <a:off x="457200" y="3657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Content Placeholder 6"/>
          <p:cNvSpPr>
            <a:spLocks noGrp="1"/>
          </p:cNvSpPr>
          <p:nvPr>
            <p:ph sz="quarter" idx="16"/>
          </p:nvPr>
        </p:nvSpPr>
        <p:spPr>
          <a:xfrm>
            <a:off x="457200" y="4800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6"/>
          <p:cNvSpPr>
            <a:spLocks noGrp="1"/>
          </p:cNvSpPr>
          <p:nvPr>
            <p:ph sz="quarter" idx="17"/>
          </p:nvPr>
        </p:nvSpPr>
        <p:spPr>
          <a:xfrm>
            <a:off x="3810000"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2" name="Content Placeholder 6"/>
          <p:cNvSpPr>
            <a:spLocks noGrp="1"/>
          </p:cNvSpPr>
          <p:nvPr>
            <p:ph sz="quarter" idx="18"/>
          </p:nvPr>
        </p:nvSpPr>
        <p:spPr>
          <a:xfrm>
            <a:off x="4313583" y="5831094"/>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3" name="Content Placeholder 6"/>
          <p:cNvSpPr>
            <a:spLocks noGrp="1"/>
          </p:cNvSpPr>
          <p:nvPr>
            <p:ph sz="quarter" idx="19"/>
          </p:nvPr>
        </p:nvSpPr>
        <p:spPr>
          <a:xfrm>
            <a:off x="4800600"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4" name="Content Placeholder 6"/>
          <p:cNvSpPr>
            <a:spLocks noGrp="1"/>
          </p:cNvSpPr>
          <p:nvPr>
            <p:ph sz="quarter" idx="20"/>
          </p:nvPr>
        </p:nvSpPr>
        <p:spPr>
          <a:xfrm>
            <a:off x="5304183" y="587078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5" name="Content Placeholder 6"/>
          <p:cNvSpPr>
            <a:spLocks noGrp="1"/>
          </p:cNvSpPr>
          <p:nvPr>
            <p:ph sz="quarter" idx="21"/>
          </p:nvPr>
        </p:nvSpPr>
        <p:spPr>
          <a:xfrm>
            <a:off x="5287616" y="582433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6" name="Content Placeholder 6"/>
          <p:cNvSpPr>
            <a:spLocks noGrp="1"/>
          </p:cNvSpPr>
          <p:nvPr>
            <p:ph sz="quarter" idx="22"/>
          </p:nvPr>
        </p:nvSpPr>
        <p:spPr>
          <a:xfrm>
            <a:off x="5791199"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7" name="Content Placeholder 6"/>
          <p:cNvSpPr>
            <a:spLocks noGrp="1"/>
          </p:cNvSpPr>
          <p:nvPr>
            <p:ph sz="quarter" idx="23"/>
          </p:nvPr>
        </p:nvSpPr>
        <p:spPr>
          <a:xfrm>
            <a:off x="6278216" y="5864018"/>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8" name="Content Placeholder 6"/>
          <p:cNvSpPr>
            <a:spLocks noGrp="1"/>
          </p:cNvSpPr>
          <p:nvPr>
            <p:ph sz="quarter" idx="24"/>
          </p:nvPr>
        </p:nvSpPr>
        <p:spPr>
          <a:xfrm>
            <a:off x="6781799"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7806999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ccessible_Section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Content Placeholder 6"/>
          <p:cNvSpPr>
            <a:spLocks noGrp="1"/>
          </p:cNvSpPr>
          <p:nvPr>
            <p:ph sz="quarter" idx="14"/>
          </p:nvPr>
        </p:nvSpPr>
        <p:spPr>
          <a:xfrm>
            <a:off x="371061" y="2389187"/>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Content Placeholder 6"/>
          <p:cNvSpPr>
            <a:spLocks noGrp="1"/>
          </p:cNvSpPr>
          <p:nvPr>
            <p:ph sz="quarter" idx="15"/>
          </p:nvPr>
        </p:nvSpPr>
        <p:spPr>
          <a:xfrm>
            <a:off x="228600" y="339901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 name="Content Placeholder 6"/>
          <p:cNvSpPr>
            <a:spLocks noGrp="1"/>
          </p:cNvSpPr>
          <p:nvPr>
            <p:ph sz="quarter" idx="16"/>
          </p:nvPr>
        </p:nvSpPr>
        <p:spPr>
          <a:xfrm>
            <a:off x="371061" y="4488829"/>
            <a:ext cx="8226425" cy="838200"/>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8324045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cessible_Title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524000"/>
            <a:ext cx="30480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4"/>
          </p:nvPr>
        </p:nvSpPr>
        <p:spPr>
          <a:xfrm>
            <a:off x="3962400" y="1524000"/>
            <a:ext cx="45720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1" name="Content Placeholder 10"/>
          <p:cNvSpPr>
            <a:spLocks noGrp="1"/>
          </p:cNvSpPr>
          <p:nvPr>
            <p:ph sz="quarter" idx="15"/>
          </p:nvPr>
        </p:nvSpPr>
        <p:spPr>
          <a:xfrm>
            <a:off x="2286000" y="5562600"/>
            <a:ext cx="5257800" cy="45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0490636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AC5F048-990D-4618-9432-82758FF4BBA2}" type="slidenum">
              <a:rPr lang="en-US" altLang="en-US"/>
              <a:pPr/>
              <a:t>‹#›</a:t>
            </a:fld>
            <a:endParaRPr lang="en-US" altLang="en-US"/>
          </a:p>
        </p:txBody>
      </p:sp>
    </p:spTree>
    <p:extLst>
      <p:ext uri="{BB962C8B-B14F-4D97-AF65-F5344CB8AC3E}">
        <p14:creationId xmlns:p14="http://schemas.microsoft.com/office/powerpoint/2010/main" val="7112728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32B7A3-5784-49B5-AFBA-13208B39DA62}" type="slidenum">
              <a:rPr lang="en-US" altLang="en-US"/>
              <a:pPr/>
              <a:t>‹#›</a:t>
            </a:fld>
            <a:endParaRPr lang="en-US" altLang="en-US"/>
          </a:p>
        </p:txBody>
      </p:sp>
    </p:spTree>
    <p:extLst>
      <p:ext uri="{BB962C8B-B14F-4D97-AF65-F5344CB8AC3E}">
        <p14:creationId xmlns:p14="http://schemas.microsoft.com/office/powerpoint/2010/main" val="410119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C14418E-7AAC-42C5-84FD-636C701C7FD4}" type="slidenum">
              <a:rPr lang="en-US" altLang="en-US"/>
              <a:pPr/>
              <a:t>‹#›</a:t>
            </a:fld>
            <a:endParaRPr lang="en-US" altLang="en-US"/>
          </a:p>
        </p:txBody>
      </p:sp>
    </p:spTree>
    <p:extLst>
      <p:ext uri="{BB962C8B-B14F-4D97-AF65-F5344CB8AC3E}">
        <p14:creationId xmlns:p14="http://schemas.microsoft.com/office/powerpoint/2010/main" val="211634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sz="half" idx="10"/>
          </p:nvPr>
        </p:nvSpPr>
        <p:spPr>
          <a:ln/>
        </p:spPr>
        <p:txBody>
          <a:bodyPr/>
          <a:lstStyle>
            <a:lvl1pPr>
              <a:defRPr/>
            </a:lvl1pPr>
          </a:lstStyle>
          <a:p>
            <a:pPr>
              <a:defRPr/>
            </a:pPr>
            <a:endParaRPr lang="en-US"/>
          </a:p>
        </p:txBody>
      </p:sp>
      <p:sp>
        <p:nvSpPr>
          <p:cNvPr id="8" name="Rectangle 4"/>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E6CAED62-D7B6-4AD6-9B5A-E5F90172481A}" type="slidenum">
              <a:rPr lang="en-US" altLang="en-US"/>
              <a:pPr/>
              <a:t>‹#›</a:t>
            </a:fld>
            <a:endParaRPr lang="en-US" altLang="en-US"/>
          </a:p>
        </p:txBody>
      </p:sp>
    </p:spTree>
    <p:extLst>
      <p:ext uri="{BB962C8B-B14F-4D97-AF65-F5344CB8AC3E}">
        <p14:creationId xmlns:p14="http://schemas.microsoft.com/office/powerpoint/2010/main" val="18945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7E2165-ACBC-420A-973E-CFBE1C523734}" type="slidenum">
              <a:rPr lang="en-US" altLang="en-US"/>
              <a:pPr/>
              <a:t>‹#›</a:t>
            </a:fld>
            <a:endParaRPr lang="en-US" altLang="en-US"/>
          </a:p>
        </p:txBody>
      </p:sp>
    </p:spTree>
    <p:extLst>
      <p:ext uri="{BB962C8B-B14F-4D97-AF65-F5344CB8AC3E}">
        <p14:creationId xmlns:p14="http://schemas.microsoft.com/office/powerpoint/2010/main" val="28731654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57200" y="1463040"/>
            <a:ext cx="82296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p:txBody>
      </p:sp>
      <p:sp>
        <p:nvSpPr>
          <p:cNvPr id="108547" name="Rectangle 3"/>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en-US"/>
          </a:p>
        </p:txBody>
      </p:sp>
      <p:sp>
        <p:nvSpPr>
          <p:cNvPr id="108548" name="Rectangle 4"/>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US"/>
          </a:p>
        </p:txBody>
      </p:sp>
      <p:sp>
        <p:nvSpPr>
          <p:cNvPr id="1085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4DB9EF2-1910-4E3A-A13D-D94C13F19596}" type="slidenum">
              <a:rPr lang="en-US" altLang="en-US"/>
              <a:pPr/>
              <a:t>‹#›</a:t>
            </a:fld>
            <a:endParaRPr lang="en-US" altLang="en-US"/>
          </a:p>
        </p:txBody>
      </p:sp>
      <p:sp>
        <p:nvSpPr>
          <p:cNvPr id="1030" name="Text Box 7"/>
          <p:cNvSpPr txBox="1">
            <a:spLocks noChangeArrowheads="1"/>
          </p:cNvSpPr>
          <p:nvPr/>
        </p:nvSpPr>
        <p:spPr bwMode="auto">
          <a:xfrm>
            <a:off x="849630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pPr eaLnBrk="1" hangingPunct="1">
                <a:spcBef>
                  <a:spcPct val="50000"/>
                </a:spcBef>
              </a:pPr>
              <a:t>‹#›</a:t>
            </a:fld>
            <a:endParaRPr lang="en-US" altLang="en-US"/>
          </a:p>
        </p:txBody>
      </p:sp>
      <p:sp>
        <p:nvSpPr>
          <p:cNvPr id="1031" name="Rectangle 5"/>
          <p:cNvSpPr>
            <a:spLocks noGrp="1" noChangeArrowheads="1"/>
          </p:cNvSpPr>
          <p:nvPr>
            <p:ph type="title"/>
          </p:nvPr>
        </p:nvSpPr>
        <p:spPr bwMode="auto">
          <a:xfrm>
            <a:off x="381000" y="104775"/>
            <a:ext cx="82264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pic>
        <p:nvPicPr>
          <p:cNvPr id="3074" name="Picture 2" descr="D:\New folder\PPT\Images\Template\Epp Discrete Math 5e\3_3.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28600" y="457200"/>
            <a:ext cx="8686800" cy="6858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64" r:id="rId2"/>
    <p:sldLayoutId id="2147483663" r:id="rId3"/>
    <p:sldLayoutId id="2147483662"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iming>
    <p:tnLst>
      <p:par>
        <p:cTn id="1" dur="indefinite" restart="never" nodeType="tmRoot"/>
      </p:par>
    </p:tnLst>
  </p:timing>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pitchFamily="34" charset="0"/>
        </a:defRPr>
      </a:lvl2pPr>
      <a:lvl3pPr algn="l" rtl="0" eaLnBrk="0" fontAlgn="base" hangingPunct="0">
        <a:spcBef>
          <a:spcPct val="0"/>
        </a:spcBef>
        <a:spcAft>
          <a:spcPct val="0"/>
        </a:spcAft>
        <a:defRPr sz="4000">
          <a:solidFill>
            <a:schemeClr val="bg1"/>
          </a:solidFill>
          <a:latin typeface="Arial" pitchFamily="34" charset="0"/>
        </a:defRPr>
      </a:lvl3pPr>
      <a:lvl4pPr algn="l" rtl="0" eaLnBrk="0" fontAlgn="base" hangingPunct="0">
        <a:spcBef>
          <a:spcPct val="0"/>
        </a:spcBef>
        <a:spcAft>
          <a:spcPct val="0"/>
        </a:spcAft>
        <a:defRPr sz="4000">
          <a:solidFill>
            <a:schemeClr val="bg1"/>
          </a:solidFill>
          <a:latin typeface="Arial" pitchFamily="34" charset="0"/>
        </a:defRPr>
      </a:lvl4pPr>
      <a:lvl5pPr algn="l" rtl="0" eaLnBrk="0" fontAlgn="base" hangingPunct="0">
        <a:spcBef>
          <a:spcPct val="0"/>
        </a:spcBef>
        <a:spcAft>
          <a:spcPct val="0"/>
        </a:spcAft>
        <a:defRPr sz="4000">
          <a:solidFill>
            <a:schemeClr val="bg1"/>
          </a:solidFill>
          <a:latin typeface="Arial" pitchFamily="34" charset="0"/>
        </a:defRPr>
      </a:lvl5pPr>
      <a:lvl6pPr marL="457200" algn="l" rtl="0" fontAlgn="base">
        <a:spcBef>
          <a:spcPct val="0"/>
        </a:spcBef>
        <a:spcAft>
          <a:spcPct val="0"/>
        </a:spcAft>
        <a:defRPr sz="4000">
          <a:solidFill>
            <a:schemeClr val="bg1"/>
          </a:solidFill>
          <a:latin typeface="Arial" pitchFamily="34" charset="0"/>
        </a:defRPr>
      </a:lvl6pPr>
      <a:lvl7pPr marL="914400" algn="l" rtl="0" fontAlgn="base">
        <a:spcBef>
          <a:spcPct val="0"/>
        </a:spcBef>
        <a:spcAft>
          <a:spcPct val="0"/>
        </a:spcAft>
        <a:defRPr sz="4000">
          <a:solidFill>
            <a:schemeClr val="bg1"/>
          </a:solidFill>
          <a:latin typeface="Arial" pitchFamily="34" charset="0"/>
        </a:defRPr>
      </a:lvl7pPr>
      <a:lvl8pPr marL="1371600" algn="l" rtl="0" fontAlgn="base">
        <a:spcBef>
          <a:spcPct val="0"/>
        </a:spcBef>
        <a:spcAft>
          <a:spcPct val="0"/>
        </a:spcAft>
        <a:defRPr sz="4000">
          <a:solidFill>
            <a:schemeClr val="bg1"/>
          </a:solidFill>
          <a:latin typeface="Arial" pitchFamily="34" charset="0"/>
        </a:defRPr>
      </a:lvl8pPr>
      <a:lvl9pPr marL="1828800" algn="l" rtl="0" fontAlgn="base">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228600" y="1344168"/>
            <a:ext cx="7772400" cy="914400"/>
          </a:xfrm>
        </p:spPr>
        <p:txBody>
          <a:bodyPr/>
          <a:lstStyle/>
          <a:p>
            <a:r>
              <a:rPr lang="en-US" sz="3200" dirty="0">
                <a:solidFill>
                  <a:schemeClr val="tx1"/>
                </a:solidFill>
                <a:latin typeface="Arial" panose="020B0604020202020204" pitchFamily="34" charset="0"/>
              </a:rPr>
              <a:t>CHAPTER </a:t>
            </a:r>
            <a:r>
              <a:rPr lang="en-US" dirty="0" smtClean="0">
                <a:solidFill>
                  <a:schemeClr val="tx1"/>
                </a:solidFill>
                <a:latin typeface="Arial" panose="020B0604020202020204" pitchFamily="34" charset="0"/>
              </a:rPr>
              <a:t>9</a:t>
            </a:r>
            <a:endParaRPr lang="en-IN" dirty="0"/>
          </a:p>
        </p:txBody>
      </p:sp>
      <p:sp>
        <p:nvSpPr>
          <p:cNvPr id="6" name="Content Placeholder 3"/>
          <p:cNvSpPr txBox="1">
            <a:spLocks/>
          </p:cNvSpPr>
          <p:nvPr/>
        </p:nvSpPr>
        <p:spPr>
          <a:xfrm>
            <a:off x="304800" y="2770496"/>
            <a:ext cx="8610600" cy="148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eaLnBrk="1" hangingPunct="1">
              <a:spcBef>
                <a:spcPct val="50000"/>
              </a:spcBef>
            </a:pPr>
            <a:r>
              <a:rPr lang="en-IN" altLang="en-US" sz="4400" b="1" dirty="0"/>
              <a:t>COUNTING AND PROBABILITY</a:t>
            </a:r>
          </a:p>
        </p:txBody>
      </p:sp>
      <p:sp>
        <p:nvSpPr>
          <p:cNvPr id="8" name="Content Placeholder 4"/>
          <p:cNvSpPr txBox="1">
            <a:spLocks/>
          </p:cNvSpPr>
          <p:nvPr/>
        </p:nvSpPr>
        <p:spPr>
          <a:xfrm>
            <a:off x="1905000" y="6300216"/>
            <a:ext cx="5943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a:spcBef>
                <a:spcPct val="50000"/>
              </a:spcBef>
            </a:pPr>
            <a:r>
              <a:rPr lang="en-US" altLang="en-US" sz="1400" kern="1200" dirty="0" smtClean="0">
                <a:latin typeface="Arial" panose="020B0604020202020204" pitchFamily="34" charset="0"/>
              </a:rPr>
              <a:t>Copyright © Cengage Learning. All rights reserved. </a:t>
            </a:r>
            <a:endParaRPr lang="en-US" altLang="en-US" sz="1400" kern="1200" dirty="0">
              <a:latin typeface="Arial" panose="020B0604020202020204" pitchFamily="34" charset="0"/>
            </a:endParaRPr>
          </a:p>
        </p:txBody>
      </p:sp>
    </p:spTree>
    <p:extLst>
      <p:ext uri="{BB962C8B-B14F-4D97-AF65-F5344CB8AC3E}">
        <p14:creationId xmlns:p14="http://schemas.microsoft.com/office/powerpoint/2010/main" val="619857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The Difference Rule</a:t>
            </a:r>
          </a:p>
        </p:txBody>
      </p:sp>
      <p:sp>
        <p:nvSpPr>
          <p:cNvPr id="3" name="Content Placeholder 2"/>
          <p:cNvSpPr>
            <a:spLocks noGrp="1"/>
          </p:cNvSpPr>
          <p:nvPr>
            <p:ph sz="quarter" idx="13"/>
          </p:nvPr>
        </p:nvSpPr>
        <p:spPr>
          <a:xfrm>
            <a:off x="457200" y="1447800"/>
            <a:ext cx="8226425" cy="1524000"/>
          </a:xfrm>
        </p:spPr>
        <p:txBody>
          <a:bodyPr/>
          <a:lstStyle/>
          <a:p>
            <a:pPr marL="0" indent="0"/>
            <a:r>
              <a:rPr lang="en-IN" dirty="0"/>
              <a:t>An important consequence of the addition rule is the fact that if the number of elements </a:t>
            </a:r>
            <a:r>
              <a:rPr lang="en-IN" dirty="0" smtClean="0"/>
              <a:t>in a </a:t>
            </a:r>
            <a:r>
              <a:rPr lang="en-IN" dirty="0"/>
              <a:t>set </a:t>
            </a:r>
            <a:r>
              <a:rPr lang="en-IN" i="1" dirty="0"/>
              <a:t>A </a:t>
            </a:r>
            <a:r>
              <a:rPr lang="en-IN" dirty="0"/>
              <a:t>and the number in a subset </a:t>
            </a:r>
            <a:r>
              <a:rPr lang="en-IN" i="1" dirty="0"/>
              <a:t>B </a:t>
            </a:r>
            <a:r>
              <a:rPr lang="en-IN" dirty="0"/>
              <a:t>of </a:t>
            </a:r>
            <a:r>
              <a:rPr lang="en-IN" i="1" dirty="0"/>
              <a:t>A </a:t>
            </a:r>
            <a:r>
              <a:rPr lang="en-IN" dirty="0"/>
              <a:t>are both known, then the number of elements </a:t>
            </a:r>
            <a:r>
              <a:rPr lang="en-IN" dirty="0" smtClean="0"/>
              <a:t>that are </a:t>
            </a:r>
            <a:r>
              <a:rPr lang="en-IN" dirty="0"/>
              <a:t>in </a:t>
            </a:r>
            <a:r>
              <a:rPr lang="en-IN" i="1" dirty="0"/>
              <a:t>A </a:t>
            </a:r>
            <a:r>
              <a:rPr lang="en-IN" dirty="0"/>
              <a:t>and not in </a:t>
            </a:r>
            <a:r>
              <a:rPr lang="en-IN" i="1" dirty="0"/>
              <a:t>B </a:t>
            </a:r>
            <a:r>
              <a:rPr lang="en-IN" dirty="0"/>
              <a:t>can be computed.</a:t>
            </a:r>
            <a:endParaRPr lang="en-US" altLang="en-US" dirty="0"/>
          </a:p>
        </p:txBody>
      </p:sp>
      <p:pic>
        <p:nvPicPr>
          <p:cNvPr id="4098" name="Picture 2" descr="A text box has the heading, Theorem 9.3.2 The Difference rule. The text reads, If A is a finite set and B is a subset of A, then&#10;N(A minus B) = N(A) minus N(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218949"/>
            <a:ext cx="8157790" cy="1505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6926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The Difference Rule</a:t>
            </a:r>
          </a:p>
        </p:txBody>
      </p:sp>
      <p:sp>
        <p:nvSpPr>
          <p:cNvPr id="3" name="Content Placeholder 2"/>
          <p:cNvSpPr>
            <a:spLocks noGrp="1"/>
          </p:cNvSpPr>
          <p:nvPr>
            <p:ph sz="quarter" idx="13"/>
          </p:nvPr>
        </p:nvSpPr>
        <p:spPr>
          <a:xfrm>
            <a:off x="457200" y="1447800"/>
            <a:ext cx="8226425" cy="457200"/>
          </a:xfrm>
        </p:spPr>
        <p:txBody>
          <a:bodyPr/>
          <a:lstStyle/>
          <a:p>
            <a:pPr marL="0" indent="0"/>
            <a:r>
              <a:rPr lang="en-IN" dirty="0"/>
              <a:t>The difference rule is illustrated in Figure 9.3.2.</a:t>
            </a:r>
            <a:endParaRPr lang="en-US" altLang="en-US" dirty="0"/>
          </a:p>
        </p:txBody>
      </p:sp>
      <p:sp>
        <p:nvSpPr>
          <p:cNvPr id="6" name="Content Placeholder 2"/>
          <p:cNvSpPr>
            <a:spLocks noGrp="1"/>
          </p:cNvSpPr>
          <p:nvPr>
            <p:ph sz="quarter" idx="13"/>
          </p:nvPr>
        </p:nvSpPr>
        <p:spPr>
          <a:xfrm>
            <a:off x="3856661" y="4114800"/>
            <a:ext cx="1066799" cy="304800"/>
          </a:xfrm>
        </p:spPr>
        <p:txBody>
          <a:bodyPr/>
          <a:lstStyle/>
          <a:p>
            <a:pPr marL="0" indent="0"/>
            <a:r>
              <a:rPr lang="en-IN" sz="1200" b="1" dirty="0" smtClean="0"/>
              <a:t>Figure 9.3.2</a:t>
            </a:r>
            <a:endParaRPr lang="en-US" altLang="en-US" sz="1200" b="1" dirty="0"/>
          </a:p>
        </p:txBody>
      </p:sp>
      <p:sp>
        <p:nvSpPr>
          <p:cNvPr id="8" name="Content Placeholder 2"/>
          <p:cNvSpPr>
            <a:spLocks noGrp="1"/>
          </p:cNvSpPr>
          <p:nvPr>
            <p:ph sz="quarter" idx="13"/>
          </p:nvPr>
        </p:nvSpPr>
        <p:spPr>
          <a:xfrm>
            <a:off x="2953065" y="3810000"/>
            <a:ext cx="2971800" cy="304800"/>
          </a:xfrm>
        </p:spPr>
        <p:txBody>
          <a:bodyPr/>
          <a:lstStyle/>
          <a:p>
            <a:pPr marL="0" indent="0" algn="ctr"/>
            <a:r>
              <a:rPr lang="en-US" sz="1400" dirty="0"/>
              <a:t>The Difference Rule</a:t>
            </a:r>
            <a:endParaRPr lang="en-US" altLang="en-US" sz="1400" dirty="0"/>
          </a:p>
        </p:txBody>
      </p:sp>
      <p:pic>
        <p:nvPicPr>
          <p:cNvPr id="5122" name="Picture 2" descr="An image shows a set A, and it contains all n elements. Set A is divided into two sets, namely B and (A minus B). The set B contains all k elements, and the set (A minus B) contains all n minus k elem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1724" y="1981200"/>
            <a:ext cx="3914482" cy="1731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a:spLocks noGrp="1"/>
          </p:cNvSpPr>
          <p:nvPr>
            <p:ph sz="quarter" idx="13"/>
          </p:nvPr>
        </p:nvSpPr>
        <p:spPr>
          <a:xfrm>
            <a:off x="457200" y="4419600"/>
            <a:ext cx="8226425" cy="1219200"/>
          </a:xfrm>
        </p:spPr>
        <p:txBody>
          <a:bodyPr/>
          <a:lstStyle/>
          <a:p>
            <a:pPr marL="0" indent="0"/>
            <a:r>
              <a:rPr lang="en-IN" dirty="0"/>
              <a:t>The difference rule holds for the following reason: If </a:t>
            </a:r>
            <a:r>
              <a:rPr lang="en-IN" i="1" dirty="0"/>
              <a:t>B </a:t>
            </a:r>
            <a:r>
              <a:rPr lang="en-IN" dirty="0"/>
              <a:t>is a subset of </a:t>
            </a:r>
            <a:r>
              <a:rPr lang="en-IN" i="1" dirty="0"/>
              <a:t>A</a:t>
            </a:r>
            <a:r>
              <a:rPr lang="en-IN" dirty="0"/>
              <a:t>, then the </a:t>
            </a:r>
            <a:r>
              <a:rPr lang="en-IN" dirty="0" smtClean="0"/>
              <a:t>two sets </a:t>
            </a:r>
            <a:r>
              <a:rPr lang="en-IN" i="1" dirty="0"/>
              <a:t>B </a:t>
            </a:r>
            <a:r>
              <a:rPr lang="en-IN" dirty="0"/>
              <a:t>and </a:t>
            </a:r>
            <a:r>
              <a:rPr lang="en-IN" i="1" dirty="0" smtClean="0"/>
              <a:t>A </a:t>
            </a:r>
            <a:r>
              <a:rPr lang="en-IN" dirty="0" smtClean="0"/>
              <a:t>− </a:t>
            </a:r>
            <a:r>
              <a:rPr lang="en-IN" i="1" dirty="0" smtClean="0"/>
              <a:t>B </a:t>
            </a:r>
            <a:r>
              <a:rPr lang="en-IN" dirty="0"/>
              <a:t>have no elements in common and </a:t>
            </a:r>
            <a:r>
              <a:rPr lang="en-IN" i="1" dirty="0"/>
              <a:t>B </a:t>
            </a:r>
            <a:r>
              <a:rPr lang="en-IN" dirty="0"/>
              <a:t>∪ (</a:t>
            </a:r>
            <a:r>
              <a:rPr lang="en-IN" i="1" dirty="0" smtClean="0"/>
              <a:t>A</a:t>
            </a:r>
            <a:r>
              <a:rPr lang="en-IN" dirty="0"/>
              <a:t> </a:t>
            </a:r>
            <a:r>
              <a:rPr lang="en-IN" dirty="0" smtClean="0"/>
              <a:t>− </a:t>
            </a:r>
            <a:r>
              <a:rPr lang="en-IN" i="1" dirty="0" smtClean="0"/>
              <a:t>B</a:t>
            </a:r>
            <a:r>
              <a:rPr lang="en-IN" dirty="0"/>
              <a:t>) </a:t>
            </a:r>
            <a:r>
              <a:rPr lang="en-IN" dirty="0" smtClean="0"/>
              <a:t>= </a:t>
            </a:r>
            <a:r>
              <a:rPr lang="en-IN" i="1" dirty="0"/>
              <a:t>A</a:t>
            </a:r>
            <a:r>
              <a:rPr lang="en-IN" dirty="0"/>
              <a:t>.</a:t>
            </a:r>
            <a:endParaRPr lang="en-US" altLang="en-US" dirty="0"/>
          </a:p>
        </p:txBody>
      </p:sp>
    </p:spTree>
    <p:extLst>
      <p:ext uri="{BB962C8B-B14F-4D97-AF65-F5344CB8AC3E}">
        <p14:creationId xmlns:p14="http://schemas.microsoft.com/office/powerpoint/2010/main" val="27337623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The Difference Rule</a:t>
            </a:r>
          </a:p>
        </p:txBody>
      </p:sp>
      <p:sp>
        <p:nvSpPr>
          <p:cNvPr id="3" name="Content Placeholder 2"/>
          <p:cNvSpPr>
            <a:spLocks noGrp="1"/>
          </p:cNvSpPr>
          <p:nvPr>
            <p:ph sz="quarter" idx="13"/>
          </p:nvPr>
        </p:nvSpPr>
        <p:spPr>
          <a:xfrm>
            <a:off x="457200" y="1447800"/>
            <a:ext cx="8226425" cy="2895600"/>
          </a:xfrm>
        </p:spPr>
        <p:txBody>
          <a:bodyPr/>
          <a:lstStyle/>
          <a:p>
            <a:r>
              <a:rPr lang="en-IN" dirty="0"/>
              <a:t>Hence, by the </a:t>
            </a:r>
            <a:r>
              <a:rPr lang="en-IN" dirty="0" smtClean="0"/>
              <a:t>addition rule,</a:t>
            </a:r>
          </a:p>
          <a:p>
            <a:endParaRPr lang="en-IN" sz="1400" i="1" dirty="0"/>
          </a:p>
          <a:p>
            <a:r>
              <a:rPr lang="en-IN" i="1" dirty="0" smtClean="0"/>
              <a:t>				N</a:t>
            </a:r>
            <a:r>
              <a:rPr lang="en-IN" dirty="0" smtClean="0"/>
              <a:t>(</a:t>
            </a:r>
            <a:r>
              <a:rPr lang="en-IN" i="1" dirty="0" smtClean="0"/>
              <a:t>B</a:t>
            </a:r>
            <a:r>
              <a:rPr lang="en-IN" dirty="0" smtClean="0"/>
              <a:t>) + </a:t>
            </a:r>
            <a:r>
              <a:rPr lang="en-IN" i="1" dirty="0" smtClean="0"/>
              <a:t>N</a:t>
            </a:r>
            <a:r>
              <a:rPr lang="en-IN" dirty="0" smtClean="0"/>
              <a:t>(</a:t>
            </a:r>
            <a:r>
              <a:rPr lang="en-IN" i="1" dirty="0" smtClean="0"/>
              <a:t>A</a:t>
            </a:r>
            <a:r>
              <a:rPr lang="en-IN" dirty="0"/>
              <a:t> − </a:t>
            </a:r>
            <a:r>
              <a:rPr lang="en-IN" i="1" dirty="0" smtClean="0"/>
              <a:t>B</a:t>
            </a:r>
            <a:r>
              <a:rPr lang="en-IN" dirty="0"/>
              <a:t>) </a:t>
            </a:r>
            <a:r>
              <a:rPr lang="en-IN" dirty="0" smtClean="0"/>
              <a:t>= </a:t>
            </a:r>
            <a:r>
              <a:rPr lang="en-IN" i="1" dirty="0"/>
              <a:t>N</a:t>
            </a:r>
            <a:r>
              <a:rPr lang="en-IN" dirty="0"/>
              <a:t>(</a:t>
            </a:r>
            <a:r>
              <a:rPr lang="en-IN" i="1" dirty="0"/>
              <a:t>A</a:t>
            </a:r>
            <a:r>
              <a:rPr lang="en-IN" dirty="0" smtClean="0"/>
              <a:t>).</a:t>
            </a:r>
          </a:p>
          <a:p>
            <a:endParaRPr lang="en-IN" dirty="0"/>
          </a:p>
          <a:p>
            <a:r>
              <a:rPr lang="en-IN" dirty="0" smtClean="0"/>
              <a:t>Subtracting </a:t>
            </a:r>
            <a:r>
              <a:rPr lang="en-IN" i="1" dirty="0"/>
              <a:t>N</a:t>
            </a:r>
            <a:r>
              <a:rPr lang="en-IN" dirty="0"/>
              <a:t>(</a:t>
            </a:r>
            <a:r>
              <a:rPr lang="en-IN" i="1" dirty="0"/>
              <a:t>B</a:t>
            </a:r>
            <a:r>
              <a:rPr lang="en-IN" dirty="0"/>
              <a:t>) from both sides gives the </a:t>
            </a:r>
            <a:r>
              <a:rPr lang="en-IN" dirty="0" smtClean="0"/>
              <a:t>equation</a:t>
            </a:r>
          </a:p>
          <a:p>
            <a:endParaRPr lang="en-IN" sz="1400" i="1" dirty="0"/>
          </a:p>
          <a:p>
            <a:r>
              <a:rPr lang="en-IN" i="1" dirty="0" smtClean="0"/>
              <a:t>				N</a:t>
            </a:r>
            <a:r>
              <a:rPr lang="en-IN" dirty="0" smtClean="0"/>
              <a:t>(</a:t>
            </a:r>
            <a:r>
              <a:rPr lang="en-IN" i="1" dirty="0" smtClean="0"/>
              <a:t>A</a:t>
            </a:r>
            <a:r>
              <a:rPr lang="en-IN" dirty="0"/>
              <a:t> − </a:t>
            </a:r>
            <a:r>
              <a:rPr lang="en-IN" i="1" dirty="0" smtClean="0"/>
              <a:t>B</a:t>
            </a:r>
            <a:r>
              <a:rPr lang="en-IN" dirty="0"/>
              <a:t>) </a:t>
            </a:r>
            <a:r>
              <a:rPr lang="en-IN" dirty="0" smtClean="0"/>
              <a:t>= </a:t>
            </a:r>
            <a:r>
              <a:rPr lang="en-IN" i="1" dirty="0"/>
              <a:t>N</a:t>
            </a:r>
            <a:r>
              <a:rPr lang="en-IN" dirty="0"/>
              <a:t>(</a:t>
            </a:r>
            <a:r>
              <a:rPr lang="en-IN" i="1" dirty="0"/>
              <a:t>A</a:t>
            </a:r>
            <a:r>
              <a:rPr lang="en-IN" dirty="0" smtClean="0"/>
              <a:t>)</a:t>
            </a:r>
            <a:r>
              <a:rPr lang="en-IN" dirty="0"/>
              <a:t> − </a:t>
            </a:r>
            <a:r>
              <a:rPr lang="en-IN" i="1" dirty="0" smtClean="0"/>
              <a:t>N</a:t>
            </a:r>
            <a:r>
              <a:rPr lang="en-IN" dirty="0" smtClean="0"/>
              <a:t>(</a:t>
            </a:r>
            <a:r>
              <a:rPr lang="en-IN" i="1" dirty="0" smtClean="0"/>
              <a:t>B</a:t>
            </a:r>
            <a:r>
              <a:rPr lang="en-IN" dirty="0"/>
              <a:t>)</a:t>
            </a:r>
            <a:r>
              <a:rPr lang="en-IN" i="1" dirty="0"/>
              <a:t>.</a:t>
            </a:r>
            <a:endParaRPr lang="en-US" altLang="en-US" dirty="0"/>
          </a:p>
        </p:txBody>
      </p:sp>
    </p:spTree>
    <p:extLst>
      <p:ext uri="{BB962C8B-B14F-4D97-AF65-F5344CB8AC3E}">
        <p14:creationId xmlns:p14="http://schemas.microsoft.com/office/powerpoint/2010/main" val="15333176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sz="2500" dirty="0"/>
              <a:t>Example </a:t>
            </a:r>
            <a:r>
              <a:rPr lang="en-IN" altLang="en-US" sz="2500" dirty="0" smtClean="0"/>
              <a:t>9.3.2 </a:t>
            </a:r>
            <a:r>
              <a:rPr lang="en-US" altLang="en-US" sz="2500" dirty="0"/>
              <a:t>– </a:t>
            </a:r>
            <a:r>
              <a:rPr lang="en-IN" altLang="en-US" sz="2500" i="1" dirty="0"/>
              <a:t>Counting PINs with Repeated Symbols</a:t>
            </a:r>
            <a:endParaRPr lang="en-IN" altLang="en-US" sz="2500" dirty="0"/>
          </a:p>
        </p:txBody>
      </p:sp>
      <p:sp>
        <p:nvSpPr>
          <p:cNvPr id="3" name="Content Placeholder 2"/>
          <p:cNvSpPr>
            <a:spLocks noGrp="1"/>
          </p:cNvSpPr>
          <p:nvPr>
            <p:ph sz="quarter" idx="13"/>
          </p:nvPr>
        </p:nvSpPr>
        <p:spPr>
          <a:xfrm>
            <a:off x="457200" y="1447800"/>
            <a:ext cx="8226425" cy="4038600"/>
          </a:xfrm>
        </p:spPr>
        <p:txBody>
          <a:bodyPr/>
          <a:lstStyle/>
          <a:p>
            <a:pPr marL="0" indent="0"/>
            <a:r>
              <a:rPr lang="en-IN" dirty="0"/>
              <a:t>Consider </a:t>
            </a:r>
            <a:r>
              <a:rPr lang="en-IN" dirty="0" smtClean="0"/>
              <a:t>the personal </a:t>
            </a:r>
            <a:r>
              <a:rPr lang="en-IN" dirty="0"/>
              <a:t>identification </a:t>
            </a:r>
            <a:r>
              <a:rPr lang="en-IN" dirty="0" smtClean="0"/>
              <a:t>numbers </a:t>
            </a:r>
            <a:r>
              <a:rPr lang="en-IN" dirty="0"/>
              <a:t>(</a:t>
            </a:r>
            <a:r>
              <a:rPr lang="en-IN" dirty="0" smtClean="0"/>
              <a:t>PINs). </a:t>
            </a:r>
            <a:r>
              <a:rPr lang="en-IN" dirty="0"/>
              <a:t>These are made from exactly </a:t>
            </a:r>
            <a:r>
              <a:rPr lang="en-IN" dirty="0" smtClean="0"/>
              <a:t>four symbols </a:t>
            </a:r>
            <a:r>
              <a:rPr lang="en-IN" dirty="0"/>
              <a:t>chosen from the 26 uppercase letters of the Roman alphabet and the ten digits</a:t>
            </a:r>
            <a:r>
              <a:rPr lang="en-IN" dirty="0" smtClean="0"/>
              <a:t>.</a:t>
            </a:r>
          </a:p>
          <a:p>
            <a:pPr marL="0" indent="0"/>
            <a:endParaRPr lang="en-US" altLang="en-US" sz="900" dirty="0"/>
          </a:p>
          <a:p>
            <a:pPr marL="0" indent="0"/>
            <a:r>
              <a:rPr lang="en-IN" dirty="0" smtClean="0"/>
              <a:t>There </a:t>
            </a:r>
            <a:r>
              <a:rPr lang="en-IN" dirty="0"/>
              <a:t>are 1,679,616 PINs with repetition allowed and </a:t>
            </a:r>
            <a:r>
              <a:rPr lang="en-IN" dirty="0" smtClean="0"/>
              <a:t>265,896 PINs </a:t>
            </a:r>
            <a:r>
              <a:rPr lang="en-IN" dirty="0"/>
              <a:t>with no repeated symbol</a:t>
            </a:r>
            <a:r>
              <a:rPr lang="en-IN" dirty="0" smtClean="0"/>
              <a:t>.</a:t>
            </a:r>
          </a:p>
          <a:p>
            <a:pPr marL="0" indent="0"/>
            <a:endParaRPr lang="en-US" altLang="en-US" sz="900" dirty="0"/>
          </a:p>
          <a:p>
            <a:r>
              <a:rPr lang="en-IN" dirty="0" smtClean="0"/>
              <a:t>a. How </a:t>
            </a:r>
            <a:r>
              <a:rPr lang="en-IN" dirty="0"/>
              <a:t>many PINs contain at least one repeated </a:t>
            </a:r>
            <a:r>
              <a:rPr lang="en-IN" dirty="0" smtClean="0"/>
              <a:t>symbol?</a:t>
            </a:r>
          </a:p>
          <a:p>
            <a:r>
              <a:rPr lang="en-IN" dirty="0" smtClean="0"/>
              <a:t>b</a:t>
            </a:r>
            <a:r>
              <a:rPr lang="en-IN" dirty="0"/>
              <a:t>. If all PINs are equally likely, what is the probability that </a:t>
            </a:r>
            <a:r>
              <a:rPr lang="en-IN" dirty="0" smtClean="0"/>
              <a:t>a randomly </a:t>
            </a:r>
            <a:r>
              <a:rPr lang="en-IN" dirty="0"/>
              <a:t>chosen PIN </a:t>
            </a:r>
            <a:r>
              <a:rPr lang="en-IN" dirty="0" smtClean="0"/>
              <a:t>contains at </a:t>
            </a:r>
            <a:r>
              <a:rPr lang="en-IN" dirty="0"/>
              <a:t>least one repeated symbol?</a:t>
            </a:r>
            <a:endParaRPr lang="en-US" altLang="en-US" dirty="0"/>
          </a:p>
        </p:txBody>
      </p:sp>
    </p:spTree>
    <p:extLst>
      <p:ext uri="{BB962C8B-B14F-4D97-AF65-F5344CB8AC3E}">
        <p14:creationId xmlns:p14="http://schemas.microsoft.com/office/powerpoint/2010/main" val="26568751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9.3.2 </a:t>
            </a:r>
            <a:r>
              <a:rPr lang="en-US" altLang="en-US" dirty="0"/>
              <a:t>– </a:t>
            </a:r>
            <a:r>
              <a:rPr lang="en-US" altLang="en-US" i="1" dirty="0"/>
              <a:t>Solution</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4114800"/>
          </a:xfrm>
        </p:spPr>
        <p:txBody>
          <a:bodyPr/>
          <a:lstStyle/>
          <a:p>
            <a:r>
              <a:rPr lang="en-IN" dirty="0" smtClean="0"/>
              <a:t>a. Let </a:t>
            </a:r>
            <a:r>
              <a:rPr lang="en-IN" i="1" dirty="0"/>
              <a:t>S </a:t>
            </a:r>
            <a:r>
              <a:rPr lang="en-IN" dirty="0"/>
              <a:t>be the set of all the PINs with repetition allowed, and let </a:t>
            </a:r>
            <a:r>
              <a:rPr lang="en-IN" i="1" dirty="0"/>
              <a:t>A </a:t>
            </a:r>
            <a:r>
              <a:rPr lang="en-IN" dirty="0"/>
              <a:t>be the set of </a:t>
            </a:r>
            <a:r>
              <a:rPr lang="en-IN" dirty="0" smtClean="0"/>
              <a:t>PINs with </a:t>
            </a:r>
            <a:r>
              <a:rPr lang="en-IN" dirty="0"/>
              <a:t>no repeated symbol. Then </a:t>
            </a:r>
            <a:r>
              <a:rPr lang="en-IN" i="1" dirty="0" smtClean="0"/>
              <a:t>S </a:t>
            </a:r>
            <a:r>
              <a:rPr lang="en-IN" dirty="0" smtClean="0"/>
              <a:t>− </a:t>
            </a:r>
            <a:r>
              <a:rPr lang="en-IN" i="1" dirty="0" smtClean="0"/>
              <a:t>A </a:t>
            </a:r>
            <a:r>
              <a:rPr lang="en-IN" dirty="0"/>
              <a:t>is the set of PINs with at least one repeated </a:t>
            </a:r>
            <a:r>
              <a:rPr lang="en-IN" dirty="0" smtClean="0"/>
              <a:t>symbol, and</a:t>
            </a:r>
            <a:r>
              <a:rPr lang="en-IN" dirty="0"/>
              <a:t>, by the difference rule</a:t>
            </a:r>
            <a:r>
              <a:rPr lang="en-IN" dirty="0" smtClean="0"/>
              <a:t>,</a:t>
            </a:r>
          </a:p>
          <a:p>
            <a:endParaRPr lang="en-US" altLang="en-US" sz="1100" dirty="0" smtClean="0"/>
          </a:p>
          <a:p>
            <a:r>
              <a:rPr lang="en-IN" i="1" dirty="0" smtClean="0"/>
              <a:t>			N</a:t>
            </a:r>
            <a:r>
              <a:rPr lang="en-IN" dirty="0" smtClean="0"/>
              <a:t>(</a:t>
            </a:r>
            <a:r>
              <a:rPr lang="en-IN" i="1" dirty="0" smtClean="0"/>
              <a:t>S</a:t>
            </a:r>
            <a:r>
              <a:rPr lang="en-IN" dirty="0"/>
              <a:t> − </a:t>
            </a:r>
            <a:r>
              <a:rPr lang="en-IN" i="1" dirty="0" smtClean="0"/>
              <a:t>A</a:t>
            </a:r>
            <a:r>
              <a:rPr lang="en-IN" dirty="0"/>
              <a:t>) </a:t>
            </a:r>
            <a:r>
              <a:rPr lang="en-IN" dirty="0" smtClean="0"/>
              <a:t>= </a:t>
            </a:r>
            <a:r>
              <a:rPr lang="en-IN" i="1" dirty="0"/>
              <a:t>N</a:t>
            </a:r>
            <a:r>
              <a:rPr lang="en-IN" dirty="0"/>
              <a:t>(</a:t>
            </a:r>
            <a:r>
              <a:rPr lang="en-IN" i="1" dirty="0"/>
              <a:t>S</a:t>
            </a:r>
            <a:r>
              <a:rPr lang="en-IN" dirty="0" smtClean="0"/>
              <a:t>)</a:t>
            </a:r>
            <a:r>
              <a:rPr lang="en-IN" dirty="0"/>
              <a:t> − </a:t>
            </a:r>
            <a:r>
              <a:rPr lang="en-IN" i="1" dirty="0" smtClean="0"/>
              <a:t>N</a:t>
            </a:r>
            <a:r>
              <a:rPr lang="en-IN" dirty="0" smtClean="0"/>
              <a:t>(</a:t>
            </a:r>
            <a:r>
              <a:rPr lang="en-IN" i="1" dirty="0" smtClean="0"/>
              <a:t>A</a:t>
            </a:r>
            <a:r>
              <a:rPr lang="en-IN" dirty="0"/>
              <a:t>)</a:t>
            </a:r>
          </a:p>
          <a:p>
            <a:r>
              <a:rPr lang="en-IN" dirty="0" smtClean="0"/>
              <a:t>				    = 1,679,616</a:t>
            </a:r>
            <a:r>
              <a:rPr lang="en-IN" dirty="0"/>
              <a:t> − </a:t>
            </a:r>
            <a:r>
              <a:rPr lang="en-IN" dirty="0" smtClean="0"/>
              <a:t>1,413,720</a:t>
            </a:r>
            <a:endParaRPr lang="en-IN" dirty="0"/>
          </a:p>
          <a:p>
            <a:r>
              <a:rPr lang="en-IN" dirty="0" smtClean="0"/>
              <a:t>				    = </a:t>
            </a:r>
            <a:r>
              <a:rPr lang="en-IN" dirty="0"/>
              <a:t>265,896</a:t>
            </a:r>
            <a:r>
              <a:rPr lang="en-IN" dirty="0" smtClean="0"/>
              <a:t>.</a:t>
            </a:r>
          </a:p>
          <a:p>
            <a:endParaRPr lang="en-US" altLang="en-US" sz="1100" dirty="0"/>
          </a:p>
          <a:p>
            <a:r>
              <a:rPr lang="en-IN" dirty="0" smtClean="0"/>
              <a:t>	Hence</a:t>
            </a:r>
            <a:r>
              <a:rPr lang="en-IN" dirty="0"/>
              <a:t>, there are 265,896 PINs that contain at least one repeated symbol.</a:t>
            </a:r>
            <a:endParaRPr lang="en-US" altLang="en-US" dirty="0"/>
          </a:p>
        </p:txBody>
      </p:sp>
    </p:spTree>
    <p:extLst>
      <p:ext uri="{BB962C8B-B14F-4D97-AF65-F5344CB8AC3E}">
        <p14:creationId xmlns:p14="http://schemas.microsoft.com/office/powerpoint/2010/main" val="26262481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9.3.2 </a:t>
            </a:r>
            <a:r>
              <a:rPr lang="en-US" altLang="en-US" dirty="0"/>
              <a:t>– </a:t>
            </a:r>
            <a:r>
              <a:rPr lang="en-US" altLang="en-US" i="1" dirty="0"/>
              <a:t>Solution</a:t>
            </a:r>
            <a:endParaRPr lang="en-IN" altLang="en-US" dirty="0">
              <a:solidFill>
                <a:schemeClr val="tx1"/>
              </a:solidFill>
            </a:endParaRPr>
          </a:p>
        </p:txBody>
      </p:sp>
      <p:sp>
        <p:nvSpPr>
          <p:cNvPr id="6"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1905000"/>
          </a:xfrm>
        </p:spPr>
        <p:txBody>
          <a:bodyPr/>
          <a:lstStyle/>
          <a:p>
            <a:r>
              <a:rPr lang="en-IN" dirty="0"/>
              <a:t>b. </a:t>
            </a:r>
            <a:r>
              <a:rPr lang="en-IN" i="1" dirty="0"/>
              <a:t>Solution </a:t>
            </a:r>
            <a:r>
              <a:rPr lang="en-IN" dirty="0"/>
              <a:t>1: Because there are 1,679,616 PINs in all and 265,896 of these contain </a:t>
            </a:r>
            <a:r>
              <a:rPr lang="en-IN" dirty="0" smtClean="0"/>
              <a:t>at least </a:t>
            </a:r>
            <a:r>
              <a:rPr lang="en-IN" dirty="0"/>
              <a:t>one repeated symbol, by the equally likely probability formula, the </a:t>
            </a:r>
            <a:r>
              <a:rPr lang="en-IN" dirty="0" smtClean="0"/>
              <a:t>probability that </a:t>
            </a:r>
            <a:r>
              <a:rPr lang="en-IN" dirty="0"/>
              <a:t>a randomly chosen PIN contains a repeated symbol is</a:t>
            </a:r>
            <a:endParaRPr lang="en-US" altLang="en-US" dirty="0"/>
          </a:p>
        </p:txBody>
      </p:sp>
      <p:pic>
        <p:nvPicPr>
          <p:cNvPr id="6146" name="Picture 2" descr="265,896∕1,679,616 is approximately equal to 0.158 = 1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067050"/>
            <a:ext cx="364807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sz="quarter" idx="13"/>
          </p:nvPr>
        </p:nvSpPr>
        <p:spPr>
          <a:xfrm>
            <a:off x="457200" y="3962400"/>
            <a:ext cx="8226425" cy="1524000"/>
          </a:xfrm>
        </p:spPr>
        <p:txBody>
          <a:bodyPr/>
          <a:lstStyle/>
          <a:p>
            <a:pPr marL="341313" indent="0"/>
            <a:r>
              <a:rPr lang="en-IN" i="1" dirty="0"/>
              <a:t>Solution </a:t>
            </a:r>
            <a:r>
              <a:rPr lang="en-IN" dirty="0"/>
              <a:t>2: </a:t>
            </a:r>
            <a:r>
              <a:rPr lang="en-IN" i="1" dirty="0"/>
              <a:t>P</a:t>
            </a:r>
            <a:r>
              <a:rPr lang="en-IN" dirty="0"/>
              <a:t>(</a:t>
            </a:r>
            <a:r>
              <a:rPr lang="en-IN" i="1" dirty="0"/>
              <a:t>A</a:t>
            </a:r>
            <a:r>
              <a:rPr lang="en-IN" dirty="0"/>
              <a:t>) is the probability that a randomly chosen PIN has no repeated </a:t>
            </a:r>
            <a:r>
              <a:rPr lang="en-IN" dirty="0" smtClean="0"/>
              <a:t>symbol, and </a:t>
            </a:r>
            <a:r>
              <a:rPr lang="en-IN" dirty="0"/>
              <a:t>so </a:t>
            </a:r>
            <a:r>
              <a:rPr lang="en-IN" i="1" dirty="0" smtClean="0"/>
              <a:t>P</a:t>
            </a:r>
            <a:r>
              <a:rPr lang="en-IN" dirty="0" smtClean="0"/>
              <a:t>(</a:t>
            </a:r>
            <a:r>
              <a:rPr lang="en-IN" i="1" dirty="0" smtClean="0"/>
              <a:t>S </a:t>
            </a:r>
            <a:r>
              <a:rPr lang="en-IN" dirty="0" smtClean="0"/>
              <a:t>− </a:t>
            </a:r>
            <a:r>
              <a:rPr lang="en-IN" i="1" dirty="0" smtClean="0"/>
              <a:t>A</a:t>
            </a:r>
            <a:r>
              <a:rPr lang="en-IN" dirty="0"/>
              <a:t>) is the probability that a randomly chosen PIN has at least </a:t>
            </a:r>
            <a:r>
              <a:rPr lang="en-IN" dirty="0" smtClean="0"/>
              <a:t>one repeated </a:t>
            </a:r>
            <a:r>
              <a:rPr lang="en-IN" dirty="0"/>
              <a:t>symbol.</a:t>
            </a:r>
            <a:endParaRPr lang="en-US" altLang="en-US" dirty="0"/>
          </a:p>
        </p:txBody>
      </p:sp>
    </p:spTree>
    <p:extLst>
      <p:ext uri="{BB962C8B-B14F-4D97-AF65-F5344CB8AC3E}">
        <p14:creationId xmlns:p14="http://schemas.microsoft.com/office/powerpoint/2010/main" val="41227644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9.3.2 </a:t>
            </a:r>
            <a:r>
              <a:rPr lang="en-US" altLang="en-US" dirty="0"/>
              <a:t>– </a:t>
            </a:r>
            <a:r>
              <a:rPr lang="en-US" altLang="en-US" i="1" dirty="0"/>
              <a:t>Solution</a:t>
            </a:r>
            <a:endParaRPr lang="en-IN" altLang="en-US" dirty="0">
              <a:solidFill>
                <a:schemeClr val="tx1"/>
              </a:solidFill>
            </a:endParaRPr>
          </a:p>
        </p:txBody>
      </p:sp>
      <p:sp>
        <p:nvSpPr>
          <p:cNvPr id="6"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457200"/>
          </a:xfrm>
        </p:spPr>
        <p:txBody>
          <a:bodyPr/>
          <a:lstStyle/>
          <a:p>
            <a:r>
              <a:rPr lang="en-IN" dirty="0" smtClean="0"/>
              <a:t>	Then</a:t>
            </a:r>
            <a:endParaRPr lang="en-US" altLang="en-US" dirty="0"/>
          </a:p>
        </p:txBody>
      </p:sp>
      <p:pic>
        <p:nvPicPr>
          <p:cNvPr id="7170" name="Picture 2" descr="P(S minus A) = N(S minus A)∕N(S)"/>
          <p:cNvPicPr>
            <a:picLocks noChangeAspect="1" noChangeArrowheads="1"/>
          </p:cNvPicPr>
          <p:nvPr/>
        </p:nvPicPr>
        <p:blipFill rotWithShape="1">
          <a:blip r:embed="rId3">
            <a:extLst>
              <a:ext uri="{28A0092B-C50C-407E-A947-70E740481C1C}">
                <a14:useLocalDpi xmlns:a14="http://schemas.microsoft.com/office/drawing/2010/main" val="0"/>
              </a:ext>
            </a:extLst>
          </a:blip>
          <a:srcRect r="69687"/>
          <a:stretch/>
        </p:blipFill>
        <p:spPr bwMode="auto">
          <a:xfrm>
            <a:off x="914401" y="1905000"/>
            <a:ext cx="2647666"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Content Placeholder 2"/>
          <p:cNvSpPr>
            <a:spLocks noGrp="1"/>
          </p:cNvSpPr>
          <p:nvPr>
            <p:ph sz="quarter" idx="13"/>
          </p:nvPr>
        </p:nvSpPr>
        <p:spPr>
          <a:xfrm>
            <a:off x="4495800" y="1905000"/>
            <a:ext cx="2971799" cy="609600"/>
          </a:xfrm>
        </p:spPr>
        <p:txBody>
          <a:bodyPr/>
          <a:lstStyle/>
          <a:p>
            <a:pPr marL="0" indent="0"/>
            <a:r>
              <a:rPr lang="en-IN" sz="1800" dirty="0">
                <a:solidFill>
                  <a:srgbClr val="00AEEF"/>
                </a:solidFill>
              </a:rPr>
              <a:t>by definition of probability in the equally likely case</a:t>
            </a:r>
            <a:endParaRPr lang="en-US" altLang="en-US" sz="1800" dirty="0">
              <a:solidFill>
                <a:srgbClr val="00AEEF"/>
              </a:solidFill>
            </a:endParaRPr>
          </a:p>
        </p:txBody>
      </p:sp>
      <p:pic>
        <p:nvPicPr>
          <p:cNvPr id="7172" name="Picture 4" descr="= (N(S) minus N(A))∕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895600"/>
            <a:ext cx="1828800"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Content Placeholder 2"/>
          <p:cNvSpPr>
            <a:spLocks noGrp="1"/>
          </p:cNvSpPr>
          <p:nvPr>
            <p:ph sz="quarter" idx="13"/>
          </p:nvPr>
        </p:nvSpPr>
        <p:spPr>
          <a:xfrm>
            <a:off x="4495800" y="2990850"/>
            <a:ext cx="2971799" cy="333375"/>
          </a:xfrm>
        </p:spPr>
        <p:txBody>
          <a:bodyPr/>
          <a:lstStyle/>
          <a:p>
            <a:pPr marL="0" indent="0"/>
            <a:r>
              <a:rPr lang="en-IN" sz="1800" dirty="0">
                <a:solidFill>
                  <a:srgbClr val="00AEEF"/>
                </a:solidFill>
              </a:rPr>
              <a:t>by the difference rule</a:t>
            </a:r>
            <a:endParaRPr lang="en-US" altLang="en-US" sz="1800" dirty="0">
              <a:solidFill>
                <a:srgbClr val="00AEEF"/>
              </a:solidFill>
            </a:endParaRPr>
          </a:p>
        </p:txBody>
      </p:sp>
      <p:pic>
        <p:nvPicPr>
          <p:cNvPr id="7174" name="Picture 6" descr="=(N(S)∕N(S)) minus(N(A)∕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9775" y="3810000"/>
            <a:ext cx="180022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Content Placeholder 2"/>
          <p:cNvSpPr>
            <a:spLocks noGrp="1"/>
          </p:cNvSpPr>
          <p:nvPr>
            <p:ph sz="quarter" idx="13"/>
          </p:nvPr>
        </p:nvSpPr>
        <p:spPr>
          <a:xfrm>
            <a:off x="4495800" y="3962400"/>
            <a:ext cx="2971799" cy="333375"/>
          </a:xfrm>
        </p:spPr>
        <p:txBody>
          <a:bodyPr/>
          <a:lstStyle/>
          <a:p>
            <a:pPr marL="0" indent="0"/>
            <a:r>
              <a:rPr lang="en-IN" sz="1800" dirty="0">
                <a:solidFill>
                  <a:srgbClr val="00AEEF"/>
                </a:solidFill>
              </a:rPr>
              <a:t>by the laws of fractions</a:t>
            </a:r>
            <a:endParaRPr lang="en-US" altLang="en-US" sz="1800" dirty="0">
              <a:solidFill>
                <a:srgbClr val="00AEEF"/>
              </a:solidFill>
            </a:endParaRPr>
          </a:p>
        </p:txBody>
      </p:sp>
      <p:sp>
        <p:nvSpPr>
          <p:cNvPr id="16" name="Content Placeholder 2"/>
          <p:cNvSpPr>
            <a:spLocks noGrp="1"/>
          </p:cNvSpPr>
          <p:nvPr>
            <p:ph sz="quarter" idx="13"/>
          </p:nvPr>
        </p:nvSpPr>
        <p:spPr>
          <a:xfrm>
            <a:off x="457200" y="4800600"/>
            <a:ext cx="8226425" cy="762000"/>
          </a:xfrm>
        </p:spPr>
        <p:txBody>
          <a:bodyPr/>
          <a:lstStyle/>
          <a:p>
            <a:r>
              <a:rPr lang="en-IN" dirty="0" smtClean="0"/>
              <a:t>		       </a:t>
            </a:r>
            <a:r>
              <a:rPr lang="en-IN" dirty="0"/>
              <a:t>= </a:t>
            </a:r>
            <a:r>
              <a:rPr lang="en-IN" dirty="0" smtClean="0"/>
              <a:t>1 − </a:t>
            </a:r>
            <a:r>
              <a:rPr lang="en-IN" i="1" dirty="0" smtClean="0"/>
              <a:t>P</a:t>
            </a:r>
            <a:r>
              <a:rPr lang="en-IN" dirty="0" smtClean="0"/>
              <a:t>(</a:t>
            </a:r>
            <a:r>
              <a:rPr lang="en-IN" i="1" dirty="0" smtClean="0"/>
              <a:t>A</a:t>
            </a:r>
            <a:r>
              <a:rPr lang="en-IN" dirty="0"/>
              <a:t>) </a:t>
            </a:r>
            <a:r>
              <a:rPr lang="en-IN" dirty="0" smtClean="0"/>
              <a:t>	    </a:t>
            </a:r>
            <a:r>
              <a:rPr lang="en-IN" sz="700" dirty="0" smtClean="0"/>
              <a:t> </a:t>
            </a:r>
            <a:r>
              <a:rPr lang="en-IN" sz="1800" dirty="0" smtClean="0">
                <a:solidFill>
                  <a:srgbClr val="00AEEF"/>
                </a:solidFill>
              </a:rPr>
              <a:t>by </a:t>
            </a:r>
            <a:r>
              <a:rPr lang="en-IN" sz="1800" dirty="0">
                <a:solidFill>
                  <a:srgbClr val="00AEEF"/>
                </a:solidFill>
              </a:rPr>
              <a:t>definition of probability </a:t>
            </a:r>
            <a:r>
              <a:rPr lang="en-IN" sz="1800" dirty="0" smtClean="0">
                <a:solidFill>
                  <a:srgbClr val="00AEEF"/>
                </a:solidFill>
              </a:rPr>
              <a:t>					      in </a:t>
            </a:r>
            <a:r>
              <a:rPr lang="en-IN" sz="1800" dirty="0">
                <a:solidFill>
                  <a:srgbClr val="00AEEF"/>
                </a:solidFill>
              </a:rPr>
              <a:t>the equally likely case</a:t>
            </a:r>
            <a:endParaRPr lang="en-US" altLang="en-US" sz="1800" dirty="0">
              <a:solidFill>
                <a:srgbClr val="00AEEF"/>
              </a:solidFill>
            </a:endParaRPr>
          </a:p>
        </p:txBody>
      </p:sp>
    </p:spTree>
    <p:extLst>
      <p:ext uri="{BB962C8B-B14F-4D97-AF65-F5344CB8AC3E}">
        <p14:creationId xmlns:p14="http://schemas.microsoft.com/office/powerpoint/2010/main" val="842907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9.3.2 </a:t>
            </a:r>
            <a:r>
              <a:rPr lang="en-US" altLang="en-US" dirty="0"/>
              <a:t>– </a:t>
            </a:r>
            <a:r>
              <a:rPr lang="en-US" altLang="en-US" i="1" dirty="0"/>
              <a:t>Solution</a:t>
            </a:r>
            <a:endParaRPr lang="en-IN" altLang="en-US" dirty="0">
              <a:solidFill>
                <a:schemeClr val="tx1"/>
              </a:solidFill>
            </a:endParaRPr>
          </a:p>
        </p:txBody>
      </p:sp>
      <p:sp>
        <p:nvSpPr>
          <p:cNvPr id="6"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2133600"/>
          </a:xfrm>
        </p:spPr>
        <p:txBody>
          <a:bodyPr/>
          <a:lstStyle/>
          <a:p>
            <a:r>
              <a:rPr lang="en-IN" dirty="0" smtClean="0"/>
              <a:t>			</a:t>
            </a:r>
            <a:r>
              <a:rPr lang="en-IN" dirty="0" smtClean="0">
                <a:latin typeface="Arial Unicode MS"/>
                <a:ea typeface="Arial Unicode MS"/>
                <a:cs typeface="Arial Unicode MS"/>
              </a:rPr>
              <a:t>≅</a:t>
            </a:r>
            <a:r>
              <a:rPr lang="en-IN" dirty="0" smtClean="0"/>
              <a:t> 1 − 0.842       </a:t>
            </a:r>
            <a:r>
              <a:rPr lang="en-IN" sz="1800" dirty="0">
                <a:solidFill>
                  <a:srgbClr val="00AEEF"/>
                </a:solidFill>
              </a:rPr>
              <a:t>by Example 9.2.2</a:t>
            </a:r>
            <a:endParaRPr lang="en-US" altLang="en-US" sz="1800" dirty="0">
              <a:solidFill>
                <a:srgbClr val="00AEEF"/>
              </a:solidFill>
            </a:endParaRPr>
          </a:p>
          <a:p>
            <a:r>
              <a:rPr lang="en-IN" sz="1800" dirty="0" smtClean="0"/>
              <a:t>	</a:t>
            </a:r>
          </a:p>
          <a:p>
            <a:r>
              <a:rPr lang="en-IN" dirty="0">
                <a:latin typeface="Arial Unicode MS"/>
                <a:ea typeface="Arial Unicode MS"/>
                <a:cs typeface="Arial Unicode MS"/>
              </a:rPr>
              <a:t>	</a:t>
            </a:r>
            <a:r>
              <a:rPr lang="en-IN" dirty="0" smtClean="0">
                <a:latin typeface="Arial Unicode MS"/>
                <a:ea typeface="Arial Unicode MS"/>
                <a:cs typeface="Arial Unicode MS"/>
              </a:rPr>
              <a:t>		≅</a:t>
            </a:r>
            <a:r>
              <a:rPr lang="en-IN" dirty="0" smtClean="0"/>
              <a:t> 0.158 </a:t>
            </a:r>
          </a:p>
          <a:p>
            <a:endParaRPr lang="en-IN" sz="1800" dirty="0" smtClean="0"/>
          </a:p>
          <a:p>
            <a:r>
              <a:rPr lang="en-IN" dirty="0"/>
              <a:t>	</a:t>
            </a:r>
            <a:r>
              <a:rPr lang="en-IN" dirty="0" smtClean="0"/>
              <a:t>		= 15.8%.</a:t>
            </a:r>
            <a:endParaRPr lang="en-US" altLang="en-US" dirty="0"/>
          </a:p>
        </p:txBody>
      </p:sp>
    </p:spTree>
    <p:extLst>
      <p:ext uri="{BB962C8B-B14F-4D97-AF65-F5344CB8AC3E}">
        <p14:creationId xmlns:p14="http://schemas.microsoft.com/office/powerpoint/2010/main" val="20107120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The Difference Rule</a:t>
            </a:r>
          </a:p>
        </p:txBody>
      </p:sp>
      <p:pic>
        <p:nvPicPr>
          <p:cNvPr id="8194" name="Picture 2" descr="A text box has the heading, Formula for the Probability of the Complement of an Event. The text reads, if S is a finite sample space and A is an event in S, then&#10;P(A^c) = 1 minus P(A), where A^c = S minus A, the complement of A in 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150" y="1676400"/>
            <a:ext cx="8159850" cy="1997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64844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sz="3200" dirty="0"/>
              <a:t>Example </a:t>
            </a:r>
            <a:r>
              <a:rPr lang="en-IN" altLang="en-US" sz="3200" dirty="0" smtClean="0"/>
              <a:t>9.3.3 </a:t>
            </a:r>
            <a:r>
              <a:rPr lang="en-US" altLang="en-US" sz="3200" dirty="0"/>
              <a:t>– </a:t>
            </a:r>
            <a:r>
              <a:rPr lang="en-IN" altLang="en-US" sz="3200" i="1" dirty="0"/>
              <a:t>Passwords with </a:t>
            </a:r>
            <a:r>
              <a:rPr lang="en-IN" altLang="en-US" sz="3200" i="1" dirty="0" smtClean="0"/>
              <a:t>3-5 </a:t>
            </a:r>
            <a:r>
              <a:rPr lang="en-IN" altLang="en-US" sz="3200" i="1" dirty="0"/>
              <a:t>Letters</a:t>
            </a:r>
            <a:endParaRPr lang="en-IN" altLang="en-US" sz="3200" dirty="0"/>
          </a:p>
        </p:txBody>
      </p:sp>
      <p:sp>
        <p:nvSpPr>
          <p:cNvPr id="3" name="Content Placeholder 2"/>
          <p:cNvSpPr>
            <a:spLocks noGrp="1"/>
          </p:cNvSpPr>
          <p:nvPr>
            <p:ph sz="quarter" idx="13"/>
          </p:nvPr>
        </p:nvSpPr>
        <p:spPr>
          <a:xfrm>
            <a:off x="457200" y="1447800"/>
            <a:ext cx="8226425" cy="4038600"/>
          </a:xfrm>
        </p:spPr>
        <p:txBody>
          <a:bodyPr/>
          <a:lstStyle/>
          <a:p>
            <a:pPr marL="0" indent="0"/>
            <a:r>
              <a:rPr lang="en-IN" dirty="0"/>
              <a:t>A certain computer access password consists of 3 through 5 uppercase letters chosen </a:t>
            </a:r>
            <a:r>
              <a:rPr lang="en-IN" dirty="0" smtClean="0"/>
              <a:t>from the </a:t>
            </a:r>
            <a:r>
              <a:rPr lang="en-IN" dirty="0"/>
              <a:t>26 letters in the Roman alphabet, with repetitions </a:t>
            </a:r>
            <a:r>
              <a:rPr lang="en-IN" dirty="0" smtClean="0"/>
              <a:t>allowed.</a:t>
            </a:r>
          </a:p>
          <a:p>
            <a:pPr marL="0" indent="0"/>
            <a:endParaRPr lang="en-IN" sz="100" dirty="0" smtClean="0"/>
          </a:p>
          <a:p>
            <a:r>
              <a:rPr lang="en-IN" dirty="0" smtClean="0"/>
              <a:t>a. How </a:t>
            </a:r>
            <a:r>
              <a:rPr lang="en-IN" dirty="0"/>
              <a:t>many different passwords are </a:t>
            </a:r>
            <a:r>
              <a:rPr lang="en-IN" dirty="0" smtClean="0"/>
              <a:t>possible?</a:t>
            </a:r>
          </a:p>
          <a:p>
            <a:r>
              <a:rPr lang="en-IN" dirty="0" smtClean="0"/>
              <a:t>b</a:t>
            </a:r>
            <a:r>
              <a:rPr lang="en-IN" dirty="0"/>
              <a:t>. How many different passwords have no repeated </a:t>
            </a:r>
            <a:r>
              <a:rPr lang="en-IN" dirty="0" smtClean="0"/>
              <a:t>letter?</a:t>
            </a:r>
          </a:p>
          <a:p>
            <a:r>
              <a:rPr lang="en-IN" dirty="0" smtClean="0"/>
              <a:t>c</a:t>
            </a:r>
            <a:r>
              <a:rPr lang="en-IN" dirty="0"/>
              <a:t>. How many different passwords have at least </a:t>
            </a:r>
            <a:r>
              <a:rPr lang="en-IN" dirty="0" smtClean="0"/>
              <a:t>one repeated letter?</a:t>
            </a:r>
          </a:p>
          <a:p>
            <a:r>
              <a:rPr lang="en-IN" dirty="0" smtClean="0"/>
              <a:t>d</a:t>
            </a:r>
            <a:r>
              <a:rPr lang="en-IN" dirty="0"/>
              <a:t>. If all passwords are equally likely, what is the </a:t>
            </a:r>
            <a:r>
              <a:rPr lang="en-IN" dirty="0" smtClean="0"/>
              <a:t>probability that </a:t>
            </a:r>
            <a:r>
              <a:rPr lang="en-IN" dirty="0"/>
              <a:t>a randomly </a:t>
            </a:r>
            <a:r>
              <a:rPr lang="en-IN" dirty="0" smtClean="0"/>
              <a:t>chosen password </a:t>
            </a:r>
            <a:r>
              <a:rPr lang="en-IN" dirty="0"/>
              <a:t>has at least one repeated letter?</a:t>
            </a:r>
            <a:endParaRPr lang="en-US" altLang="en-US" dirty="0"/>
          </a:p>
        </p:txBody>
      </p:sp>
    </p:spTree>
    <p:extLst>
      <p:ext uri="{BB962C8B-B14F-4D97-AF65-F5344CB8AC3E}">
        <p14:creationId xmlns:p14="http://schemas.microsoft.com/office/powerpoint/2010/main" val="2155196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1813504"/>
            <a:ext cx="8896350" cy="1647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3824" y="2332616"/>
            <a:ext cx="10953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ctr">
              <a:spcBef>
                <a:spcPct val="20000"/>
              </a:spcBef>
              <a:buFont typeface="Wingdings" panose="05000000000000000000" pitchFamily="2" charset="2"/>
            </a:pPr>
            <a:r>
              <a:rPr lang="en-US" sz="3600" b="1" dirty="0" smtClean="0">
                <a:solidFill>
                  <a:schemeClr val="tx1"/>
                </a:solidFill>
                <a:latin typeface="+mn-lt"/>
                <a:ea typeface="+mn-ea"/>
                <a:cs typeface="+mn-cs"/>
              </a:rPr>
              <a:t>9.3</a:t>
            </a:r>
            <a:endParaRPr lang="en-IN" sz="3600" b="1" dirty="0">
              <a:solidFill>
                <a:schemeClr val="tx1"/>
              </a:solidFill>
              <a:latin typeface="+mn-lt"/>
              <a:ea typeface="+mn-ea"/>
              <a:cs typeface="+mn-cs"/>
            </a:endParaRPr>
          </a:p>
        </p:txBody>
      </p:sp>
      <p:sp>
        <p:nvSpPr>
          <p:cNvPr id="5" name="Content Placeholder 4"/>
          <p:cNvSpPr>
            <a:spLocks noGrp="1"/>
          </p:cNvSpPr>
          <p:nvPr>
            <p:ph sz="quarter" idx="15"/>
          </p:nvPr>
        </p:nvSpPr>
        <p:spPr>
          <a:xfrm>
            <a:off x="1038225" y="2057400"/>
            <a:ext cx="8029575" cy="914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spcBef>
                <a:spcPct val="0"/>
              </a:spcBef>
            </a:pPr>
            <a:r>
              <a:rPr lang="en-IN" altLang="en-US" sz="4000" dirty="0"/>
              <a:t>Counting Elements of </a:t>
            </a:r>
            <a:r>
              <a:rPr lang="en-IN" altLang="en-US" sz="4000" dirty="0" smtClean="0"/>
              <a:t>Disjoint Sets: The </a:t>
            </a:r>
            <a:r>
              <a:rPr lang="en-IN" altLang="en-US" sz="4000" dirty="0"/>
              <a:t>Addition Rule</a:t>
            </a:r>
            <a:endParaRPr lang="en-US" altLang="en-US" sz="4000" dirty="0"/>
          </a:p>
        </p:txBody>
      </p:sp>
      <p:sp>
        <p:nvSpPr>
          <p:cNvPr id="11" name="Content Placeholder 4"/>
          <p:cNvSpPr>
            <a:spLocks noGrp="1"/>
          </p:cNvSpPr>
          <p:nvPr>
            <p:ph sz="quarter" idx="15"/>
          </p:nvPr>
        </p:nvSpPr>
        <p:spPr>
          <a:xfrm>
            <a:off x="1905000" y="6300216"/>
            <a:ext cx="5943600" cy="30777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en-US" sz="1400" kern="1200" dirty="0">
                <a:latin typeface="Arial" panose="020B0604020202020204" pitchFamily="34" charset="0"/>
              </a:rPr>
              <a:t>Copyright © Cengage Learning. All rights reserved. </a:t>
            </a:r>
          </a:p>
        </p:txBody>
      </p:sp>
    </p:spTree>
    <p:extLst>
      <p:ext uri="{BB962C8B-B14F-4D97-AF65-F5344CB8AC3E}">
        <p14:creationId xmlns:p14="http://schemas.microsoft.com/office/powerpoint/2010/main" val="7854095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9.3.3 </a:t>
            </a:r>
            <a:r>
              <a:rPr lang="en-US" altLang="en-US" dirty="0"/>
              <a:t>– </a:t>
            </a:r>
            <a:r>
              <a:rPr lang="en-US" altLang="en-US" i="1" dirty="0"/>
              <a:t>Solution</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1219200"/>
          </a:xfrm>
        </p:spPr>
        <p:txBody>
          <a:bodyPr/>
          <a:lstStyle/>
          <a:p>
            <a:r>
              <a:rPr lang="en-IN" dirty="0"/>
              <a:t>a. The set of all passwords can be partitioned into </a:t>
            </a:r>
            <a:r>
              <a:rPr lang="en-IN" dirty="0" smtClean="0"/>
              <a:t>three subsets </a:t>
            </a:r>
            <a:r>
              <a:rPr lang="en-IN" dirty="0"/>
              <a:t>consisting of </a:t>
            </a:r>
            <a:r>
              <a:rPr lang="en-IN" dirty="0" smtClean="0"/>
              <a:t>passwords with </a:t>
            </a:r>
            <a:r>
              <a:rPr lang="en-IN" dirty="0"/>
              <a:t>lengths 3, 4, and 5, as shown in Figure 9.3.3.</a:t>
            </a:r>
            <a:endParaRPr lang="en-US" altLang="en-US" dirty="0"/>
          </a:p>
        </p:txBody>
      </p:sp>
      <p:sp>
        <p:nvSpPr>
          <p:cNvPr id="5" name="Content Placeholder 2"/>
          <p:cNvSpPr>
            <a:spLocks noGrp="1"/>
          </p:cNvSpPr>
          <p:nvPr>
            <p:ph sz="quarter" idx="13"/>
          </p:nvPr>
        </p:nvSpPr>
        <p:spPr>
          <a:xfrm>
            <a:off x="3962400" y="4790596"/>
            <a:ext cx="1066799" cy="304800"/>
          </a:xfrm>
        </p:spPr>
        <p:txBody>
          <a:bodyPr/>
          <a:lstStyle/>
          <a:p>
            <a:pPr marL="0" indent="0"/>
            <a:r>
              <a:rPr lang="en-IN" sz="1200" b="1" dirty="0" smtClean="0"/>
              <a:t>Figure 9.3.3</a:t>
            </a:r>
            <a:endParaRPr lang="en-US" altLang="en-US" sz="1200" b="1" dirty="0"/>
          </a:p>
        </p:txBody>
      </p:sp>
      <p:pic>
        <p:nvPicPr>
          <p:cNvPr id="9218" name="Picture 2" descr="An image shows a set, and it contains all passwords of lengths 3, 4, or 5. It is divided into three sets. The first set contains all passwords of length 3, the second set contains all passwords of length 4, and the third set contains all passwords of length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2398" y="2743200"/>
            <a:ext cx="4719205" cy="2034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82773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9.3.3 </a:t>
            </a:r>
            <a:r>
              <a:rPr lang="en-US" altLang="en-US" dirty="0"/>
              <a:t>– </a:t>
            </a:r>
            <a:r>
              <a:rPr lang="en-US" altLang="en-US" i="1" dirty="0"/>
              <a:t>Solution</a:t>
            </a:r>
            <a:endParaRPr lang="en-IN" altLang="en-US" dirty="0">
              <a:solidFill>
                <a:schemeClr val="tx1"/>
              </a:solidFill>
            </a:endParaRPr>
          </a:p>
        </p:txBody>
      </p:sp>
      <p:sp>
        <p:nvSpPr>
          <p:cNvPr id="9"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2438400"/>
          </a:xfrm>
        </p:spPr>
        <p:txBody>
          <a:bodyPr/>
          <a:lstStyle/>
          <a:p>
            <a:pPr marL="341313" indent="0"/>
            <a:r>
              <a:rPr lang="en-IN" dirty="0"/>
              <a:t>By the addition rule, the total number of passwords equals the number with length </a:t>
            </a:r>
            <a:r>
              <a:rPr lang="en-IN" dirty="0" smtClean="0"/>
              <a:t>3, plus </a:t>
            </a:r>
            <a:r>
              <a:rPr lang="en-IN" dirty="0"/>
              <a:t>the number with length 4, plus the number with length 5. </a:t>
            </a:r>
            <a:endParaRPr lang="en-IN" dirty="0" smtClean="0"/>
          </a:p>
          <a:p>
            <a:pPr marL="341313" indent="0"/>
            <a:endParaRPr lang="en-IN" dirty="0"/>
          </a:p>
          <a:p>
            <a:pPr marL="341313" indent="0"/>
            <a:r>
              <a:rPr lang="en-IN" dirty="0" smtClean="0"/>
              <a:t>The multiplication rule can </a:t>
            </a:r>
            <a:r>
              <a:rPr lang="en-IN" dirty="0"/>
              <a:t>be used to compute the number of passwords of each length</a:t>
            </a:r>
            <a:r>
              <a:rPr lang="en-IN" dirty="0" smtClean="0"/>
              <a:t>. </a:t>
            </a:r>
            <a:r>
              <a:rPr lang="en-IN" dirty="0"/>
              <a:t>Thus the</a:t>
            </a:r>
            <a:endParaRPr lang="en-US" altLang="en-US" dirty="0"/>
          </a:p>
        </p:txBody>
      </p:sp>
      <p:pic>
        <p:nvPicPr>
          <p:cNvPr id="10242" name="Picture 2" descr="number of passwords with length 3 = 26^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693" y="4110037"/>
            <a:ext cx="4924425"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sz="quarter" idx="13"/>
          </p:nvPr>
        </p:nvSpPr>
        <p:spPr>
          <a:xfrm>
            <a:off x="4419600" y="4648200"/>
            <a:ext cx="4191000" cy="1066800"/>
          </a:xfrm>
        </p:spPr>
        <p:txBody>
          <a:bodyPr/>
          <a:lstStyle/>
          <a:p>
            <a:pPr marL="0" indent="0"/>
            <a:r>
              <a:rPr lang="en-IN" sz="1800" dirty="0">
                <a:solidFill>
                  <a:srgbClr val="00AEEF"/>
                </a:solidFill>
              </a:rPr>
              <a:t>because forming such a password </a:t>
            </a:r>
            <a:r>
              <a:rPr lang="en-IN" sz="1800" dirty="0" smtClean="0">
                <a:solidFill>
                  <a:srgbClr val="00AEEF"/>
                </a:solidFill>
              </a:rPr>
              <a:t>can be </a:t>
            </a:r>
            <a:r>
              <a:rPr lang="en-IN" sz="1800" dirty="0">
                <a:solidFill>
                  <a:srgbClr val="00AEEF"/>
                </a:solidFill>
              </a:rPr>
              <a:t>thought of as a three-step </a:t>
            </a:r>
            <a:r>
              <a:rPr lang="en-IN" sz="1800" dirty="0" smtClean="0">
                <a:solidFill>
                  <a:srgbClr val="00AEEF"/>
                </a:solidFill>
              </a:rPr>
              <a:t>process with </a:t>
            </a:r>
            <a:r>
              <a:rPr lang="en-IN" sz="1800" dirty="0">
                <a:solidFill>
                  <a:srgbClr val="00AEEF"/>
                </a:solidFill>
              </a:rPr>
              <a:t>26 ways to perform each step</a:t>
            </a:r>
            <a:endParaRPr lang="en-US" altLang="en-US" sz="1800" dirty="0">
              <a:solidFill>
                <a:srgbClr val="00AEEF"/>
              </a:solidFill>
            </a:endParaRPr>
          </a:p>
        </p:txBody>
      </p:sp>
    </p:spTree>
    <p:extLst>
      <p:ext uri="{BB962C8B-B14F-4D97-AF65-F5344CB8AC3E}">
        <p14:creationId xmlns:p14="http://schemas.microsoft.com/office/powerpoint/2010/main" val="5918004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9.3.3 </a:t>
            </a:r>
            <a:r>
              <a:rPr lang="en-US" altLang="en-US" dirty="0"/>
              <a:t>– </a:t>
            </a:r>
            <a:r>
              <a:rPr lang="en-US" altLang="en-US" i="1" dirty="0"/>
              <a:t>Solution</a:t>
            </a:r>
            <a:endParaRPr lang="en-IN" altLang="en-US" dirty="0">
              <a:solidFill>
                <a:schemeClr val="tx1"/>
              </a:solidFill>
            </a:endParaRPr>
          </a:p>
        </p:txBody>
      </p:sp>
      <p:sp>
        <p:nvSpPr>
          <p:cNvPr id="6"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pic>
        <p:nvPicPr>
          <p:cNvPr id="11266" name="Picture 2" descr="number of passwords with length 4 = 26^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24000"/>
            <a:ext cx="4943475"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sz="quarter" idx="13"/>
          </p:nvPr>
        </p:nvSpPr>
        <p:spPr>
          <a:xfrm>
            <a:off x="4419600" y="1905000"/>
            <a:ext cx="4191000" cy="981644"/>
          </a:xfrm>
        </p:spPr>
        <p:txBody>
          <a:bodyPr/>
          <a:lstStyle/>
          <a:p>
            <a:pPr marL="0" indent="0"/>
            <a:r>
              <a:rPr lang="en-IN" sz="1800" dirty="0">
                <a:solidFill>
                  <a:srgbClr val="00AEEF"/>
                </a:solidFill>
              </a:rPr>
              <a:t>because forming such a password </a:t>
            </a:r>
            <a:r>
              <a:rPr lang="en-IN" sz="1800" dirty="0" smtClean="0">
                <a:solidFill>
                  <a:srgbClr val="00AEEF"/>
                </a:solidFill>
              </a:rPr>
              <a:t>can be </a:t>
            </a:r>
            <a:r>
              <a:rPr lang="en-IN" sz="1800" dirty="0">
                <a:solidFill>
                  <a:srgbClr val="00AEEF"/>
                </a:solidFill>
              </a:rPr>
              <a:t>thought of as a four-step </a:t>
            </a:r>
            <a:r>
              <a:rPr lang="en-IN" sz="1800" dirty="0" smtClean="0">
                <a:solidFill>
                  <a:srgbClr val="00AEEF"/>
                </a:solidFill>
              </a:rPr>
              <a:t>process with </a:t>
            </a:r>
            <a:r>
              <a:rPr lang="en-IN" sz="1800" dirty="0">
                <a:solidFill>
                  <a:srgbClr val="00AEEF"/>
                </a:solidFill>
              </a:rPr>
              <a:t>26 ways to perform each step</a:t>
            </a:r>
            <a:endParaRPr lang="en-US" altLang="en-US" sz="1800" dirty="0">
              <a:solidFill>
                <a:srgbClr val="00AEEF"/>
              </a:solidFill>
            </a:endParaRPr>
          </a:p>
        </p:txBody>
      </p:sp>
      <p:pic>
        <p:nvPicPr>
          <p:cNvPr id="11267" name="Picture 3" descr="number of passwords with length 5 = 2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7340" y="3124200"/>
            <a:ext cx="49339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2"/>
          <p:cNvSpPr>
            <a:spLocks noGrp="1"/>
          </p:cNvSpPr>
          <p:nvPr>
            <p:ph sz="quarter" idx="13"/>
          </p:nvPr>
        </p:nvSpPr>
        <p:spPr>
          <a:xfrm>
            <a:off x="4419600" y="3448050"/>
            <a:ext cx="4191000" cy="981644"/>
          </a:xfrm>
        </p:spPr>
        <p:txBody>
          <a:bodyPr/>
          <a:lstStyle/>
          <a:p>
            <a:pPr marL="0" indent="0"/>
            <a:r>
              <a:rPr lang="en-IN" sz="1800" dirty="0">
                <a:solidFill>
                  <a:srgbClr val="00AEEF"/>
                </a:solidFill>
              </a:rPr>
              <a:t>because forming such a password </a:t>
            </a:r>
            <a:r>
              <a:rPr lang="en-IN" sz="1800" dirty="0" smtClean="0">
                <a:solidFill>
                  <a:srgbClr val="00AEEF"/>
                </a:solidFill>
              </a:rPr>
              <a:t>can be </a:t>
            </a:r>
            <a:r>
              <a:rPr lang="en-IN" sz="1800" dirty="0">
                <a:solidFill>
                  <a:srgbClr val="00AEEF"/>
                </a:solidFill>
              </a:rPr>
              <a:t>thought of as a five-step </a:t>
            </a:r>
            <a:r>
              <a:rPr lang="en-IN" sz="1800" dirty="0" smtClean="0">
                <a:solidFill>
                  <a:srgbClr val="00AEEF"/>
                </a:solidFill>
              </a:rPr>
              <a:t>process with 26 </a:t>
            </a:r>
            <a:r>
              <a:rPr lang="en-IN" sz="1800" dirty="0">
                <a:solidFill>
                  <a:srgbClr val="00AEEF"/>
                </a:solidFill>
              </a:rPr>
              <a:t>ways to perform each step.</a:t>
            </a:r>
            <a:endParaRPr lang="en-US" altLang="en-US" sz="1800" dirty="0">
              <a:solidFill>
                <a:srgbClr val="00AEEF"/>
              </a:solidFill>
            </a:endParaRPr>
          </a:p>
        </p:txBody>
      </p:sp>
      <p:sp>
        <p:nvSpPr>
          <p:cNvPr id="3" name="Content Placeholder 2"/>
          <p:cNvSpPr>
            <a:spLocks noGrp="1"/>
          </p:cNvSpPr>
          <p:nvPr>
            <p:ph sz="quarter" idx="13"/>
          </p:nvPr>
        </p:nvSpPr>
        <p:spPr>
          <a:xfrm>
            <a:off x="457200" y="4572000"/>
            <a:ext cx="8226425" cy="457200"/>
          </a:xfrm>
        </p:spPr>
        <p:txBody>
          <a:bodyPr/>
          <a:lstStyle/>
          <a:p>
            <a:pPr marL="341313" indent="0"/>
            <a:r>
              <a:rPr lang="en-IN" dirty="0"/>
              <a:t>Hence the total number of passwords is</a:t>
            </a:r>
            <a:endParaRPr lang="en-US" altLang="en-US" dirty="0"/>
          </a:p>
        </p:txBody>
      </p:sp>
      <p:pic>
        <p:nvPicPr>
          <p:cNvPr id="11268" name="Picture 4" descr="26^3 + 26^4 + 26^5 = 12,355,9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7487" y="5029200"/>
            <a:ext cx="3629025"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69911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9.3.3 </a:t>
            </a:r>
            <a:r>
              <a:rPr lang="en-US" altLang="en-US" dirty="0"/>
              <a:t>– </a:t>
            </a:r>
            <a:r>
              <a:rPr lang="en-US" altLang="en-US" i="1" dirty="0"/>
              <a:t>Solution</a:t>
            </a:r>
            <a:endParaRPr lang="en-IN" altLang="en-US" dirty="0">
              <a:solidFill>
                <a:schemeClr val="tx1"/>
              </a:solidFill>
            </a:endParaRPr>
          </a:p>
        </p:txBody>
      </p:sp>
      <p:sp>
        <p:nvSpPr>
          <p:cNvPr id="9"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4191000"/>
          </a:xfrm>
        </p:spPr>
        <p:txBody>
          <a:bodyPr/>
          <a:lstStyle/>
          <a:p>
            <a:r>
              <a:rPr lang="en-IN" dirty="0"/>
              <a:t>b. Constructing a password with length 3 and no repeated letter is a three-step </a:t>
            </a:r>
            <a:r>
              <a:rPr lang="en-IN" dirty="0" smtClean="0"/>
              <a:t>process with </a:t>
            </a:r>
            <a:r>
              <a:rPr lang="en-IN" dirty="0"/>
              <a:t>26 choices for step 1, 25 choices for step 2, and 24 choices for step 3. </a:t>
            </a:r>
            <a:endParaRPr lang="en-IN" dirty="0" smtClean="0"/>
          </a:p>
          <a:p>
            <a:endParaRPr lang="en-IN" sz="1600" dirty="0"/>
          </a:p>
          <a:p>
            <a:r>
              <a:rPr lang="en-IN" dirty="0" smtClean="0"/>
              <a:t>	Thus there </a:t>
            </a:r>
            <a:r>
              <a:rPr lang="en-IN" dirty="0"/>
              <a:t>are </a:t>
            </a:r>
            <a:r>
              <a:rPr lang="en-IN" dirty="0" smtClean="0"/>
              <a:t>26 </a:t>
            </a:r>
            <a:r>
              <a:rPr lang="en-IN" b="1" dirty="0" smtClean="0"/>
              <a:t>· </a:t>
            </a:r>
            <a:r>
              <a:rPr lang="en-IN" dirty="0" smtClean="0"/>
              <a:t>25</a:t>
            </a:r>
            <a:r>
              <a:rPr lang="en-IN" b="1" dirty="0"/>
              <a:t> · </a:t>
            </a:r>
            <a:r>
              <a:rPr lang="en-IN" dirty="0" smtClean="0"/>
              <a:t>24 </a:t>
            </a:r>
            <a:r>
              <a:rPr lang="en-IN" dirty="0"/>
              <a:t>passwords with length three and </a:t>
            </a:r>
            <a:r>
              <a:rPr lang="en-IN" dirty="0" smtClean="0"/>
              <a:t>no repeated </a:t>
            </a:r>
            <a:r>
              <a:rPr lang="en-IN" dirty="0"/>
              <a:t>letter. </a:t>
            </a:r>
            <a:endParaRPr lang="en-IN" dirty="0" smtClean="0"/>
          </a:p>
          <a:p>
            <a:endParaRPr lang="en-IN" sz="1600" dirty="0"/>
          </a:p>
          <a:p>
            <a:r>
              <a:rPr lang="en-IN" dirty="0" smtClean="0"/>
              <a:t>	Similarly</a:t>
            </a:r>
            <a:r>
              <a:rPr lang="en-IN" dirty="0"/>
              <a:t>, there </a:t>
            </a:r>
            <a:r>
              <a:rPr lang="en-IN" dirty="0" smtClean="0"/>
              <a:t>are 26</a:t>
            </a:r>
            <a:r>
              <a:rPr lang="en-IN" b="1" dirty="0"/>
              <a:t> · </a:t>
            </a:r>
            <a:r>
              <a:rPr lang="en-IN" dirty="0" smtClean="0"/>
              <a:t>25</a:t>
            </a:r>
            <a:r>
              <a:rPr lang="en-IN" b="1" dirty="0"/>
              <a:t> · </a:t>
            </a:r>
            <a:r>
              <a:rPr lang="en-IN" dirty="0" smtClean="0"/>
              <a:t>24</a:t>
            </a:r>
            <a:r>
              <a:rPr lang="en-IN" b="1" dirty="0"/>
              <a:t> · </a:t>
            </a:r>
            <a:r>
              <a:rPr lang="en-IN" dirty="0" smtClean="0"/>
              <a:t>23 passwords </a:t>
            </a:r>
            <a:r>
              <a:rPr lang="en-IN" dirty="0"/>
              <a:t>with length 4 and no repeated letter </a:t>
            </a:r>
            <a:r>
              <a:rPr lang="en-IN" dirty="0" smtClean="0"/>
              <a:t>and 26</a:t>
            </a:r>
            <a:r>
              <a:rPr lang="en-IN" b="1" dirty="0"/>
              <a:t> · </a:t>
            </a:r>
            <a:r>
              <a:rPr lang="en-IN" dirty="0" smtClean="0"/>
              <a:t>25</a:t>
            </a:r>
            <a:r>
              <a:rPr lang="en-IN" b="1" dirty="0" smtClean="0"/>
              <a:t> </a:t>
            </a:r>
            <a:r>
              <a:rPr lang="en-IN" b="1" dirty="0"/>
              <a:t>· </a:t>
            </a:r>
            <a:r>
              <a:rPr lang="en-IN" dirty="0" smtClean="0"/>
              <a:t>24</a:t>
            </a:r>
            <a:r>
              <a:rPr lang="en-IN" b="1" dirty="0"/>
              <a:t> · </a:t>
            </a:r>
            <a:r>
              <a:rPr lang="en-IN" dirty="0" smtClean="0"/>
              <a:t>23</a:t>
            </a:r>
            <a:r>
              <a:rPr lang="en-IN" b="1" dirty="0"/>
              <a:t> · </a:t>
            </a:r>
            <a:r>
              <a:rPr lang="en-IN" dirty="0" smtClean="0"/>
              <a:t>22 passwords </a:t>
            </a:r>
            <a:r>
              <a:rPr lang="en-IN" dirty="0"/>
              <a:t>with length 5 and no repeated letter.</a:t>
            </a:r>
            <a:endParaRPr lang="en-US" altLang="en-US" dirty="0"/>
          </a:p>
        </p:txBody>
      </p:sp>
    </p:spTree>
    <p:extLst>
      <p:ext uri="{BB962C8B-B14F-4D97-AF65-F5344CB8AC3E}">
        <p14:creationId xmlns:p14="http://schemas.microsoft.com/office/powerpoint/2010/main" val="30831184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9.3.3 </a:t>
            </a:r>
            <a:r>
              <a:rPr lang="en-US" altLang="en-US" dirty="0"/>
              <a:t>– </a:t>
            </a:r>
            <a:r>
              <a:rPr lang="en-US" altLang="en-US" i="1" dirty="0"/>
              <a:t>Solution</a:t>
            </a:r>
            <a:endParaRPr lang="en-IN" altLang="en-US" dirty="0">
              <a:solidFill>
                <a:schemeClr val="tx1"/>
              </a:solidFill>
            </a:endParaRPr>
          </a:p>
        </p:txBody>
      </p:sp>
      <p:sp>
        <p:nvSpPr>
          <p:cNvPr id="9"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4191000"/>
          </a:xfrm>
        </p:spPr>
        <p:txBody>
          <a:bodyPr/>
          <a:lstStyle/>
          <a:p>
            <a:r>
              <a:rPr lang="en-IN" dirty="0" smtClean="0"/>
              <a:t>	Hence </a:t>
            </a:r>
            <a:r>
              <a:rPr lang="en-IN" dirty="0"/>
              <a:t>the total number of </a:t>
            </a:r>
            <a:r>
              <a:rPr lang="en-IN" dirty="0" smtClean="0"/>
              <a:t>passwords with </a:t>
            </a:r>
            <a:r>
              <a:rPr lang="en-IN" dirty="0"/>
              <a:t>no repeated letter </a:t>
            </a:r>
            <a:r>
              <a:rPr lang="en-IN" dirty="0" smtClean="0"/>
              <a:t>is </a:t>
            </a:r>
          </a:p>
          <a:p>
            <a:r>
              <a:rPr lang="en-IN" dirty="0" smtClean="0"/>
              <a:t>	     26</a:t>
            </a:r>
            <a:r>
              <a:rPr lang="en-IN" b="1" dirty="0" smtClean="0"/>
              <a:t> </a:t>
            </a:r>
            <a:r>
              <a:rPr lang="en-IN" b="1" dirty="0"/>
              <a:t>· </a:t>
            </a:r>
            <a:r>
              <a:rPr lang="en-IN" dirty="0" smtClean="0"/>
              <a:t>25</a:t>
            </a:r>
            <a:r>
              <a:rPr lang="en-IN" b="1" dirty="0"/>
              <a:t> · </a:t>
            </a:r>
            <a:r>
              <a:rPr lang="en-IN" dirty="0" smtClean="0"/>
              <a:t>24 + 26</a:t>
            </a:r>
            <a:r>
              <a:rPr lang="en-IN" b="1" dirty="0"/>
              <a:t> · </a:t>
            </a:r>
            <a:r>
              <a:rPr lang="en-IN" dirty="0" smtClean="0"/>
              <a:t>25</a:t>
            </a:r>
            <a:r>
              <a:rPr lang="en-IN" b="1" dirty="0"/>
              <a:t> · </a:t>
            </a:r>
            <a:r>
              <a:rPr lang="en-IN" dirty="0" smtClean="0"/>
              <a:t>24</a:t>
            </a:r>
            <a:r>
              <a:rPr lang="en-IN" b="1" dirty="0"/>
              <a:t> · </a:t>
            </a:r>
            <a:r>
              <a:rPr lang="en-IN" dirty="0" smtClean="0"/>
              <a:t>23 + 26</a:t>
            </a:r>
            <a:r>
              <a:rPr lang="en-IN" b="1" dirty="0"/>
              <a:t> · </a:t>
            </a:r>
            <a:r>
              <a:rPr lang="en-IN" dirty="0" smtClean="0"/>
              <a:t>25</a:t>
            </a:r>
            <a:r>
              <a:rPr lang="en-IN" b="1" dirty="0"/>
              <a:t> · </a:t>
            </a:r>
            <a:r>
              <a:rPr lang="en-IN" dirty="0" smtClean="0"/>
              <a:t>24</a:t>
            </a:r>
            <a:r>
              <a:rPr lang="en-IN" b="1" dirty="0"/>
              <a:t> · </a:t>
            </a:r>
            <a:r>
              <a:rPr lang="en-IN" dirty="0" smtClean="0"/>
              <a:t>23</a:t>
            </a:r>
            <a:r>
              <a:rPr lang="en-IN" b="1" dirty="0"/>
              <a:t> · </a:t>
            </a:r>
            <a:r>
              <a:rPr lang="en-IN" dirty="0" smtClean="0"/>
              <a:t>22 </a:t>
            </a:r>
          </a:p>
          <a:p>
            <a:r>
              <a:rPr lang="en-IN" dirty="0"/>
              <a:t>	</a:t>
            </a:r>
            <a:r>
              <a:rPr lang="en-IN" dirty="0" smtClean="0"/>
              <a:t>	   = 8,268,000.</a:t>
            </a:r>
          </a:p>
          <a:p>
            <a:endParaRPr lang="en-US" altLang="en-US" sz="2000" dirty="0"/>
          </a:p>
          <a:p>
            <a:r>
              <a:rPr lang="en-IN" dirty="0"/>
              <a:t>c. By part (a) the total number of passwords is </a:t>
            </a:r>
            <a:r>
              <a:rPr lang="en-IN" dirty="0" smtClean="0"/>
              <a:t>12,355,928, and </a:t>
            </a:r>
            <a:r>
              <a:rPr lang="en-IN" dirty="0"/>
              <a:t>by part (b) 8,268,000 </a:t>
            </a:r>
            <a:r>
              <a:rPr lang="en-IN" dirty="0" smtClean="0"/>
              <a:t>of these </a:t>
            </a:r>
            <a:r>
              <a:rPr lang="en-IN" dirty="0"/>
              <a:t>passwords do not have a repeated letter. Thus, by difference rule, </a:t>
            </a:r>
            <a:r>
              <a:rPr lang="en-IN" dirty="0" smtClean="0"/>
              <a:t>the number of passwords </a:t>
            </a:r>
            <a:r>
              <a:rPr lang="en-IN" dirty="0"/>
              <a:t>with at least one repeated letter is 4,087,928.</a:t>
            </a:r>
            <a:endParaRPr lang="en-US" altLang="en-US" dirty="0"/>
          </a:p>
        </p:txBody>
      </p:sp>
    </p:spTree>
    <p:extLst>
      <p:ext uri="{BB962C8B-B14F-4D97-AF65-F5344CB8AC3E}">
        <p14:creationId xmlns:p14="http://schemas.microsoft.com/office/powerpoint/2010/main" val="20068144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9.3.3 </a:t>
            </a:r>
            <a:r>
              <a:rPr lang="en-US" altLang="en-US" dirty="0"/>
              <a:t>– </a:t>
            </a:r>
            <a:r>
              <a:rPr lang="en-US" altLang="en-US" i="1" dirty="0"/>
              <a:t>Solution</a:t>
            </a:r>
            <a:endParaRPr lang="en-IN" altLang="en-US" dirty="0">
              <a:solidFill>
                <a:schemeClr val="tx1"/>
              </a:solidFill>
            </a:endParaRPr>
          </a:p>
        </p:txBody>
      </p:sp>
      <p:sp>
        <p:nvSpPr>
          <p:cNvPr id="9"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1600200"/>
          </a:xfrm>
        </p:spPr>
        <p:txBody>
          <a:bodyPr/>
          <a:lstStyle/>
          <a:p>
            <a:r>
              <a:rPr lang="en-IN" dirty="0"/>
              <a:t>d. Given the assumption that all passwords are equally likely, the equally likely </a:t>
            </a:r>
            <a:r>
              <a:rPr lang="en-IN" dirty="0" smtClean="0"/>
              <a:t>probability formula </a:t>
            </a:r>
            <a:r>
              <a:rPr lang="en-IN" dirty="0"/>
              <a:t>can be used. So the probability that a randomly chosen password has </a:t>
            </a:r>
            <a:r>
              <a:rPr lang="en-IN" dirty="0" smtClean="0"/>
              <a:t>at least </a:t>
            </a:r>
            <a:r>
              <a:rPr lang="en-IN" dirty="0"/>
              <a:t>one repeated letter is</a:t>
            </a:r>
            <a:endParaRPr lang="en-US" altLang="en-US" dirty="0"/>
          </a:p>
        </p:txBody>
      </p:sp>
      <p:pic>
        <p:nvPicPr>
          <p:cNvPr id="12290" name="Picture 2" descr="# of passwords with no repeated letter∕total # passwords = 4,087,928∕12,355,928 is approximately equal to 3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141" y="3190875"/>
            <a:ext cx="5695950"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50635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The Inclusion/Exclusion Rule</a:t>
            </a:r>
          </a:p>
        </p:txBody>
      </p:sp>
    </p:spTree>
    <p:extLst>
      <p:ext uri="{BB962C8B-B14F-4D97-AF65-F5344CB8AC3E}">
        <p14:creationId xmlns:p14="http://schemas.microsoft.com/office/powerpoint/2010/main" val="13517811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The Inclusion/Exclusion Rule</a:t>
            </a:r>
          </a:p>
        </p:txBody>
      </p:sp>
      <p:sp>
        <p:nvSpPr>
          <p:cNvPr id="3" name="Content Placeholder 2"/>
          <p:cNvSpPr>
            <a:spLocks noGrp="1"/>
          </p:cNvSpPr>
          <p:nvPr>
            <p:ph sz="quarter" idx="13"/>
          </p:nvPr>
        </p:nvSpPr>
        <p:spPr>
          <a:xfrm>
            <a:off x="457200" y="1447800"/>
            <a:ext cx="8226425" cy="2362200"/>
          </a:xfrm>
        </p:spPr>
        <p:txBody>
          <a:bodyPr/>
          <a:lstStyle/>
          <a:p>
            <a:pPr marL="0" indent="0"/>
            <a:r>
              <a:rPr lang="en-IN" dirty="0"/>
              <a:t>The addition rule says how many elements are in a </a:t>
            </a:r>
            <a:r>
              <a:rPr lang="en-IN" dirty="0" smtClean="0"/>
              <a:t>union of </a:t>
            </a:r>
            <a:r>
              <a:rPr lang="en-IN" dirty="0"/>
              <a:t>sets if the sets are </a:t>
            </a:r>
            <a:r>
              <a:rPr lang="en-IN" dirty="0" smtClean="0"/>
              <a:t>mutually disjoint</a:t>
            </a:r>
            <a:r>
              <a:rPr lang="en-IN" dirty="0"/>
              <a:t>. Now consider the question of how to determine the number of elements in a </a:t>
            </a:r>
            <a:r>
              <a:rPr lang="en-IN" dirty="0" smtClean="0"/>
              <a:t>union of </a:t>
            </a:r>
            <a:r>
              <a:rPr lang="en-IN" dirty="0"/>
              <a:t>sets when some of the sets overlap. </a:t>
            </a:r>
            <a:r>
              <a:rPr lang="en-IN" dirty="0" smtClean="0"/>
              <a:t>For </a:t>
            </a:r>
            <a:r>
              <a:rPr lang="en-IN" dirty="0"/>
              <a:t>simplicity, begin by looking at a union of </a:t>
            </a:r>
            <a:r>
              <a:rPr lang="en-IN" dirty="0" smtClean="0"/>
              <a:t>two sets </a:t>
            </a:r>
            <a:r>
              <a:rPr lang="en-IN" i="1" dirty="0"/>
              <a:t>A </a:t>
            </a:r>
            <a:r>
              <a:rPr lang="en-IN" dirty="0"/>
              <a:t>and </a:t>
            </a:r>
            <a:r>
              <a:rPr lang="en-IN" i="1" dirty="0"/>
              <a:t>B</a:t>
            </a:r>
            <a:r>
              <a:rPr lang="en-IN" dirty="0"/>
              <a:t>, as shown in Figure 9.3.5.</a:t>
            </a:r>
            <a:endParaRPr lang="en-US" altLang="en-US" dirty="0"/>
          </a:p>
        </p:txBody>
      </p:sp>
      <p:sp>
        <p:nvSpPr>
          <p:cNvPr id="6" name="Content Placeholder 2"/>
          <p:cNvSpPr>
            <a:spLocks noGrp="1"/>
          </p:cNvSpPr>
          <p:nvPr>
            <p:ph sz="quarter" idx="13"/>
          </p:nvPr>
        </p:nvSpPr>
        <p:spPr>
          <a:xfrm>
            <a:off x="3759555" y="5386185"/>
            <a:ext cx="1066799" cy="304800"/>
          </a:xfrm>
        </p:spPr>
        <p:txBody>
          <a:bodyPr/>
          <a:lstStyle/>
          <a:p>
            <a:pPr marL="0" indent="0"/>
            <a:r>
              <a:rPr lang="en-IN" sz="1200" b="1" dirty="0" smtClean="0"/>
              <a:t>Figure 9.3.5</a:t>
            </a:r>
            <a:endParaRPr lang="en-US" altLang="en-US" sz="1200" b="1" dirty="0"/>
          </a:p>
        </p:txBody>
      </p:sp>
      <p:pic>
        <p:nvPicPr>
          <p:cNvPr id="13314" name="Picture 2" descr="A Venn diagram shows two sets, namely A and B, merging with each other. The common part of A and B is labelled as “A intersection B.” The whole image is labelled as “A union 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1178" y="3581400"/>
            <a:ext cx="2263555" cy="1817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88314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The Inclusion/Exclusion Rule</a:t>
            </a:r>
          </a:p>
        </p:txBody>
      </p:sp>
      <p:pic>
        <p:nvPicPr>
          <p:cNvPr id="14338" name="Picture 2" descr="A text box has the heading, Theorem 9.3.3 the Inclusion/Exclusion Rule for Two or Three Sets. The text reads, If A, B, and C are any finite sets, then &#10;N(A union B) = N(A) + N(B) minus N(A intersection B) and&#10;N(A union B union C) = N(A) + N(B) + N(C) minus N(A intersection B) minus N(A intersection C) minus N(B intersection C) plus N(A intersection B intersection 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52600"/>
            <a:ext cx="8148014" cy="2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65476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sz="2500" dirty="0"/>
              <a:t>Example </a:t>
            </a:r>
            <a:r>
              <a:rPr lang="en-IN" altLang="en-US" sz="2500" dirty="0" smtClean="0"/>
              <a:t>9.3.6 </a:t>
            </a:r>
            <a:r>
              <a:rPr lang="en-US" altLang="en-US" sz="2500" dirty="0"/>
              <a:t>– </a:t>
            </a:r>
            <a:r>
              <a:rPr lang="en-IN" altLang="en-US" sz="2500" i="1" dirty="0"/>
              <a:t>Counting Elements of a General Union</a:t>
            </a:r>
            <a:endParaRPr lang="en-IN" altLang="en-US" sz="2500" dirty="0"/>
          </a:p>
        </p:txBody>
      </p:sp>
      <p:sp>
        <p:nvSpPr>
          <p:cNvPr id="3" name="Content Placeholder 2"/>
          <p:cNvSpPr>
            <a:spLocks noGrp="1"/>
          </p:cNvSpPr>
          <p:nvPr>
            <p:ph sz="quarter" idx="13"/>
          </p:nvPr>
        </p:nvSpPr>
        <p:spPr>
          <a:xfrm>
            <a:off x="457200" y="1447800"/>
            <a:ext cx="8226425" cy="2057400"/>
          </a:xfrm>
        </p:spPr>
        <p:txBody>
          <a:bodyPr/>
          <a:lstStyle/>
          <a:p>
            <a:r>
              <a:rPr lang="en-IN" dirty="0" smtClean="0"/>
              <a:t>a. How </a:t>
            </a:r>
            <a:r>
              <a:rPr lang="en-IN" dirty="0"/>
              <a:t>many integers from 1 through 1,000 are multiples </a:t>
            </a:r>
            <a:r>
              <a:rPr lang="en-IN" dirty="0" smtClean="0"/>
              <a:t>of 3 </a:t>
            </a:r>
            <a:r>
              <a:rPr lang="en-IN" dirty="0"/>
              <a:t>or multiples of </a:t>
            </a:r>
            <a:r>
              <a:rPr lang="en-IN" dirty="0" smtClean="0"/>
              <a:t>5?</a:t>
            </a:r>
          </a:p>
          <a:p>
            <a:endParaRPr lang="en-IN" dirty="0" smtClean="0"/>
          </a:p>
          <a:p>
            <a:r>
              <a:rPr lang="en-IN" dirty="0" smtClean="0"/>
              <a:t>b</a:t>
            </a:r>
            <a:r>
              <a:rPr lang="en-IN" dirty="0"/>
              <a:t>. How many integers from 1 through 1,000 are </a:t>
            </a:r>
            <a:r>
              <a:rPr lang="en-IN" dirty="0" smtClean="0"/>
              <a:t>neither multiples </a:t>
            </a:r>
            <a:r>
              <a:rPr lang="en-IN" dirty="0"/>
              <a:t>of 3 nor multiples of 5?</a:t>
            </a:r>
            <a:endParaRPr lang="en-US" altLang="en-US" dirty="0"/>
          </a:p>
        </p:txBody>
      </p:sp>
    </p:spTree>
    <p:extLst>
      <p:ext uri="{BB962C8B-B14F-4D97-AF65-F5344CB8AC3E}">
        <p14:creationId xmlns:p14="http://schemas.microsoft.com/office/powerpoint/2010/main" val="2778331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600" dirty="0"/>
              <a:t>Counting Elements of Disjoint Sets: The Addition Rule</a:t>
            </a:r>
          </a:p>
        </p:txBody>
      </p:sp>
      <p:sp>
        <p:nvSpPr>
          <p:cNvPr id="3" name="Content Placeholder 2"/>
          <p:cNvSpPr>
            <a:spLocks noGrp="1"/>
          </p:cNvSpPr>
          <p:nvPr>
            <p:ph sz="quarter" idx="13"/>
          </p:nvPr>
        </p:nvSpPr>
        <p:spPr>
          <a:xfrm>
            <a:off x="457200" y="1447800"/>
            <a:ext cx="8226425" cy="3352800"/>
          </a:xfrm>
        </p:spPr>
        <p:txBody>
          <a:bodyPr/>
          <a:lstStyle/>
          <a:p>
            <a:pPr marL="0" indent="0"/>
            <a:r>
              <a:rPr lang="en-IN" dirty="0"/>
              <a:t>In this section we look at counting problems that can be solved by counting the number </a:t>
            </a:r>
            <a:r>
              <a:rPr lang="en-IN" dirty="0" smtClean="0"/>
              <a:t>of elements </a:t>
            </a:r>
            <a:r>
              <a:rPr lang="en-IN" dirty="0"/>
              <a:t>in the union of two sets, the difference of two sets, or the intersection of two </a:t>
            </a:r>
            <a:r>
              <a:rPr lang="en-IN" dirty="0" smtClean="0"/>
              <a:t>sets. </a:t>
            </a:r>
          </a:p>
          <a:p>
            <a:pPr marL="0" indent="0"/>
            <a:endParaRPr lang="en-IN" dirty="0"/>
          </a:p>
          <a:p>
            <a:pPr marL="0" indent="0"/>
            <a:r>
              <a:rPr lang="en-IN" dirty="0" smtClean="0"/>
              <a:t>The </a:t>
            </a:r>
            <a:r>
              <a:rPr lang="en-IN" dirty="0"/>
              <a:t>basic rule underlying the calculation of the number of elements in a union or </a:t>
            </a:r>
            <a:r>
              <a:rPr lang="en-IN" dirty="0" smtClean="0"/>
              <a:t>difference or </a:t>
            </a:r>
            <a:r>
              <a:rPr lang="en-IN" dirty="0"/>
              <a:t>intersection is the addition rule. </a:t>
            </a:r>
            <a:endParaRPr lang="en-US" altLang="en-US" dirty="0"/>
          </a:p>
        </p:txBody>
      </p:sp>
    </p:spTree>
    <p:extLst>
      <p:ext uri="{BB962C8B-B14F-4D97-AF65-F5344CB8AC3E}">
        <p14:creationId xmlns:p14="http://schemas.microsoft.com/office/powerpoint/2010/main" val="24858551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9.3.6 </a:t>
            </a:r>
            <a:r>
              <a:rPr lang="en-US" altLang="en-US" dirty="0"/>
              <a:t>– </a:t>
            </a:r>
            <a:r>
              <a:rPr lang="en-US" altLang="en-US" i="1" dirty="0"/>
              <a:t>Solution</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4572000"/>
          </a:xfrm>
        </p:spPr>
        <p:txBody>
          <a:bodyPr/>
          <a:lstStyle/>
          <a:p>
            <a:r>
              <a:rPr lang="en-IN" dirty="0" smtClean="0"/>
              <a:t>a. Let </a:t>
            </a:r>
            <a:r>
              <a:rPr lang="en-IN" i="1" dirty="0"/>
              <a:t>A </a:t>
            </a:r>
            <a:r>
              <a:rPr lang="en-IN" i="1" dirty="0" smtClean="0"/>
              <a:t>=</a:t>
            </a:r>
            <a:r>
              <a:rPr lang="en-IN" dirty="0" smtClean="0"/>
              <a:t> </a:t>
            </a:r>
            <a:r>
              <a:rPr lang="en-IN" dirty="0"/>
              <a:t>the set of all integers from 1 through 1,000 that </a:t>
            </a:r>
            <a:r>
              <a:rPr lang="en-IN" dirty="0" smtClean="0"/>
              <a:t>	      are </a:t>
            </a:r>
            <a:r>
              <a:rPr lang="en-IN" dirty="0"/>
              <a:t>multiples of </a:t>
            </a:r>
            <a:r>
              <a:rPr lang="en-IN" dirty="0" smtClean="0"/>
              <a:t>3. </a:t>
            </a:r>
            <a:endParaRPr lang="en-IN" sz="1400" dirty="0" smtClean="0"/>
          </a:p>
          <a:p>
            <a:r>
              <a:rPr lang="en-IN" dirty="0" smtClean="0"/>
              <a:t>	Let </a:t>
            </a:r>
            <a:r>
              <a:rPr lang="en-IN" i="1" dirty="0"/>
              <a:t>B </a:t>
            </a:r>
            <a:r>
              <a:rPr lang="en-IN" dirty="0" smtClean="0"/>
              <a:t>= </a:t>
            </a:r>
            <a:r>
              <a:rPr lang="en-IN" dirty="0"/>
              <a:t>the set of all integers from 1 through 1,000 that </a:t>
            </a:r>
            <a:r>
              <a:rPr lang="en-IN" dirty="0" smtClean="0"/>
              <a:t>	      are </a:t>
            </a:r>
            <a:r>
              <a:rPr lang="en-IN" dirty="0"/>
              <a:t>multiples of </a:t>
            </a:r>
            <a:r>
              <a:rPr lang="en-IN" dirty="0" smtClean="0"/>
              <a:t>5. </a:t>
            </a:r>
          </a:p>
          <a:p>
            <a:endParaRPr lang="en-IN" sz="100" dirty="0"/>
          </a:p>
          <a:p>
            <a:r>
              <a:rPr lang="en-IN" dirty="0" smtClean="0"/>
              <a:t>	Then</a:t>
            </a:r>
          </a:p>
          <a:p>
            <a:r>
              <a:rPr lang="en-IN" i="1" dirty="0"/>
              <a:t>	</a:t>
            </a:r>
            <a:r>
              <a:rPr lang="en-IN" i="1" dirty="0" smtClean="0"/>
              <a:t>A </a:t>
            </a:r>
            <a:r>
              <a:rPr lang="en-IN" dirty="0"/>
              <a:t>∪ </a:t>
            </a:r>
            <a:r>
              <a:rPr lang="en-IN" i="1" dirty="0"/>
              <a:t>B </a:t>
            </a:r>
            <a:r>
              <a:rPr lang="en-IN" dirty="0" smtClean="0"/>
              <a:t>= </a:t>
            </a:r>
            <a:r>
              <a:rPr lang="en-IN" dirty="0"/>
              <a:t>the set of all integers from 1 through 1,000 that </a:t>
            </a:r>
            <a:r>
              <a:rPr lang="en-IN" dirty="0" smtClean="0"/>
              <a:t>	       are </a:t>
            </a:r>
            <a:r>
              <a:rPr lang="en-IN" dirty="0"/>
              <a:t>multiples of </a:t>
            </a:r>
            <a:r>
              <a:rPr lang="en-IN" dirty="0" smtClean="0"/>
              <a:t>3 or </a:t>
            </a:r>
            <a:r>
              <a:rPr lang="en-IN" dirty="0"/>
              <a:t>multiples of </a:t>
            </a:r>
            <a:r>
              <a:rPr lang="en-IN" dirty="0" smtClean="0"/>
              <a:t>5 </a:t>
            </a:r>
          </a:p>
          <a:p>
            <a:r>
              <a:rPr lang="en-IN" dirty="0" smtClean="0"/>
              <a:t>	and </a:t>
            </a:r>
          </a:p>
          <a:p>
            <a:r>
              <a:rPr lang="en-IN" i="1" dirty="0"/>
              <a:t>	</a:t>
            </a:r>
            <a:r>
              <a:rPr lang="en-IN" i="1" dirty="0" smtClean="0"/>
              <a:t>A </a:t>
            </a:r>
            <a:r>
              <a:rPr lang="en-IN" dirty="0"/>
              <a:t>∩ </a:t>
            </a:r>
            <a:r>
              <a:rPr lang="en-IN" i="1" dirty="0"/>
              <a:t>B </a:t>
            </a:r>
            <a:r>
              <a:rPr lang="en-IN" dirty="0" smtClean="0"/>
              <a:t>= </a:t>
            </a:r>
            <a:r>
              <a:rPr lang="en-IN" dirty="0"/>
              <a:t>the set </a:t>
            </a:r>
            <a:r>
              <a:rPr lang="en-IN" dirty="0" smtClean="0"/>
              <a:t>of all </a:t>
            </a:r>
            <a:r>
              <a:rPr lang="en-IN" dirty="0"/>
              <a:t>integers from 1 through 1,000 that </a:t>
            </a:r>
            <a:r>
              <a:rPr lang="en-IN" dirty="0" smtClean="0"/>
              <a:t>	       are multiples of </a:t>
            </a:r>
            <a:r>
              <a:rPr lang="en-IN" dirty="0"/>
              <a:t>both 3 and </a:t>
            </a:r>
            <a:r>
              <a:rPr lang="en-IN" dirty="0" smtClean="0"/>
              <a:t>5</a:t>
            </a:r>
            <a:endParaRPr lang="en-US" altLang="en-US" dirty="0"/>
          </a:p>
        </p:txBody>
      </p:sp>
    </p:spTree>
    <p:extLst>
      <p:ext uri="{BB962C8B-B14F-4D97-AF65-F5344CB8AC3E}">
        <p14:creationId xmlns:p14="http://schemas.microsoft.com/office/powerpoint/2010/main" val="48979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9.3.6 </a:t>
            </a:r>
            <a:r>
              <a:rPr lang="en-US" altLang="en-US" dirty="0"/>
              <a:t>– </a:t>
            </a:r>
            <a:r>
              <a:rPr lang="en-US" altLang="en-US" i="1" dirty="0"/>
              <a:t>Solution</a:t>
            </a:r>
            <a:endParaRPr lang="en-IN" altLang="en-US" dirty="0">
              <a:solidFill>
                <a:schemeClr val="tx1"/>
              </a:solidFill>
            </a:endParaRPr>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3733800"/>
          </a:xfrm>
        </p:spPr>
        <p:txBody>
          <a:bodyPr/>
          <a:lstStyle/>
          <a:p>
            <a:r>
              <a:rPr lang="en-IN" dirty="0"/>
              <a:t>	</a:t>
            </a:r>
            <a:r>
              <a:rPr lang="en-IN" dirty="0" smtClean="0"/>
              <a:t>	   = </a:t>
            </a:r>
            <a:r>
              <a:rPr lang="en-IN" dirty="0"/>
              <a:t>the set of all integers from 1 through 1,000 that </a:t>
            </a:r>
            <a:r>
              <a:rPr lang="en-IN" dirty="0" smtClean="0"/>
              <a:t>	      are multiples </a:t>
            </a:r>
            <a:r>
              <a:rPr lang="en-IN" dirty="0"/>
              <a:t>of 15</a:t>
            </a:r>
            <a:r>
              <a:rPr lang="en-IN" dirty="0" smtClean="0"/>
              <a:t>.</a:t>
            </a:r>
          </a:p>
          <a:p>
            <a:endParaRPr lang="en-IN" dirty="0" smtClean="0"/>
          </a:p>
          <a:p>
            <a:r>
              <a:rPr lang="en-IN" i="1" dirty="0" smtClean="0"/>
              <a:t>	[</a:t>
            </a:r>
            <a:r>
              <a:rPr lang="en-IN" i="1" dirty="0"/>
              <a:t>Now calculate N</a:t>
            </a:r>
            <a:r>
              <a:rPr lang="en-IN" dirty="0"/>
              <a:t>(</a:t>
            </a:r>
            <a:r>
              <a:rPr lang="en-IN" i="1" dirty="0"/>
              <a:t>A</a:t>
            </a:r>
            <a:r>
              <a:rPr lang="en-IN" dirty="0"/>
              <a:t>), </a:t>
            </a:r>
            <a:r>
              <a:rPr lang="en-IN" i="1" dirty="0"/>
              <a:t>N</a:t>
            </a:r>
            <a:r>
              <a:rPr lang="en-IN" dirty="0"/>
              <a:t>(</a:t>
            </a:r>
            <a:r>
              <a:rPr lang="en-IN" i="1" dirty="0"/>
              <a:t>B</a:t>
            </a:r>
            <a:r>
              <a:rPr lang="en-IN" dirty="0"/>
              <a:t>), </a:t>
            </a:r>
            <a:r>
              <a:rPr lang="en-IN" i="1" dirty="0"/>
              <a:t>and N</a:t>
            </a:r>
            <a:r>
              <a:rPr lang="en-IN" dirty="0"/>
              <a:t>(</a:t>
            </a:r>
            <a:r>
              <a:rPr lang="en-IN" i="1" dirty="0"/>
              <a:t>A </a:t>
            </a:r>
            <a:r>
              <a:rPr lang="en-IN" dirty="0">
                <a:ea typeface="Arial Unicode MS" panose="020B0604020202020204" pitchFamily="34" charset="-128"/>
                <a:cs typeface="Arial Unicode MS" panose="020B0604020202020204" pitchFamily="34" charset="-128"/>
              </a:rPr>
              <a:t>∩</a:t>
            </a:r>
            <a:r>
              <a:rPr lang="en-IN" dirty="0"/>
              <a:t> </a:t>
            </a:r>
            <a:r>
              <a:rPr lang="en-IN" i="1" dirty="0"/>
              <a:t>B</a:t>
            </a:r>
            <a:r>
              <a:rPr lang="en-IN" dirty="0"/>
              <a:t>) </a:t>
            </a:r>
            <a:r>
              <a:rPr lang="en-IN" i="1" dirty="0"/>
              <a:t>and use </a:t>
            </a:r>
            <a:r>
              <a:rPr lang="en-IN" i="1" dirty="0" smtClean="0"/>
              <a:t>the inclusion/exclusion </a:t>
            </a:r>
            <a:r>
              <a:rPr lang="en-IN" i="1" dirty="0"/>
              <a:t>rule to solve </a:t>
            </a:r>
            <a:r>
              <a:rPr lang="en-IN" i="1" dirty="0" smtClean="0"/>
              <a:t>for N</a:t>
            </a:r>
            <a:r>
              <a:rPr lang="en-IN" dirty="0" smtClean="0"/>
              <a:t>(</a:t>
            </a:r>
            <a:r>
              <a:rPr lang="en-IN" i="1" dirty="0" smtClean="0"/>
              <a:t>A </a:t>
            </a:r>
            <a:r>
              <a:rPr lang="en-IN" dirty="0">
                <a:ea typeface="Arial Unicode MS" panose="020B0604020202020204" pitchFamily="34" charset="-128"/>
                <a:cs typeface="Arial Unicode MS" panose="020B0604020202020204" pitchFamily="34" charset="-128"/>
              </a:rPr>
              <a:t>∪</a:t>
            </a:r>
            <a:r>
              <a:rPr lang="en-IN" dirty="0" smtClean="0"/>
              <a:t> </a:t>
            </a:r>
            <a:r>
              <a:rPr lang="en-IN" i="1" dirty="0"/>
              <a:t>B</a:t>
            </a:r>
            <a:r>
              <a:rPr lang="en-IN" dirty="0" smtClean="0"/>
              <a:t>)</a:t>
            </a:r>
            <a:r>
              <a:rPr lang="en-IN" i="1" dirty="0" smtClean="0"/>
              <a:t>.]</a:t>
            </a:r>
          </a:p>
          <a:p>
            <a:endParaRPr lang="en-US" altLang="en-US" i="1" dirty="0"/>
          </a:p>
          <a:p>
            <a:r>
              <a:rPr lang="en-IN" dirty="0" smtClean="0"/>
              <a:t>	Because </a:t>
            </a:r>
            <a:r>
              <a:rPr lang="en-IN" dirty="0"/>
              <a:t>every third integer from 3 through 999 is </a:t>
            </a:r>
            <a:r>
              <a:rPr lang="en-IN" dirty="0" smtClean="0"/>
              <a:t>a multiple </a:t>
            </a:r>
            <a:r>
              <a:rPr lang="en-IN" dirty="0"/>
              <a:t>of 3, each can be </a:t>
            </a:r>
            <a:r>
              <a:rPr lang="en-IN" dirty="0" smtClean="0"/>
              <a:t>represented in </a:t>
            </a:r>
            <a:r>
              <a:rPr lang="en-IN" dirty="0"/>
              <a:t>the form 3</a:t>
            </a:r>
            <a:r>
              <a:rPr lang="en-IN" i="1" dirty="0"/>
              <a:t>k</a:t>
            </a:r>
            <a:r>
              <a:rPr lang="en-IN" dirty="0"/>
              <a:t>, for some integer </a:t>
            </a:r>
            <a:r>
              <a:rPr lang="en-IN" i="1" dirty="0"/>
              <a:t>k </a:t>
            </a:r>
            <a:r>
              <a:rPr lang="en-IN" dirty="0"/>
              <a:t>from 1 through 333.</a:t>
            </a:r>
            <a:endParaRPr lang="en-US" altLang="en-US" dirty="0"/>
          </a:p>
        </p:txBody>
      </p:sp>
    </p:spTree>
    <p:extLst>
      <p:ext uri="{BB962C8B-B14F-4D97-AF65-F5344CB8AC3E}">
        <p14:creationId xmlns:p14="http://schemas.microsoft.com/office/powerpoint/2010/main" val="23835596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9.3.6 </a:t>
            </a:r>
            <a:r>
              <a:rPr lang="en-US" altLang="en-US" dirty="0"/>
              <a:t>– </a:t>
            </a:r>
            <a:r>
              <a:rPr lang="en-US" altLang="en-US" i="1" dirty="0"/>
              <a:t>Solution</a:t>
            </a:r>
            <a:endParaRPr lang="en-IN" altLang="en-US" dirty="0">
              <a:solidFill>
                <a:schemeClr val="tx1"/>
              </a:solidFill>
            </a:endParaRPr>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838200"/>
          </a:xfrm>
        </p:spPr>
        <p:txBody>
          <a:bodyPr/>
          <a:lstStyle/>
          <a:p>
            <a:r>
              <a:rPr lang="en-IN" dirty="0" smtClean="0"/>
              <a:t>	Hence </a:t>
            </a:r>
            <a:r>
              <a:rPr lang="en-IN" dirty="0"/>
              <a:t>there are </a:t>
            </a:r>
            <a:r>
              <a:rPr lang="en-IN" dirty="0" smtClean="0"/>
              <a:t>333 multiples </a:t>
            </a:r>
            <a:r>
              <a:rPr lang="en-IN" dirty="0"/>
              <a:t>of 3 from 1 through 1,000, and so </a:t>
            </a:r>
            <a:r>
              <a:rPr lang="en-IN" i="1" dirty="0"/>
              <a:t>N</a:t>
            </a:r>
            <a:r>
              <a:rPr lang="en-IN" dirty="0"/>
              <a:t>(</a:t>
            </a:r>
            <a:r>
              <a:rPr lang="en-IN" i="1" dirty="0"/>
              <a:t>A</a:t>
            </a:r>
            <a:r>
              <a:rPr lang="en-IN" dirty="0"/>
              <a:t>) </a:t>
            </a:r>
            <a:r>
              <a:rPr lang="en-IN" dirty="0" smtClean="0"/>
              <a:t>= </a:t>
            </a:r>
            <a:r>
              <a:rPr lang="en-IN" dirty="0"/>
              <a:t>333.</a:t>
            </a:r>
            <a:endParaRPr lang="en-US" altLang="en-US" dirty="0"/>
          </a:p>
        </p:txBody>
      </p:sp>
      <p:pic>
        <p:nvPicPr>
          <p:cNvPr id="1026" name="Picture 2" descr="The list of integers displayed in a row is as follows:&#10;1 2 3 4 5 6 ... 996 997 998 999.&#10;From this list, the arrows are drawn between every third integer that is 3, 6, continued up to 996, 999 and its corresponding multiple of 3 that is 1, 2 continued up to 332, 333, respectivel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362200"/>
            <a:ext cx="5543289" cy="1209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sz="quarter" idx="13"/>
          </p:nvPr>
        </p:nvSpPr>
        <p:spPr>
          <a:xfrm>
            <a:off x="457200" y="3733800"/>
            <a:ext cx="8226425" cy="838200"/>
          </a:xfrm>
        </p:spPr>
        <p:txBody>
          <a:bodyPr/>
          <a:lstStyle/>
          <a:p>
            <a:r>
              <a:rPr lang="en-IN" dirty="0" smtClean="0"/>
              <a:t>	Similarly</a:t>
            </a:r>
            <a:r>
              <a:rPr lang="en-IN" dirty="0"/>
              <a:t>, each multiple of 5 from 1 through 1,000 has the form 5</a:t>
            </a:r>
            <a:r>
              <a:rPr lang="en-IN" i="1" dirty="0"/>
              <a:t>k</a:t>
            </a:r>
            <a:r>
              <a:rPr lang="en-IN" dirty="0"/>
              <a:t>, for some integer </a:t>
            </a:r>
            <a:r>
              <a:rPr lang="en-IN" i="1" dirty="0" smtClean="0"/>
              <a:t>k </a:t>
            </a:r>
            <a:r>
              <a:rPr lang="en-IN" dirty="0" smtClean="0"/>
              <a:t>from </a:t>
            </a:r>
            <a:r>
              <a:rPr lang="en-IN" dirty="0"/>
              <a:t>1 through 200.</a:t>
            </a:r>
            <a:endParaRPr lang="en-US" altLang="en-US" dirty="0"/>
          </a:p>
        </p:txBody>
      </p:sp>
      <p:pic>
        <p:nvPicPr>
          <p:cNvPr id="1027" name="Picture 3" descr="The list of integers displayed in a row is as follows:&#10;1 2 3 4 5 6 7 8 9 10 ... 995 996 997 998 999 1000&#10;From this list, the arrows are drawn between every fifth integer that is 5, 10, continued up to 995, 1000 and its corresponding multiple of 5 that is 1, 2 continued up to 199, 200, respectively.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327" y="4648200"/>
            <a:ext cx="7127346" cy="1013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67470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9.3.6 </a:t>
            </a:r>
            <a:r>
              <a:rPr lang="en-US" altLang="en-US" dirty="0"/>
              <a:t>– </a:t>
            </a:r>
            <a:r>
              <a:rPr lang="en-US" altLang="en-US" i="1" dirty="0"/>
              <a:t>Solution</a:t>
            </a:r>
            <a:endParaRPr lang="en-IN" altLang="en-US" dirty="0">
              <a:solidFill>
                <a:schemeClr val="tx1"/>
              </a:solidFill>
            </a:endParaRPr>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1676400"/>
          </a:xfrm>
        </p:spPr>
        <p:txBody>
          <a:bodyPr/>
          <a:lstStyle/>
          <a:p>
            <a:r>
              <a:rPr lang="en-IN" dirty="0" smtClean="0"/>
              <a:t>	Thus </a:t>
            </a:r>
            <a:r>
              <a:rPr lang="en-IN" dirty="0"/>
              <a:t>there are 200 multiples of 5 from 1 through 1,000 and </a:t>
            </a:r>
            <a:r>
              <a:rPr lang="en-IN" i="1" dirty="0"/>
              <a:t>N</a:t>
            </a:r>
            <a:r>
              <a:rPr lang="en-IN" dirty="0"/>
              <a:t>(</a:t>
            </a:r>
            <a:r>
              <a:rPr lang="en-IN" i="1" dirty="0"/>
              <a:t>B</a:t>
            </a:r>
            <a:r>
              <a:rPr lang="en-IN" dirty="0"/>
              <a:t>) </a:t>
            </a:r>
            <a:r>
              <a:rPr lang="en-IN" dirty="0" smtClean="0"/>
              <a:t>= </a:t>
            </a:r>
            <a:r>
              <a:rPr lang="en-IN" dirty="0"/>
              <a:t>200. </a:t>
            </a:r>
            <a:r>
              <a:rPr lang="en-IN" dirty="0" smtClean="0"/>
              <a:t>Finally, each </a:t>
            </a:r>
            <a:r>
              <a:rPr lang="en-IN" dirty="0"/>
              <a:t>multiple of 15 from 1 through 1,000 has the form 15</a:t>
            </a:r>
            <a:r>
              <a:rPr lang="en-IN" i="1" dirty="0"/>
              <a:t>k</a:t>
            </a:r>
            <a:r>
              <a:rPr lang="en-IN" dirty="0"/>
              <a:t>, for some integer </a:t>
            </a:r>
            <a:r>
              <a:rPr lang="en-IN" i="1" dirty="0"/>
              <a:t>k </a:t>
            </a:r>
            <a:r>
              <a:rPr lang="en-IN" dirty="0"/>
              <a:t>from </a:t>
            </a:r>
            <a:r>
              <a:rPr lang="en-IN" dirty="0" smtClean="0"/>
              <a:t>1 through </a:t>
            </a:r>
            <a:r>
              <a:rPr lang="en-IN" dirty="0"/>
              <a:t>66 (since 990 = </a:t>
            </a:r>
            <a:r>
              <a:rPr lang="en-IN" dirty="0" smtClean="0"/>
              <a:t>66 </a:t>
            </a:r>
            <a:r>
              <a:rPr lang="en-IN" b="1" dirty="0" smtClean="0"/>
              <a:t>·</a:t>
            </a:r>
            <a:r>
              <a:rPr lang="en-IN" dirty="0" smtClean="0"/>
              <a:t> 15</a:t>
            </a:r>
            <a:r>
              <a:rPr lang="en-IN" dirty="0"/>
              <a:t>).</a:t>
            </a:r>
            <a:endParaRPr lang="en-US" altLang="en-US" dirty="0"/>
          </a:p>
        </p:txBody>
      </p:sp>
      <p:pic>
        <p:nvPicPr>
          <p:cNvPr id="2050" name="Picture 2" descr="The list of integers displayed in a row is as follows:&#10;1 2 ... 15 ... 30 ... 975 ... 990 ... 999 1000&#10;From this list, the arrows are drawn between every fifteenth integer that is 15, 30, continued up to 975, 990 and its corresponding multiple of 15 that is 1, 2 continued up to 65, 66, respectivel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189873"/>
            <a:ext cx="6754983" cy="1153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sz="quarter" idx="13"/>
          </p:nvPr>
        </p:nvSpPr>
        <p:spPr>
          <a:xfrm>
            <a:off x="457200" y="4572000"/>
            <a:ext cx="8226425" cy="838200"/>
          </a:xfrm>
        </p:spPr>
        <p:txBody>
          <a:bodyPr/>
          <a:lstStyle/>
          <a:p>
            <a:r>
              <a:rPr lang="en-IN" dirty="0" smtClean="0"/>
              <a:t>	Hence </a:t>
            </a:r>
            <a:r>
              <a:rPr lang="en-IN" dirty="0"/>
              <a:t>there are 66 multiples of 15 from 1 through </a:t>
            </a:r>
            <a:r>
              <a:rPr lang="en-IN" dirty="0" smtClean="0"/>
              <a:t>1,000, and </a:t>
            </a:r>
            <a:r>
              <a:rPr lang="en-IN" i="1" dirty="0"/>
              <a:t>N</a:t>
            </a:r>
            <a:r>
              <a:rPr lang="en-IN" dirty="0"/>
              <a:t>(</a:t>
            </a:r>
            <a:r>
              <a:rPr lang="en-IN" i="1" dirty="0"/>
              <a:t>A </a:t>
            </a:r>
            <a:r>
              <a:rPr lang="en-IN" dirty="0">
                <a:ea typeface="Arial Unicode MS" panose="020B0604020202020204" pitchFamily="34" charset="-128"/>
                <a:cs typeface="Arial Unicode MS" panose="020B0604020202020204" pitchFamily="34" charset="-128"/>
              </a:rPr>
              <a:t>∩</a:t>
            </a:r>
            <a:r>
              <a:rPr lang="en-IN" dirty="0" smtClean="0"/>
              <a:t> </a:t>
            </a:r>
            <a:r>
              <a:rPr lang="en-IN" i="1" dirty="0"/>
              <a:t>B</a:t>
            </a:r>
            <a:r>
              <a:rPr lang="en-IN" dirty="0"/>
              <a:t>) </a:t>
            </a:r>
            <a:r>
              <a:rPr lang="en-IN" dirty="0" smtClean="0"/>
              <a:t>= </a:t>
            </a:r>
            <a:r>
              <a:rPr lang="en-IN" dirty="0"/>
              <a:t>66.</a:t>
            </a:r>
            <a:endParaRPr lang="en-US" altLang="en-US" dirty="0"/>
          </a:p>
        </p:txBody>
      </p:sp>
    </p:spTree>
    <p:extLst>
      <p:ext uri="{BB962C8B-B14F-4D97-AF65-F5344CB8AC3E}">
        <p14:creationId xmlns:p14="http://schemas.microsoft.com/office/powerpoint/2010/main" val="23797996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9.3.6 </a:t>
            </a:r>
            <a:r>
              <a:rPr lang="en-US" altLang="en-US" dirty="0"/>
              <a:t>– </a:t>
            </a:r>
            <a:r>
              <a:rPr lang="en-US" altLang="en-US" i="1" dirty="0"/>
              <a:t>Solution</a:t>
            </a:r>
            <a:endParaRPr lang="en-IN" altLang="en-US" dirty="0">
              <a:solidFill>
                <a:schemeClr val="tx1"/>
              </a:solidFill>
            </a:endParaRPr>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3810000"/>
          </a:xfrm>
        </p:spPr>
        <p:txBody>
          <a:bodyPr/>
          <a:lstStyle/>
          <a:p>
            <a:r>
              <a:rPr lang="en-IN" dirty="0" smtClean="0"/>
              <a:t>	It follows by </a:t>
            </a:r>
            <a:r>
              <a:rPr lang="en-IN" dirty="0"/>
              <a:t>the inclusion/exclusion rule </a:t>
            </a:r>
            <a:r>
              <a:rPr lang="en-IN" dirty="0" smtClean="0"/>
              <a:t>that</a:t>
            </a:r>
          </a:p>
          <a:p>
            <a:endParaRPr lang="en-IN" i="1" dirty="0" smtClean="0"/>
          </a:p>
          <a:p>
            <a:r>
              <a:rPr lang="pt-BR" i="1" dirty="0" smtClean="0"/>
              <a:t>		    N</a:t>
            </a:r>
            <a:r>
              <a:rPr lang="pt-BR" dirty="0" smtClean="0"/>
              <a:t>(</a:t>
            </a:r>
            <a:r>
              <a:rPr lang="pt-BR" i="1" dirty="0" smtClean="0"/>
              <a:t>A </a:t>
            </a:r>
            <a:r>
              <a:rPr lang="en-IN" dirty="0">
                <a:ea typeface="Arial Unicode MS" panose="020B0604020202020204" pitchFamily="34" charset="-128"/>
                <a:cs typeface="Arial Unicode MS" panose="020B0604020202020204" pitchFamily="34" charset="-128"/>
              </a:rPr>
              <a:t>∪</a:t>
            </a:r>
            <a:r>
              <a:rPr lang="pt-BR" dirty="0" smtClean="0"/>
              <a:t> </a:t>
            </a:r>
            <a:r>
              <a:rPr lang="pt-BR" i="1" dirty="0"/>
              <a:t>B</a:t>
            </a:r>
            <a:r>
              <a:rPr lang="pt-BR" dirty="0"/>
              <a:t>) </a:t>
            </a:r>
            <a:r>
              <a:rPr lang="pt-BR" dirty="0" smtClean="0"/>
              <a:t>= </a:t>
            </a:r>
            <a:r>
              <a:rPr lang="pt-BR" i="1" dirty="0"/>
              <a:t>N</a:t>
            </a:r>
            <a:r>
              <a:rPr lang="pt-BR" dirty="0"/>
              <a:t>(</a:t>
            </a:r>
            <a:r>
              <a:rPr lang="pt-BR" i="1" dirty="0"/>
              <a:t>A</a:t>
            </a:r>
            <a:r>
              <a:rPr lang="pt-BR" dirty="0" smtClean="0"/>
              <a:t>) + </a:t>
            </a:r>
            <a:r>
              <a:rPr lang="pt-BR" i="1" dirty="0" smtClean="0"/>
              <a:t>N</a:t>
            </a:r>
            <a:r>
              <a:rPr lang="pt-BR" dirty="0" smtClean="0"/>
              <a:t>(</a:t>
            </a:r>
            <a:r>
              <a:rPr lang="pt-BR" i="1" dirty="0" smtClean="0"/>
              <a:t>B</a:t>
            </a:r>
            <a:r>
              <a:rPr lang="pt-BR" dirty="0" smtClean="0"/>
              <a:t>) + </a:t>
            </a:r>
            <a:r>
              <a:rPr lang="pt-BR" i="1" dirty="0" smtClean="0"/>
              <a:t>N</a:t>
            </a:r>
            <a:r>
              <a:rPr lang="pt-BR" dirty="0" smtClean="0"/>
              <a:t>(</a:t>
            </a:r>
            <a:r>
              <a:rPr lang="pt-BR" i="1" dirty="0" smtClean="0"/>
              <a:t>A </a:t>
            </a:r>
            <a:r>
              <a:rPr lang="en-IN" dirty="0">
                <a:ea typeface="Arial Unicode MS" panose="020B0604020202020204" pitchFamily="34" charset="-128"/>
                <a:cs typeface="Arial Unicode MS" panose="020B0604020202020204" pitchFamily="34" charset="-128"/>
              </a:rPr>
              <a:t>∩</a:t>
            </a:r>
            <a:r>
              <a:rPr lang="pt-BR" dirty="0" smtClean="0"/>
              <a:t> </a:t>
            </a:r>
            <a:r>
              <a:rPr lang="pt-BR" i="1" dirty="0" smtClean="0"/>
              <a:t>B</a:t>
            </a:r>
            <a:r>
              <a:rPr lang="pt-BR" dirty="0" smtClean="0"/>
              <a:t>)</a:t>
            </a:r>
          </a:p>
          <a:p>
            <a:endParaRPr lang="pt-BR" sz="1200" dirty="0" smtClean="0"/>
          </a:p>
          <a:p>
            <a:r>
              <a:rPr lang="en-IN" dirty="0" smtClean="0"/>
              <a:t>			        </a:t>
            </a:r>
            <a:r>
              <a:rPr lang="en-IN" sz="800" dirty="0" smtClean="0"/>
              <a:t> </a:t>
            </a:r>
            <a:r>
              <a:rPr lang="en-IN" dirty="0" smtClean="0"/>
              <a:t>= 333 </a:t>
            </a:r>
            <a:r>
              <a:rPr lang="en-IN" dirty="0"/>
              <a:t>+ 200 − </a:t>
            </a:r>
            <a:r>
              <a:rPr lang="en-IN" dirty="0" smtClean="0"/>
              <a:t>66</a:t>
            </a:r>
          </a:p>
          <a:p>
            <a:endParaRPr lang="en-IN" sz="1100" dirty="0" smtClean="0"/>
          </a:p>
          <a:p>
            <a:r>
              <a:rPr lang="en-IN" dirty="0" smtClean="0"/>
              <a:t>			        </a:t>
            </a:r>
            <a:r>
              <a:rPr lang="en-IN" sz="500" dirty="0" smtClean="0"/>
              <a:t> </a:t>
            </a:r>
            <a:r>
              <a:rPr lang="en-IN" dirty="0" smtClean="0"/>
              <a:t>= </a:t>
            </a:r>
            <a:r>
              <a:rPr lang="en-IN" dirty="0"/>
              <a:t>467</a:t>
            </a:r>
            <a:r>
              <a:rPr lang="en-IN" dirty="0" smtClean="0"/>
              <a:t>.</a:t>
            </a:r>
          </a:p>
          <a:p>
            <a:endParaRPr lang="en-US" altLang="en-US" sz="2000" dirty="0"/>
          </a:p>
          <a:p>
            <a:r>
              <a:rPr lang="en-IN" dirty="0" smtClean="0"/>
              <a:t>	Thus</a:t>
            </a:r>
            <a:r>
              <a:rPr lang="en-IN" dirty="0"/>
              <a:t>, 467 integers from 1 through 1,000 are multiples of 3 or multiples of 5.</a:t>
            </a:r>
            <a:endParaRPr lang="en-US" altLang="en-US" dirty="0"/>
          </a:p>
        </p:txBody>
      </p:sp>
    </p:spTree>
    <p:extLst>
      <p:ext uri="{BB962C8B-B14F-4D97-AF65-F5344CB8AC3E}">
        <p14:creationId xmlns:p14="http://schemas.microsoft.com/office/powerpoint/2010/main" val="12495900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9.3.6 </a:t>
            </a:r>
            <a:r>
              <a:rPr lang="en-US" altLang="en-US" dirty="0"/>
              <a:t>– </a:t>
            </a:r>
            <a:r>
              <a:rPr lang="en-US" altLang="en-US" i="1" dirty="0"/>
              <a:t>Solution</a:t>
            </a:r>
            <a:endParaRPr lang="en-IN" altLang="en-US" dirty="0">
              <a:solidFill>
                <a:schemeClr val="tx1"/>
              </a:solidFill>
            </a:endParaRPr>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2438400"/>
          </a:xfrm>
        </p:spPr>
        <p:txBody>
          <a:bodyPr/>
          <a:lstStyle/>
          <a:p>
            <a:r>
              <a:rPr lang="en-IN" dirty="0"/>
              <a:t>b. There are 1,000 integers from 1 through 1,000, and by part (a), 467 of these are </a:t>
            </a:r>
            <a:r>
              <a:rPr lang="en-IN" dirty="0" smtClean="0"/>
              <a:t>multiples of </a:t>
            </a:r>
            <a:r>
              <a:rPr lang="en-IN" dirty="0"/>
              <a:t>3 or multiples of </a:t>
            </a:r>
            <a:r>
              <a:rPr lang="en-IN" dirty="0" smtClean="0"/>
              <a:t>5.</a:t>
            </a:r>
          </a:p>
          <a:p>
            <a:endParaRPr lang="en-IN" dirty="0"/>
          </a:p>
          <a:p>
            <a:r>
              <a:rPr lang="en-IN" dirty="0" smtClean="0"/>
              <a:t>	Thus</a:t>
            </a:r>
            <a:r>
              <a:rPr lang="en-IN" dirty="0"/>
              <a:t>, by the set difference rule, there are </a:t>
            </a:r>
            <a:r>
              <a:rPr lang="en-IN" dirty="0" smtClean="0"/>
              <a:t>	           1,000 </a:t>
            </a:r>
            <a:r>
              <a:rPr lang="en-IN" dirty="0"/>
              <a:t>− </a:t>
            </a:r>
            <a:r>
              <a:rPr lang="en-IN" dirty="0" smtClean="0"/>
              <a:t>467 = 533 that </a:t>
            </a:r>
            <a:r>
              <a:rPr lang="en-IN" dirty="0"/>
              <a:t>are neither multiples of 3 nor multiples of 5.</a:t>
            </a:r>
            <a:endParaRPr lang="en-US" altLang="en-US" dirty="0"/>
          </a:p>
        </p:txBody>
      </p:sp>
    </p:spTree>
    <p:extLst>
      <p:ext uri="{BB962C8B-B14F-4D97-AF65-F5344CB8AC3E}">
        <p14:creationId xmlns:p14="http://schemas.microsoft.com/office/powerpoint/2010/main" val="3146868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600" dirty="0"/>
              <a:t>Counting Elements of Disjoint Sets: The Addition Rule</a:t>
            </a:r>
          </a:p>
        </p:txBody>
      </p:sp>
      <p:sp>
        <p:nvSpPr>
          <p:cNvPr id="6" name="Content Placeholder 2"/>
          <p:cNvSpPr>
            <a:spLocks noGrp="1"/>
          </p:cNvSpPr>
          <p:nvPr>
            <p:ph sz="quarter" idx="13"/>
          </p:nvPr>
        </p:nvSpPr>
        <p:spPr>
          <a:xfrm>
            <a:off x="457200" y="1447800"/>
            <a:ext cx="8226425" cy="1219200"/>
          </a:xfrm>
        </p:spPr>
        <p:txBody>
          <a:bodyPr/>
          <a:lstStyle/>
          <a:p>
            <a:pPr marL="0" indent="0"/>
            <a:r>
              <a:rPr lang="en-IN" dirty="0" smtClean="0"/>
              <a:t>This </a:t>
            </a:r>
            <a:r>
              <a:rPr lang="en-IN" dirty="0"/>
              <a:t>rule states that the number of elements </a:t>
            </a:r>
            <a:r>
              <a:rPr lang="en-IN" dirty="0" smtClean="0"/>
              <a:t>in a </a:t>
            </a:r>
            <a:r>
              <a:rPr lang="en-IN" dirty="0"/>
              <a:t>union of mutually disjoint finite sets equals the sum of the number of elements in </a:t>
            </a:r>
            <a:r>
              <a:rPr lang="en-IN" dirty="0" smtClean="0"/>
              <a:t>each of </a:t>
            </a:r>
            <a:r>
              <a:rPr lang="en-IN" dirty="0"/>
              <a:t>the component sets.</a:t>
            </a:r>
            <a:endParaRPr lang="en-US" altLang="en-US" dirty="0"/>
          </a:p>
        </p:txBody>
      </p:sp>
      <p:pic>
        <p:nvPicPr>
          <p:cNvPr id="1026" name="Picture 2" descr="A text box has the heading, Theorem 9.3.1 The Addition Rule. The text reads, suppose a finite set A equals the union of k distinct mutually disjoint subsets A_1, A_2,…, A_k. Then&#10;N(A) = N(A_1) + N(A_2) + ... + N(A_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2819400"/>
            <a:ext cx="7411368" cy="1582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55284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IN" altLang="en-US" sz="2200" dirty="0"/>
              <a:t>Example </a:t>
            </a:r>
            <a:r>
              <a:rPr lang="en-IN" altLang="en-US" sz="2200" dirty="0" smtClean="0"/>
              <a:t>9.3.1 </a:t>
            </a:r>
            <a:r>
              <a:rPr lang="en-US" altLang="en-US" sz="2200" dirty="0"/>
              <a:t>– </a:t>
            </a:r>
            <a:r>
              <a:rPr lang="en-IN" altLang="en-US" sz="2200" i="1" dirty="0"/>
              <a:t>Counting the Number of Integers Divisible by 5</a:t>
            </a:r>
            <a:endParaRPr lang="en-IN" altLang="en-US" sz="2200" dirty="0"/>
          </a:p>
        </p:txBody>
      </p:sp>
      <p:sp>
        <p:nvSpPr>
          <p:cNvPr id="3" name="Content Placeholder 2"/>
          <p:cNvSpPr>
            <a:spLocks noGrp="1"/>
          </p:cNvSpPr>
          <p:nvPr>
            <p:ph sz="quarter" idx="13"/>
          </p:nvPr>
        </p:nvSpPr>
        <p:spPr>
          <a:xfrm>
            <a:off x="457200" y="1447800"/>
            <a:ext cx="8226425" cy="2590800"/>
          </a:xfrm>
        </p:spPr>
        <p:txBody>
          <a:bodyPr/>
          <a:lstStyle/>
          <a:p>
            <a:pPr marL="0" indent="0"/>
            <a:r>
              <a:rPr lang="en-IN" dirty="0"/>
              <a:t>How many three-digit integers (integers from 100 to 999 inclusive) are divisible by 5?</a:t>
            </a:r>
            <a:endParaRPr lang="en-US" altLang="en-US" dirty="0"/>
          </a:p>
        </p:txBody>
      </p:sp>
    </p:spTree>
    <p:extLst>
      <p:ext uri="{BB962C8B-B14F-4D97-AF65-F5344CB8AC3E}">
        <p14:creationId xmlns:p14="http://schemas.microsoft.com/office/powerpoint/2010/main" val="4154872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9.3.1 </a:t>
            </a:r>
            <a:r>
              <a:rPr lang="en-US" altLang="en-US" dirty="0"/>
              <a:t>– </a:t>
            </a:r>
            <a:r>
              <a:rPr lang="en-US" altLang="en-US" i="1" dirty="0"/>
              <a:t>Solution</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1905000"/>
          </a:xfrm>
        </p:spPr>
        <p:txBody>
          <a:bodyPr/>
          <a:lstStyle/>
          <a:p>
            <a:pPr marL="0" indent="0"/>
            <a:r>
              <a:rPr lang="en-IN" dirty="0"/>
              <a:t>The solution to this </a:t>
            </a:r>
            <a:r>
              <a:rPr lang="en-IN" dirty="0" smtClean="0"/>
              <a:t>problem </a:t>
            </a:r>
            <a:r>
              <a:rPr lang="en-IN" dirty="0"/>
              <a:t>uses the addition rule. </a:t>
            </a:r>
            <a:r>
              <a:rPr lang="en-IN" dirty="0" smtClean="0"/>
              <a:t>Integers that </a:t>
            </a:r>
            <a:r>
              <a:rPr lang="en-IN" dirty="0"/>
              <a:t>are divisible by 5 end either in 5 or in 0</a:t>
            </a:r>
            <a:r>
              <a:rPr lang="en-IN" dirty="0" smtClean="0"/>
              <a:t>. Thus </a:t>
            </a:r>
            <a:r>
              <a:rPr lang="en-IN" dirty="0"/>
              <a:t>the set </a:t>
            </a:r>
            <a:r>
              <a:rPr lang="en-IN" dirty="0" smtClean="0"/>
              <a:t>of all </a:t>
            </a:r>
            <a:r>
              <a:rPr lang="en-IN" dirty="0"/>
              <a:t>three-digit integers that are divisible by 5 can be split into two mutually disjoint </a:t>
            </a:r>
            <a:r>
              <a:rPr lang="en-IN" dirty="0" smtClean="0"/>
              <a:t>subsets </a:t>
            </a:r>
            <a:r>
              <a:rPr lang="en-IN" i="1" dirty="0" smtClean="0"/>
              <a:t>A</a:t>
            </a:r>
            <a:r>
              <a:rPr lang="en-IN" baseline="-25000" dirty="0" smtClean="0"/>
              <a:t>1</a:t>
            </a:r>
            <a:r>
              <a:rPr lang="en-IN" dirty="0" smtClean="0"/>
              <a:t> </a:t>
            </a:r>
            <a:r>
              <a:rPr lang="en-IN" dirty="0"/>
              <a:t>and </a:t>
            </a:r>
            <a:r>
              <a:rPr lang="en-IN" i="1" dirty="0"/>
              <a:t>A</a:t>
            </a:r>
            <a:r>
              <a:rPr lang="en-IN" baseline="-25000" dirty="0"/>
              <a:t>2</a:t>
            </a:r>
            <a:r>
              <a:rPr lang="en-IN" dirty="0"/>
              <a:t> as shown in Figure </a:t>
            </a:r>
            <a:r>
              <a:rPr lang="en-IN" dirty="0" smtClean="0"/>
              <a:t>9.3.1.</a:t>
            </a:r>
            <a:endParaRPr lang="en-US" altLang="en-US" dirty="0"/>
          </a:p>
        </p:txBody>
      </p:sp>
      <p:sp>
        <p:nvSpPr>
          <p:cNvPr id="8" name="Content Placeholder 2"/>
          <p:cNvSpPr>
            <a:spLocks noGrp="1"/>
          </p:cNvSpPr>
          <p:nvPr>
            <p:ph sz="quarter" idx="13"/>
          </p:nvPr>
        </p:nvSpPr>
        <p:spPr>
          <a:xfrm>
            <a:off x="4114800" y="5410200"/>
            <a:ext cx="1066800" cy="304800"/>
          </a:xfrm>
        </p:spPr>
        <p:txBody>
          <a:bodyPr/>
          <a:lstStyle/>
          <a:p>
            <a:pPr marL="0" indent="0"/>
            <a:r>
              <a:rPr lang="en-IN" sz="1200" b="1" dirty="0" smtClean="0"/>
              <a:t>Figure </a:t>
            </a:r>
            <a:r>
              <a:rPr lang="en-IN" sz="1200" b="1" dirty="0"/>
              <a:t>9.3.1</a:t>
            </a:r>
            <a:endParaRPr lang="en-US" altLang="en-US" sz="1200" b="1" dirty="0"/>
          </a:p>
        </p:txBody>
      </p:sp>
      <p:pic>
        <p:nvPicPr>
          <p:cNvPr id="7" name="Picture 3" descr="An image shows a set, and it contains all three-digit integers that are divisible by 5. It is divided into two sets, namely A_1 and A_2. The set A_1 contains all three-digit integers that end in 0, and set A_2 contains all three-digit integers that end in 5. Set A_1 union set A_2 is the set of all three-digit integers that are divisible by 5. Set A_1 intersection set A_2 is an empty s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2336" y="3422303"/>
            <a:ext cx="6279329" cy="1987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8273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9.3.1 </a:t>
            </a:r>
            <a:r>
              <a:rPr lang="en-US" altLang="en-US" dirty="0"/>
              <a:t>– </a:t>
            </a:r>
            <a:r>
              <a:rPr lang="en-US" altLang="en-US" i="1" dirty="0"/>
              <a:t>Solution</a:t>
            </a:r>
            <a:endParaRPr lang="en-IN" altLang="en-US" dirty="0">
              <a:solidFill>
                <a:schemeClr val="tx1"/>
              </a:solidFill>
            </a:endParaRPr>
          </a:p>
        </p:txBody>
      </p:sp>
      <p:sp>
        <p:nvSpPr>
          <p:cNvPr id="12"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2895600"/>
          </a:xfrm>
        </p:spPr>
        <p:txBody>
          <a:bodyPr/>
          <a:lstStyle/>
          <a:p>
            <a:pPr marL="0" indent="0"/>
            <a:r>
              <a:rPr lang="en-IN" dirty="0"/>
              <a:t>Now there are as many three-digit integers that end in 0 </a:t>
            </a:r>
            <a:r>
              <a:rPr lang="en-IN" dirty="0" smtClean="0"/>
              <a:t>as there </a:t>
            </a:r>
            <a:r>
              <a:rPr lang="en-IN" dirty="0"/>
              <a:t>are possible </a:t>
            </a:r>
            <a:r>
              <a:rPr lang="en-IN" dirty="0" smtClean="0"/>
              <a:t>choices for </a:t>
            </a:r>
            <a:r>
              <a:rPr lang="en-IN" dirty="0"/>
              <a:t>the left-most and middle digits (because the right-most digit must be a 0</a:t>
            </a:r>
            <a:r>
              <a:rPr lang="en-IN" dirty="0" smtClean="0"/>
              <a:t>).</a:t>
            </a:r>
          </a:p>
          <a:p>
            <a:pPr marL="0" indent="0"/>
            <a:endParaRPr lang="en-US" altLang="en-US" sz="1800" dirty="0"/>
          </a:p>
          <a:p>
            <a:pPr marL="0" indent="0"/>
            <a:r>
              <a:rPr lang="en-IN" dirty="0"/>
              <a:t>As </a:t>
            </a:r>
            <a:r>
              <a:rPr lang="en-IN" dirty="0" smtClean="0"/>
              <a:t>illustrated </a:t>
            </a:r>
            <a:r>
              <a:rPr lang="en-IN" dirty="0"/>
              <a:t>below, there are nine choices for the left-most digit (the digits 1 through 9) and ten </a:t>
            </a:r>
            <a:r>
              <a:rPr lang="en-IN" dirty="0" smtClean="0"/>
              <a:t>choices for </a:t>
            </a:r>
            <a:r>
              <a:rPr lang="en-IN" dirty="0"/>
              <a:t>the middle digit (the digits 0 through 9). Hence </a:t>
            </a:r>
            <a:r>
              <a:rPr lang="en-IN" i="1" dirty="0"/>
              <a:t>N</a:t>
            </a:r>
            <a:r>
              <a:rPr lang="en-IN" dirty="0"/>
              <a:t>(</a:t>
            </a:r>
            <a:r>
              <a:rPr lang="en-IN" i="1" dirty="0"/>
              <a:t>A</a:t>
            </a:r>
            <a:r>
              <a:rPr lang="en-IN" baseline="-25000" dirty="0"/>
              <a:t>1</a:t>
            </a:r>
            <a:r>
              <a:rPr lang="en-IN" dirty="0"/>
              <a:t>) = 9 </a:t>
            </a:r>
            <a:r>
              <a:rPr lang="en-IN" b="1" dirty="0" smtClean="0"/>
              <a:t>·</a:t>
            </a:r>
            <a:r>
              <a:rPr lang="en-IN" dirty="0" smtClean="0"/>
              <a:t> 10 = </a:t>
            </a:r>
            <a:r>
              <a:rPr lang="en-IN" dirty="0"/>
              <a:t>90.</a:t>
            </a:r>
            <a:endParaRPr lang="en-US" altLang="en-US" dirty="0"/>
          </a:p>
        </p:txBody>
      </p:sp>
      <p:pic>
        <p:nvPicPr>
          <p:cNvPr id="2052" name="Picture 4" descr="There are 3 small sized squares in a row, showing the position of a digit of three-digit numbers. The left square that is the left-most digit has 9 choices, 1 to 9. The middle square that is the middle digit has 10 choices, 0 to 9. The right square that is the right-most digit has the fixed number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262" y="4237286"/>
            <a:ext cx="5982645" cy="1172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4714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9.3.1 </a:t>
            </a:r>
            <a:r>
              <a:rPr lang="en-US" altLang="en-US" dirty="0"/>
              <a:t>– </a:t>
            </a:r>
            <a:r>
              <a:rPr lang="en-US" altLang="en-US" i="1" dirty="0"/>
              <a:t>Solution</a:t>
            </a:r>
            <a:endParaRPr lang="en-IN" altLang="en-US" dirty="0">
              <a:solidFill>
                <a:schemeClr val="tx1"/>
              </a:solidFill>
            </a:endParaRPr>
          </a:p>
        </p:txBody>
      </p:sp>
      <p:sp>
        <p:nvSpPr>
          <p:cNvPr id="12"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2514600"/>
          </a:xfrm>
        </p:spPr>
        <p:txBody>
          <a:bodyPr/>
          <a:lstStyle/>
          <a:p>
            <a:pPr marL="0" indent="0"/>
            <a:r>
              <a:rPr lang="en-IN" dirty="0"/>
              <a:t>Similar reasoning shows that there are as many three-digit integers that end in 5 </a:t>
            </a:r>
            <a:r>
              <a:rPr lang="en-IN" dirty="0" smtClean="0"/>
              <a:t>as there </a:t>
            </a:r>
            <a:r>
              <a:rPr lang="en-IN" dirty="0"/>
              <a:t>are possible choices for the left-most and middle digits, which are the same as for </a:t>
            </a:r>
            <a:r>
              <a:rPr lang="en-IN" dirty="0" smtClean="0"/>
              <a:t>the integers </a:t>
            </a:r>
            <a:r>
              <a:rPr lang="en-IN" dirty="0"/>
              <a:t>that end in 0. </a:t>
            </a:r>
            <a:endParaRPr lang="en-IN" dirty="0" smtClean="0"/>
          </a:p>
          <a:p>
            <a:pPr marL="0" indent="0"/>
            <a:endParaRPr lang="en-IN" dirty="0"/>
          </a:p>
          <a:p>
            <a:pPr marL="0" indent="0"/>
            <a:r>
              <a:rPr lang="en-IN" dirty="0" smtClean="0"/>
              <a:t>Hence</a:t>
            </a:r>
            <a:r>
              <a:rPr lang="en-IN" dirty="0"/>
              <a:t>, </a:t>
            </a:r>
            <a:r>
              <a:rPr lang="en-IN" i="1" dirty="0"/>
              <a:t>N</a:t>
            </a:r>
            <a:r>
              <a:rPr lang="en-IN" dirty="0"/>
              <a:t>(</a:t>
            </a:r>
            <a:r>
              <a:rPr lang="en-IN" i="1" dirty="0"/>
              <a:t>A</a:t>
            </a:r>
            <a:r>
              <a:rPr lang="en-IN" baseline="-25000" dirty="0"/>
              <a:t>2</a:t>
            </a:r>
            <a:r>
              <a:rPr lang="en-IN" dirty="0"/>
              <a:t>) </a:t>
            </a:r>
            <a:r>
              <a:rPr lang="en-IN" dirty="0" smtClean="0"/>
              <a:t>= </a:t>
            </a:r>
            <a:r>
              <a:rPr lang="en-IN" dirty="0"/>
              <a:t>90. So</a:t>
            </a:r>
            <a:endParaRPr lang="en-US" altLang="en-US" dirty="0"/>
          </a:p>
        </p:txBody>
      </p:sp>
      <p:pic>
        <p:nvPicPr>
          <p:cNvPr id="3074" name="Picture 2" descr="The number of three-digit integers that are divisible by 5 = N(A_1) + N(A_2) = 90 + 90 = 1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962400"/>
            <a:ext cx="6535275" cy="1129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4562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The Difference Rule</a:t>
            </a:r>
          </a:p>
        </p:txBody>
      </p:sp>
    </p:spTree>
    <p:extLst>
      <p:ext uri="{BB962C8B-B14F-4D97-AF65-F5344CB8AC3E}">
        <p14:creationId xmlns:p14="http://schemas.microsoft.com/office/powerpoint/2010/main" val="41353992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ample">
  <a:themeElements>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a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amp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amp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amp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amp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amp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amp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amp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amp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amp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sample</Template>
  <TotalTime>8578</TotalTime>
  <Words>1319</Words>
  <Application>Microsoft Office PowerPoint</Application>
  <PresentationFormat>On-screen Show (4:3)</PresentationFormat>
  <Paragraphs>195</Paragraphs>
  <Slides>35</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 Unicode MS</vt:lpstr>
      <vt:lpstr>Arial</vt:lpstr>
      <vt:lpstr>Wingdings</vt:lpstr>
      <vt:lpstr>sample</vt:lpstr>
      <vt:lpstr>CHAPTER 9</vt:lpstr>
      <vt:lpstr>9.3</vt:lpstr>
      <vt:lpstr>Counting Elements of Disjoint Sets: The Addition Rule</vt:lpstr>
      <vt:lpstr>Counting Elements of Disjoint Sets: The Addition Rule</vt:lpstr>
      <vt:lpstr>Example 9.3.1 – Counting the Number of Integers Divisible by 5</vt:lpstr>
      <vt:lpstr>Example 9.3.1 – Solution</vt:lpstr>
      <vt:lpstr>Example 9.3.1 – Solution</vt:lpstr>
      <vt:lpstr>Example 9.3.1 – Solution</vt:lpstr>
      <vt:lpstr>The Difference Rule</vt:lpstr>
      <vt:lpstr>The Difference Rule</vt:lpstr>
      <vt:lpstr>The Difference Rule</vt:lpstr>
      <vt:lpstr>The Difference Rule</vt:lpstr>
      <vt:lpstr>Example 9.3.2 – Counting PINs with Repeated Symbols</vt:lpstr>
      <vt:lpstr>Example 9.3.2 – Solution</vt:lpstr>
      <vt:lpstr>Example 9.3.2 – Solution</vt:lpstr>
      <vt:lpstr>Example 9.3.2 – Solution</vt:lpstr>
      <vt:lpstr>Example 9.3.2 – Solution</vt:lpstr>
      <vt:lpstr>The Difference Rule</vt:lpstr>
      <vt:lpstr>Example 9.3.3 – Passwords with 3-5 Letters</vt:lpstr>
      <vt:lpstr>Example 9.3.3 – Solution</vt:lpstr>
      <vt:lpstr>Example 9.3.3 – Solution</vt:lpstr>
      <vt:lpstr>Example 9.3.3 – Solution</vt:lpstr>
      <vt:lpstr>Example 9.3.3 – Solution</vt:lpstr>
      <vt:lpstr>Example 9.3.3 – Solution</vt:lpstr>
      <vt:lpstr>Example 9.3.3 – Solution</vt:lpstr>
      <vt:lpstr>The Inclusion/Exclusion Rule</vt:lpstr>
      <vt:lpstr>The Inclusion/Exclusion Rule</vt:lpstr>
      <vt:lpstr>The Inclusion/Exclusion Rule</vt:lpstr>
      <vt:lpstr>Example 9.3.6 – Counting Elements of a General Union</vt:lpstr>
      <vt:lpstr>Example 9.3.6 – Solution</vt:lpstr>
      <vt:lpstr>Example 9.3.6 – Solution</vt:lpstr>
      <vt:lpstr>Example 9.3.6 – Solution</vt:lpstr>
      <vt:lpstr>Example 9.3.6 – Solution</vt:lpstr>
      <vt:lpstr>Example 9.3.6 – Solution</vt:lpstr>
      <vt:lpstr>Example 9.3.6 – Solution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ssharma</dc:creator>
  <cp:lastModifiedBy>Anil Varekar</cp:lastModifiedBy>
  <cp:revision>4039</cp:revision>
  <dcterms:created xsi:type="dcterms:W3CDTF">2008-12-01T05:36:35Z</dcterms:created>
  <dcterms:modified xsi:type="dcterms:W3CDTF">2019-02-14T05:26:59Z</dcterms:modified>
</cp:coreProperties>
</file>