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632" r:id="rId2"/>
    <p:sldId id="605" r:id="rId3"/>
    <p:sldId id="596" r:id="rId4"/>
    <p:sldId id="607" r:id="rId5"/>
    <p:sldId id="608" r:id="rId6"/>
    <p:sldId id="609" r:id="rId7"/>
    <p:sldId id="610" r:id="rId8"/>
    <p:sldId id="611" r:id="rId9"/>
    <p:sldId id="612" r:id="rId10"/>
    <p:sldId id="613" r:id="rId11"/>
    <p:sldId id="633" r:id="rId12"/>
    <p:sldId id="615" r:id="rId13"/>
    <p:sldId id="616" r:id="rId14"/>
    <p:sldId id="617" r:id="rId15"/>
    <p:sldId id="618" r:id="rId16"/>
    <p:sldId id="619" r:id="rId17"/>
    <p:sldId id="634" r:id="rId18"/>
    <p:sldId id="621" r:id="rId19"/>
    <p:sldId id="622" r:id="rId20"/>
    <p:sldId id="623" r:id="rId21"/>
    <p:sldId id="624" r:id="rId22"/>
    <p:sldId id="625" r:id="rId23"/>
    <p:sldId id="626" r:id="rId24"/>
    <p:sldId id="627" r:id="rId25"/>
    <p:sldId id="635" r:id="rId26"/>
    <p:sldId id="629" r:id="rId27"/>
    <p:sldId id="630" r:id="rId28"/>
    <p:sldId id="631"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434" autoAdjust="0"/>
  </p:normalViewPr>
  <p:slideViewPr>
    <p:cSldViewPr>
      <p:cViewPr varScale="1">
        <p:scale>
          <a:sx n="71" d="100"/>
          <a:sy n="71" d="100"/>
        </p:scale>
        <p:origin x="51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dirty="0"/>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dirty="0"/>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dirty="0"/>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181559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29886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293544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187484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1571740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02562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1493286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769345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348191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314376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116334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851058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13088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129188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127550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51463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35330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06120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13720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27560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277793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61392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249333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dirty="0"/>
          </a:p>
        </p:txBody>
      </p:sp>
      <p:sp>
        <p:nvSpPr>
          <p:cNvPr id="5"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dirty="0"/>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dirty="0"/>
          </a:p>
        </p:txBody>
      </p:sp>
      <p:sp>
        <p:nvSpPr>
          <p:cNvPr id="3"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dirty="0"/>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dirty="0"/>
          </a:p>
        </p:txBody>
      </p:sp>
      <p:sp>
        <p:nvSpPr>
          <p:cNvPr id="6"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dirty="0"/>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dirty="0"/>
          </a:p>
        </p:txBody>
      </p:sp>
      <p:sp>
        <p:nvSpPr>
          <p:cNvPr id="6"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dirty="0"/>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dirty="0"/>
          </a:p>
        </p:txBody>
      </p:sp>
      <p:sp>
        <p:nvSpPr>
          <p:cNvPr id="5"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dirty="0"/>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dirty="0"/>
          </a:p>
        </p:txBody>
      </p:sp>
      <p:sp>
        <p:nvSpPr>
          <p:cNvPr id="5"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dirty="0"/>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dirty="0"/>
          </a:p>
        </p:txBody>
      </p:sp>
      <p:sp>
        <p:nvSpPr>
          <p:cNvPr id="4"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dirty="0"/>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dirty="0"/>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dirty="0"/>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dirty="0"/>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dirty="0"/>
          </a:p>
        </p:txBody>
      </p:sp>
      <p:sp>
        <p:nvSpPr>
          <p:cNvPr id="5"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dirty="0"/>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dirty="0"/>
          </a:p>
        </p:txBody>
      </p:sp>
      <p:sp>
        <p:nvSpPr>
          <p:cNvPr id="5"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dirty="0"/>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dirty="0"/>
          </a:p>
        </p:txBody>
      </p:sp>
      <p:sp>
        <p:nvSpPr>
          <p:cNvPr id="6"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dirty="0"/>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dirty="0"/>
          </a:p>
        </p:txBody>
      </p:sp>
      <p:sp>
        <p:nvSpPr>
          <p:cNvPr id="8"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dirty="0"/>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dirty="0"/>
          </a:p>
        </p:txBody>
      </p:sp>
      <p:sp>
        <p:nvSpPr>
          <p:cNvPr id="4" name="Rectangle 4"/>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dirty="0"/>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dirty="0"/>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dirty="0"/>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dirty="0"/>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dirty="0"/>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9</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400" b="1" dirty="0"/>
              <a:t>COUNTING AND PROBABILITY</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98670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286000"/>
          </a:xfrm>
        </p:spPr>
        <p:txBody>
          <a:bodyPr/>
          <a:lstStyle/>
          <a:p>
            <a:r>
              <a:rPr lang="en-IN" dirty="0" smtClean="0"/>
              <a:t>	Since </a:t>
            </a:r>
            <a:r>
              <a:rPr lang="en-IN" dirty="0"/>
              <a:t>the number of people in New York City is larger </a:t>
            </a:r>
            <a:r>
              <a:rPr lang="en-IN" dirty="0" smtClean="0"/>
              <a:t>than the </a:t>
            </a:r>
            <a:r>
              <a:rPr lang="en-IN" dirty="0"/>
              <a:t>number of </a:t>
            </a:r>
            <a:r>
              <a:rPr lang="en-IN" dirty="0" smtClean="0"/>
              <a:t>possible hairs </a:t>
            </a:r>
            <a:r>
              <a:rPr lang="en-IN" dirty="0"/>
              <a:t>on their heads, the </a:t>
            </a:r>
            <a:r>
              <a:rPr lang="en-IN" dirty="0" smtClean="0"/>
              <a:t>function </a:t>
            </a:r>
            <a:r>
              <a:rPr lang="en-IN" i="1" dirty="0" smtClean="0"/>
              <a:t>H </a:t>
            </a:r>
            <a:r>
              <a:rPr lang="en-IN" dirty="0"/>
              <a:t>is not one-to-one; at least two arrows point to </a:t>
            </a:r>
            <a:r>
              <a:rPr lang="en-IN" dirty="0" smtClean="0"/>
              <a:t>the same </a:t>
            </a:r>
            <a:r>
              <a:rPr lang="en-IN" dirty="0"/>
              <a:t>number. And this means that at least two </a:t>
            </a:r>
            <a:r>
              <a:rPr lang="en-IN" dirty="0" smtClean="0"/>
              <a:t>people have </a:t>
            </a:r>
            <a:r>
              <a:rPr lang="en-IN" dirty="0"/>
              <a:t>the same number of </a:t>
            </a:r>
            <a:r>
              <a:rPr lang="en-IN" dirty="0" smtClean="0"/>
              <a:t>hairs on </a:t>
            </a:r>
            <a:r>
              <a:rPr lang="en-IN" dirty="0"/>
              <a:t>their heads.</a:t>
            </a:r>
            <a:endParaRPr lang="en-IN" dirty="0" smtClean="0"/>
          </a:p>
        </p:txBody>
      </p:sp>
    </p:spTree>
    <p:extLst>
      <p:ext uri="{BB962C8B-B14F-4D97-AF65-F5344CB8AC3E}">
        <p14:creationId xmlns:p14="http://schemas.microsoft.com/office/powerpoint/2010/main" val="369541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Application to Decimal Expansions of Fractions</a:t>
            </a:r>
            <a:endParaRPr lang="en-IN" altLang="en-US" dirty="0"/>
          </a:p>
        </p:txBody>
      </p:sp>
    </p:spTree>
    <p:extLst>
      <p:ext uri="{BB962C8B-B14F-4D97-AF65-F5344CB8AC3E}">
        <p14:creationId xmlns:p14="http://schemas.microsoft.com/office/powerpoint/2010/main" val="64165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smtClean="0"/>
              <a:t>Application </a:t>
            </a:r>
            <a:r>
              <a:rPr lang="en-IN" altLang="en-US" sz="3000" dirty="0"/>
              <a:t>to Decimal Expansions of </a:t>
            </a:r>
            <a:r>
              <a:rPr lang="en-IN" altLang="en-US" sz="3000" dirty="0" smtClean="0"/>
              <a:t>Fractions</a:t>
            </a:r>
            <a:endParaRPr lang="en-IN" altLang="en-US" sz="3000" dirty="0"/>
          </a:p>
        </p:txBody>
      </p:sp>
      <p:sp>
        <p:nvSpPr>
          <p:cNvPr id="3" name="Content Placeholder 2"/>
          <p:cNvSpPr>
            <a:spLocks noGrp="1"/>
          </p:cNvSpPr>
          <p:nvPr>
            <p:ph sz="quarter" idx="13"/>
          </p:nvPr>
        </p:nvSpPr>
        <p:spPr>
          <a:xfrm>
            <a:off x="457200" y="1447800"/>
            <a:ext cx="8226425" cy="2590800"/>
          </a:xfrm>
        </p:spPr>
        <p:txBody>
          <a:bodyPr/>
          <a:lstStyle/>
          <a:p>
            <a:pPr marL="0" indent="0"/>
            <a:r>
              <a:rPr lang="en-IN" dirty="0"/>
              <a:t>One important consequence of the pigeonhole principle </a:t>
            </a:r>
            <a:r>
              <a:rPr lang="en-IN" dirty="0" smtClean="0"/>
              <a:t>is the </a:t>
            </a:r>
            <a:r>
              <a:rPr lang="en-IN" dirty="0"/>
              <a:t>fact </a:t>
            </a:r>
            <a:r>
              <a:rPr lang="en-IN" dirty="0" smtClean="0"/>
              <a:t>that</a:t>
            </a:r>
          </a:p>
          <a:p>
            <a:pPr marL="0" indent="0"/>
            <a:endParaRPr lang="en-IN" altLang="en-US" sz="100" dirty="0"/>
          </a:p>
          <a:p>
            <a:pPr marL="914400" indent="-914400"/>
            <a:r>
              <a:rPr lang="en-IN" i="1" dirty="0" smtClean="0"/>
              <a:t>	the </a:t>
            </a:r>
            <a:r>
              <a:rPr lang="en-IN" i="1" dirty="0"/>
              <a:t>decimal expansion of any rational number </a:t>
            </a:r>
            <a:r>
              <a:rPr lang="en-IN" i="1" dirty="0" smtClean="0"/>
              <a:t>either terminates </a:t>
            </a:r>
            <a:r>
              <a:rPr lang="en-IN" i="1" dirty="0"/>
              <a:t>or repeats</a:t>
            </a:r>
            <a:r>
              <a:rPr lang="en-IN" i="1" dirty="0" smtClean="0"/>
              <a:t>.</a:t>
            </a:r>
          </a:p>
          <a:p>
            <a:pPr marL="0" indent="0"/>
            <a:endParaRPr lang="en-IN" altLang="en-US" sz="300" i="1" dirty="0"/>
          </a:p>
          <a:p>
            <a:pPr marL="0" indent="0"/>
            <a:r>
              <a:rPr lang="en-IN" dirty="0"/>
              <a:t>A terminating decimal is one </a:t>
            </a:r>
            <a:r>
              <a:rPr lang="en-IN" dirty="0" smtClean="0"/>
              <a:t>like 3.625, and </a:t>
            </a:r>
            <a:r>
              <a:rPr lang="en-IN" dirty="0"/>
              <a:t>a repeating decimal is one like</a:t>
            </a:r>
            <a:endParaRPr lang="en-US" altLang="en-US" dirty="0"/>
          </a:p>
        </p:txBody>
      </p:sp>
      <p:pic>
        <p:nvPicPr>
          <p:cNvPr id="4" name="Picture 3" descr="2.38246; there is a bar over the last three digits of 246,"/>
          <p:cNvPicPr>
            <a:picLocks noChangeAspect="1"/>
          </p:cNvPicPr>
          <p:nvPr/>
        </p:nvPicPr>
        <p:blipFill>
          <a:blip r:embed="rId3"/>
          <a:stretch>
            <a:fillRect/>
          </a:stretch>
        </p:blipFill>
        <p:spPr>
          <a:xfrm>
            <a:off x="4163678" y="3922500"/>
            <a:ext cx="977566" cy="306600"/>
          </a:xfrm>
          <a:prstGeom prst="rect">
            <a:avLst/>
          </a:prstGeom>
        </p:spPr>
      </p:pic>
      <p:sp>
        <p:nvSpPr>
          <p:cNvPr id="5" name="Content Placeholder 2"/>
          <p:cNvSpPr>
            <a:spLocks noGrp="1"/>
          </p:cNvSpPr>
          <p:nvPr>
            <p:ph sz="quarter" idx="13"/>
          </p:nvPr>
        </p:nvSpPr>
        <p:spPr>
          <a:xfrm>
            <a:off x="457200" y="4495800"/>
            <a:ext cx="8226425" cy="914400"/>
          </a:xfrm>
        </p:spPr>
        <p:txBody>
          <a:bodyPr/>
          <a:lstStyle/>
          <a:p>
            <a:pPr marL="0" indent="0"/>
            <a:r>
              <a:rPr lang="en-IN" dirty="0"/>
              <a:t>where the bar over the digits 246 means that these </a:t>
            </a:r>
            <a:r>
              <a:rPr lang="en-IN" dirty="0" smtClean="0"/>
              <a:t>digits are </a:t>
            </a:r>
            <a:r>
              <a:rPr lang="en-IN" dirty="0"/>
              <a:t>repeated forever.</a:t>
            </a:r>
            <a:endParaRPr lang="en-US" altLang="en-US" dirty="0"/>
          </a:p>
        </p:txBody>
      </p:sp>
    </p:spTree>
    <p:extLst>
      <p:ext uri="{BB962C8B-B14F-4D97-AF65-F5344CB8AC3E}">
        <p14:creationId xmlns:p14="http://schemas.microsoft.com/office/powerpoint/2010/main" val="2440882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9.4.4 </a:t>
            </a:r>
            <a:r>
              <a:rPr lang="en-US" altLang="en-US" sz="2400" dirty="0"/>
              <a:t>– </a:t>
            </a:r>
            <a:r>
              <a:rPr lang="en-IN" altLang="en-US" sz="2400" i="1" dirty="0" smtClean="0"/>
              <a:t>The </a:t>
            </a:r>
            <a:r>
              <a:rPr lang="en-IN" altLang="en-US" sz="2400" i="1" dirty="0"/>
              <a:t>Decimal Expansion of a </a:t>
            </a:r>
            <a:r>
              <a:rPr lang="en-IN" altLang="en-US" sz="2400" i="1" dirty="0" smtClean="0"/>
              <a:t>Fraction</a:t>
            </a:r>
            <a:endParaRPr lang="en-IN" altLang="en-US" sz="2400" dirty="0"/>
          </a:p>
        </p:txBody>
      </p:sp>
      <p:sp>
        <p:nvSpPr>
          <p:cNvPr id="3" name="Content Placeholder 2"/>
          <p:cNvSpPr>
            <a:spLocks noGrp="1"/>
          </p:cNvSpPr>
          <p:nvPr>
            <p:ph sz="quarter" idx="13"/>
          </p:nvPr>
        </p:nvSpPr>
        <p:spPr>
          <a:xfrm>
            <a:off x="457201" y="1447800"/>
            <a:ext cx="5333999" cy="3352800"/>
          </a:xfrm>
        </p:spPr>
        <p:txBody>
          <a:bodyPr/>
          <a:lstStyle/>
          <a:p>
            <a:pPr marL="0" indent="0"/>
            <a:r>
              <a:rPr lang="en-IN" dirty="0"/>
              <a:t>Let </a:t>
            </a:r>
            <a:r>
              <a:rPr lang="en-IN" i="1" dirty="0"/>
              <a:t>a </a:t>
            </a:r>
            <a:r>
              <a:rPr lang="en-IN" dirty="0"/>
              <a:t>and </a:t>
            </a:r>
            <a:r>
              <a:rPr lang="en-IN" i="1" dirty="0"/>
              <a:t>b </a:t>
            </a:r>
            <a:r>
              <a:rPr lang="en-IN" dirty="0"/>
              <a:t>be integers and consider a fraction </a:t>
            </a:r>
            <a:r>
              <a:rPr lang="en-IN" i="1" dirty="0" smtClean="0"/>
              <a:t>a</a:t>
            </a:r>
            <a:r>
              <a:rPr lang="en-IN" sz="1200" i="1" dirty="0" smtClean="0"/>
              <a:t> </a:t>
            </a:r>
            <a:r>
              <a:rPr lang="en-IN" dirty="0" smtClean="0"/>
              <a:t>∕</a:t>
            </a:r>
            <a:r>
              <a:rPr lang="en-IN" sz="1200" dirty="0" smtClean="0"/>
              <a:t> </a:t>
            </a:r>
            <a:r>
              <a:rPr lang="en-IN" i="1" dirty="0" smtClean="0"/>
              <a:t>b</a:t>
            </a:r>
            <a:r>
              <a:rPr lang="en-IN" dirty="0"/>
              <a:t>, </a:t>
            </a:r>
            <a:r>
              <a:rPr lang="en-IN" dirty="0" smtClean="0"/>
              <a:t>where for </a:t>
            </a:r>
            <a:r>
              <a:rPr lang="en-IN" dirty="0"/>
              <a:t>simplicity </a:t>
            </a:r>
            <a:r>
              <a:rPr lang="en-IN" i="1" dirty="0"/>
              <a:t>a </a:t>
            </a:r>
            <a:r>
              <a:rPr lang="en-IN" dirty="0"/>
              <a:t>and </a:t>
            </a:r>
            <a:r>
              <a:rPr lang="en-IN" i="1" dirty="0"/>
              <a:t>b </a:t>
            </a:r>
            <a:r>
              <a:rPr lang="en-IN" dirty="0"/>
              <a:t>are </a:t>
            </a:r>
            <a:r>
              <a:rPr lang="en-IN" dirty="0" smtClean="0"/>
              <a:t>both assumed </a:t>
            </a:r>
            <a:r>
              <a:rPr lang="en-IN" dirty="0"/>
              <a:t>to be </a:t>
            </a:r>
            <a:r>
              <a:rPr lang="en-IN" dirty="0" smtClean="0"/>
              <a:t>positive.</a:t>
            </a:r>
          </a:p>
          <a:p>
            <a:pPr marL="0" indent="0"/>
            <a:endParaRPr lang="en-IN" dirty="0"/>
          </a:p>
          <a:p>
            <a:pPr marL="0" indent="0"/>
            <a:r>
              <a:rPr lang="en-IN" dirty="0" smtClean="0"/>
              <a:t>The </a:t>
            </a:r>
            <a:r>
              <a:rPr lang="en-IN" dirty="0"/>
              <a:t>decimal expansion of </a:t>
            </a:r>
            <a:r>
              <a:rPr lang="en-IN" i="1" dirty="0"/>
              <a:t>a</a:t>
            </a:r>
            <a:r>
              <a:rPr lang="en-IN" sz="1200" i="1" dirty="0"/>
              <a:t> </a:t>
            </a:r>
            <a:r>
              <a:rPr lang="en-IN" dirty="0"/>
              <a:t>∕</a:t>
            </a:r>
            <a:r>
              <a:rPr lang="en-IN" sz="1200" dirty="0"/>
              <a:t> </a:t>
            </a:r>
            <a:r>
              <a:rPr lang="en-IN" i="1" dirty="0"/>
              <a:t>b </a:t>
            </a:r>
            <a:r>
              <a:rPr lang="en-IN" dirty="0"/>
              <a:t>is obtained by dividing </a:t>
            </a:r>
            <a:r>
              <a:rPr lang="en-IN" i="1" dirty="0"/>
              <a:t>a </a:t>
            </a:r>
            <a:r>
              <a:rPr lang="en-IN" dirty="0"/>
              <a:t>by </a:t>
            </a:r>
            <a:r>
              <a:rPr lang="en-IN" i="1" dirty="0"/>
              <a:t>b </a:t>
            </a:r>
            <a:r>
              <a:rPr lang="en-IN" dirty="0"/>
              <a:t>as illustrated here for </a:t>
            </a:r>
            <a:r>
              <a:rPr lang="en-IN" i="1" dirty="0"/>
              <a:t>a </a:t>
            </a:r>
            <a:r>
              <a:rPr lang="en-IN" dirty="0"/>
              <a:t>= 3 and </a:t>
            </a:r>
            <a:r>
              <a:rPr lang="en-IN" i="1" dirty="0"/>
              <a:t>b =</a:t>
            </a:r>
            <a:r>
              <a:rPr lang="en-IN" dirty="0"/>
              <a:t> 14</a:t>
            </a:r>
            <a:r>
              <a:rPr lang="en-IN" dirty="0" smtClean="0"/>
              <a:t>.</a:t>
            </a:r>
            <a:endParaRPr lang="en-US" altLang="en-US" dirty="0"/>
          </a:p>
        </p:txBody>
      </p:sp>
      <p:pic>
        <p:nvPicPr>
          <p:cNvPr id="5" name="Picture 4" descr="The number 3.0000000000000000 is divided by 14. The number 3.0000000000000000 is below the horizontal bar of the division symbol, and the number 14 is to the left of the division symbol. The number 3 of 3.0000000000000000 is encircled, and an arrow from it points to the label, r_0 = 3. The number .2142857142857... is above the horizontal bar of the division symbol. The number 28 is shown such that the first digit 2 is in the ones column of 3.0000000000000000 and the second digit 8 is in the tenths column of 3.0000000000000000. Below this, there is a horizontal line segment. Below this line segment is the number 20 such that the digit 2 is in the tenths column of 3.0000000000000000 and the digit 0 is in the hundredths column of 3.0000000000000000. The digit 2 of 20 is encircled, and an arrow from it points to the label, r_1 = 2.The number 14 to the left of this is placed below the number 20 such that the digits are vertically aligned according to the place value. Below this, there is a horizontal line segment. Below this line segment is the number 60 such that the digit 6 is in the hundredths column of 3.0000000000000000 and the digit 0 is in the thousandths column of 3.0000000000000000. The digit 6 of 60 is encircled, and an arrow from it points to the label r_2 = 6. The number 56 to the left of it is placed below the number 60 such that the digits are vertically aligned according to the place value. Below this, there is a horizontal line segment. Below this line segment is the number 40 such that the digit 4 is in the thousandths column of 3.00000000000000000 and the digit 0 is in the ten thousandths column of 3.0000000000000000. The digit 4 of 40 is encircled, and an arrow from it points to the label r_3 = 4. The number 28 to the left of it is placed below the number 40 such that the digits are vertically aligned according to the place value. Below this, there is a horizontal line segment. Below this line segment is the number 120 such that the digit 1 is in the thousandths column of 3.0000000000000000, the digit 2 is in the ten thousandth column of 3.0000000000000000, and the digit 0 is in the hundred thousandths column of 3.0000000000000000. The number 12 of 120 is encircled, and an arrow from it points to the label r_4 = 12. The number 112 to the left of it is placed below the number 120 such that the digits are vertically aligned according to the place value. Below this, there is a horizontal line segment. Below this line segment is the number 80 such that the digit 8 is in the hundred thousandths column of 3.0000000000000000 and the digit 0 is in the millionths column of 3.0000000000000000. The digit 8 of 80 is encircled, and an arrow from it points to the label r_5 = 8. The number 70 to the left of it is placed below the number 80 such that the digits are vertically aligned according to the place value. Below this, there is a horizontal line segment. Below this line segment is the number 100 such that the digit 1 is in the hundred thousandths column of 3.0000000000000000, the digit 0 is in the millionths column of 3.0000000000000000, and another digit 0 is in the billionths column of 3.0000000000000000. The number 10 of 100 is encircled, and an arrow from it points to the label r_6 = 10. The number 98 to the left of it is placed below the number 100 such that the digit 9 of 98 is in the tens column of 100 and the digit 8 of 98 is in the hundreds column of 100. Below this, there is a horizontal line segment. Below this line segment is the number 20 such that the digit 2 is in the billionths column of 3.0000000000000000 and the digit 0 is in the trillionths column of 3.0000000000000000. The digit 2 of 20 is encircled, and an arrow from it points to the label r_7 = 2 = r_1. The number 14 to the left of it is placed below the number 20 such that the digits are vertically aligned according to the place value. Below this, there is a horizontal line segment. Below this line segment is the number 60 such that the digit 6 is in the trillionths column of 3.0000000000000000 and the digit 0 is in the quadrillionths column of 3.0000000000000000. The number 6 of 60 is encircled, and an arrow from it points to the label r_8 = 6 = r_2. The number 56 to the left of it is placed below the number 60 such that the digits are vertically aligned according to the place value. Below this, there is a horizontal line segment. Below this line segment is the number 40 such that the digit 4 is in the quadrillionths column of 3.0000000000000000 and the digit 0 is in the quintillionths column of 3.0000000000000000. The number 4 of 40 is encircled, and an arrow from it points to the label r_9 = 4 = r_3 and continues.  "/>
          <p:cNvPicPr>
            <a:picLocks noChangeAspect="1"/>
          </p:cNvPicPr>
          <p:nvPr/>
        </p:nvPicPr>
        <p:blipFill>
          <a:blip r:embed="rId3"/>
          <a:stretch>
            <a:fillRect/>
          </a:stretch>
        </p:blipFill>
        <p:spPr>
          <a:xfrm>
            <a:off x="6133115" y="1462839"/>
            <a:ext cx="2536277" cy="3871161"/>
          </a:xfrm>
          <a:prstGeom prst="rect">
            <a:avLst/>
          </a:prstGeom>
        </p:spPr>
      </p:pic>
    </p:spTree>
    <p:extLst>
      <p:ext uri="{BB962C8B-B14F-4D97-AF65-F5344CB8AC3E}">
        <p14:creationId xmlns:p14="http://schemas.microsoft.com/office/powerpoint/2010/main" val="403353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9.4.4 </a:t>
            </a:r>
            <a:r>
              <a:rPr lang="en-US" altLang="en-US" sz="2400" dirty="0"/>
              <a:t>– </a:t>
            </a:r>
            <a:r>
              <a:rPr lang="en-IN" altLang="en-US" sz="2400" i="1" dirty="0" smtClean="0"/>
              <a:t>The </a:t>
            </a:r>
            <a:r>
              <a:rPr lang="en-IN" altLang="en-US" sz="2400" i="1" dirty="0"/>
              <a:t>Decimal Expansion of a </a:t>
            </a:r>
            <a:r>
              <a:rPr lang="en-IN" altLang="en-US" sz="2400" i="1" dirty="0" smtClean="0"/>
              <a:t>Fraction</a:t>
            </a:r>
            <a:endParaRPr lang="en-IN" altLang="en-US" sz="24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Let </a:t>
            </a:r>
            <a:r>
              <a:rPr lang="en-IN" i="1" dirty="0"/>
              <a:t>r</a:t>
            </a:r>
            <a:r>
              <a:rPr lang="en-IN" baseline="-25000" dirty="0"/>
              <a:t>0</a:t>
            </a:r>
            <a:r>
              <a:rPr lang="en-IN" dirty="0"/>
              <a:t> </a:t>
            </a:r>
            <a:r>
              <a:rPr lang="en-IN" dirty="0" smtClean="0"/>
              <a:t>= </a:t>
            </a:r>
            <a:r>
              <a:rPr lang="en-IN" i="1" dirty="0"/>
              <a:t>a </a:t>
            </a:r>
            <a:r>
              <a:rPr lang="en-IN" dirty="0"/>
              <a:t>and let </a:t>
            </a:r>
            <a:r>
              <a:rPr lang="en-IN" i="1" dirty="0"/>
              <a:t>r</a:t>
            </a:r>
            <a:r>
              <a:rPr lang="en-IN" baseline="-25000" dirty="0"/>
              <a:t>1</a:t>
            </a:r>
            <a:r>
              <a:rPr lang="en-IN" dirty="0"/>
              <a:t>, </a:t>
            </a:r>
            <a:r>
              <a:rPr lang="en-IN" i="1" dirty="0"/>
              <a:t>r</a:t>
            </a:r>
            <a:r>
              <a:rPr lang="en-IN" baseline="-25000" dirty="0"/>
              <a:t>2</a:t>
            </a:r>
            <a:r>
              <a:rPr lang="en-IN" dirty="0"/>
              <a:t>, </a:t>
            </a:r>
            <a:r>
              <a:rPr lang="en-IN" i="1" dirty="0"/>
              <a:t>r</a:t>
            </a:r>
            <a:r>
              <a:rPr lang="en-IN" baseline="-25000" dirty="0"/>
              <a:t>3</a:t>
            </a:r>
            <a:r>
              <a:rPr lang="en-IN" dirty="0"/>
              <a:t>, </a:t>
            </a:r>
            <a:r>
              <a:rPr lang="en-IN" dirty="0" smtClean="0"/>
              <a:t>… </a:t>
            </a:r>
            <a:r>
              <a:rPr lang="en-IN" dirty="0"/>
              <a:t>be the successive </a:t>
            </a:r>
            <a:r>
              <a:rPr lang="en-IN" dirty="0" smtClean="0"/>
              <a:t>remainders obtained </a:t>
            </a:r>
            <a:r>
              <a:rPr lang="en-IN" dirty="0"/>
              <a:t>in the long </a:t>
            </a:r>
            <a:r>
              <a:rPr lang="en-IN" dirty="0" smtClean="0"/>
              <a:t>division of </a:t>
            </a:r>
            <a:r>
              <a:rPr lang="en-IN" i="1" dirty="0" smtClean="0"/>
              <a:t>a </a:t>
            </a:r>
            <a:r>
              <a:rPr lang="en-IN" dirty="0" smtClean="0"/>
              <a:t>by </a:t>
            </a:r>
            <a:r>
              <a:rPr lang="en-IN" i="1" dirty="0" smtClean="0"/>
              <a:t>b</a:t>
            </a:r>
            <a:r>
              <a:rPr lang="en-IN" dirty="0" smtClean="0"/>
              <a:t>. By the quotient-remainder theorem, each remainder must be between 0 and </a:t>
            </a:r>
            <a:r>
              <a:rPr lang="en-IN" i="1" dirty="0" smtClean="0"/>
              <a:t>b </a:t>
            </a:r>
            <a:r>
              <a:rPr lang="en-IN" dirty="0" smtClean="0"/>
              <a:t>− 1.</a:t>
            </a:r>
          </a:p>
          <a:p>
            <a:pPr marL="0" indent="0"/>
            <a:endParaRPr lang="en-IN" altLang="en-US" dirty="0"/>
          </a:p>
          <a:p>
            <a:pPr marL="0" indent="0"/>
            <a:r>
              <a:rPr lang="en-IN" dirty="0"/>
              <a:t>(In this example, </a:t>
            </a:r>
            <a:r>
              <a:rPr lang="en-IN" i="1" dirty="0"/>
              <a:t>a </a:t>
            </a:r>
            <a:r>
              <a:rPr lang="en-IN" dirty="0"/>
              <a:t>is 3 and </a:t>
            </a:r>
            <a:r>
              <a:rPr lang="en-IN" i="1" dirty="0"/>
              <a:t>b </a:t>
            </a:r>
            <a:r>
              <a:rPr lang="en-IN" dirty="0"/>
              <a:t>is 14, and so the </a:t>
            </a:r>
            <a:r>
              <a:rPr lang="en-IN" dirty="0" smtClean="0"/>
              <a:t>remainders are </a:t>
            </a:r>
            <a:r>
              <a:rPr lang="en-IN" dirty="0"/>
              <a:t>from 0 to 13.) If </a:t>
            </a:r>
            <a:r>
              <a:rPr lang="en-IN" dirty="0" smtClean="0"/>
              <a:t>some remainder </a:t>
            </a:r>
            <a:r>
              <a:rPr lang="en-IN" i="1" dirty="0" smtClean="0"/>
              <a:t>r</a:t>
            </a:r>
            <a:r>
              <a:rPr lang="en-IN" sz="100" i="1" dirty="0" smtClean="0"/>
              <a:t> </a:t>
            </a:r>
            <a:r>
              <a:rPr lang="en-IN" i="1" baseline="-25000" dirty="0" smtClean="0"/>
              <a:t>i</a:t>
            </a:r>
            <a:r>
              <a:rPr lang="en-IN" i="1" dirty="0" smtClean="0"/>
              <a:t> </a:t>
            </a:r>
            <a:r>
              <a:rPr lang="en-IN" dirty="0"/>
              <a:t>=</a:t>
            </a:r>
            <a:r>
              <a:rPr lang="en-IN" dirty="0" smtClean="0"/>
              <a:t> </a:t>
            </a:r>
            <a:r>
              <a:rPr lang="en-IN" dirty="0"/>
              <a:t>0, then </a:t>
            </a:r>
            <a:r>
              <a:rPr lang="en-IN" dirty="0" smtClean="0"/>
              <a:t>the division </a:t>
            </a:r>
            <a:r>
              <a:rPr lang="en-IN" dirty="0"/>
              <a:t>terminates and </a:t>
            </a:r>
            <a:r>
              <a:rPr lang="en-IN" i="1" dirty="0"/>
              <a:t>a</a:t>
            </a:r>
            <a:r>
              <a:rPr lang="en-IN" sz="1200" i="1" dirty="0"/>
              <a:t> </a:t>
            </a:r>
            <a:r>
              <a:rPr lang="en-IN" dirty="0"/>
              <a:t>∕</a:t>
            </a:r>
            <a:r>
              <a:rPr lang="en-IN" sz="1200" dirty="0"/>
              <a:t> </a:t>
            </a:r>
            <a:r>
              <a:rPr lang="en-IN" i="1" dirty="0"/>
              <a:t>b</a:t>
            </a:r>
            <a:r>
              <a:rPr lang="en-IN" i="1" dirty="0" smtClean="0"/>
              <a:t> </a:t>
            </a:r>
            <a:r>
              <a:rPr lang="en-IN" dirty="0"/>
              <a:t>has a terminating </a:t>
            </a:r>
            <a:r>
              <a:rPr lang="en-IN" dirty="0" smtClean="0"/>
              <a:t>decimal expansion. If </a:t>
            </a:r>
            <a:r>
              <a:rPr lang="en-IN" dirty="0"/>
              <a:t>no </a:t>
            </a:r>
            <a:r>
              <a:rPr lang="en-IN" i="1" dirty="0" smtClean="0"/>
              <a:t>r</a:t>
            </a:r>
            <a:r>
              <a:rPr lang="en-IN" sz="100" i="1" dirty="0" smtClean="0"/>
              <a:t> </a:t>
            </a:r>
            <a:r>
              <a:rPr lang="en-IN" i="1" baseline="-25000" dirty="0" smtClean="0"/>
              <a:t>i</a:t>
            </a:r>
            <a:r>
              <a:rPr lang="en-IN" i="1" dirty="0" smtClean="0"/>
              <a:t> </a:t>
            </a:r>
            <a:r>
              <a:rPr lang="en-IN" dirty="0"/>
              <a:t>= 0</a:t>
            </a:r>
            <a:r>
              <a:rPr lang="en-IN" dirty="0" smtClean="0"/>
              <a:t>, </a:t>
            </a:r>
            <a:r>
              <a:rPr lang="en-IN" dirty="0"/>
              <a:t>then the division process </a:t>
            </a:r>
            <a:r>
              <a:rPr lang="en-IN" dirty="0" smtClean="0"/>
              <a:t>and hence </a:t>
            </a:r>
            <a:r>
              <a:rPr lang="en-IN" dirty="0"/>
              <a:t>the sequence of remainders </a:t>
            </a:r>
            <a:r>
              <a:rPr lang="en-IN" dirty="0" smtClean="0"/>
              <a:t>continues forever</a:t>
            </a:r>
            <a:r>
              <a:rPr lang="en-IN" dirty="0"/>
              <a:t>.</a:t>
            </a:r>
            <a:endParaRPr lang="en-US" altLang="en-US" dirty="0"/>
          </a:p>
        </p:txBody>
      </p:sp>
    </p:spTree>
    <p:extLst>
      <p:ext uri="{BB962C8B-B14F-4D97-AF65-F5344CB8AC3E}">
        <p14:creationId xmlns:p14="http://schemas.microsoft.com/office/powerpoint/2010/main" val="2326856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9.4.4 </a:t>
            </a:r>
            <a:r>
              <a:rPr lang="en-US" altLang="en-US" sz="2400" dirty="0"/>
              <a:t>– </a:t>
            </a:r>
            <a:r>
              <a:rPr lang="en-IN" altLang="en-US" sz="2400" i="1" dirty="0" smtClean="0"/>
              <a:t>The </a:t>
            </a:r>
            <a:r>
              <a:rPr lang="en-IN" altLang="en-US" sz="2400" i="1" dirty="0"/>
              <a:t>Decimal Expansion of a </a:t>
            </a:r>
            <a:r>
              <a:rPr lang="en-IN" altLang="en-US" sz="2400" i="1" dirty="0" smtClean="0"/>
              <a:t>Fraction</a:t>
            </a:r>
            <a:endParaRPr lang="en-IN" altLang="en-US" sz="24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76400"/>
          </a:xfrm>
        </p:spPr>
        <p:txBody>
          <a:bodyPr/>
          <a:lstStyle/>
          <a:p>
            <a:pPr marL="0" indent="0"/>
            <a:r>
              <a:rPr lang="en-IN" dirty="0"/>
              <a:t>By the pigeonhole principle, since there are </a:t>
            </a:r>
            <a:r>
              <a:rPr lang="en-IN" dirty="0" smtClean="0"/>
              <a:t>more remainders </a:t>
            </a:r>
            <a:r>
              <a:rPr lang="en-IN" dirty="0"/>
              <a:t>than values </a:t>
            </a:r>
            <a:r>
              <a:rPr lang="en-IN" dirty="0" smtClean="0"/>
              <a:t>that the </a:t>
            </a:r>
            <a:r>
              <a:rPr lang="en-IN" dirty="0"/>
              <a:t>remainders can </a:t>
            </a:r>
            <a:r>
              <a:rPr lang="en-IN" dirty="0" smtClean="0"/>
              <a:t>take, some </a:t>
            </a:r>
            <a:r>
              <a:rPr lang="en-IN" dirty="0"/>
              <a:t>remainder value must repeat: </a:t>
            </a:r>
            <a:r>
              <a:rPr lang="en-IN" i="1" dirty="0" smtClean="0"/>
              <a:t>r</a:t>
            </a:r>
            <a:r>
              <a:rPr lang="en-IN" sz="100" i="1" dirty="0" smtClean="0"/>
              <a:t> </a:t>
            </a:r>
            <a:r>
              <a:rPr lang="en-IN" i="1" baseline="-25000" dirty="0" smtClean="0"/>
              <a:t>j</a:t>
            </a:r>
            <a:r>
              <a:rPr lang="en-IN" i="1" dirty="0" smtClean="0"/>
              <a:t> </a:t>
            </a:r>
            <a:r>
              <a:rPr lang="en-IN" dirty="0"/>
              <a:t>=</a:t>
            </a:r>
            <a:r>
              <a:rPr lang="en-IN" dirty="0" smtClean="0"/>
              <a:t> </a:t>
            </a:r>
            <a:r>
              <a:rPr lang="en-IN" i="1" dirty="0" smtClean="0"/>
              <a:t>r</a:t>
            </a:r>
            <a:r>
              <a:rPr lang="en-IN" sz="100" i="1" dirty="0" smtClean="0"/>
              <a:t> </a:t>
            </a:r>
            <a:r>
              <a:rPr lang="en-IN" i="1" baseline="-25000" dirty="0" smtClean="0"/>
              <a:t>k</a:t>
            </a:r>
            <a:r>
              <a:rPr lang="en-IN" dirty="0"/>
              <a:t>, for </a:t>
            </a:r>
            <a:r>
              <a:rPr lang="en-IN" dirty="0" smtClean="0"/>
              <a:t>some indices </a:t>
            </a:r>
            <a:r>
              <a:rPr lang="en-IN" i="1" dirty="0"/>
              <a:t>j </a:t>
            </a:r>
            <a:r>
              <a:rPr lang="en-IN" dirty="0" smtClean="0"/>
              <a:t>and </a:t>
            </a:r>
            <a:r>
              <a:rPr lang="en-IN" i="1" dirty="0" smtClean="0"/>
              <a:t>k </a:t>
            </a:r>
            <a:r>
              <a:rPr lang="en-IN" dirty="0"/>
              <a:t>with </a:t>
            </a:r>
            <a:r>
              <a:rPr lang="en-IN" i="1" dirty="0"/>
              <a:t>j </a:t>
            </a:r>
            <a:r>
              <a:rPr lang="en-IN" dirty="0" smtClean="0"/>
              <a:t>&lt; </a:t>
            </a:r>
            <a:r>
              <a:rPr lang="en-IN" i="1" dirty="0"/>
              <a:t>k</a:t>
            </a:r>
            <a:r>
              <a:rPr lang="en-IN" dirty="0"/>
              <a:t>. This is illustrated below for </a:t>
            </a:r>
            <a:r>
              <a:rPr lang="en-IN" i="1" dirty="0"/>
              <a:t>a </a:t>
            </a:r>
            <a:r>
              <a:rPr lang="en-IN" dirty="0"/>
              <a:t>=</a:t>
            </a:r>
            <a:r>
              <a:rPr lang="en-IN" dirty="0" smtClean="0"/>
              <a:t> 3 and </a:t>
            </a:r>
            <a:r>
              <a:rPr lang="en-IN" i="1" dirty="0"/>
              <a:t>b </a:t>
            </a:r>
            <a:r>
              <a:rPr lang="en-IN" dirty="0"/>
              <a:t>=</a:t>
            </a:r>
            <a:r>
              <a:rPr lang="en-IN" dirty="0" smtClean="0"/>
              <a:t> </a:t>
            </a:r>
            <a:r>
              <a:rPr lang="en-IN" dirty="0"/>
              <a:t>14.</a:t>
            </a:r>
            <a:endParaRPr lang="en-US" altLang="en-US" dirty="0"/>
          </a:p>
        </p:txBody>
      </p:sp>
      <p:pic>
        <p:nvPicPr>
          <p:cNvPr id="4" name="Picture 3" descr="The first set, Sequence of remainders, of the arrow diagram has the elements, r_0, r_1, r_2, ..., r_7... . The second set, Values of remainders when b =14, has elements 0, 1, 2, 3, ...., 13. An arrow from r_1 points to 2. An arrow from r_7 points to 2. A curved arrow from the first set to the second set is labelled as F, where F(r_i) = value of r_i. "/>
          <p:cNvPicPr>
            <a:picLocks noChangeAspect="1"/>
          </p:cNvPicPr>
          <p:nvPr/>
        </p:nvPicPr>
        <p:blipFill>
          <a:blip r:embed="rId3"/>
          <a:stretch>
            <a:fillRect/>
          </a:stretch>
        </p:blipFill>
        <p:spPr>
          <a:xfrm>
            <a:off x="2439128" y="3124200"/>
            <a:ext cx="4265744" cy="2346159"/>
          </a:xfrm>
          <a:prstGeom prst="rect">
            <a:avLst/>
          </a:prstGeom>
        </p:spPr>
      </p:pic>
    </p:spTree>
    <p:extLst>
      <p:ext uri="{BB962C8B-B14F-4D97-AF65-F5344CB8AC3E}">
        <p14:creationId xmlns:p14="http://schemas.microsoft.com/office/powerpoint/2010/main" val="3415450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9.4.4 </a:t>
            </a:r>
            <a:r>
              <a:rPr lang="en-US" altLang="en-US" sz="2400" dirty="0"/>
              <a:t>– </a:t>
            </a:r>
            <a:r>
              <a:rPr lang="en-IN" altLang="en-US" sz="2400" i="1" dirty="0" smtClean="0"/>
              <a:t>The </a:t>
            </a:r>
            <a:r>
              <a:rPr lang="en-IN" altLang="en-US" sz="2400" i="1" dirty="0"/>
              <a:t>Decimal Expansion of a </a:t>
            </a:r>
            <a:r>
              <a:rPr lang="en-IN" altLang="en-US" sz="2400" i="1" dirty="0" smtClean="0"/>
              <a:t>Fraction</a:t>
            </a:r>
            <a:endParaRPr lang="en-IN" altLang="en-US" sz="24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590800"/>
          </a:xfrm>
        </p:spPr>
        <p:txBody>
          <a:bodyPr/>
          <a:lstStyle/>
          <a:p>
            <a:pPr marL="0" indent="0"/>
            <a:r>
              <a:rPr lang="en-IN" dirty="0"/>
              <a:t>If follows that the decimal digits obtained from the </a:t>
            </a:r>
            <a:r>
              <a:rPr lang="en-IN" dirty="0" smtClean="0"/>
              <a:t>divisions between </a:t>
            </a:r>
            <a:r>
              <a:rPr lang="en-IN" i="1" dirty="0" smtClean="0"/>
              <a:t>r</a:t>
            </a:r>
            <a:r>
              <a:rPr lang="en-IN" sz="100" i="1" dirty="0" smtClean="0"/>
              <a:t> </a:t>
            </a:r>
            <a:r>
              <a:rPr lang="en-IN" i="1" baseline="-25000" dirty="0" smtClean="0"/>
              <a:t>j</a:t>
            </a:r>
            <a:r>
              <a:rPr lang="en-IN" i="1" dirty="0" smtClean="0"/>
              <a:t> </a:t>
            </a:r>
            <a:r>
              <a:rPr lang="en-IN" dirty="0"/>
              <a:t>and </a:t>
            </a:r>
            <a:r>
              <a:rPr lang="en-IN" i="1" dirty="0" smtClean="0"/>
              <a:t>r</a:t>
            </a:r>
            <a:r>
              <a:rPr lang="en-IN" sz="100" i="1" dirty="0" smtClean="0"/>
              <a:t> </a:t>
            </a:r>
            <a:r>
              <a:rPr lang="en-IN" i="1" baseline="-25000" dirty="0" smtClean="0"/>
              <a:t>k </a:t>
            </a:r>
            <a:r>
              <a:rPr lang="en-IN" baseline="-25000" dirty="0" smtClean="0"/>
              <a:t>− 1</a:t>
            </a:r>
            <a:r>
              <a:rPr lang="en-IN" dirty="0" smtClean="0"/>
              <a:t> repeat forever.</a:t>
            </a:r>
          </a:p>
          <a:p>
            <a:pPr marL="0" indent="0"/>
            <a:endParaRPr lang="en-IN" dirty="0"/>
          </a:p>
          <a:p>
            <a:pPr marL="0" indent="0"/>
            <a:r>
              <a:rPr lang="en-IN" dirty="0" smtClean="0"/>
              <a:t>In </a:t>
            </a:r>
            <a:r>
              <a:rPr lang="en-IN" dirty="0"/>
              <a:t>the case of </a:t>
            </a:r>
            <a:r>
              <a:rPr lang="en-IN" dirty="0" smtClean="0"/>
              <a:t>3</a:t>
            </a:r>
            <a:r>
              <a:rPr lang="en-IN" sz="1200" dirty="0" smtClean="0"/>
              <a:t> </a:t>
            </a:r>
            <a:r>
              <a:rPr lang="en-IN" dirty="0" smtClean="0"/>
              <a:t>∕</a:t>
            </a:r>
            <a:r>
              <a:rPr lang="en-IN" sz="1200" dirty="0" smtClean="0"/>
              <a:t> </a:t>
            </a:r>
            <a:r>
              <a:rPr lang="en-IN" dirty="0"/>
              <a:t>14</a:t>
            </a:r>
            <a:r>
              <a:rPr lang="en-IN" dirty="0" smtClean="0"/>
              <a:t>, the </a:t>
            </a:r>
            <a:r>
              <a:rPr lang="en-IN" dirty="0"/>
              <a:t>repetition begins with </a:t>
            </a:r>
            <a:r>
              <a:rPr lang="en-IN" i="1" dirty="0"/>
              <a:t>r</a:t>
            </a:r>
            <a:r>
              <a:rPr lang="en-IN" baseline="-25000" dirty="0"/>
              <a:t>7</a:t>
            </a:r>
            <a:r>
              <a:rPr lang="en-IN" dirty="0"/>
              <a:t> </a:t>
            </a:r>
            <a:r>
              <a:rPr lang="en-IN" dirty="0" smtClean="0"/>
              <a:t>= </a:t>
            </a:r>
            <a:r>
              <a:rPr lang="en-IN" dirty="0"/>
              <a:t>2 </a:t>
            </a:r>
            <a:r>
              <a:rPr lang="en-IN" dirty="0" smtClean="0"/>
              <a:t>= </a:t>
            </a:r>
            <a:r>
              <a:rPr lang="en-IN" i="1" dirty="0" smtClean="0"/>
              <a:t>r</a:t>
            </a:r>
            <a:r>
              <a:rPr lang="en-IN" sz="100" i="1" dirty="0" smtClean="0"/>
              <a:t> </a:t>
            </a:r>
            <a:r>
              <a:rPr lang="en-IN" i="1" baseline="-25000" dirty="0" smtClean="0"/>
              <a:t>i</a:t>
            </a:r>
            <a:r>
              <a:rPr lang="en-IN" i="1" dirty="0" smtClean="0"/>
              <a:t> </a:t>
            </a:r>
            <a:r>
              <a:rPr lang="en-IN" dirty="0"/>
              <a:t>and the </a:t>
            </a:r>
            <a:r>
              <a:rPr lang="en-IN" dirty="0" smtClean="0"/>
              <a:t>decimal expansion repeats </a:t>
            </a:r>
            <a:r>
              <a:rPr lang="en-IN" dirty="0"/>
              <a:t>the quotients obtained from </a:t>
            </a:r>
            <a:r>
              <a:rPr lang="en-IN" dirty="0" smtClean="0"/>
              <a:t>the divisions </a:t>
            </a:r>
            <a:r>
              <a:rPr lang="en-IN" dirty="0"/>
              <a:t>from </a:t>
            </a:r>
            <a:r>
              <a:rPr lang="en-IN" i="1" dirty="0"/>
              <a:t>r</a:t>
            </a:r>
            <a:r>
              <a:rPr lang="en-IN" baseline="-25000" dirty="0"/>
              <a:t>1</a:t>
            </a:r>
            <a:r>
              <a:rPr lang="en-IN" dirty="0"/>
              <a:t> through </a:t>
            </a:r>
            <a:r>
              <a:rPr lang="en-IN" i="1" dirty="0"/>
              <a:t>r</a:t>
            </a:r>
            <a:r>
              <a:rPr lang="en-IN" baseline="-25000" dirty="0"/>
              <a:t>6</a:t>
            </a:r>
            <a:r>
              <a:rPr lang="en-IN" dirty="0"/>
              <a:t> forever:</a:t>
            </a:r>
            <a:endParaRPr lang="en-US" altLang="en-US" dirty="0"/>
          </a:p>
        </p:txBody>
      </p:sp>
      <p:pic>
        <p:nvPicPr>
          <p:cNvPr id="5" name="Picture 4" descr="3∕14 = 0.2142857, there is a bar over last 6 digits 142857"/>
          <p:cNvPicPr>
            <a:picLocks noChangeAspect="1"/>
          </p:cNvPicPr>
          <p:nvPr/>
        </p:nvPicPr>
        <p:blipFill>
          <a:blip r:embed="rId3"/>
          <a:stretch>
            <a:fillRect/>
          </a:stretch>
        </p:blipFill>
        <p:spPr>
          <a:xfrm>
            <a:off x="3505200" y="4138988"/>
            <a:ext cx="2351047" cy="356812"/>
          </a:xfrm>
          <a:prstGeom prst="rect">
            <a:avLst/>
          </a:prstGeom>
        </p:spPr>
      </p:pic>
    </p:spTree>
    <p:extLst>
      <p:ext uri="{BB962C8B-B14F-4D97-AF65-F5344CB8AC3E}">
        <p14:creationId xmlns:p14="http://schemas.microsoft.com/office/powerpoint/2010/main" val="4030896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Generalized Pigeonhole Principle</a:t>
            </a:r>
            <a:endParaRPr lang="en-IN" altLang="en-US" dirty="0"/>
          </a:p>
        </p:txBody>
      </p:sp>
    </p:spTree>
    <p:extLst>
      <p:ext uri="{BB962C8B-B14F-4D97-AF65-F5344CB8AC3E}">
        <p14:creationId xmlns:p14="http://schemas.microsoft.com/office/powerpoint/2010/main" val="1099333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Generalized </a:t>
            </a:r>
            <a:r>
              <a:rPr lang="en-IN" altLang="en-US" dirty="0"/>
              <a:t>Pigeonhole </a:t>
            </a:r>
            <a:r>
              <a:rPr lang="en-IN" altLang="en-US" dirty="0" smtClean="0"/>
              <a:t>Principle</a:t>
            </a:r>
            <a:endParaRPr lang="en-IN" altLang="en-US" dirty="0"/>
          </a:p>
        </p:txBody>
      </p:sp>
      <p:sp>
        <p:nvSpPr>
          <p:cNvPr id="3" name="Content Placeholder 2"/>
          <p:cNvSpPr>
            <a:spLocks noGrp="1"/>
          </p:cNvSpPr>
          <p:nvPr>
            <p:ph sz="quarter" idx="13"/>
          </p:nvPr>
        </p:nvSpPr>
        <p:spPr>
          <a:xfrm>
            <a:off x="457201" y="1447800"/>
            <a:ext cx="8381999" cy="1752600"/>
          </a:xfrm>
        </p:spPr>
        <p:txBody>
          <a:bodyPr/>
          <a:lstStyle/>
          <a:p>
            <a:pPr marL="0" indent="0"/>
            <a:r>
              <a:rPr lang="en-IN" dirty="0"/>
              <a:t>A generalization of the pigeonhole principle states that if </a:t>
            </a:r>
            <a:r>
              <a:rPr lang="en-IN" i="1" dirty="0" smtClean="0"/>
              <a:t>n </a:t>
            </a:r>
            <a:r>
              <a:rPr lang="en-IN" dirty="0" smtClean="0"/>
              <a:t>pigeons </a:t>
            </a:r>
            <a:r>
              <a:rPr lang="en-IN" dirty="0"/>
              <a:t>fly into </a:t>
            </a:r>
            <a:r>
              <a:rPr lang="en-IN" i="1" dirty="0"/>
              <a:t>m </a:t>
            </a:r>
            <a:r>
              <a:rPr lang="en-IN" dirty="0" smtClean="0"/>
              <a:t>pigeonholes and</a:t>
            </a:r>
            <a:r>
              <a:rPr lang="en-IN" dirty="0"/>
              <a:t>, for some </a:t>
            </a:r>
            <a:r>
              <a:rPr lang="en-IN" dirty="0" smtClean="0"/>
              <a:t>positive integer </a:t>
            </a:r>
            <a:r>
              <a:rPr lang="en-IN" i="1" dirty="0"/>
              <a:t>k</a:t>
            </a:r>
            <a:r>
              <a:rPr lang="en-IN" dirty="0"/>
              <a:t>, </a:t>
            </a:r>
            <a:r>
              <a:rPr lang="en-IN" i="1" dirty="0"/>
              <a:t>km </a:t>
            </a:r>
            <a:r>
              <a:rPr lang="en-IN" dirty="0"/>
              <a:t>&lt;</a:t>
            </a:r>
            <a:r>
              <a:rPr lang="en-IN" dirty="0" smtClean="0"/>
              <a:t> </a:t>
            </a:r>
            <a:r>
              <a:rPr lang="en-IN" i="1" dirty="0"/>
              <a:t>n</a:t>
            </a:r>
            <a:r>
              <a:rPr lang="en-IN" dirty="0"/>
              <a:t>, then at least one pigeonhole </a:t>
            </a:r>
            <a:r>
              <a:rPr lang="en-IN" dirty="0" smtClean="0"/>
              <a:t>contains </a:t>
            </a:r>
            <a:r>
              <a:rPr lang="en-IN" i="1" dirty="0" smtClean="0"/>
              <a:t>k</a:t>
            </a:r>
            <a:r>
              <a:rPr lang="en-IN" dirty="0"/>
              <a:t> </a:t>
            </a:r>
            <a:r>
              <a:rPr lang="en-IN" dirty="0" smtClean="0"/>
              <a:t>+ 1 or </a:t>
            </a:r>
            <a:r>
              <a:rPr lang="en-IN" dirty="0"/>
              <a:t>more pigeons</a:t>
            </a:r>
            <a:r>
              <a:rPr lang="en-IN" dirty="0" smtClean="0"/>
              <a:t>.</a:t>
            </a:r>
            <a:endParaRPr lang="en-US" altLang="en-US" dirty="0"/>
          </a:p>
        </p:txBody>
      </p:sp>
    </p:spTree>
    <p:extLst>
      <p:ext uri="{BB962C8B-B14F-4D97-AF65-F5344CB8AC3E}">
        <p14:creationId xmlns:p14="http://schemas.microsoft.com/office/powerpoint/2010/main" val="895596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Generalized </a:t>
            </a:r>
            <a:r>
              <a:rPr lang="en-IN" altLang="en-US" dirty="0"/>
              <a:t>Pigeonhole </a:t>
            </a:r>
            <a:r>
              <a:rPr lang="en-IN" altLang="en-US" dirty="0" smtClean="0"/>
              <a:t>Principle</a:t>
            </a:r>
            <a:endParaRPr lang="en-IN" altLang="en-US" dirty="0"/>
          </a:p>
        </p:txBody>
      </p:sp>
      <p:sp>
        <p:nvSpPr>
          <p:cNvPr id="3" name="Content Placeholder 2"/>
          <p:cNvSpPr>
            <a:spLocks noGrp="1"/>
          </p:cNvSpPr>
          <p:nvPr>
            <p:ph sz="quarter" idx="13"/>
          </p:nvPr>
        </p:nvSpPr>
        <p:spPr>
          <a:xfrm>
            <a:off x="457201" y="1447800"/>
            <a:ext cx="8381999" cy="533400"/>
          </a:xfrm>
        </p:spPr>
        <p:txBody>
          <a:bodyPr/>
          <a:lstStyle/>
          <a:p>
            <a:pPr marL="0" indent="0"/>
            <a:r>
              <a:rPr lang="en-IN" dirty="0" smtClean="0"/>
              <a:t>This </a:t>
            </a:r>
            <a:r>
              <a:rPr lang="en-IN" dirty="0"/>
              <a:t>is illustrated in Figure 9.4.2 for </a:t>
            </a:r>
            <a:r>
              <a:rPr lang="en-IN" i="1" dirty="0"/>
              <a:t>m </a:t>
            </a:r>
            <a:r>
              <a:rPr lang="en-IN" dirty="0"/>
              <a:t>= 4, </a:t>
            </a:r>
            <a:r>
              <a:rPr lang="en-IN" i="1" dirty="0"/>
              <a:t>n </a:t>
            </a:r>
            <a:r>
              <a:rPr lang="en-IN" dirty="0"/>
              <a:t>= 9, and </a:t>
            </a:r>
            <a:r>
              <a:rPr lang="en-IN" i="1" dirty="0"/>
              <a:t>k =</a:t>
            </a:r>
            <a:r>
              <a:rPr lang="en-IN" dirty="0"/>
              <a:t> 2</a:t>
            </a:r>
            <a:r>
              <a:rPr lang="en-IN" dirty="0" smtClean="0"/>
              <a:t>.</a:t>
            </a:r>
            <a:endParaRPr lang="en-US" altLang="en-US" dirty="0"/>
          </a:p>
        </p:txBody>
      </p:sp>
      <p:sp>
        <p:nvSpPr>
          <p:cNvPr id="5" name="Content Placeholder 2"/>
          <p:cNvSpPr>
            <a:spLocks noGrp="1"/>
          </p:cNvSpPr>
          <p:nvPr>
            <p:ph sz="quarter" idx="13"/>
          </p:nvPr>
        </p:nvSpPr>
        <p:spPr>
          <a:xfrm>
            <a:off x="4038600" y="4267200"/>
            <a:ext cx="1066800" cy="304800"/>
          </a:xfrm>
        </p:spPr>
        <p:txBody>
          <a:bodyPr/>
          <a:lstStyle/>
          <a:p>
            <a:pPr marL="0" indent="0"/>
            <a:r>
              <a:rPr lang="en-IN" sz="1200" b="1" dirty="0" smtClean="0"/>
              <a:t>Figure 9.4.2</a:t>
            </a:r>
            <a:endParaRPr lang="en-US" altLang="en-US" sz="1200" b="1" dirty="0"/>
          </a:p>
        </p:txBody>
      </p:sp>
      <p:pic>
        <p:nvPicPr>
          <p:cNvPr id="7" name="Picture 6" descr="There are two images, (a) and (b). An image, (a), shows nine pigeons. The third and eighth are flying into the first pigeonhole. The first and fourth are flying into the second pigeonhole. The second, fifth, and sixth are flying into the third pigeonhole. The seventh and ninth are flying into the fourth pigeonhole. To the right of image (b), an arrow diagram is shown. The first set, pigeons, of the arrow diagram has 9 pigeons labelled 1, 2, 3, 4, 5, 6, 7, 8, and 9. The second set, pigeonholes, has 4 pigeonholes labelled 1, 2, 3, and 4.  An arrow is shown from point 1 to point 2. An arrow is shown from point 2 to point 3. An arrow is shown from point 3 to point 1. An arrow is shown from point 4 to point 2. An arrow is shown from point 5 to point 3. An arrow is shown from point 6 to point 3. An arrow is shown from point 7 to point 4. An arrow is shown from point 8 to point 1. An arrow is shown from point 9 to point 4. "/>
          <p:cNvPicPr>
            <a:picLocks noChangeAspect="1"/>
          </p:cNvPicPr>
          <p:nvPr/>
        </p:nvPicPr>
        <p:blipFill>
          <a:blip r:embed="rId3"/>
          <a:stretch>
            <a:fillRect/>
          </a:stretch>
        </p:blipFill>
        <p:spPr>
          <a:xfrm>
            <a:off x="1136989" y="2057400"/>
            <a:ext cx="6870023" cy="2099831"/>
          </a:xfrm>
          <a:prstGeom prst="rect">
            <a:avLst/>
          </a:prstGeom>
        </p:spPr>
      </p:pic>
      <p:sp>
        <p:nvSpPr>
          <p:cNvPr id="6" name="Content Placeholder 2"/>
          <p:cNvSpPr>
            <a:spLocks noGrp="1"/>
          </p:cNvSpPr>
          <p:nvPr>
            <p:ph sz="quarter" idx="13"/>
          </p:nvPr>
        </p:nvSpPr>
        <p:spPr>
          <a:xfrm>
            <a:off x="457200" y="4648200"/>
            <a:ext cx="8381999" cy="1295400"/>
          </a:xfrm>
        </p:spPr>
        <p:txBody>
          <a:bodyPr/>
          <a:lstStyle/>
          <a:p>
            <a:pPr marL="0" indent="0"/>
            <a:r>
              <a:rPr lang="en-IN" dirty="0"/>
              <a:t>Since </a:t>
            </a:r>
            <a:r>
              <a:rPr lang="en-IN" dirty="0" smtClean="0"/>
              <a:t>2 </a:t>
            </a:r>
            <a:r>
              <a:rPr lang="en-IN" b="1" dirty="0" smtClean="0"/>
              <a:t>· </a:t>
            </a:r>
            <a:r>
              <a:rPr lang="en-IN" dirty="0" smtClean="0"/>
              <a:t>4 </a:t>
            </a:r>
            <a:r>
              <a:rPr lang="en-IN" dirty="0"/>
              <a:t>&lt;</a:t>
            </a:r>
            <a:r>
              <a:rPr lang="en-IN" dirty="0" smtClean="0"/>
              <a:t> </a:t>
            </a:r>
            <a:r>
              <a:rPr lang="en-IN" dirty="0"/>
              <a:t>9, at least one pigeonhole contains three (</a:t>
            </a:r>
            <a:r>
              <a:rPr lang="en-IN" dirty="0" smtClean="0"/>
              <a:t>2 + 1) or </a:t>
            </a:r>
            <a:r>
              <a:rPr lang="en-IN" dirty="0"/>
              <a:t>more pigeons. (In this </a:t>
            </a:r>
            <a:r>
              <a:rPr lang="en-IN" dirty="0" smtClean="0"/>
              <a:t>example, pigeonhole </a:t>
            </a:r>
            <a:r>
              <a:rPr lang="en-IN" dirty="0"/>
              <a:t>3 </a:t>
            </a:r>
            <a:r>
              <a:rPr lang="en-IN" dirty="0" smtClean="0"/>
              <a:t>contains three </a:t>
            </a:r>
            <a:r>
              <a:rPr lang="en-IN" dirty="0"/>
              <a:t>pigeons.)</a:t>
            </a:r>
            <a:endParaRPr lang="en-US" altLang="en-US" dirty="0"/>
          </a:p>
        </p:txBody>
      </p:sp>
    </p:spTree>
    <p:extLst>
      <p:ext uri="{BB962C8B-B14F-4D97-AF65-F5344CB8AC3E}">
        <p14:creationId xmlns:p14="http://schemas.microsoft.com/office/powerpoint/2010/main" val="1841581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9.4</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733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The </a:t>
            </a:r>
            <a:r>
              <a:rPr lang="en-IN" altLang="en-US" sz="4000" dirty="0"/>
              <a:t>Pigeonhole </a:t>
            </a:r>
            <a:r>
              <a:rPr lang="en-IN" altLang="en-US" sz="4000" dirty="0" smtClean="0"/>
              <a:t>Principle</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445708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Generalized </a:t>
            </a:r>
            <a:r>
              <a:rPr lang="en-IN" altLang="en-US" dirty="0"/>
              <a:t>Pigeonhole </a:t>
            </a:r>
            <a:r>
              <a:rPr lang="en-IN" altLang="en-US" dirty="0" smtClean="0"/>
              <a:t>Principle</a:t>
            </a:r>
            <a:endParaRPr lang="en-IN" altLang="en-US" dirty="0"/>
          </a:p>
        </p:txBody>
      </p:sp>
      <p:pic>
        <p:nvPicPr>
          <p:cNvPr id="11" name="Picture 10" descr="A text box has the heading, Generalized Pigeonhole Principle. The text reads, for any function f from a finite set X with n elements to a finite set Y with m elements and for any positive integer k, if k m &lt; n, then there is some y element of Y such that y is the image of at least k + 1 distinct elements of X."/>
          <p:cNvPicPr>
            <a:picLocks noChangeAspect="1"/>
          </p:cNvPicPr>
          <p:nvPr/>
        </p:nvPicPr>
        <p:blipFill>
          <a:blip r:embed="rId3"/>
          <a:stretch>
            <a:fillRect/>
          </a:stretch>
        </p:blipFill>
        <p:spPr>
          <a:xfrm>
            <a:off x="793488" y="1676400"/>
            <a:ext cx="7557025" cy="1496441"/>
          </a:xfrm>
          <a:prstGeom prst="rect">
            <a:avLst/>
          </a:prstGeom>
        </p:spPr>
      </p:pic>
    </p:spTree>
    <p:extLst>
      <p:ext uri="{BB962C8B-B14F-4D97-AF65-F5344CB8AC3E}">
        <p14:creationId xmlns:p14="http://schemas.microsoft.com/office/powerpoint/2010/main" val="3340891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9.4.5 </a:t>
            </a:r>
            <a:r>
              <a:rPr lang="en-US" altLang="en-US" sz="2200" dirty="0"/>
              <a:t>– </a:t>
            </a:r>
            <a:r>
              <a:rPr lang="en-IN" altLang="en-US" sz="2200" i="1" dirty="0" smtClean="0"/>
              <a:t>Applying </a:t>
            </a:r>
            <a:r>
              <a:rPr lang="en-IN" altLang="en-US" sz="2200" i="1" dirty="0"/>
              <a:t>the Generalized Pigeonhole </a:t>
            </a:r>
            <a:r>
              <a:rPr lang="en-IN" altLang="en-US" sz="2200" i="1" dirty="0" smtClean="0"/>
              <a:t>Principle</a:t>
            </a:r>
            <a:endParaRPr lang="en-IN" altLang="en-US" sz="2200"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Show how the generalized pigeonhole principle implies </a:t>
            </a:r>
            <a:r>
              <a:rPr lang="en-IN" dirty="0" smtClean="0"/>
              <a:t>that in </a:t>
            </a:r>
            <a:r>
              <a:rPr lang="en-IN" dirty="0"/>
              <a:t>a group of 85 people, </a:t>
            </a:r>
            <a:r>
              <a:rPr lang="en-IN" dirty="0" smtClean="0"/>
              <a:t>at least </a:t>
            </a:r>
            <a:r>
              <a:rPr lang="en-IN" dirty="0"/>
              <a:t>4 must have the </a:t>
            </a:r>
            <a:r>
              <a:rPr lang="en-IN" dirty="0" smtClean="0"/>
              <a:t>same last </a:t>
            </a:r>
            <a:r>
              <a:rPr lang="en-IN" dirty="0"/>
              <a:t>initial.</a:t>
            </a:r>
            <a:endParaRPr lang="en-US" altLang="en-US" dirty="0"/>
          </a:p>
        </p:txBody>
      </p:sp>
    </p:spTree>
    <p:extLst>
      <p:ext uri="{BB962C8B-B14F-4D97-AF65-F5344CB8AC3E}">
        <p14:creationId xmlns:p14="http://schemas.microsoft.com/office/powerpoint/2010/main" val="1327990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828800"/>
          </a:xfrm>
        </p:spPr>
        <p:txBody>
          <a:bodyPr/>
          <a:lstStyle/>
          <a:p>
            <a:pPr marL="0" indent="0"/>
            <a:r>
              <a:rPr lang="en-IN" dirty="0"/>
              <a:t>In this example the pigeons are the 85 people and </a:t>
            </a:r>
            <a:r>
              <a:rPr lang="en-IN" dirty="0" smtClean="0"/>
              <a:t>the pigeonholes </a:t>
            </a:r>
            <a:r>
              <a:rPr lang="en-IN" dirty="0"/>
              <a:t>are the </a:t>
            </a:r>
            <a:r>
              <a:rPr lang="en-IN" dirty="0" smtClean="0"/>
              <a:t>26 possible </a:t>
            </a:r>
            <a:r>
              <a:rPr lang="en-IN" dirty="0"/>
              <a:t>last initials of </a:t>
            </a:r>
            <a:r>
              <a:rPr lang="en-IN" dirty="0" smtClean="0"/>
              <a:t>their names.</a:t>
            </a:r>
          </a:p>
          <a:p>
            <a:pPr marL="0" indent="0"/>
            <a:endParaRPr lang="en-IN" altLang="en-US" sz="700" dirty="0"/>
          </a:p>
          <a:p>
            <a:pPr marL="0" indent="0"/>
            <a:r>
              <a:rPr lang="en-IN" dirty="0"/>
              <a:t>Consider the function </a:t>
            </a:r>
            <a:r>
              <a:rPr lang="en-IN" i="1" dirty="0"/>
              <a:t>L </a:t>
            </a:r>
            <a:r>
              <a:rPr lang="en-IN" dirty="0"/>
              <a:t>from people to initials defined </a:t>
            </a:r>
            <a:r>
              <a:rPr lang="en-IN" dirty="0" smtClean="0"/>
              <a:t>by the </a:t>
            </a:r>
            <a:r>
              <a:rPr lang="en-IN" dirty="0"/>
              <a:t>following arrow diagram.</a:t>
            </a:r>
            <a:endParaRPr lang="en-US" altLang="en-US" dirty="0"/>
          </a:p>
        </p:txBody>
      </p:sp>
      <p:pic>
        <p:nvPicPr>
          <p:cNvPr id="6" name="Picture 5" descr="An image shows two sets. The first set, 85 people (pigeons), has 85 elements labelled x_1, x_2 ,..., x_26,...x_85. The second set, 26 initials (pigeonholes), has A to Z elements labelled A, B,....,Z.  A curved arrow from the first set to the second set is labelled as L, where L(x_i) = the initial of x_i's last name. "/>
          <p:cNvPicPr>
            <a:picLocks noChangeAspect="1"/>
          </p:cNvPicPr>
          <p:nvPr/>
        </p:nvPicPr>
        <p:blipFill>
          <a:blip r:embed="rId3"/>
          <a:stretch>
            <a:fillRect/>
          </a:stretch>
        </p:blipFill>
        <p:spPr>
          <a:xfrm>
            <a:off x="2318082" y="3200400"/>
            <a:ext cx="4692318" cy="2479021"/>
          </a:xfrm>
          <a:prstGeom prst="rect">
            <a:avLst/>
          </a:prstGeom>
        </p:spPr>
      </p:pic>
    </p:spTree>
    <p:extLst>
      <p:ext uri="{BB962C8B-B14F-4D97-AF65-F5344CB8AC3E}">
        <p14:creationId xmlns:p14="http://schemas.microsoft.com/office/powerpoint/2010/main" val="3542508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9.4.5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125841" cy="1828800"/>
          </a:xfrm>
        </p:spPr>
        <p:txBody>
          <a:bodyPr/>
          <a:lstStyle/>
          <a:p>
            <a:pPr marL="0" indent="0"/>
            <a:r>
              <a:rPr lang="en-IN" dirty="0"/>
              <a:t>Since </a:t>
            </a:r>
            <a:r>
              <a:rPr lang="en-IN" dirty="0" smtClean="0"/>
              <a:t>3 </a:t>
            </a:r>
            <a:r>
              <a:rPr lang="en-IN" b="1" dirty="0" smtClean="0"/>
              <a:t>· </a:t>
            </a:r>
            <a:r>
              <a:rPr lang="en-IN" dirty="0" smtClean="0"/>
              <a:t>26 </a:t>
            </a:r>
            <a:r>
              <a:rPr lang="en-IN" dirty="0"/>
              <a:t>=</a:t>
            </a:r>
            <a:r>
              <a:rPr lang="en-IN" dirty="0" smtClean="0"/>
              <a:t> </a:t>
            </a:r>
            <a:r>
              <a:rPr lang="en-IN" dirty="0"/>
              <a:t>78 </a:t>
            </a:r>
            <a:r>
              <a:rPr lang="en-IN" dirty="0" smtClean="0"/>
              <a:t>&lt; </a:t>
            </a:r>
            <a:r>
              <a:rPr lang="en-IN" dirty="0"/>
              <a:t>85, the generalized pigeonhole </a:t>
            </a:r>
            <a:r>
              <a:rPr lang="en-IN" dirty="0" smtClean="0"/>
              <a:t>principle states </a:t>
            </a:r>
            <a:r>
              <a:rPr lang="en-IN" dirty="0"/>
              <a:t>that some initial </a:t>
            </a:r>
            <a:r>
              <a:rPr lang="en-IN" dirty="0" smtClean="0"/>
              <a:t>must be </a:t>
            </a:r>
            <a:r>
              <a:rPr lang="en-IN" dirty="0"/>
              <a:t>the image of at least </a:t>
            </a:r>
            <a:r>
              <a:rPr lang="en-IN" dirty="0" smtClean="0"/>
              <a:t>four (3 + 1</a:t>
            </a:r>
            <a:r>
              <a:rPr lang="en-IN" dirty="0"/>
              <a:t>) people. Thus at least four people have the </a:t>
            </a:r>
            <a:r>
              <a:rPr lang="en-IN" dirty="0" smtClean="0"/>
              <a:t>same last initial</a:t>
            </a:r>
            <a:r>
              <a:rPr lang="en-IN" dirty="0"/>
              <a:t>.</a:t>
            </a:r>
            <a:endParaRPr lang="en-US" altLang="en-US" dirty="0"/>
          </a:p>
        </p:txBody>
      </p:sp>
    </p:spTree>
    <p:extLst>
      <p:ext uri="{BB962C8B-B14F-4D97-AF65-F5344CB8AC3E}">
        <p14:creationId xmlns:p14="http://schemas.microsoft.com/office/powerpoint/2010/main" val="1142022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Generalized </a:t>
            </a:r>
            <a:r>
              <a:rPr lang="en-IN" altLang="en-US" dirty="0"/>
              <a:t>Pigeonhole </a:t>
            </a:r>
            <a:r>
              <a:rPr lang="en-IN" altLang="en-US" dirty="0" smtClean="0"/>
              <a:t>Principle</a:t>
            </a:r>
            <a:endParaRPr lang="en-IN" altLang="en-US" dirty="0"/>
          </a:p>
        </p:txBody>
      </p:sp>
      <p:sp>
        <p:nvSpPr>
          <p:cNvPr id="3" name="Content Placeholder 2"/>
          <p:cNvSpPr>
            <a:spLocks noGrp="1"/>
          </p:cNvSpPr>
          <p:nvPr>
            <p:ph sz="quarter" idx="13"/>
          </p:nvPr>
        </p:nvSpPr>
        <p:spPr>
          <a:xfrm>
            <a:off x="457201" y="1447800"/>
            <a:ext cx="8381999" cy="914400"/>
          </a:xfrm>
        </p:spPr>
        <p:txBody>
          <a:bodyPr/>
          <a:lstStyle/>
          <a:p>
            <a:pPr marL="0" indent="0"/>
            <a:r>
              <a:rPr lang="en-IN" dirty="0"/>
              <a:t>Consider the following contrapositive form of the </a:t>
            </a:r>
            <a:r>
              <a:rPr lang="en-IN" dirty="0" smtClean="0"/>
              <a:t>generalized pigeonhole </a:t>
            </a:r>
            <a:r>
              <a:rPr lang="en-IN" dirty="0"/>
              <a:t>principle.</a:t>
            </a:r>
            <a:endParaRPr lang="en-US" altLang="en-US" dirty="0"/>
          </a:p>
        </p:txBody>
      </p:sp>
      <p:pic>
        <p:nvPicPr>
          <p:cNvPr id="9" name="Picture 8" descr="A text box has the heading, Generalized Pigeonhole Principle (Contrapositive Form). The text reads, for any function f from a finite set X with n elements to a finite set Y with m elements and for any positive integer k, if for each y elements of Y, f^(negative1)(y) has at most k elements, then X has at most k m elements; in other words, n less than or equals k m."/>
          <p:cNvPicPr>
            <a:picLocks noChangeAspect="1"/>
          </p:cNvPicPr>
          <p:nvPr/>
        </p:nvPicPr>
        <p:blipFill>
          <a:blip r:embed="rId3"/>
          <a:stretch>
            <a:fillRect/>
          </a:stretch>
        </p:blipFill>
        <p:spPr>
          <a:xfrm>
            <a:off x="824975" y="2619104"/>
            <a:ext cx="7557025" cy="1495696"/>
          </a:xfrm>
          <a:prstGeom prst="rect">
            <a:avLst/>
          </a:prstGeom>
        </p:spPr>
      </p:pic>
    </p:spTree>
    <p:extLst>
      <p:ext uri="{BB962C8B-B14F-4D97-AF65-F5344CB8AC3E}">
        <p14:creationId xmlns:p14="http://schemas.microsoft.com/office/powerpoint/2010/main" val="212296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Proof of the Pigeonhole Principle</a:t>
            </a:r>
            <a:endParaRPr lang="en-IN" altLang="en-US" dirty="0"/>
          </a:p>
        </p:txBody>
      </p:sp>
    </p:spTree>
    <p:extLst>
      <p:ext uri="{BB962C8B-B14F-4D97-AF65-F5344CB8AC3E}">
        <p14:creationId xmlns:p14="http://schemas.microsoft.com/office/powerpoint/2010/main" val="1498227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Proof </a:t>
            </a:r>
            <a:r>
              <a:rPr lang="en-IN" altLang="en-US" dirty="0"/>
              <a:t>of the Pigeonhole </a:t>
            </a:r>
            <a:r>
              <a:rPr lang="en-IN" altLang="en-US" dirty="0" smtClean="0"/>
              <a:t>Principle</a:t>
            </a:r>
            <a:endParaRPr lang="en-IN" altLang="en-US" dirty="0"/>
          </a:p>
        </p:txBody>
      </p:sp>
      <p:sp>
        <p:nvSpPr>
          <p:cNvPr id="3" name="Content Placeholder 2"/>
          <p:cNvSpPr>
            <a:spLocks noGrp="1"/>
          </p:cNvSpPr>
          <p:nvPr>
            <p:ph sz="quarter" idx="13"/>
          </p:nvPr>
        </p:nvSpPr>
        <p:spPr>
          <a:xfrm>
            <a:off x="457201" y="1447800"/>
            <a:ext cx="8381999" cy="3581400"/>
          </a:xfrm>
        </p:spPr>
        <p:txBody>
          <a:bodyPr/>
          <a:lstStyle/>
          <a:p>
            <a:pPr marL="0" indent="0"/>
            <a:r>
              <a:rPr lang="en-IN" dirty="0"/>
              <a:t>The truth of the pigeonhole principle depends essentially </a:t>
            </a:r>
            <a:r>
              <a:rPr lang="en-IN" dirty="0" smtClean="0"/>
              <a:t>on the </a:t>
            </a:r>
            <a:r>
              <a:rPr lang="en-IN" dirty="0"/>
              <a:t>sets involved being finite</a:t>
            </a:r>
            <a:r>
              <a:rPr lang="en-IN" dirty="0" smtClean="0"/>
              <a:t>. We know that </a:t>
            </a:r>
            <a:r>
              <a:rPr lang="en-IN" dirty="0"/>
              <a:t>a set is </a:t>
            </a:r>
            <a:r>
              <a:rPr lang="en-IN" dirty="0" smtClean="0"/>
              <a:t>called </a:t>
            </a:r>
            <a:r>
              <a:rPr lang="en-IN" b="1" dirty="0" smtClean="0"/>
              <a:t>finite </a:t>
            </a:r>
            <a:r>
              <a:rPr lang="en-IN" dirty="0"/>
              <a:t>if, and only if, it is the empty set or </a:t>
            </a:r>
            <a:r>
              <a:rPr lang="en-IN" dirty="0" smtClean="0"/>
              <a:t>there is </a:t>
            </a:r>
            <a:r>
              <a:rPr lang="en-IN" dirty="0"/>
              <a:t>a </a:t>
            </a:r>
            <a:r>
              <a:rPr lang="en-IN" dirty="0" smtClean="0"/>
              <a:t>one-to-one </a:t>
            </a:r>
            <a:r>
              <a:rPr lang="en-IN" dirty="0"/>
              <a:t>correspondence from {1, 2, </a:t>
            </a:r>
            <a:r>
              <a:rPr lang="en-IN" dirty="0" smtClean="0"/>
              <a:t>… </a:t>
            </a:r>
            <a:r>
              <a:rPr lang="en-IN" dirty="0"/>
              <a:t>, </a:t>
            </a:r>
            <a:r>
              <a:rPr lang="en-IN" i="1" dirty="0"/>
              <a:t>n</a:t>
            </a:r>
            <a:r>
              <a:rPr lang="en-IN" dirty="0"/>
              <a:t>} to it, where </a:t>
            </a:r>
            <a:r>
              <a:rPr lang="en-IN" i="1" dirty="0"/>
              <a:t>n </a:t>
            </a:r>
            <a:r>
              <a:rPr lang="en-IN" dirty="0"/>
              <a:t>is </a:t>
            </a:r>
            <a:r>
              <a:rPr lang="en-IN" dirty="0" smtClean="0"/>
              <a:t>a positive </a:t>
            </a:r>
            <a:r>
              <a:rPr lang="en-IN" dirty="0"/>
              <a:t>integer</a:t>
            </a:r>
            <a:r>
              <a:rPr lang="en-IN" dirty="0" smtClean="0"/>
              <a:t>.</a:t>
            </a:r>
          </a:p>
          <a:p>
            <a:pPr marL="0" indent="0"/>
            <a:endParaRPr lang="en-IN" altLang="en-US" dirty="0"/>
          </a:p>
          <a:p>
            <a:pPr marL="0" indent="0"/>
            <a:r>
              <a:rPr lang="en-IN" dirty="0"/>
              <a:t>In </a:t>
            </a:r>
            <a:r>
              <a:rPr lang="en-IN" dirty="0" smtClean="0"/>
              <a:t>the first </a:t>
            </a:r>
            <a:r>
              <a:rPr lang="en-IN" dirty="0"/>
              <a:t>case the </a:t>
            </a:r>
            <a:r>
              <a:rPr lang="en-IN" b="1" dirty="0"/>
              <a:t>number of elements </a:t>
            </a:r>
            <a:r>
              <a:rPr lang="en-IN" dirty="0"/>
              <a:t>in the set is said </a:t>
            </a:r>
            <a:r>
              <a:rPr lang="en-IN" dirty="0" smtClean="0"/>
              <a:t>to be </a:t>
            </a:r>
            <a:r>
              <a:rPr lang="en-IN" dirty="0"/>
              <a:t>0, and in the second case it is </a:t>
            </a:r>
            <a:r>
              <a:rPr lang="en-IN" dirty="0" smtClean="0"/>
              <a:t>said to </a:t>
            </a:r>
            <a:r>
              <a:rPr lang="en-IN" dirty="0"/>
              <a:t>be </a:t>
            </a:r>
            <a:r>
              <a:rPr lang="en-IN" i="1" dirty="0"/>
              <a:t>n</a:t>
            </a:r>
            <a:r>
              <a:rPr lang="en-IN" dirty="0"/>
              <a:t>. A set </a:t>
            </a:r>
            <a:r>
              <a:rPr lang="en-IN" dirty="0" smtClean="0"/>
              <a:t>that is </a:t>
            </a:r>
            <a:r>
              <a:rPr lang="en-IN" dirty="0"/>
              <a:t>not finite is called </a:t>
            </a:r>
            <a:r>
              <a:rPr lang="en-IN" b="1" dirty="0"/>
              <a:t>infinite</a:t>
            </a:r>
            <a:r>
              <a:rPr lang="en-IN" dirty="0"/>
              <a:t>.</a:t>
            </a:r>
            <a:endParaRPr lang="en-US" altLang="en-US" dirty="0"/>
          </a:p>
        </p:txBody>
      </p:sp>
    </p:spTree>
    <p:extLst>
      <p:ext uri="{BB962C8B-B14F-4D97-AF65-F5344CB8AC3E}">
        <p14:creationId xmlns:p14="http://schemas.microsoft.com/office/powerpoint/2010/main" val="1064542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Proof </a:t>
            </a:r>
            <a:r>
              <a:rPr lang="en-IN" altLang="en-US" dirty="0"/>
              <a:t>of the Pigeonhole </a:t>
            </a:r>
            <a:r>
              <a:rPr lang="en-IN" altLang="en-US" dirty="0" smtClean="0"/>
              <a:t>Principle</a:t>
            </a:r>
            <a:endParaRPr lang="en-IN" altLang="en-US" dirty="0"/>
          </a:p>
        </p:txBody>
      </p:sp>
      <p:sp>
        <p:nvSpPr>
          <p:cNvPr id="3" name="Content Placeholder 2"/>
          <p:cNvSpPr>
            <a:spLocks noGrp="1"/>
          </p:cNvSpPr>
          <p:nvPr>
            <p:ph sz="quarter" idx="13"/>
          </p:nvPr>
        </p:nvSpPr>
        <p:spPr>
          <a:xfrm>
            <a:off x="457201" y="1447800"/>
            <a:ext cx="8381999" cy="990600"/>
          </a:xfrm>
        </p:spPr>
        <p:txBody>
          <a:bodyPr/>
          <a:lstStyle/>
          <a:p>
            <a:pPr marL="0" indent="0"/>
            <a:r>
              <a:rPr lang="en-IN" dirty="0"/>
              <a:t>Thus any finite set is either empty or can be written in </a:t>
            </a:r>
            <a:r>
              <a:rPr lang="en-IN" dirty="0" smtClean="0"/>
              <a:t>the form </a:t>
            </a:r>
            <a:r>
              <a:rPr lang="en-IN" dirty="0"/>
              <a:t>{</a:t>
            </a:r>
            <a:r>
              <a:rPr lang="en-IN" i="1" dirty="0"/>
              <a:t>x</a:t>
            </a:r>
            <a:r>
              <a:rPr lang="en-IN" baseline="-25000" dirty="0"/>
              <a:t>1</a:t>
            </a:r>
            <a:r>
              <a:rPr lang="en-IN" dirty="0"/>
              <a:t>, </a:t>
            </a:r>
            <a:r>
              <a:rPr lang="en-IN" i="1" dirty="0"/>
              <a:t>x</a:t>
            </a:r>
            <a:r>
              <a:rPr lang="en-IN" baseline="-25000" dirty="0"/>
              <a:t>2</a:t>
            </a:r>
            <a:r>
              <a:rPr lang="en-IN" dirty="0"/>
              <a:t>, </a:t>
            </a:r>
            <a:r>
              <a:rPr lang="en-IN" dirty="0" smtClean="0"/>
              <a:t>… </a:t>
            </a:r>
            <a:r>
              <a:rPr lang="en-IN" dirty="0"/>
              <a:t>, </a:t>
            </a:r>
            <a:r>
              <a:rPr lang="en-IN" i="1" dirty="0" smtClean="0"/>
              <a:t>x</a:t>
            </a:r>
            <a:r>
              <a:rPr lang="en-IN" sz="100" i="1" dirty="0" smtClean="0"/>
              <a:t> </a:t>
            </a:r>
            <a:r>
              <a:rPr lang="en-IN" i="1" baseline="-25000" dirty="0" smtClean="0"/>
              <a:t>n</a:t>
            </a:r>
            <a:r>
              <a:rPr lang="en-IN" dirty="0"/>
              <a:t>} </a:t>
            </a:r>
            <a:r>
              <a:rPr lang="en-IN" dirty="0" smtClean="0"/>
              <a:t>where </a:t>
            </a:r>
            <a:r>
              <a:rPr lang="pt-BR" i="1" dirty="0" smtClean="0"/>
              <a:t>n </a:t>
            </a:r>
            <a:r>
              <a:rPr lang="pt-BR" dirty="0"/>
              <a:t>is a positive integer.</a:t>
            </a:r>
            <a:endParaRPr lang="en-US" altLang="en-US" dirty="0"/>
          </a:p>
        </p:txBody>
      </p:sp>
      <p:pic>
        <p:nvPicPr>
          <p:cNvPr id="4" name="Picture 3" descr="A text box has the heading, Theorem 9.4.1 The Pigeonhole Principle. The text reads, for any function f from a finite set X with n elements to a finite set Y with m elements, if n &gt; m, then f is not one-to-one."/>
          <p:cNvPicPr>
            <a:picLocks noChangeAspect="1"/>
          </p:cNvPicPr>
          <p:nvPr/>
        </p:nvPicPr>
        <p:blipFill>
          <a:blip r:embed="rId3"/>
          <a:stretch>
            <a:fillRect/>
          </a:stretch>
        </p:blipFill>
        <p:spPr>
          <a:xfrm>
            <a:off x="793488" y="2638064"/>
            <a:ext cx="7557025" cy="1248136"/>
          </a:xfrm>
          <a:prstGeom prst="rect">
            <a:avLst/>
          </a:prstGeom>
        </p:spPr>
      </p:pic>
    </p:spTree>
    <p:extLst>
      <p:ext uri="{BB962C8B-B14F-4D97-AF65-F5344CB8AC3E}">
        <p14:creationId xmlns:p14="http://schemas.microsoft.com/office/powerpoint/2010/main" val="212525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Proof </a:t>
            </a:r>
            <a:r>
              <a:rPr lang="en-IN" altLang="en-US" dirty="0"/>
              <a:t>of the Pigeonhole </a:t>
            </a:r>
            <a:r>
              <a:rPr lang="en-IN" altLang="en-US" dirty="0" smtClean="0"/>
              <a:t>Principle</a:t>
            </a:r>
            <a:endParaRPr lang="en-IN" altLang="en-US" dirty="0"/>
          </a:p>
        </p:txBody>
      </p:sp>
      <p:sp>
        <p:nvSpPr>
          <p:cNvPr id="5" name="Content Placeholder 2"/>
          <p:cNvSpPr>
            <a:spLocks noGrp="1"/>
          </p:cNvSpPr>
          <p:nvPr>
            <p:ph sz="quarter" idx="13"/>
          </p:nvPr>
        </p:nvSpPr>
        <p:spPr>
          <a:xfrm>
            <a:off x="457200" y="1371600"/>
            <a:ext cx="8381999" cy="2444900"/>
          </a:xfrm>
        </p:spPr>
        <p:txBody>
          <a:bodyPr/>
          <a:lstStyle/>
          <a:p>
            <a:pPr marL="0" indent="0"/>
            <a:r>
              <a:rPr lang="en-IN" dirty="0"/>
              <a:t>An important theorem that follows from the </a:t>
            </a:r>
            <a:r>
              <a:rPr lang="en-IN" dirty="0" smtClean="0"/>
              <a:t>pigeonhole principle </a:t>
            </a:r>
            <a:r>
              <a:rPr lang="en-IN" dirty="0"/>
              <a:t>states that a </a:t>
            </a:r>
            <a:r>
              <a:rPr lang="en-IN" dirty="0" smtClean="0"/>
              <a:t>function from </a:t>
            </a:r>
            <a:r>
              <a:rPr lang="en-IN" dirty="0"/>
              <a:t>one finite set </a:t>
            </a:r>
            <a:r>
              <a:rPr lang="en-IN" dirty="0" smtClean="0"/>
              <a:t>to another </a:t>
            </a:r>
            <a:r>
              <a:rPr lang="en-IN" dirty="0"/>
              <a:t>finite set of the same size is one-to-one if, </a:t>
            </a:r>
            <a:r>
              <a:rPr lang="en-IN" dirty="0" smtClean="0"/>
              <a:t>and only </a:t>
            </a:r>
            <a:r>
              <a:rPr lang="en-IN" dirty="0"/>
              <a:t>if, it </a:t>
            </a:r>
            <a:r>
              <a:rPr lang="en-IN" dirty="0" smtClean="0"/>
              <a:t>is onto.</a:t>
            </a:r>
          </a:p>
          <a:p>
            <a:pPr marL="0" indent="0"/>
            <a:endParaRPr lang="en-IN" dirty="0"/>
          </a:p>
          <a:p>
            <a:pPr marL="0" indent="0"/>
            <a:r>
              <a:rPr lang="en-IN" dirty="0" smtClean="0"/>
              <a:t>This </a:t>
            </a:r>
            <a:r>
              <a:rPr lang="en-IN" dirty="0"/>
              <a:t>result does not hold for infinite sets.</a:t>
            </a:r>
            <a:endParaRPr lang="en-US" altLang="en-US" dirty="0"/>
          </a:p>
        </p:txBody>
      </p:sp>
      <p:pic>
        <p:nvPicPr>
          <p:cNvPr id="7" name="Picture 6" descr="A text box has the heading, Theorem 9.4.2 One-to-One and Onto for Finite Sets. The text reads, Let X and Y be finite sets with the same number of elements and suppose f is a function from X to Y. Then f is one-to-one if, and only if, f is onto."/>
          <p:cNvPicPr>
            <a:picLocks noChangeAspect="1"/>
          </p:cNvPicPr>
          <p:nvPr/>
        </p:nvPicPr>
        <p:blipFill>
          <a:blip r:embed="rId3"/>
          <a:stretch>
            <a:fillRect/>
          </a:stretch>
        </p:blipFill>
        <p:spPr>
          <a:xfrm>
            <a:off x="793488" y="3968900"/>
            <a:ext cx="7557025" cy="1288900"/>
          </a:xfrm>
          <a:prstGeom prst="rect">
            <a:avLst/>
          </a:prstGeom>
        </p:spPr>
      </p:pic>
    </p:spTree>
    <p:extLst>
      <p:ext uri="{BB962C8B-B14F-4D97-AF65-F5344CB8AC3E}">
        <p14:creationId xmlns:p14="http://schemas.microsoft.com/office/powerpoint/2010/main" val="1985157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Pigeonhole </a:t>
            </a:r>
            <a:r>
              <a:rPr lang="en-IN" altLang="en-US" dirty="0" smtClean="0"/>
              <a:t>Principle</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The pigeonhole principle states that if </a:t>
            </a:r>
            <a:r>
              <a:rPr lang="en-IN" i="1" dirty="0"/>
              <a:t>n</a:t>
            </a:r>
            <a:r>
              <a:rPr lang="en-IN" dirty="0"/>
              <a:t> pigeons fly into </a:t>
            </a:r>
            <a:r>
              <a:rPr lang="en-IN" i="1" dirty="0" smtClean="0"/>
              <a:t>m</a:t>
            </a:r>
            <a:r>
              <a:rPr lang="en-IN" dirty="0" smtClean="0"/>
              <a:t> pigeonholes </a:t>
            </a:r>
            <a:r>
              <a:rPr lang="en-IN" dirty="0"/>
              <a:t>and </a:t>
            </a:r>
            <a:r>
              <a:rPr lang="en-IN" i="1" dirty="0"/>
              <a:t>n</a:t>
            </a:r>
            <a:r>
              <a:rPr lang="en-IN" dirty="0"/>
              <a:t> &gt;</a:t>
            </a:r>
            <a:r>
              <a:rPr lang="en-IN" i="1" dirty="0" smtClean="0"/>
              <a:t> </a:t>
            </a:r>
            <a:r>
              <a:rPr lang="en-IN" i="1" dirty="0"/>
              <a:t>m</a:t>
            </a:r>
            <a:r>
              <a:rPr lang="en-IN" dirty="0" smtClean="0"/>
              <a:t>, then </a:t>
            </a:r>
            <a:r>
              <a:rPr lang="en-IN" dirty="0"/>
              <a:t>at least one hole must </a:t>
            </a:r>
            <a:r>
              <a:rPr lang="en-IN" dirty="0" smtClean="0"/>
              <a:t>contain two </a:t>
            </a:r>
            <a:r>
              <a:rPr lang="en-IN" dirty="0"/>
              <a:t>or more pigeons. This principle is illustrated </a:t>
            </a:r>
            <a:r>
              <a:rPr lang="en-IN" dirty="0" smtClean="0"/>
              <a:t>in       Figure 9.4.1 </a:t>
            </a:r>
            <a:r>
              <a:rPr lang="en-IN" dirty="0"/>
              <a:t>for </a:t>
            </a:r>
            <a:r>
              <a:rPr lang="en-IN" i="1" dirty="0"/>
              <a:t>n</a:t>
            </a:r>
            <a:r>
              <a:rPr lang="en-IN" dirty="0"/>
              <a:t> </a:t>
            </a:r>
            <a:r>
              <a:rPr lang="en-IN" dirty="0" smtClean="0"/>
              <a:t>= </a:t>
            </a:r>
            <a:r>
              <a:rPr lang="en-IN" dirty="0"/>
              <a:t>5 and </a:t>
            </a:r>
            <a:r>
              <a:rPr lang="en-IN" i="1" dirty="0"/>
              <a:t>m</a:t>
            </a:r>
            <a:r>
              <a:rPr lang="en-IN" dirty="0"/>
              <a:t> </a:t>
            </a:r>
            <a:r>
              <a:rPr lang="en-IN" dirty="0" smtClean="0"/>
              <a:t>= </a:t>
            </a:r>
            <a:r>
              <a:rPr lang="en-IN" dirty="0"/>
              <a:t>4.</a:t>
            </a:r>
            <a:endParaRPr lang="en-US" altLang="en-US" dirty="0"/>
          </a:p>
        </p:txBody>
      </p:sp>
      <p:sp>
        <p:nvSpPr>
          <p:cNvPr id="5" name="Content Placeholder 2"/>
          <p:cNvSpPr>
            <a:spLocks noGrp="1"/>
          </p:cNvSpPr>
          <p:nvPr>
            <p:ph sz="quarter" idx="13"/>
          </p:nvPr>
        </p:nvSpPr>
        <p:spPr>
          <a:xfrm>
            <a:off x="4267200" y="6019800"/>
            <a:ext cx="1143000" cy="304800"/>
          </a:xfrm>
        </p:spPr>
        <p:txBody>
          <a:bodyPr/>
          <a:lstStyle/>
          <a:p>
            <a:pPr marL="0" indent="0"/>
            <a:r>
              <a:rPr lang="en-IN" sz="1200" b="1" dirty="0"/>
              <a:t>Figure 9.4.1</a:t>
            </a:r>
            <a:endParaRPr lang="en-US" altLang="en-US" sz="1200" b="1" dirty="0"/>
          </a:p>
        </p:txBody>
      </p:sp>
      <p:pic>
        <p:nvPicPr>
          <p:cNvPr id="4" name="Picture 3" descr="here are two images, (a) and (b). An image (a) shows five pigeons. The first and fourth are flying into the third pigeonhole. The second flies into the first pigeonhole. The third flies into the second pigeonhole. The fifth flies into the fourth pigeonhole. To the right of image (b), an arrow diagram is shown. The first set, pigeons, of the arrow diagram has 5 pigeons labelled 1, 2, 3, 4, and 5. The second set, pigeonholes, has 4 pigeonholes labelled 1, 2, 3, and 4. An arrow is shown from 1 pigeon to 3 pigeonholes. An arrow is shown from 2 pigeons to 1 pigeonhole. An arrow is shown from 3 pigeons to 2 pigeonholes. An arrow is shown from 4 pigeons to 3 pigeonholes. An arrow is shown from 5 pigeons to 4 pigeonholes. "/>
          <p:cNvPicPr>
            <a:picLocks noChangeAspect="1"/>
          </p:cNvPicPr>
          <p:nvPr/>
        </p:nvPicPr>
        <p:blipFill>
          <a:blip r:embed="rId3"/>
          <a:stretch>
            <a:fillRect/>
          </a:stretch>
        </p:blipFill>
        <p:spPr>
          <a:xfrm>
            <a:off x="793488" y="3273415"/>
            <a:ext cx="7557025" cy="2593985"/>
          </a:xfrm>
          <a:prstGeom prst="rect">
            <a:avLst/>
          </a:prstGeom>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Pigeonhole </a:t>
            </a:r>
            <a:r>
              <a:rPr lang="en-IN" altLang="en-US" dirty="0" smtClean="0"/>
              <a:t>Principle</a:t>
            </a:r>
            <a:endParaRPr lang="en-IN" altLang="en-US" dirty="0">
              <a:solidFill>
                <a:schemeClr val="tx1"/>
              </a:solidFill>
            </a:endParaRPr>
          </a:p>
        </p:txBody>
      </p:sp>
      <p:sp>
        <p:nvSpPr>
          <p:cNvPr id="11" name="Content Placeholder 2"/>
          <p:cNvSpPr>
            <a:spLocks noGrp="1"/>
          </p:cNvSpPr>
          <p:nvPr>
            <p:ph sz="quarter" idx="13"/>
          </p:nvPr>
        </p:nvSpPr>
        <p:spPr>
          <a:xfrm>
            <a:off x="457200" y="1447800"/>
            <a:ext cx="8226425" cy="2057400"/>
          </a:xfrm>
        </p:spPr>
        <p:txBody>
          <a:bodyPr/>
          <a:lstStyle/>
          <a:p>
            <a:pPr marL="0" indent="0"/>
            <a:r>
              <a:rPr lang="en-IN" dirty="0"/>
              <a:t>Illustration (a) shows the pigeons perched next to </a:t>
            </a:r>
            <a:r>
              <a:rPr lang="en-IN" dirty="0" smtClean="0"/>
              <a:t>their holes</a:t>
            </a:r>
            <a:r>
              <a:rPr lang="en-IN" dirty="0"/>
              <a:t>, and (b) shows the correspondence from </a:t>
            </a:r>
            <a:r>
              <a:rPr lang="en-IN" dirty="0" smtClean="0"/>
              <a:t>pigeons to </a:t>
            </a:r>
            <a:r>
              <a:rPr lang="en-IN" dirty="0"/>
              <a:t>pigeonholes. The </a:t>
            </a:r>
            <a:r>
              <a:rPr lang="en-IN" dirty="0" smtClean="0"/>
              <a:t>pigeonhole principle </a:t>
            </a:r>
            <a:r>
              <a:rPr lang="en-IN" dirty="0"/>
              <a:t>is </a:t>
            </a:r>
            <a:r>
              <a:rPr lang="en-IN" dirty="0" smtClean="0"/>
              <a:t>sometimes called </a:t>
            </a:r>
            <a:r>
              <a:rPr lang="en-IN" dirty="0"/>
              <a:t>the </a:t>
            </a:r>
            <a:r>
              <a:rPr lang="en-IN" i="1" dirty="0" err="1"/>
              <a:t>Dirichlet</a:t>
            </a:r>
            <a:r>
              <a:rPr lang="en-IN" i="1" dirty="0"/>
              <a:t> box principle </a:t>
            </a:r>
            <a:r>
              <a:rPr lang="en-IN" dirty="0"/>
              <a:t>because it was </a:t>
            </a:r>
            <a:r>
              <a:rPr lang="en-IN" dirty="0" smtClean="0"/>
              <a:t>first stated formally by </a:t>
            </a:r>
            <a:r>
              <a:rPr lang="en-IN" dirty="0"/>
              <a:t>J. P. G. L. </a:t>
            </a:r>
            <a:r>
              <a:rPr lang="en-IN" dirty="0" err="1"/>
              <a:t>Dirichlet</a:t>
            </a:r>
            <a:r>
              <a:rPr lang="en-IN" dirty="0"/>
              <a:t> (1805–1859).</a:t>
            </a:r>
            <a:endParaRPr lang="en-US" altLang="en-US" dirty="0"/>
          </a:p>
        </p:txBody>
      </p:sp>
      <p:pic>
        <p:nvPicPr>
          <p:cNvPr id="10" name="Picture 9" descr="A text box has the heading, Pigeonhole Principle. The text reads, A function from one finite set to a smaller finite set cannot be one-to-one. There must be at least two elements in the domain that have the same image in the co-domain."/>
          <p:cNvPicPr>
            <a:picLocks noChangeAspect="1"/>
          </p:cNvPicPr>
          <p:nvPr/>
        </p:nvPicPr>
        <p:blipFill>
          <a:blip r:embed="rId3"/>
          <a:stretch>
            <a:fillRect/>
          </a:stretch>
        </p:blipFill>
        <p:spPr>
          <a:xfrm>
            <a:off x="793488" y="3810000"/>
            <a:ext cx="7557025" cy="1274802"/>
          </a:xfrm>
          <a:prstGeom prst="rect">
            <a:avLst/>
          </a:prstGeom>
        </p:spPr>
      </p:pic>
    </p:spTree>
    <p:extLst>
      <p:ext uri="{BB962C8B-B14F-4D97-AF65-F5344CB8AC3E}">
        <p14:creationId xmlns:p14="http://schemas.microsoft.com/office/powerpoint/2010/main" val="3655329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a:t>Example </a:t>
            </a:r>
            <a:r>
              <a:rPr lang="en-IN" altLang="en-US" sz="2800" dirty="0" smtClean="0"/>
              <a:t>9.4.1 </a:t>
            </a:r>
            <a:r>
              <a:rPr lang="en-US" altLang="en-US" sz="2800" dirty="0"/>
              <a:t>– </a:t>
            </a:r>
            <a:r>
              <a:rPr lang="en-US" altLang="en-US" sz="2800" i="1" dirty="0" smtClean="0"/>
              <a:t>Applying </a:t>
            </a:r>
            <a:r>
              <a:rPr lang="en-US" altLang="en-US" sz="2800" i="1" dirty="0"/>
              <a:t>the Pigeonhole </a:t>
            </a:r>
            <a:r>
              <a:rPr lang="en-US" altLang="en-US" sz="2800" i="1" dirty="0" smtClean="0"/>
              <a:t>Principle</a:t>
            </a:r>
            <a:endParaRPr lang="en-IN" altLang="en-US" sz="2800" dirty="0"/>
          </a:p>
        </p:txBody>
      </p:sp>
      <p:sp>
        <p:nvSpPr>
          <p:cNvPr id="3" name="Content Placeholder 2"/>
          <p:cNvSpPr>
            <a:spLocks noGrp="1"/>
          </p:cNvSpPr>
          <p:nvPr>
            <p:ph sz="quarter" idx="13"/>
          </p:nvPr>
        </p:nvSpPr>
        <p:spPr>
          <a:xfrm>
            <a:off x="457200" y="1447800"/>
            <a:ext cx="8226425" cy="3429000"/>
          </a:xfrm>
        </p:spPr>
        <p:txBody>
          <a:bodyPr/>
          <a:lstStyle/>
          <a:p>
            <a:r>
              <a:rPr lang="en-IN" dirty="0" smtClean="0"/>
              <a:t>a. In </a:t>
            </a:r>
            <a:r>
              <a:rPr lang="en-IN" dirty="0"/>
              <a:t>a group of six people, must there be at least two </a:t>
            </a:r>
            <a:r>
              <a:rPr lang="en-IN" dirty="0" smtClean="0"/>
              <a:t>who were </a:t>
            </a:r>
            <a:r>
              <a:rPr lang="en-IN" dirty="0"/>
              <a:t>born in the same </a:t>
            </a:r>
            <a:r>
              <a:rPr lang="en-IN" dirty="0" smtClean="0"/>
              <a:t>month? In </a:t>
            </a:r>
            <a:r>
              <a:rPr lang="en-IN" dirty="0"/>
              <a:t>a group of </a:t>
            </a:r>
            <a:r>
              <a:rPr lang="en-IN" dirty="0" smtClean="0"/>
              <a:t>thirteen people</a:t>
            </a:r>
            <a:r>
              <a:rPr lang="en-IN" dirty="0"/>
              <a:t>, must there be at least two who were born in </a:t>
            </a:r>
            <a:r>
              <a:rPr lang="en-IN" dirty="0" smtClean="0"/>
              <a:t>the same month</a:t>
            </a:r>
            <a:r>
              <a:rPr lang="en-IN" dirty="0"/>
              <a:t>? Why</a:t>
            </a:r>
            <a:r>
              <a:rPr lang="en-IN" dirty="0" smtClean="0"/>
              <a:t>?</a:t>
            </a:r>
          </a:p>
          <a:p>
            <a:endParaRPr lang="en-IN" dirty="0" smtClean="0"/>
          </a:p>
          <a:p>
            <a:r>
              <a:rPr lang="en-IN" dirty="0"/>
              <a:t>b. Among the residents of New York City, must there be </a:t>
            </a:r>
            <a:r>
              <a:rPr lang="en-IN" dirty="0" smtClean="0"/>
              <a:t>at least </a:t>
            </a:r>
            <a:r>
              <a:rPr lang="en-IN" dirty="0"/>
              <a:t>two people with </a:t>
            </a:r>
            <a:r>
              <a:rPr lang="en-IN" dirty="0" smtClean="0"/>
              <a:t>the same </a:t>
            </a:r>
            <a:r>
              <a:rPr lang="en-IN" dirty="0"/>
              <a:t>number of hairs on </a:t>
            </a:r>
            <a:r>
              <a:rPr lang="en-IN" dirty="0" smtClean="0"/>
              <a:t>their heads</a:t>
            </a:r>
            <a:r>
              <a:rPr lang="en-IN" dirty="0"/>
              <a:t>? Why?</a:t>
            </a:r>
            <a:endParaRPr lang="en-US" altLang="en-US" dirty="0"/>
          </a:p>
        </p:txBody>
      </p:sp>
    </p:spTree>
    <p:extLst>
      <p:ext uri="{BB962C8B-B14F-4D97-AF65-F5344CB8AC3E}">
        <p14:creationId xmlns:p14="http://schemas.microsoft.com/office/powerpoint/2010/main" val="394681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r>
              <a:rPr lang="en-IN" dirty="0" smtClean="0"/>
              <a:t>a. A </a:t>
            </a:r>
            <a:r>
              <a:rPr lang="en-IN" dirty="0"/>
              <a:t>group of six people need not contain two who </a:t>
            </a:r>
            <a:r>
              <a:rPr lang="en-IN" dirty="0" smtClean="0"/>
              <a:t>were born </a:t>
            </a:r>
            <a:r>
              <a:rPr lang="en-IN" dirty="0"/>
              <a:t>in the same month. For </a:t>
            </a:r>
            <a:r>
              <a:rPr lang="en-IN" dirty="0" smtClean="0"/>
              <a:t>instance, the </a:t>
            </a:r>
            <a:r>
              <a:rPr lang="en-IN" dirty="0"/>
              <a:t>six </a:t>
            </a:r>
            <a:r>
              <a:rPr lang="en-IN" dirty="0" smtClean="0"/>
              <a:t>people could </a:t>
            </a:r>
            <a:r>
              <a:rPr lang="en-IN" dirty="0"/>
              <a:t>have birthdays in each of the six months </a:t>
            </a:r>
            <a:r>
              <a:rPr lang="en-IN" dirty="0" smtClean="0"/>
              <a:t>January through June.</a:t>
            </a:r>
          </a:p>
          <a:p>
            <a:r>
              <a:rPr lang="en-US" altLang="en-US" dirty="0" smtClean="0"/>
              <a:t>	</a:t>
            </a:r>
          </a:p>
          <a:p>
            <a:r>
              <a:rPr lang="en-US" altLang="en-US" dirty="0"/>
              <a:t>	</a:t>
            </a:r>
            <a:r>
              <a:rPr lang="en-IN" dirty="0"/>
              <a:t>A group of 13 people, however, must contain at least </a:t>
            </a:r>
            <a:r>
              <a:rPr lang="en-IN" dirty="0" smtClean="0"/>
              <a:t>two who </a:t>
            </a:r>
            <a:r>
              <a:rPr lang="en-IN" dirty="0"/>
              <a:t>were born in </a:t>
            </a:r>
            <a:r>
              <a:rPr lang="en-IN" dirty="0" smtClean="0"/>
              <a:t>the same </a:t>
            </a:r>
            <a:r>
              <a:rPr lang="en-IN" dirty="0"/>
              <a:t>month, for there are only </a:t>
            </a:r>
            <a:r>
              <a:rPr lang="en-IN" dirty="0" smtClean="0"/>
              <a:t>12 months </a:t>
            </a:r>
            <a:r>
              <a:rPr lang="en-IN" dirty="0"/>
              <a:t>in a year and 13 </a:t>
            </a:r>
            <a:r>
              <a:rPr lang="en-IN" dirty="0" smtClean="0"/>
              <a:t>&gt; </a:t>
            </a:r>
            <a:r>
              <a:rPr lang="en-IN" dirty="0"/>
              <a:t>12</a:t>
            </a:r>
            <a:r>
              <a:rPr lang="en-IN" dirty="0" smtClean="0"/>
              <a:t>.</a:t>
            </a:r>
          </a:p>
          <a:p>
            <a:endParaRPr lang="en-IN" altLang="en-US" dirty="0"/>
          </a:p>
          <a:p>
            <a:r>
              <a:rPr lang="en-IN" altLang="en-US" dirty="0" smtClean="0"/>
              <a:t>	</a:t>
            </a:r>
            <a:r>
              <a:rPr lang="en-IN" dirty="0"/>
              <a:t>To get at the </a:t>
            </a:r>
            <a:r>
              <a:rPr lang="en-IN" dirty="0" smtClean="0"/>
              <a:t>essence of </a:t>
            </a:r>
            <a:r>
              <a:rPr lang="en-IN" dirty="0"/>
              <a:t>this reasoning, think of </a:t>
            </a:r>
            <a:r>
              <a:rPr lang="en-IN" dirty="0" smtClean="0"/>
              <a:t>the thirteen </a:t>
            </a:r>
            <a:r>
              <a:rPr lang="en-IN" dirty="0"/>
              <a:t>people as the pigeons and the twelve months </a:t>
            </a:r>
            <a:r>
              <a:rPr lang="en-IN" dirty="0" smtClean="0"/>
              <a:t>of the </a:t>
            </a:r>
            <a:r>
              <a:rPr lang="en-IN" dirty="0"/>
              <a:t>year as the pigeonholes.</a:t>
            </a:r>
            <a:endParaRPr lang="en-US" altLang="en-US" dirty="0"/>
          </a:p>
        </p:txBody>
      </p:sp>
    </p:spTree>
    <p:extLst>
      <p:ext uri="{BB962C8B-B14F-4D97-AF65-F5344CB8AC3E}">
        <p14:creationId xmlns:p14="http://schemas.microsoft.com/office/powerpoint/2010/main" val="151558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76400"/>
          </a:xfrm>
        </p:spPr>
        <p:txBody>
          <a:bodyPr/>
          <a:lstStyle/>
          <a:p>
            <a:r>
              <a:rPr lang="en-IN" dirty="0" smtClean="0"/>
              <a:t>	Denote </a:t>
            </a:r>
            <a:r>
              <a:rPr lang="en-IN" dirty="0"/>
              <a:t>the thirteen people by the symbols </a:t>
            </a:r>
            <a:r>
              <a:rPr lang="en-IN" i="1" dirty="0"/>
              <a:t>x</a:t>
            </a:r>
            <a:r>
              <a:rPr lang="en-IN" baseline="-25000" dirty="0"/>
              <a:t>1</a:t>
            </a:r>
            <a:r>
              <a:rPr lang="en-IN" dirty="0"/>
              <a:t>, </a:t>
            </a:r>
            <a:r>
              <a:rPr lang="en-IN" i="1" dirty="0"/>
              <a:t>x</a:t>
            </a:r>
            <a:r>
              <a:rPr lang="en-IN" baseline="-25000" dirty="0"/>
              <a:t>2</a:t>
            </a:r>
            <a:r>
              <a:rPr lang="en-IN" dirty="0"/>
              <a:t>, </a:t>
            </a:r>
            <a:r>
              <a:rPr lang="en-IN" dirty="0" smtClean="0"/>
              <a:t>… </a:t>
            </a:r>
            <a:r>
              <a:rPr lang="en-IN" dirty="0"/>
              <a:t>, </a:t>
            </a:r>
            <a:r>
              <a:rPr lang="en-IN" i="1" dirty="0" smtClean="0"/>
              <a:t>x</a:t>
            </a:r>
            <a:r>
              <a:rPr lang="en-IN" baseline="-25000" dirty="0" smtClean="0"/>
              <a:t>13</a:t>
            </a:r>
            <a:r>
              <a:rPr lang="en-IN" dirty="0" smtClean="0"/>
              <a:t> and </a:t>
            </a:r>
            <a:r>
              <a:rPr lang="en-IN" dirty="0"/>
              <a:t>define a function </a:t>
            </a:r>
            <a:r>
              <a:rPr lang="en-IN" i="1" dirty="0"/>
              <a:t>B </a:t>
            </a:r>
            <a:r>
              <a:rPr lang="en-IN" dirty="0"/>
              <a:t>from the set of people to the </a:t>
            </a:r>
            <a:r>
              <a:rPr lang="en-IN" dirty="0" smtClean="0"/>
              <a:t>set of </a:t>
            </a:r>
            <a:r>
              <a:rPr lang="en-IN" dirty="0"/>
              <a:t>twelve months as shown </a:t>
            </a:r>
            <a:r>
              <a:rPr lang="en-IN" dirty="0" smtClean="0"/>
              <a:t>in the </a:t>
            </a:r>
            <a:r>
              <a:rPr lang="en-IN" dirty="0"/>
              <a:t>following </a:t>
            </a:r>
            <a:r>
              <a:rPr lang="en-IN" dirty="0" smtClean="0"/>
              <a:t>arrow diagram</a:t>
            </a:r>
            <a:r>
              <a:rPr lang="en-IN" dirty="0"/>
              <a:t>.</a:t>
            </a:r>
            <a:endParaRPr lang="en-US" altLang="en-US" dirty="0"/>
          </a:p>
        </p:txBody>
      </p:sp>
      <p:pic>
        <p:nvPicPr>
          <p:cNvPr id="5" name="Picture 4" descr="An image shows two sets. The first set of 13 people (pigeons) has 13 elements labelled x_1, x_2 ,..., x_12,  x_13. The second set of 12 months (pigeonholes) has 12 elements labelled Jan, Feb,..., Dec. A curved arrow is shown from the first set to the second set and is labelled as B, where B(x_i) = birth month of x_i. "/>
          <p:cNvPicPr>
            <a:picLocks noChangeAspect="1"/>
          </p:cNvPicPr>
          <p:nvPr/>
        </p:nvPicPr>
        <p:blipFill>
          <a:blip r:embed="rId3"/>
          <a:stretch>
            <a:fillRect/>
          </a:stretch>
        </p:blipFill>
        <p:spPr>
          <a:xfrm>
            <a:off x="2225841" y="3048000"/>
            <a:ext cx="4692318" cy="2369587"/>
          </a:xfrm>
          <a:prstGeom prst="rect">
            <a:avLst/>
          </a:prstGeom>
        </p:spPr>
      </p:pic>
    </p:spTree>
    <p:extLst>
      <p:ext uri="{BB962C8B-B14F-4D97-AF65-F5344CB8AC3E}">
        <p14:creationId xmlns:p14="http://schemas.microsoft.com/office/powerpoint/2010/main" val="2863271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029200"/>
          </a:xfrm>
        </p:spPr>
        <p:txBody>
          <a:bodyPr/>
          <a:lstStyle/>
          <a:p>
            <a:r>
              <a:rPr lang="en-IN" dirty="0" smtClean="0"/>
              <a:t>	The </a:t>
            </a:r>
            <a:r>
              <a:rPr lang="en-IN" dirty="0"/>
              <a:t>pigeonhole principle says that no matter what </a:t>
            </a:r>
            <a:r>
              <a:rPr lang="en-IN" dirty="0" smtClean="0"/>
              <a:t>the particular </a:t>
            </a:r>
            <a:r>
              <a:rPr lang="en-IN" dirty="0"/>
              <a:t>assignment of </a:t>
            </a:r>
            <a:r>
              <a:rPr lang="en-IN" dirty="0" smtClean="0"/>
              <a:t>months to </a:t>
            </a:r>
            <a:r>
              <a:rPr lang="en-IN" dirty="0"/>
              <a:t>people, there must </a:t>
            </a:r>
            <a:r>
              <a:rPr lang="en-IN" dirty="0" smtClean="0"/>
              <a:t>be at </a:t>
            </a:r>
            <a:r>
              <a:rPr lang="en-IN" dirty="0"/>
              <a:t>least two arrows pointing to the same month. Thus </a:t>
            </a:r>
            <a:r>
              <a:rPr lang="en-IN" dirty="0" smtClean="0"/>
              <a:t>at least two </a:t>
            </a:r>
            <a:r>
              <a:rPr lang="en-IN" dirty="0"/>
              <a:t>people must have been born in the </a:t>
            </a:r>
            <a:r>
              <a:rPr lang="en-IN" dirty="0" smtClean="0"/>
              <a:t>same month.</a:t>
            </a:r>
          </a:p>
          <a:p>
            <a:endParaRPr lang="en-IN" altLang="en-US" dirty="0"/>
          </a:p>
          <a:p>
            <a:r>
              <a:rPr lang="en-IN" dirty="0"/>
              <a:t>b. The answer is yes. In this example the pigeons are </a:t>
            </a:r>
            <a:r>
              <a:rPr lang="en-IN" dirty="0" smtClean="0"/>
              <a:t>the people </a:t>
            </a:r>
            <a:r>
              <a:rPr lang="en-IN" dirty="0"/>
              <a:t>of New York City </a:t>
            </a:r>
            <a:r>
              <a:rPr lang="en-IN" dirty="0" smtClean="0"/>
              <a:t>and the </a:t>
            </a:r>
            <a:r>
              <a:rPr lang="en-IN" dirty="0"/>
              <a:t>pigeonholes are </a:t>
            </a:r>
            <a:r>
              <a:rPr lang="en-IN" dirty="0" smtClean="0"/>
              <a:t>all possible </a:t>
            </a:r>
            <a:r>
              <a:rPr lang="en-IN" dirty="0"/>
              <a:t>numbers of hairs on any individual’s head</a:t>
            </a:r>
            <a:r>
              <a:rPr lang="en-IN" dirty="0" smtClean="0"/>
              <a:t>.</a:t>
            </a:r>
          </a:p>
          <a:p>
            <a:endParaRPr lang="en-IN" altLang="en-US" dirty="0"/>
          </a:p>
          <a:p>
            <a:r>
              <a:rPr lang="en-IN" altLang="en-US" dirty="0" smtClean="0"/>
              <a:t>	</a:t>
            </a:r>
            <a:r>
              <a:rPr lang="en-IN" dirty="0"/>
              <a:t>Call </a:t>
            </a:r>
            <a:r>
              <a:rPr lang="en-IN" dirty="0" smtClean="0"/>
              <a:t>the population </a:t>
            </a:r>
            <a:r>
              <a:rPr lang="en-IN" dirty="0"/>
              <a:t>of New York City </a:t>
            </a:r>
            <a:r>
              <a:rPr lang="en-IN" i="1" dirty="0"/>
              <a:t>P</a:t>
            </a:r>
            <a:r>
              <a:rPr lang="en-IN" dirty="0"/>
              <a:t>. It is known that </a:t>
            </a:r>
            <a:r>
              <a:rPr lang="en-IN" i="1" dirty="0" smtClean="0"/>
              <a:t>P </a:t>
            </a:r>
            <a:r>
              <a:rPr lang="en-IN" dirty="0" smtClean="0"/>
              <a:t>is </a:t>
            </a:r>
            <a:r>
              <a:rPr lang="en-IN" dirty="0"/>
              <a:t>at least 8,000,000.</a:t>
            </a:r>
            <a:endParaRPr lang="en-US" altLang="en-US" dirty="0"/>
          </a:p>
        </p:txBody>
      </p:sp>
    </p:spTree>
    <p:extLst>
      <p:ext uri="{BB962C8B-B14F-4D97-AF65-F5344CB8AC3E}">
        <p14:creationId xmlns:p14="http://schemas.microsoft.com/office/powerpoint/2010/main" val="1969438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9.4.1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81200"/>
          </a:xfrm>
        </p:spPr>
        <p:txBody>
          <a:bodyPr/>
          <a:lstStyle/>
          <a:p>
            <a:r>
              <a:rPr lang="en-IN" dirty="0" smtClean="0"/>
              <a:t>	Also</a:t>
            </a:r>
            <a:r>
              <a:rPr lang="en-IN" dirty="0"/>
              <a:t>, </a:t>
            </a:r>
            <a:r>
              <a:rPr lang="en-IN" dirty="0" smtClean="0"/>
              <a:t>the maximum </a:t>
            </a:r>
            <a:r>
              <a:rPr lang="en-IN" dirty="0"/>
              <a:t>number of hairs on any person’s </a:t>
            </a:r>
            <a:r>
              <a:rPr lang="en-IN" dirty="0" smtClean="0"/>
              <a:t>head is </a:t>
            </a:r>
            <a:r>
              <a:rPr lang="en-IN" dirty="0"/>
              <a:t>known to be less than 300,000</a:t>
            </a:r>
            <a:r>
              <a:rPr lang="en-IN" dirty="0" smtClean="0"/>
              <a:t>. </a:t>
            </a:r>
            <a:r>
              <a:rPr lang="en-IN" dirty="0"/>
              <a:t>Define a </a:t>
            </a:r>
            <a:r>
              <a:rPr lang="en-IN" dirty="0" smtClean="0"/>
              <a:t>function </a:t>
            </a:r>
            <a:r>
              <a:rPr lang="en-IN" i="1" dirty="0" smtClean="0"/>
              <a:t>H </a:t>
            </a:r>
            <a:r>
              <a:rPr lang="en-IN" dirty="0"/>
              <a:t>from the set of people in New York City {</a:t>
            </a:r>
            <a:r>
              <a:rPr lang="en-IN" i="1" dirty="0"/>
              <a:t>x</a:t>
            </a:r>
            <a:r>
              <a:rPr lang="en-IN" baseline="-25000" dirty="0"/>
              <a:t>1</a:t>
            </a:r>
            <a:r>
              <a:rPr lang="en-IN" dirty="0"/>
              <a:t>, </a:t>
            </a:r>
            <a:r>
              <a:rPr lang="en-IN" i="1" dirty="0"/>
              <a:t>x</a:t>
            </a:r>
            <a:r>
              <a:rPr lang="en-IN" baseline="-25000" dirty="0"/>
              <a:t>2</a:t>
            </a:r>
            <a:r>
              <a:rPr lang="en-IN" dirty="0"/>
              <a:t>, </a:t>
            </a:r>
            <a:r>
              <a:rPr lang="en-IN" dirty="0" smtClean="0"/>
              <a:t>… </a:t>
            </a:r>
            <a:r>
              <a:rPr lang="en-IN" dirty="0"/>
              <a:t>, </a:t>
            </a:r>
            <a:r>
              <a:rPr lang="en-IN" i="1" dirty="0" smtClean="0"/>
              <a:t>x</a:t>
            </a:r>
            <a:r>
              <a:rPr lang="en-IN" sz="100" i="1" dirty="0" smtClean="0"/>
              <a:t> </a:t>
            </a:r>
            <a:r>
              <a:rPr lang="en-IN" i="1" baseline="-25000" dirty="0" smtClean="0"/>
              <a:t>p</a:t>
            </a:r>
            <a:r>
              <a:rPr lang="en-IN" dirty="0" smtClean="0"/>
              <a:t>} to </a:t>
            </a:r>
            <a:r>
              <a:rPr lang="en-IN" dirty="0"/>
              <a:t>the </a:t>
            </a:r>
            <a:r>
              <a:rPr lang="en-IN" dirty="0" smtClean="0"/>
              <a:t>set {0</a:t>
            </a:r>
            <a:r>
              <a:rPr lang="en-IN" dirty="0"/>
              <a:t>, 1, 2, 3, </a:t>
            </a:r>
            <a:r>
              <a:rPr lang="en-IN" dirty="0" smtClean="0"/>
              <a:t>… </a:t>
            </a:r>
            <a:r>
              <a:rPr lang="en-IN" dirty="0"/>
              <a:t>, 300,000}, as shown in the </a:t>
            </a:r>
            <a:r>
              <a:rPr lang="en-IN" dirty="0" smtClean="0"/>
              <a:t>arrow diagram</a:t>
            </a:r>
            <a:r>
              <a:rPr lang="en-IN" dirty="0"/>
              <a:t>.</a:t>
            </a:r>
            <a:endParaRPr lang="en-IN" dirty="0" smtClean="0"/>
          </a:p>
        </p:txBody>
      </p:sp>
      <p:pic>
        <p:nvPicPr>
          <p:cNvPr id="5" name="Picture 4" descr="An image shows two sets. The first set, People in New York City (pigeons), has p elements labelled x_1, x_2 ,..., x_p . The second set, Possible number of hairs on a person's head (pigeonholes), has 300,000 elements labelled 0, 1, 2,..., 300,000.  A curved arrow is shown from the first set to the second set and is labelled as H, where H(x_i) = the number of hairs on x_i's head. "/>
          <p:cNvPicPr>
            <a:picLocks noChangeAspect="1"/>
          </p:cNvPicPr>
          <p:nvPr/>
        </p:nvPicPr>
        <p:blipFill>
          <a:blip r:embed="rId3"/>
          <a:stretch>
            <a:fillRect/>
          </a:stretch>
        </p:blipFill>
        <p:spPr>
          <a:xfrm>
            <a:off x="2438400" y="3352800"/>
            <a:ext cx="4265744" cy="2186832"/>
          </a:xfrm>
          <a:prstGeom prst="rect">
            <a:avLst/>
          </a:prstGeom>
        </p:spPr>
      </p:pic>
    </p:spTree>
    <p:extLst>
      <p:ext uri="{BB962C8B-B14F-4D97-AF65-F5344CB8AC3E}">
        <p14:creationId xmlns:p14="http://schemas.microsoft.com/office/powerpoint/2010/main" val="32143637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6683</TotalTime>
  <Words>1089</Words>
  <Application>Microsoft Office PowerPoint</Application>
  <PresentationFormat>On-screen Show (4:3)</PresentationFormat>
  <Paragraphs>116</Paragraphs>
  <Slides>28</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Wingdings</vt:lpstr>
      <vt:lpstr>sample</vt:lpstr>
      <vt:lpstr>CHAPTER 9</vt:lpstr>
      <vt:lpstr>9.4</vt:lpstr>
      <vt:lpstr>The Pigeonhole Principle</vt:lpstr>
      <vt:lpstr>The Pigeonhole Principle</vt:lpstr>
      <vt:lpstr>Example 9.4.1 – Applying the Pigeonhole Principle</vt:lpstr>
      <vt:lpstr>Example 9.4.1 – Solution</vt:lpstr>
      <vt:lpstr>Example 9.4.1 – Solution</vt:lpstr>
      <vt:lpstr>Example 9.4.1 – Solution</vt:lpstr>
      <vt:lpstr>Example 9.4.1 – Solution</vt:lpstr>
      <vt:lpstr>Example 9.4.1 – Solution</vt:lpstr>
      <vt:lpstr>Application to Decimal Expansions of Fractions</vt:lpstr>
      <vt:lpstr>Application to Decimal Expansions of Fractions</vt:lpstr>
      <vt:lpstr>Example 9.4.4 – The Decimal Expansion of a Fraction</vt:lpstr>
      <vt:lpstr>Example 9.4.4 – The Decimal Expansion of a Fraction</vt:lpstr>
      <vt:lpstr>Example 9.4.4 – The Decimal Expansion of a Fraction</vt:lpstr>
      <vt:lpstr>Example 9.4.4 – The Decimal Expansion of a Fraction</vt:lpstr>
      <vt:lpstr>Generalized Pigeonhole Principle</vt:lpstr>
      <vt:lpstr>Generalized Pigeonhole Principle</vt:lpstr>
      <vt:lpstr>Generalized Pigeonhole Principle</vt:lpstr>
      <vt:lpstr>Generalized Pigeonhole Principle</vt:lpstr>
      <vt:lpstr>Example 9.4.5 – Applying the Generalized Pigeonhole Principle</vt:lpstr>
      <vt:lpstr>Example 9.4.5 – Solution</vt:lpstr>
      <vt:lpstr>Example 9.4.5 – Solution</vt:lpstr>
      <vt:lpstr>Generalized Pigeonhole Principle</vt:lpstr>
      <vt:lpstr>Proof of the Pigeonhole Principle</vt:lpstr>
      <vt:lpstr>Proof of the Pigeonhole Principle</vt:lpstr>
      <vt:lpstr>Proof of the Pigeonhole Principle</vt:lpstr>
      <vt:lpstr>Proof of the Pigeonhole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2293</cp:revision>
  <dcterms:created xsi:type="dcterms:W3CDTF">2008-12-01T05:36:35Z</dcterms:created>
  <dcterms:modified xsi:type="dcterms:W3CDTF">2019-02-14T05:27:03Z</dcterms:modified>
</cp:coreProperties>
</file>