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644" r:id="rId2"/>
    <p:sldId id="605" r:id="rId3"/>
    <p:sldId id="596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45" r:id="rId39"/>
    <p:sldId id="641" r:id="rId40"/>
    <p:sldId id="642" r:id="rId41"/>
    <p:sldId id="643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434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112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219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288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594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61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1616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4423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807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9226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1011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19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392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8318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027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6613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696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9008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2150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724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5032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735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0850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1995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4012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6857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5090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2348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6645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93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6430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4750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675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57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867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660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2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827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145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400" b="1" dirty="0"/>
              <a:t>COUNTING AND PROBABILITY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9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677144"/>
          </a:xfrm>
        </p:spPr>
        <p:txBody>
          <a:bodyPr/>
          <a:lstStyle/>
          <a:p>
            <a:pPr marL="0" indent="0"/>
            <a:r>
              <a:rPr lang="en-IN" dirty="0"/>
              <a:t>An unordered selection of two elements from {0, 1, 2, 3} </a:t>
            </a:r>
            <a:r>
              <a:rPr lang="en-IN" dirty="0" smtClean="0"/>
              <a:t>is the </a:t>
            </a:r>
            <a:r>
              <a:rPr lang="en-IN" dirty="0"/>
              <a:t>same as </a:t>
            </a:r>
            <a:r>
              <a:rPr lang="en-IN" dirty="0" smtClean="0"/>
              <a:t>a 2-combination</a:t>
            </a:r>
            <a:r>
              <a:rPr lang="en-IN" dirty="0"/>
              <a:t>, or subset of size 2, </a:t>
            </a:r>
            <a:r>
              <a:rPr lang="en-IN" dirty="0" smtClean="0"/>
              <a:t>taken from </a:t>
            </a:r>
            <a:r>
              <a:rPr lang="en-IN" dirty="0"/>
              <a:t>the set. These can be listed systematically</a:t>
            </a:r>
            <a:r>
              <a:rPr lang="en-IN" dirty="0" smtClean="0"/>
              <a:t>: </a:t>
            </a:r>
          </a:p>
          <a:p>
            <a:pPr marL="0" indent="0"/>
            <a:endParaRPr lang="en-IN" altLang="en-US" sz="800" dirty="0"/>
          </a:p>
          <a:p>
            <a:r>
              <a:rPr lang="en-IN" dirty="0" smtClean="0"/>
              <a:t>		{</a:t>
            </a:r>
            <a:r>
              <a:rPr lang="en-IN" dirty="0"/>
              <a:t>0, 1}, {0, 2}, {0, 3} </a:t>
            </a:r>
            <a:r>
              <a:rPr lang="en-IN" dirty="0" smtClean="0"/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subsets </a:t>
            </a:r>
            <a:r>
              <a:rPr lang="en-IN" sz="1800" dirty="0">
                <a:solidFill>
                  <a:srgbClr val="00AEEF"/>
                </a:solidFill>
              </a:rPr>
              <a:t>containing 0</a:t>
            </a:r>
          </a:p>
          <a:p>
            <a:r>
              <a:rPr lang="en-IN" dirty="0" smtClean="0"/>
              <a:t>		{</a:t>
            </a:r>
            <a:r>
              <a:rPr lang="en-IN" dirty="0"/>
              <a:t>1, 2}, {1, 3} </a:t>
            </a:r>
            <a:r>
              <a:rPr lang="en-IN" dirty="0" smtClean="0"/>
              <a:t>		</a:t>
            </a:r>
            <a:r>
              <a:rPr lang="en-IN" sz="1800" dirty="0" smtClean="0">
                <a:solidFill>
                  <a:srgbClr val="00AEEF"/>
                </a:solidFill>
              </a:rPr>
              <a:t>subsets </a:t>
            </a:r>
            <a:r>
              <a:rPr lang="en-IN" sz="1800" dirty="0">
                <a:solidFill>
                  <a:srgbClr val="00AEEF"/>
                </a:solidFill>
              </a:rPr>
              <a:t>containing 1 but not already listed</a:t>
            </a:r>
          </a:p>
          <a:p>
            <a:r>
              <a:rPr lang="en-IN" dirty="0" smtClean="0"/>
              <a:t>		{</a:t>
            </a:r>
            <a:r>
              <a:rPr lang="en-IN" dirty="0"/>
              <a:t>2, 3} </a:t>
            </a:r>
            <a:r>
              <a:rPr lang="en-IN" dirty="0" smtClean="0"/>
              <a:t>			</a:t>
            </a:r>
            <a:r>
              <a:rPr lang="en-IN" sz="1800" dirty="0" smtClean="0">
                <a:solidFill>
                  <a:srgbClr val="00AEEF"/>
                </a:solidFill>
              </a:rPr>
              <a:t>subsets </a:t>
            </a:r>
            <a:r>
              <a:rPr lang="en-IN" sz="1800" dirty="0">
                <a:solidFill>
                  <a:srgbClr val="00AEEF"/>
                </a:solidFill>
              </a:rPr>
              <a:t>containing 2 but not already listed</a:t>
            </a:r>
            <a:r>
              <a:rPr lang="en-IN" sz="1800" dirty="0" smtClean="0">
                <a:solidFill>
                  <a:srgbClr val="00AEEF"/>
                </a:solidFill>
              </a:rPr>
              <a:t>.</a:t>
            </a:r>
          </a:p>
          <a:p>
            <a:endParaRPr lang="en-IN" altLang="en-US" sz="1200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Since this listing exhausts all possibilities, there are six subsets in all. Thus</a:t>
            </a:r>
            <a:endParaRPr lang="en-US" altLang="en-US" dirty="0">
              <a:solidFill>
                <a:srgbClr val="00AEEF"/>
              </a:solidFill>
            </a:endParaRPr>
          </a:p>
        </p:txBody>
      </p:sp>
      <p:pic>
        <p:nvPicPr>
          <p:cNvPr id="6" name="Picture 5" descr="(4 choose 2) =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711700"/>
            <a:ext cx="822045" cy="41324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673600"/>
            <a:ext cx="8226425" cy="965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which is </a:t>
            </a:r>
            <a:r>
              <a:rPr lang="en-IN" dirty="0"/>
              <a:t>the number of unordered selections of </a:t>
            </a:r>
            <a:r>
              <a:rPr lang="en-IN" dirty="0" smtClean="0"/>
              <a:t>two elements </a:t>
            </a:r>
            <a:r>
              <a:rPr lang="en-IN" dirty="0"/>
              <a:t>from a set of four.</a:t>
            </a:r>
            <a:endParaRPr lang="en-US" altLang="en-US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 smtClean="0"/>
              <a:t>Counting </a:t>
            </a:r>
            <a:r>
              <a:rPr lang="en-IN" altLang="en-US" sz="3400" dirty="0"/>
              <a:t>Subsets of a Set: </a:t>
            </a:r>
            <a:r>
              <a:rPr lang="en-IN" altLang="en-US" sz="3400" dirty="0" smtClean="0"/>
              <a:t>Combinations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838200"/>
          </a:xfrm>
        </p:spPr>
        <p:txBody>
          <a:bodyPr/>
          <a:lstStyle/>
          <a:p>
            <a:pPr marL="0" indent="0"/>
            <a:r>
              <a:rPr lang="en-IN" dirty="0"/>
              <a:t>When the values of </a:t>
            </a:r>
            <a:r>
              <a:rPr lang="en-IN" i="1" dirty="0"/>
              <a:t>n </a:t>
            </a:r>
            <a:r>
              <a:rPr lang="en-IN" dirty="0"/>
              <a:t>and </a:t>
            </a:r>
            <a:r>
              <a:rPr lang="en-IN" i="1" dirty="0"/>
              <a:t>r </a:t>
            </a:r>
            <a:r>
              <a:rPr lang="en-IN" dirty="0"/>
              <a:t>are small, it is reasonable </a:t>
            </a:r>
            <a:r>
              <a:rPr lang="en-IN" dirty="0" smtClean="0"/>
              <a:t>to calculate </a:t>
            </a:r>
            <a:r>
              <a:rPr lang="en-IN" dirty="0"/>
              <a:t>values </a:t>
            </a:r>
            <a:r>
              <a:rPr lang="en-IN" dirty="0" smtClean="0"/>
              <a:t>of</a:t>
            </a:r>
            <a:endParaRPr lang="en-US" altLang="en-US" dirty="0"/>
          </a:p>
        </p:txBody>
      </p:sp>
      <p:pic>
        <p:nvPicPr>
          <p:cNvPr id="5" name="Picture 4" descr="(n choose r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841500"/>
            <a:ext cx="257723" cy="41324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6100"/>
            <a:ext cx="8382000" cy="24511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using the </a:t>
            </a:r>
            <a:r>
              <a:rPr lang="en-IN" dirty="0"/>
              <a:t>method of </a:t>
            </a:r>
            <a:r>
              <a:rPr lang="en-IN" b="1" dirty="0" smtClean="0"/>
              <a:t>complete enumeration </a:t>
            </a:r>
            <a:r>
              <a:rPr lang="en-IN" dirty="0"/>
              <a:t>(listing all possibilities</a:t>
            </a:r>
            <a:r>
              <a:rPr lang="en-IN" dirty="0" smtClean="0"/>
              <a:t>). But </a:t>
            </a:r>
            <a:r>
              <a:rPr lang="en-IN" dirty="0"/>
              <a:t>when </a:t>
            </a:r>
            <a:r>
              <a:rPr lang="en-IN" i="1" dirty="0"/>
              <a:t>n </a:t>
            </a:r>
            <a:r>
              <a:rPr lang="en-IN" dirty="0"/>
              <a:t>and </a:t>
            </a:r>
            <a:r>
              <a:rPr lang="en-IN" i="1" dirty="0" smtClean="0"/>
              <a:t>r </a:t>
            </a:r>
            <a:r>
              <a:rPr lang="en-IN" dirty="0" smtClean="0"/>
              <a:t>are </a:t>
            </a:r>
            <a:r>
              <a:rPr lang="en-IN" dirty="0"/>
              <a:t>large, it is not feasible to compute </a:t>
            </a:r>
            <a:r>
              <a:rPr lang="en-IN" dirty="0" smtClean="0"/>
              <a:t>these numbers by listing </a:t>
            </a:r>
            <a:r>
              <a:rPr lang="en-IN" dirty="0"/>
              <a:t>and counting all possibilities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The general values of</a:t>
            </a:r>
            <a:endParaRPr lang="en-US" altLang="en-US" dirty="0"/>
          </a:p>
        </p:txBody>
      </p:sp>
      <p:pic>
        <p:nvPicPr>
          <p:cNvPr id="6" name="Picture 5" descr="(n choose r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848100"/>
            <a:ext cx="257723" cy="41324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797300"/>
            <a:ext cx="8382000" cy="12319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can </a:t>
            </a:r>
            <a:r>
              <a:rPr lang="en-IN" dirty="0"/>
              <a:t>be found by a </a:t>
            </a:r>
            <a:r>
              <a:rPr lang="en-IN" dirty="0" smtClean="0"/>
              <a:t>somewhat indirect </a:t>
            </a:r>
            <a:r>
              <a:rPr lang="en-IN" dirty="0"/>
              <a:t>but simple method. </a:t>
            </a:r>
            <a:r>
              <a:rPr lang="en-IN" dirty="0" smtClean="0"/>
              <a:t>An equation </a:t>
            </a:r>
            <a:r>
              <a:rPr lang="en-IN" dirty="0"/>
              <a:t>is derived </a:t>
            </a:r>
            <a:r>
              <a:rPr lang="en-IN" dirty="0" smtClean="0"/>
              <a:t>that contains</a:t>
            </a:r>
            <a:endParaRPr lang="en-US" altLang="en-US" dirty="0"/>
          </a:p>
        </p:txBody>
      </p:sp>
      <p:pic>
        <p:nvPicPr>
          <p:cNvPr id="8" name="Picture 7" descr="(n choose r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577856"/>
            <a:ext cx="257723" cy="41324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33900"/>
            <a:ext cx="8382000" cy="848268"/>
          </a:xfrm>
        </p:spPr>
        <p:txBody>
          <a:bodyPr/>
          <a:lstStyle/>
          <a:p>
            <a:pPr marL="0" indent="0"/>
            <a:r>
              <a:rPr lang="en-IN" dirty="0" smtClean="0"/>
              <a:t>                  as </a:t>
            </a:r>
            <a:r>
              <a:rPr lang="en-IN" dirty="0"/>
              <a:t>a factor. Then this equation is solved to obtain </a:t>
            </a:r>
            <a:r>
              <a:rPr lang="en-IN" dirty="0" smtClean="0"/>
              <a:t>a formula for</a:t>
            </a:r>
            <a:endParaRPr lang="en-US" altLang="en-US" dirty="0"/>
          </a:p>
        </p:txBody>
      </p:sp>
      <p:pic>
        <p:nvPicPr>
          <p:cNvPr id="10" name="Picture 9" descr="(n choose r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215" y="4927600"/>
            <a:ext cx="327485" cy="4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9.5.3 </a:t>
            </a:r>
            <a:r>
              <a:rPr lang="en-US" altLang="en-US" sz="2100" dirty="0"/>
              <a:t>– </a:t>
            </a:r>
            <a:r>
              <a:rPr lang="en-IN" altLang="en-US" sz="2100" i="1" dirty="0" smtClean="0"/>
              <a:t>Relation </a:t>
            </a:r>
            <a:r>
              <a:rPr lang="en-IN" altLang="en-US" sz="2100" i="1" dirty="0"/>
              <a:t>between Permutations and </a:t>
            </a:r>
            <a:r>
              <a:rPr lang="en-IN" altLang="en-US" sz="2100" i="1" dirty="0" smtClean="0"/>
              <a:t>Combinations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0974"/>
          </a:xfrm>
        </p:spPr>
        <p:txBody>
          <a:bodyPr/>
          <a:lstStyle/>
          <a:p>
            <a:pPr marL="0" indent="0"/>
            <a:r>
              <a:rPr lang="en-IN" dirty="0"/>
              <a:t>Write all 2-permutations of the set {0, 1, 2, 3}. Find </a:t>
            </a:r>
            <a:r>
              <a:rPr lang="en-IN" dirty="0" smtClean="0"/>
              <a:t>an equation </a:t>
            </a:r>
            <a:r>
              <a:rPr lang="en-IN" dirty="0"/>
              <a:t>relating the number of </a:t>
            </a:r>
            <a:r>
              <a:rPr lang="en-IN" dirty="0" smtClean="0"/>
              <a:t>2-permutations, </a:t>
            </a:r>
            <a:r>
              <a:rPr lang="en-IN" i="1" dirty="0" smtClean="0"/>
              <a:t>P</a:t>
            </a:r>
            <a:r>
              <a:rPr lang="en-IN" dirty="0" smtClean="0"/>
              <a:t>(4</a:t>
            </a:r>
            <a:r>
              <a:rPr lang="en-IN" dirty="0"/>
              <a:t>, 2</a:t>
            </a:r>
            <a:r>
              <a:rPr lang="en-IN" dirty="0" smtClean="0"/>
              <a:t>), and </a:t>
            </a:r>
            <a:r>
              <a:rPr lang="en-IN" dirty="0"/>
              <a:t>the number of 2-combinations,</a:t>
            </a:r>
            <a:endParaRPr lang="en-US" altLang="en-US" dirty="0"/>
          </a:p>
        </p:txBody>
      </p:sp>
      <p:pic>
        <p:nvPicPr>
          <p:cNvPr id="4" name="Picture 3" descr="(4 choose 2)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48" y="2209800"/>
            <a:ext cx="351152" cy="44897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84400"/>
            <a:ext cx="8382000" cy="8255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and </a:t>
            </a:r>
            <a:r>
              <a:rPr lang="en-IN" dirty="0"/>
              <a:t>solve this equation for</a:t>
            </a:r>
            <a:endParaRPr lang="en-US" altLang="en-US" dirty="0"/>
          </a:p>
        </p:txBody>
      </p:sp>
      <p:pic>
        <p:nvPicPr>
          <p:cNvPr id="5" name="Picture 4" descr="(4 choose 2),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45" y="2569995"/>
            <a:ext cx="327485" cy="4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According to Theorem 9.2.3, the number of </a:t>
            </a:r>
            <a:r>
              <a:rPr lang="en-IN" dirty="0" smtClean="0"/>
              <a:t>2-permutations of </a:t>
            </a:r>
            <a:r>
              <a:rPr lang="en-IN" dirty="0"/>
              <a:t>the set {0, 1, 2, </a:t>
            </a:r>
            <a:r>
              <a:rPr lang="en-IN" dirty="0" smtClean="0"/>
              <a:t>3} is </a:t>
            </a:r>
            <a:r>
              <a:rPr lang="en-IN" i="1" dirty="0"/>
              <a:t>P</a:t>
            </a:r>
            <a:r>
              <a:rPr lang="en-IN" dirty="0"/>
              <a:t>(4, 2), which equals</a:t>
            </a:r>
            <a:endParaRPr lang="en-US" altLang="en-US" dirty="0"/>
          </a:p>
        </p:txBody>
      </p:sp>
      <p:pic>
        <p:nvPicPr>
          <p:cNvPr id="7" name="Picture 6" descr="4 factorial∕(4 minus 2) factorial = (4*3*2 factorial)∕2 factorial = 12. In the first step, 2 factorial is in the numerator and the denominator is struck ou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66" y="2438400"/>
            <a:ext cx="2504508" cy="658443"/>
          </a:xfrm>
          <a:prstGeom prst="rect">
            <a:avLst/>
          </a:prstGeom>
        </p:spPr>
      </p:pic>
      <p:pic>
        <p:nvPicPr>
          <p:cNvPr id="6" name="Picture 5" descr="A text box has the heading, Theorem 9.2.3. The text reads, if n and r are integers and 1 less than or equals r less than or equals n, then the number of r-permutations of a set of n elements is given by the formula&#10;P(n , r) = n(n minus 1)(n minus 2)…(n minus r +1), t [The action comment reads “first version.”]&#10;or equivalently,&#10;P(n, r) = n factorial∕(n minus r) factorial [The action comment reads “second version.”]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48" y="3352800"/>
            <a:ext cx="5677705" cy="20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048000"/>
          </a:xfrm>
        </p:spPr>
        <p:txBody>
          <a:bodyPr/>
          <a:lstStyle/>
          <a:p>
            <a:pPr marL="0" indent="0"/>
            <a:r>
              <a:rPr lang="en-IN" dirty="0"/>
              <a:t>Now the act of constructing a 2-permutation of {0, 1, 2, </a:t>
            </a:r>
            <a:r>
              <a:rPr lang="en-IN" dirty="0" smtClean="0"/>
              <a:t>3} can </a:t>
            </a:r>
            <a:r>
              <a:rPr lang="en-IN" dirty="0"/>
              <a:t>be thought of as a </a:t>
            </a:r>
            <a:r>
              <a:rPr lang="en-IN" dirty="0" smtClean="0"/>
              <a:t>two-step process:</a:t>
            </a:r>
          </a:p>
          <a:p>
            <a:pPr marL="0" indent="0"/>
            <a:endParaRPr lang="en-IN" dirty="0" smtClean="0"/>
          </a:p>
          <a:p>
            <a:pPr marL="0" indent="0"/>
            <a:r>
              <a:rPr lang="en-IN" dirty="0"/>
              <a:t>Step 1: Choose a subset of two elements from {0, 1, 2, 3</a:t>
            </a:r>
            <a:r>
              <a:rPr lang="en-IN" dirty="0" smtClean="0"/>
              <a:t>}.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Step 2: Choose an ordering for the two-element subset.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57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This process can be illustrated by the possibility tree </a:t>
            </a:r>
            <a:r>
              <a:rPr lang="en-IN" dirty="0" smtClean="0"/>
              <a:t>shown in </a:t>
            </a:r>
            <a:r>
              <a:rPr lang="en-IN" dirty="0"/>
              <a:t>Figure 9.5.1.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114800" y="5257800"/>
            <a:ext cx="1066800" cy="304800"/>
          </a:xfrm>
        </p:spPr>
        <p:txBody>
          <a:bodyPr/>
          <a:lstStyle/>
          <a:p>
            <a:pPr marL="0" indent="0"/>
            <a:r>
              <a:rPr lang="en-IN" sz="1200" b="1" dirty="0"/>
              <a:t>Figure 9.5.1</a:t>
            </a:r>
            <a:endParaRPr lang="en-US" alt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2819400" y="4953000"/>
            <a:ext cx="4191000" cy="304800"/>
          </a:xfrm>
        </p:spPr>
        <p:txBody>
          <a:bodyPr/>
          <a:lstStyle/>
          <a:p>
            <a:pPr marL="0" indent="0"/>
            <a:r>
              <a:rPr lang="en-IN" sz="1400" dirty="0"/>
              <a:t>Relation between Permutations and Combinations</a:t>
            </a:r>
            <a:endParaRPr lang="en-US" altLang="en-US" sz="1400" dirty="0"/>
          </a:p>
        </p:txBody>
      </p:sp>
      <p:pic>
        <p:nvPicPr>
          <p:cNvPr id="4" name="Picture 3" descr="An image shows a tree diagram of the relation between Permutations and Combinations. First, the start node has 6 nodes as (0, 1), (0, 2), (0, 3), (1, 2), (1, 3), and (2, 3) which are the 2-combinations of set {0, 1, 2, 3}. Each of these 6 nodes has another 2 nodes as follows:&#10;For (0, 1), the nodes are 01 and 10.&#10;For (0, 2), the nodes are 02 and 20.&#10;For (0, 3), the nodes are 03 and 30.&#10;For (1, 2), the nodes are 12 and 21.&#10;For (1, 3), the nodes are 13 and 31.&#10;For (2, 3), the nodes are 23 and 32. &#10;These nodes are the permutations from 2-combination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1" y="2246259"/>
            <a:ext cx="4692318" cy="26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5715000" cy="519112"/>
          </a:xfrm>
        </p:spPr>
        <p:txBody>
          <a:bodyPr/>
          <a:lstStyle/>
          <a:p>
            <a:pPr marL="0" indent="0"/>
            <a:r>
              <a:rPr lang="en-IN" dirty="0"/>
              <a:t>The number of ways to perform step 1 is</a:t>
            </a:r>
            <a:endParaRPr lang="en-US" altLang="en-US" dirty="0"/>
          </a:p>
        </p:txBody>
      </p:sp>
      <p:pic>
        <p:nvPicPr>
          <p:cNvPr id="10" name="Picture 9" descr="(4 choose 2)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76" y="1444416"/>
            <a:ext cx="351924" cy="44968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1295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the </a:t>
            </a:r>
            <a:r>
              <a:rPr lang="en-IN" dirty="0"/>
              <a:t>same as the number of subsets of </a:t>
            </a:r>
            <a:r>
              <a:rPr lang="en-IN" dirty="0" smtClean="0"/>
              <a:t>size 2 </a:t>
            </a:r>
            <a:r>
              <a:rPr lang="en-IN" dirty="0"/>
              <a:t>that can </a:t>
            </a:r>
            <a:r>
              <a:rPr lang="en-IN" dirty="0" smtClean="0"/>
              <a:t>be chosen </a:t>
            </a:r>
            <a:r>
              <a:rPr lang="en-IN" dirty="0"/>
              <a:t>from {0, 1, 2, 3}. The number of ways to </a:t>
            </a:r>
            <a:r>
              <a:rPr lang="en-IN" dirty="0" smtClean="0"/>
              <a:t>perform step </a:t>
            </a:r>
            <a:r>
              <a:rPr lang="en-IN" dirty="0"/>
              <a:t>2 is</a:t>
            </a:r>
            <a:endParaRPr lang="en-US" altLang="en-US" dirty="0"/>
          </a:p>
        </p:txBody>
      </p:sp>
      <p:pic>
        <p:nvPicPr>
          <p:cNvPr id="12" name="Picture 11" descr="2 factorial,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2273300"/>
            <a:ext cx="349480" cy="3064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84400"/>
            <a:ext cx="8458200" cy="2057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  the number </a:t>
            </a:r>
            <a:r>
              <a:rPr lang="en-IN" dirty="0"/>
              <a:t>of ways to order the elements in a subset of </a:t>
            </a:r>
            <a:r>
              <a:rPr lang="en-IN" dirty="0" smtClean="0"/>
              <a:t>size 2</a:t>
            </a:r>
            <a:r>
              <a:rPr lang="en-IN" dirty="0"/>
              <a:t>. Because the number of ways </a:t>
            </a:r>
            <a:r>
              <a:rPr lang="en-IN" dirty="0" smtClean="0"/>
              <a:t>of performing </a:t>
            </a:r>
            <a:r>
              <a:rPr lang="en-IN" dirty="0"/>
              <a:t>the </a:t>
            </a:r>
            <a:r>
              <a:rPr lang="en-IN" dirty="0" smtClean="0"/>
              <a:t>whole process </a:t>
            </a:r>
            <a:r>
              <a:rPr lang="en-IN" dirty="0"/>
              <a:t>is the number of 2-permutations of the set {0, 1, </a:t>
            </a:r>
            <a:r>
              <a:rPr lang="en-IN" dirty="0" smtClean="0"/>
              <a:t>2, 3</a:t>
            </a:r>
            <a:r>
              <a:rPr lang="en-IN" dirty="0"/>
              <a:t>}, </a:t>
            </a:r>
            <a:r>
              <a:rPr lang="en-IN" dirty="0" smtClean="0"/>
              <a:t>which equals </a:t>
            </a:r>
            <a:r>
              <a:rPr lang="en-IN" i="1" dirty="0"/>
              <a:t>P</a:t>
            </a:r>
            <a:r>
              <a:rPr lang="en-IN" dirty="0"/>
              <a:t>(4, 2), it follows from the product </a:t>
            </a:r>
            <a:r>
              <a:rPr lang="en-IN" dirty="0" smtClean="0"/>
              <a:t>rule that</a:t>
            </a:r>
            <a:endParaRPr lang="en-US" altLang="en-US" dirty="0"/>
          </a:p>
        </p:txBody>
      </p:sp>
      <p:pic>
        <p:nvPicPr>
          <p:cNvPr id="14" name="Picture 13" descr="P(4, 2) = (4 choose 2)*2 factorial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211" y="4419616"/>
            <a:ext cx="1964020" cy="750949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3429000" y="4572000"/>
            <a:ext cx="4572000" cy="4572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This is an equation that relates </a:t>
            </a:r>
            <a:r>
              <a:rPr lang="en-IN" sz="1800" i="1" dirty="0">
                <a:solidFill>
                  <a:srgbClr val="00AEEF"/>
                </a:solidFill>
              </a:rPr>
              <a:t>P</a:t>
            </a:r>
            <a:r>
              <a:rPr lang="en-IN" sz="1800" dirty="0">
                <a:solidFill>
                  <a:srgbClr val="00AEEF"/>
                </a:solidFill>
              </a:rPr>
              <a:t>(4, 2) and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6" name="Picture 15" descr="(4 choose 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410" y="4581105"/>
            <a:ext cx="306467" cy="3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3428999" cy="519112"/>
          </a:xfrm>
        </p:spPr>
        <p:txBody>
          <a:bodyPr/>
          <a:lstStyle/>
          <a:p>
            <a:pPr marL="0" indent="0"/>
            <a:r>
              <a:rPr lang="en-IN" dirty="0"/>
              <a:t>Solving the equation for</a:t>
            </a:r>
            <a:endParaRPr lang="en-US" altLang="en-US" dirty="0"/>
          </a:p>
        </p:txBody>
      </p:sp>
      <p:pic>
        <p:nvPicPr>
          <p:cNvPr id="5" name="Picture 4" descr="(4 choose 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26" y="1404125"/>
            <a:ext cx="340523" cy="564199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4191001" y="1447800"/>
            <a:ext cx="914400" cy="519112"/>
          </a:xfrm>
        </p:spPr>
        <p:txBody>
          <a:bodyPr/>
          <a:lstStyle/>
          <a:p>
            <a:pPr marL="0" indent="0"/>
            <a:r>
              <a:rPr lang="en-IN" dirty="0" smtClean="0"/>
              <a:t>gives</a:t>
            </a:r>
            <a:endParaRPr lang="en-US" altLang="en-US" dirty="0"/>
          </a:p>
        </p:txBody>
      </p:sp>
      <p:pic>
        <p:nvPicPr>
          <p:cNvPr id="6" name="Picture 5" descr="(4 choose 2) = P(4, 2)∕2 factori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314" y="2133600"/>
            <a:ext cx="1409796" cy="68268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971800"/>
            <a:ext cx="2705100" cy="381000"/>
          </a:xfrm>
        </p:spPr>
        <p:txBody>
          <a:bodyPr/>
          <a:lstStyle/>
          <a:p>
            <a:pPr marL="0" indent="0"/>
            <a:r>
              <a:rPr lang="en-IN" dirty="0" smtClean="0"/>
              <a:t>We know </a:t>
            </a:r>
            <a:r>
              <a:rPr lang="en-IN" dirty="0"/>
              <a:t>that</a:t>
            </a:r>
            <a:endParaRPr lang="en-US" altLang="en-US" dirty="0"/>
          </a:p>
        </p:txBody>
      </p:sp>
      <p:pic>
        <p:nvPicPr>
          <p:cNvPr id="7" name="Picture 6" descr="P(4, 2) = 4 factorial∕(4 minus 2)factoria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792" y="3005608"/>
            <a:ext cx="1835158" cy="448792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283692" y="2971800"/>
            <a:ext cx="3276600" cy="495300"/>
          </a:xfrm>
        </p:spPr>
        <p:txBody>
          <a:bodyPr/>
          <a:lstStyle/>
          <a:p>
            <a:pPr marL="0" indent="0"/>
            <a:r>
              <a:rPr lang="en-IN" dirty="0"/>
              <a:t>So, substituting yields</a:t>
            </a:r>
            <a:endParaRPr lang="en-US" altLang="en-US" dirty="0"/>
          </a:p>
        </p:txBody>
      </p:sp>
      <p:pic>
        <p:nvPicPr>
          <p:cNvPr id="9" name="Picture 8" descr="(4 chooses 2) = (4 factorial∕(4 minus 2) factorial)∕2 factorial = 4 factorial∕(2 factorial (4 minus 2) factorial) = 6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674" y="3810000"/>
            <a:ext cx="3336652" cy="9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 smtClean="0"/>
              <a:t>Counting </a:t>
            </a:r>
            <a:r>
              <a:rPr lang="en-IN" altLang="en-US" sz="3400" dirty="0"/>
              <a:t>Subsets of a Set: </a:t>
            </a:r>
            <a:r>
              <a:rPr lang="en-IN" altLang="en-US" sz="3400" dirty="0" smtClean="0"/>
              <a:t>Combinations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pic>
        <p:nvPicPr>
          <p:cNvPr id="5" name="Picture 4" descr="A text box has the heading, Theorem 9.5.1 Computational Formula for (n choose r). The text reads, the number of subsets of size r (or r-combinations) that can be chosen from a set of n elements, (n choose r), is given by the formula&#10;n choose r = P(n, r)∕r factorial, [The action comment reads “first version.”]&#10;or equivalently,&#10;n choose r = n factorial ∕(r factorial (n minus r) factorial) [The action comment reads “second version.”]&#10;where n and r are nonnegative integers with r is less than or equal to n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87199"/>
            <a:ext cx="7557025" cy="34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dirty="0"/>
              <a:t>Example </a:t>
            </a:r>
            <a:r>
              <a:rPr lang="en-IN" altLang="en-US" sz="2800" dirty="0" smtClean="0"/>
              <a:t>9.5.4 </a:t>
            </a:r>
            <a:r>
              <a:rPr lang="en-US" altLang="en-US" sz="2800" dirty="0"/>
              <a:t>– </a:t>
            </a:r>
            <a:r>
              <a:rPr lang="en-IN" altLang="en-US" sz="2800" i="1" dirty="0" smtClean="0"/>
              <a:t>Calculating </a:t>
            </a:r>
            <a:r>
              <a:rPr lang="en-IN" altLang="en-US" sz="2800" i="1" dirty="0"/>
              <a:t>the Number of </a:t>
            </a:r>
            <a:r>
              <a:rPr lang="en-IN" altLang="en-US" sz="2800" i="1" dirty="0" smtClean="0"/>
              <a:t>Teams</a:t>
            </a:r>
            <a:endParaRPr lang="en-I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0" indent="0"/>
            <a:r>
              <a:rPr lang="en-IN" dirty="0"/>
              <a:t>Consider again the problem of choosing five members </a:t>
            </a:r>
            <a:r>
              <a:rPr lang="en-IN" dirty="0" smtClean="0"/>
              <a:t>from a </a:t>
            </a:r>
            <a:r>
              <a:rPr lang="en-IN" dirty="0"/>
              <a:t>group of twelve to work as </a:t>
            </a:r>
            <a:r>
              <a:rPr lang="en-IN" dirty="0" smtClean="0"/>
              <a:t>a team </a:t>
            </a:r>
            <a:r>
              <a:rPr lang="en-IN" dirty="0"/>
              <a:t>on a special </a:t>
            </a:r>
            <a:r>
              <a:rPr lang="en-IN" dirty="0" smtClean="0"/>
              <a:t>project. How </a:t>
            </a:r>
            <a:r>
              <a:rPr lang="en-IN" dirty="0"/>
              <a:t>many distinct five-person teams can be chosen?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62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9.5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1981200"/>
            <a:ext cx="8029575" cy="1295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 smtClean="0"/>
              <a:t>Counting </a:t>
            </a:r>
            <a:r>
              <a:rPr lang="en-IN" altLang="en-US" sz="4000" dirty="0"/>
              <a:t>Subsets of a Set: </a:t>
            </a:r>
            <a:r>
              <a:rPr lang="en-IN" altLang="en-US" sz="4000" dirty="0" smtClean="0"/>
              <a:t>Combinations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486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0" indent="0"/>
            <a:r>
              <a:rPr lang="en-IN" dirty="0"/>
              <a:t>The number of distinct five-person teams is the same </a:t>
            </a:r>
            <a:r>
              <a:rPr lang="en-IN" dirty="0" smtClean="0"/>
              <a:t>as the </a:t>
            </a:r>
            <a:r>
              <a:rPr lang="en-IN" dirty="0"/>
              <a:t>number of </a:t>
            </a:r>
            <a:r>
              <a:rPr lang="en-IN" dirty="0" smtClean="0"/>
              <a:t>subsets of </a:t>
            </a:r>
            <a:r>
              <a:rPr lang="en-IN" dirty="0"/>
              <a:t>size 5 (or 5-combinations) </a:t>
            </a:r>
            <a:r>
              <a:rPr lang="en-IN" dirty="0" smtClean="0"/>
              <a:t>that</a:t>
            </a:r>
          </a:p>
          <a:p>
            <a:pPr marL="0" indent="0"/>
            <a:r>
              <a:rPr lang="en-IN" dirty="0" smtClean="0"/>
              <a:t>can </a:t>
            </a:r>
            <a:r>
              <a:rPr lang="en-IN" dirty="0"/>
              <a:t>be chosen from the set of 12. This number is</a:t>
            </a:r>
            <a:endParaRPr lang="en-US" altLang="en-US" dirty="0"/>
          </a:p>
        </p:txBody>
      </p:sp>
      <p:pic>
        <p:nvPicPr>
          <p:cNvPr id="6" name="Picture 5" descr="12 choos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595" y="2260600"/>
            <a:ext cx="439905" cy="4399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2895600"/>
            <a:ext cx="2743200" cy="533400"/>
          </a:xfrm>
        </p:spPr>
        <p:txBody>
          <a:bodyPr/>
          <a:lstStyle/>
          <a:p>
            <a:r>
              <a:rPr lang="en-IN" dirty="0" smtClean="0"/>
              <a:t>By Theorem </a:t>
            </a:r>
            <a:r>
              <a:rPr lang="en-IN" dirty="0"/>
              <a:t>9.5.1,</a:t>
            </a:r>
            <a:endParaRPr lang="en-US" altLang="en-US" dirty="0"/>
          </a:p>
        </p:txBody>
      </p:sp>
      <p:pic>
        <p:nvPicPr>
          <p:cNvPr id="8" name="Picture 7" descr="(12 choose 5) = 12 factorial∕(5 factorial(12 minus 5) factorial) = (12*11*10*9*8*7 factorial)∕((5*4*3*2*1)*7 factorial) = 11*9*8 = 792. In the second step, 12, 10, and 7 factorial are in the numerator and 5, 4, 3, 2, and 7 factorial in the denominator are struck ou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541716"/>
            <a:ext cx="6245475" cy="73031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199" y="4572000"/>
            <a:ext cx="6553201" cy="533400"/>
          </a:xfrm>
        </p:spPr>
        <p:txBody>
          <a:bodyPr/>
          <a:lstStyle/>
          <a:p>
            <a:r>
              <a:rPr lang="en-IN" dirty="0"/>
              <a:t>Thus there are 792 distinct five-person teams.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79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/>
              <a:t>Example </a:t>
            </a:r>
            <a:r>
              <a:rPr lang="en-IN" altLang="en-US" sz="3400" dirty="0" smtClean="0"/>
              <a:t>9.5.8 </a:t>
            </a:r>
            <a:r>
              <a:rPr lang="en-US" altLang="en-US" sz="3400" dirty="0"/>
              <a:t>– </a:t>
            </a:r>
            <a:r>
              <a:rPr lang="en-US" altLang="en-US" sz="3400" i="1" dirty="0" smtClean="0"/>
              <a:t>An </a:t>
            </a:r>
            <a:r>
              <a:rPr lang="en-US" altLang="en-US" sz="3400" i="1" dirty="0"/>
              <a:t>Application to </a:t>
            </a:r>
            <a:r>
              <a:rPr lang="en-US" altLang="en-US" sz="3400" i="1" dirty="0" smtClean="0"/>
              <a:t>Graphs</a:t>
            </a:r>
            <a:endParaRPr lang="en-IN" alt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209800"/>
          </a:xfrm>
        </p:spPr>
        <p:txBody>
          <a:bodyPr/>
          <a:lstStyle/>
          <a:p>
            <a:r>
              <a:rPr lang="en-IN" dirty="0" smtClean="0"/>
              <a:t>a. Use </a:t>
            </a:r>
            <a:r>
              <a:rPr lang="en-IN" dirty="0"/>
              <a:t>the multiplication rule to show that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err="1" smtClean="0"/>
              <a:t>m,n</a:t>
            </a:r>
            <a:r>
              <a:rPr lang="en-IN" dirty="0"/>
              <a:t>, a </a:t>
            </a:r>
            <a:r>
              <a:rPr lang="en-IN" dirty="0" smtClean="0"/>
              <a:t>complete bipartite </a:t>
            </a:r>
            <a:r>
              <a:rPr lang="en-IN" dirty="0"/>
              <a:t>graph on (</a:t>
            </a:r>
            <a:r>
              <a:rPr lang="en-IN" i="1" dirty="0"/>
              <a:t>m</a:t>
            </a:r>
            <a:r>
              <a:rPr lang="en-IN" dirty="0"/>
              <a:t>, </a:t>
            </a:r>
            <a:r>
              <a:rPr lang="en-IN" i="1" dirty="0" smtClean="0"/>
              <a:t>n</a:t>
            </a:r>
            <a:r>
              <a:rPr lang="en-IN" dirty="0" smtClean="0"/>
              <a:t>) vertices</a:t>
            </a:r>
            <a:r>
              <a:rPr lang="en-IN" dirty="0"/>
              <a:t>, has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 smtClean="0"/>
              <a:t>edges.</a:t>
            </a:r>
          </a:p>
          <a:p>
            <a:endParaRPr lang="en-IN" dirty="0" smtClean="0"/>
          </a:p>
          <a:p>
            <a:r>
              <a:rPr lang="en-IN" dirty="0" smtClean="0"/>
              <a:t>b</a:t>
            </a:r>
            <a:r>
              <a:rPr lang="en-IN" dirty="0"/>
              <a:t>. Use 2-combinations to show that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dirty="0"/>
              <a:t>, a complete </a:t>
            </a:r>
            <a:r>
              <a:rPr lang="en-IN" dirty="0" smtClean="0"/>
              <a:t>graph</a:t>
            </a:r>
          </a:p>
          <a:p>
            <a:r>
              <a:rPr lang="en-IN" sz="200" dirty="0"/>
              <a:t>	</a:t>
            </a:r>
            <a:endParaRPr lang="en-IN" sz="200" dirty="0" smtClean="0"/>
          </a:p>
          <a:p>
            <a:r>
              <a:rPr lang="en-IN" dirty="0"/>
              <a:t>	</a:t>
            </a:r>
            <a:r>
              <a:rPr lang="en-IN" dirty="0" smtClean="0"/>
              <a:t>on </a:t>
            </a:r>
            <a:r>
              <a:rPr lang="en-IN" i="1" dirty="0"/>
              <a:t>n </a:t>
            </a:r>
            <a:r>
              <a:rPr lang="en-IN" dirty="0"/>
              <a:t>vertices, has</a:t>
            </a:r>
            <a:endParaRPr lang="en-US" altLang="en-US" dirty="0"/>
          </a:p>
        </p:txBody>
      </p:sp>
      <p:pic>
        <p:nvPicPr>
          <p:cNvPr id="4" name="Picture 3" descr="(n(n minus 1))∕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173705"/>
            <a:ext cx="845595" cy="48389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191000" y="3153664"/>
            <a:ext cx="1143000" cy="478536"/>
          </a:xfrm>
        </p:spPr>
        <p:txBody>
          <a:bodyPr/>
          <a:lstStyle/>
          <a:p>
            <a:pPr marL="0" indent="0"/>
            <a:r>
              <a:rPr lang="en-IN" dirty="0"/>
              <a:t>edges.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75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81400"/>
          </a:xfrm>
        </p:spPr>
        <p:txBody>
          <a:bodyPr/>
          <a:lstStyle/>
          <a:p>
            <a:r>
              <a:rPr lang="en-IN" dirty="0"/>
              <a:t>a. A complete bipartite graph on (</a:t>
            </a:r>
            <a:r>
              <a:rPr lang="en-IN" i="1" dirty="0"/>
              <a:t>m</a:t>
            </a:r>
            <a:r>
              <a:rPr lang="en-IN" dirty="0"/>
              <a:t>, </a:t>
            </a:r>
            <a:r>
              <a:rPr lang="en-IN" i="1" dirty="0"/>
              <a:t>n</a:t>
            </a:r>
            <a:r>
              <a:rPr lang="en-IN" dirty="0"/>
              <a:t>) vertices,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err="1" smtClean="0"/>
              <a:t>mn</a:t>
            </a:r>
            <a:r>
              <a:rPr lang="en-IN" dirty="0"/>
              <a:t>, is </a:t>
            </a:r>
            <a:r>
              <a:rPr lang="en-IN" dirty="0" smtClean="0"/>
              <a:t>a simple </a:t>
            </a:r>
            <a:r>
              <a:rPr lang="en-IN" dirty="0"/>
              <a:t>graph whose </a:t>
            </a:r>
            <a:r>
              <a:rPr lang="en-IN" dirty="0" smtClean="0"/>
              <a:t>vertices can </a:t>
            </a:r>
            <a:r>
              <a:rPr lang="en-IN" dirty="0"/>
              <a:t>be divided into </a:t>
            </a:r>
            <a:r>
              <a:rPr lang="en-IN" dirty="0" smtClean="0"/>
              <a:t>two distinct</a:t>
            </a:r>
            <a:r>
              <a:rPr lang="en-IN" dirty="0"/>
              <a:t>, </a:t>
            </a:r>
            <a:r>
              <a:rPr lang="en-IN" dirty="0" err="1"/>
              <a:t>nonoverlapping</a:t>
            </a:r>
            <a:r>
              <a:rPr lang="en-IN" dirty="0"/>
              <a:t> sets—say, </a:t>
            </a:r>
            <a:r>
              <a:rPr lang="en-IN" i="1" dirty="0"/>
              <a:t>V </a:t>
            </a:r>
            <a:r>
              <a:rPr lang="en-IN" dirty="0"/>
              <a:t>with </a:t>
            </a:r>
            <a:r>
              <a:rPr lang="en-IN" i="1" dirty="0"/>
              <a:t>m </a:t>
            </a:r>
            <a:r>
              <a:rPr lang="en-IN" dirty="0"/>
              <a:t>vertices </a:t>
            </a:r>
            <a:r>
              <a:rPr lang="en-IN" dirty="0" smtClean="0"/>
              <a:t>and </a:t>
            </a:r>
            <a:r>
              <a:rPr lang="en-IN" i="1" dirty="0" smtClean="0"/>
              <a:t>W </a:t>
            </a:r>
            <a:r>
              <a:rPr lang="en-IN" dirty="0" smtClean="0"/>
              <a:t>with </a:t>
            </a:r>
            <a:r>
              <a:rPr lang="en-IN" i="1" dirty="0"/>
              <a:t>n </a:t>
            </a:r>
            <a:r>
              <a:rPr lang="en-IN" dirty="0"/>
              <a:t>vertices—in such a way that there is </a:t>
            </a:r>
            <a:r>
              <a:rPr lang="en-IN" dirty="0" smtClean="0"/>
              <a:t>exactly one </a:t>
            </a:r>
            <a:r>
              <a:rPr lang="en-IN" dirty="0"/>
              <a:t>edge from each vertex of </a:t>
            </a:r>
            <a:r>
              <a:rPr lang="en-IN" i="1" dirty="0" smtClean="0"/>
              <a:t>V </a:t>
            </a:r>
            <a:r>
              <a:rPr lang="en-IN" dirty="0" smtClean="0"/>
              <a:t>to </a:t>
            </a:r>
            <a:r>
              <a:rPr lang="en-IN" dirty="0"/>
              <a:t>each vertex of </a:t>
            </a:r>
            <a:r>
              <a:rPr lang="en-IN" i="1" dirty="0" smtClean="0"/>
              <a:t>W</a:t>
            </a:r>
            <a:r>
              <a:rPr lang="en-IN" dirty="0" smtClean="0"/>
              <a:t>, there </a:t>
            </a:r>
            <a:r>
              <a:rPr lang="en-IN" dirty="0"/>
              <a:t>is no edge from any one vertex of </a:t>
            </a:r>
            <a:r>
              <a:rPr lang="en-IN" i="1" dirty="0"/>
              <a:t>V </a:t>
            </a:r>
            <a:r>
              <a:rPr lang="en-IN" dirty="0"/>
              <a:t>to any </a:t>
            </a:r>
            <a:r>
              <a:rPr lang="en-IN" dirty="0" smtClean="0"/>
              <a:t>other vertex </a:t>
            </a:r>
            <a:r>
              <a:rPr lang="en-IN" dirty="0"/>
              <a:t>of </a:t>
            </a:r>
            <a:r>
              <a:rPr lang="en-IN" i="1" dirty="0" smtClean="0"/>
              <a:t>V</a:t>
            </a:r>
            <a:r>
              <a:rPr lang="en-IN" dirty="0" smtClean="0"/>
              <a:t>, and </a:t>
            </a:r>
            <a:r>
              <a:rPr lang="en-IN" dirty="0"/>
              <a:t>there is no edge from any one vertex </a:t>
            </a:r>
            <a:r>
              <a:rPr lang="en-IN" dirty="0" smtClean="0"/>
              <a:t>of </a:t>
            </a:r>
            <a:r>
              <a:rPr lang="en-IN" i="1" dirty="0" smtClean="0"/>
              <a:t>W </a:t>
            </a:r>
            <a:r>
              <a:rPr lang="en-IN" dirty="0"/>
              <a:t>to any other vertex of </a:t>
            </a:r>
            <a:r>
              <a:rPr lang="en-IN" i="1" dirty="0"/>
              <a:t>W</a:t>
            </a:r>
            <a:r>
              <a:rPr lang="en-IN" dirty="0" smtClean="0"/>
              <a:t>. </a:t>
            </a:r>
            <a:r>
              <a:rPr lang="en-IN" dirty="0"/>
              <a:t>Label the </a:t>
            </a:r>
            <a:r>
              <a:rPr lang="en-IN" i="1" dirty="0" smtClean="0"/>
              <a:t>m </a:t>
            </a:r>
            <a:r>
              <a:rPr lang="en-IN" dirty="0" smtClean="0"/>
              <a:t>vertices </a:t>
            </a:r>
            <a:r>
              <a:rPr lang="en-IN" dirty="0"/>
              <a:t>of </a:t>
            </a:r>
            <a:r>
              <a:rPr lang="en-IN" i="1" dirty="0"/>
              <a:t>V </a:t>
            </a:r>
            <a:r>
              <a:rPr lang="en-IN" dirty="0" smtClean="0"/>
              <a:t>as </a:t>
            </a:r>
            <a:r>
              <a:rPr lang="en-IN" i="1" dirty="0" smtClean="0"/>
              <a:t>v</a:t>
            </a:r>
            <a:r>
              <a:rPr lang="en-IN" baseline="-25000" dirty="0" smtClean="0"/>
              <a:t>1</a:t>
            </a:r>
            <a:r>
              <a:rPr lang="en-IN" dirty="0"/>
              <a:t>, 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dirty="0" smtClean="0"/>
              <a:t>… </a:t>
            </a:r>
            <a:r>
              <a:rPr lang="en-IN" dirty="0"/>
              <a:t>, </a:t>
            </a:r>
            <a:r>
              <a:rPr lang="en-IN" i="1" dirty="0" smtClean="0"/>
              <a:t>v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m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60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81400"/>
          </a:xfrm>
        </p:spPr>
        <p:txBody>
          <a:bodyPr/>
          <a:lstStyle/>
          <a:p>
            <a:r>
              <a:rPr lang="en-IN" dirty="0" smtClean="0"/>
              <a:t>	Think </a:t>
            </a:r>
            <a:r>
              <a:rPr lang="en-IN" dirty="0"/>
              <a:t>of constructing the edges between the </a:t>
            </a:r>
            <a:r>
              <a:rPr lang="en-IN" dirty="0" smtClean="0"/>
              <a:t>vertices of </a:t>
            </a:r>
            <a:r>
              <a:rPr lang="en-IN" i="1" dirty="0" smtClean="0"/>
              <a:t>V </a:t>
            </a:r>
            <a:r>
              <a:rPr lang="en-IN" dirty="0" smtClean="0"/>
              <a:t>and </a:t>
            </a:r>
            <a:r>
              <a:rPr lang="en-IN" dirty="0"/>
              <a:t>the vertices of </a:t>
            </a:r>
            <a:r>
              <a:rPr lang="en-IN" i="1" dirty="0"/>
              <a:t>W </a:t>
            </a:r>
            <a:r>
              <a:rPr lang="en-IN" dirty="0"/>
              <a:t>as an </a:t>
            </a:r>
            <a:r>
              <a:rPr lang="en-IN" i="1" dirty="0"/>
              <a:t>m-</a:t>
            </a:r>
            <a:r>
              <a:rPr lang="en-IN" dirty="0"/>
              <a:t>step process: for </a:t>
            </a:r>
            <a:r>
              <a:rPr lang="en-IN" dirty="0" smtClean="0"/>
              <a:t>each integer </a:t>
            </a:r>
            <a:r>
              <a:rPr lang="en-IN" i="1" dirty="0"/>
              <a:t>k </a:t>
            </a:r>
            <a:r>
              <a:rPr lang="en-IN" dirty="0"/>
              <a:t>from 1 through </a:t>
            </a:r>
            <a:r>
              <a:rPr lang="en-IN" i="1" dirty="0" smtClean="0"/>
              <a:t>m</a:t>
            </a:r>
            <a:r>
              <a:rPr lang="en-IN" dirty="0" smtClean="0"/>
              <a:t>, draw </a:t>
            </a:r>
            <a:r>
              <a:rPr lang="en-IN" dirty="0"/>
              <a:t>exactly one edge </a:t>
            </a:r>
            <a:r>
              <a:rPr lang="en-IN" dirty="0" smtClean="0"/>
              <a:t>from </a:t>
            </a:r>
            <a:r>
              <a:rPr lang="en-IN" i="1" dirty="0" smtClean="0"/>
              <a:t>v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k</a:t>
            </a:r>
            <a:r>
              <a:rPr lang="en-IN" i="1" dirty="0" smtClean="0"/>
              <a:t> </a:t>
            </a:r>
            <a:r>
              <a:rPr lang="en-IN" dirty="0"/>
              <a:t>to each of the </a:t>
            </a:r>
            <a:r>
              <a:rPr lang="en-IN" i="1" dirty="0"/>
              <a:t>n </a:t>
            </a:r>
            <a:r>
              <a:rPr lang="en-IN" dirty="0"/>
              <a:t>edges of </a:t>
            </a:r>
            <a:r>
              <a:rPr lang="en-IN" i="1" dirty="0" smtClean="0"/>
              <a:t>W</a:t>
            </a:r>
            <a:r>
              <a:rPr lang="en-IN" dirty="0" smtClean="0"/>
              <a:t>.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Because </a:t>
            </a:r>
            <a:r>
              <a:rPr lang="en-IN" dirty="0"/>
              <a:t>each step </a:t>
            </a:r>
            <a:r>
              <a:rPr lang="en-IN" dirty="0" smtClean="0"/>
              <a:t>can be performed </a:t>
            </a:r>
            <a:r>
              <a:rPr lang="en-IN" dirty="0"/>
              <a:t>in </a:t>
            </a:r>
            <a:r>
              <a:rPr lang="en-IN" i="1" dirty="0"/>
              <a:t>n </a:t>
            </a:r>
            <a:r>
              <a:rPr lang="en-IN" dirty="0"/>
              <a:t>ways and there are </a:t>
            </a:r>
            <a:r>
              <a:rPr lang="en-IN" i="1" dirty="0"/>
              <a:t>m </a:t>
            </a:r>
            <a:r>
              <a:rPr lang="en-IN" dirty="0"/>
              <a:t>steps, by </a:t>
            </a:r>
            <a:r>
              <a:rPr lang="en-IN" dirty="0" smtClean="0"/>
              <a:t>the multiplication </a:t>
            </a:r>
            <a:r>
              <a:rPr lang="en-IN" dirty="0"/>
              <a:t>rule there are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 smtClean="0"/>
              <a:t>ways to </a:t>
            </a:r>
            <a:r>
              <a:rPr lang="en-IN" dirty="0"/>
              <a:t>construct all </a:t>
            </a:r>
            <a:r>
              <a:rPr lang="en-IN" dirty="0" smtClean="0"/>
              <a:t>the edges</a:t>
            </a:r>
            <a:r>
              <a:rPr lang="en-IN" dirty="0"/>
              <a:t>. Thus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err="1" smtClean="0"/>
              <a:t>m</a:t>
            </a:r>
            <a:r>
              <a:rPr lang="en-IN" baseline="-25000" dirty="0" err="1" smtClean="0"/>
              <a:t>,</a:t>
            </a:r>
            <a:r>
              <a:rPr lang="en-IN" i="1" baseline="-25000" dirty="0" err="1" smtClean="0"/>
              <a:t>n</a:t>
            </a:r>
            <a:r>
              <a:rPr lang="en-IN" i="1" dirty="0" smtClean="0"/>
              <a:t> </a:t>
            </a:r>
            <a:r>
              <a:rPr lang="en-IN" dirty="0"/>
              <a:t>has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/>
              <a:t>edges.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56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803400"/>
          </a:xfrm>
        </p:spPr>
        <p:txBody>
          <a:bodyPr/>
          <a:lstStyle/>
          <a:p>
            <a:r>
              <a:rPr lang="en-IN" dirty="0"/>
              <a:t>b. A complete graph on </a:t>
            </a:r>
            <a:r>
              <a:rPr lang="en-IN" i="1" dirty="0"/>
              <a:t>n </a:t>
            </a:r>
            <a:r>
              <a:rPr lang="en-IN" dirty="0"/>
              <a:t>vertices,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dirty="0"/>
              <a:t>, is a simple </a:t>
            </a:r>
            <a:r>
              <a:rPr lang="en-IN" dirty="0" smtClean="0"/>
              <a:t>graph with </a:t>
            </a:r>
            <a:r>
              <a:rPr lang="en-IN" i="1" dirty="0"/>
              <a:t>n </a:t>
            </a:r>
            <a:r>
              <a:rPr lang="en-IN" dirty="0"/>
              <a:t>vertices and exactly </a:t>
            </a:r>
            <a:r>
              <a:rPr lang="en-IN" dirty="0" smtClean="0"/>
              <a:t>one edge </a:t>
            </a:r>
            <a:r>
              <a:rPr lang="en-IN" dirty="0"/>
              <a:t>between each </a:t>
            </a:r>
            <a:r>
              <a:rPr lang="en-IN" dirty="0" smtClean="0"/>
              <a:t>pair of </a:t>
            </a:r>
            <a:r>
              <a:rPr lang="en-IN" dirty="0"/>
              <a:t>vertices. If </a:t>
            </a:r>
            <a:r>
              <a:rPr lang="en-IN" i="1" dirty="0"/>
              <a:t>n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dirty="0"/>
              <a:t>1, then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i="1" dirty="0" smtClean="0"/>
              <a:t> </a:t>
            </a:r>
            <a:r>
              <a:rPr lang="en-IN" dirty="0"/>
              <a:t>has one vertex and 0 </a:t>
            </a:r>
            <a:r>
              <a:rPr lang="en-IN" dirty="0" smtClean="0"/>
              <a:t>edges,</a:t>
            </a:r>
          </a:p>
          <a:p>
            <a:endParaRPr lang="en-IN" sz="600" dirty="0"/>
          </a:p>
          <a:p>
            <a:r>
              <a:rPr lang="en-IN" dirty="0" smtClean="0"/>
              <a:t>	and since</a:t>
            </a:r>
            <a:endParaRPr lang="en-US" altLang="en-US" dirty="0"/>
          </a:p>
        </p:txBody>
      </p:sp>
      <p:pic>
        <p:nvPicPr>
          <p:cNvPr id="5" name="Picture 4" descr="(n(n minus 1))∕2 = (1(1 minus 1))∕2 = 0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18915"/>
            <a:ext cx="2897995" cy="53228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181600" y="2730500"/>
            <a:ext cx="1828800" cy="431800"/>
          </a:xfrm>
        </p:spPr>
        <p:txBody>
          <a:bodyPr/>
          <a:lstStyle/>
          <a:p>
            <a:r>
              <a:rPr lang="en-IN" dirty="0"/>
              <a:t>then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i="1" dirty="0" smtClean="0"/>
              <a:t> </a:t>
            </a:r>
            <a:r>
              <a:rPr lang="en-IN" dirty="0"/>
              <a:t>has</a:t>
            </a:r>
            <a:endParaRPr lang="en-US" altLang="en-US" dirty="0"/>
          </a:p>
        </p:txBody>
      </p:sp>
      <p:pic>
        <p:nvPicPr>
          <p:cNvPr id="7" name="Picture 6" descr="(n(n minus 1))∕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0" y="2703710"/>
            <a:ext cx="903271" cy="51077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8226425" cy="2209800"/>
          </a:xfrm>
        </p:spPr>
        <p:txBody>
          <a:bodyPr/>
          <a:lstStyle/>
          <a:p>
            <a:pPr indent="0"/>
            <a:r>
              <a:rPr lang="en-IN" dirty="0" smtClean="0"/>
              <a:t>edges.</a:t>
            </a:r>
          </a:p>
          <a:p>
            <a:pPr indent="0"/>
            <a:endParaRPr lang="en-IN" sz="600" dirty="0"/>
          </a:p>
          <a:p>
            <a:pPr indent="0"/>
            <a:r>
              <a:rPr lang="en-IN" dirty="0" smtClean="0"/>
              <a:t>If </a:t>
            </a:r>
            <a:r>
              <a:rPr lang="en-IN" i="1" dirty="0"/>
              <a:t>n </a:t>
            </a:r>
            <a:r>
              <a:rPr lang="en-IN" dirty="0"/>
              <a:t>≥ 2, then, since any </a:t>
            </a:r>
            <a:r>
              <a:rPr lang="en-IN" dirty="0" smtClean="0"/>
              <a:t>two distinct </a:t>
            </a:r>
            <a:r>
              <a:rPr lang="en-IN" dirty="0"/>
              <a:t>vertices of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i="1" dirty="0" smtClean="0"/>
              <a:t> </a:t>
            </a:r>
            <a:r>
              <a:rPr lang="en-IN" dirty="0" smtClean="0"/>
              <a:t>are </a:t>
            </a:r>
            <a:r>
              <a:rPr lang="en-IN" dirty="0"/>
              <a:t>connected by exactly one edge, there are as </a:t>
            </a:r>
            <a:r>
              <a:rPr lang="en-IN" dirty="0" smtClean="0"/>
              <a:t>many edges in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i="1" dirty="0" smtClean="0"/>
              <a:t> </a:t>
            </a:r>
            <a:r>
              <a:rPr lang="en-IN" dirty="0"/>
              <a:t>as there are subsets of size two in the set </a:t>
            </a:r>
            <a:r>
              <a:rPr lang="en-IN" dirty="0" smtClean="0"/>
              <a:t>of </a:t>
            </a:r>
            <a:r>
              <a:rPr lang="en-IN" i="1" dirty="0" smtClean="0"/>
              <a:t>n </a:t>
            </a:r>
            <a:r>
              <a:rPr lang="en-IN" dirty="0"/>
              <a:t>vertices.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67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4633145" cy="519112"/>
          </a:xfrm>
        </p:spPr>
        <p:txBody>
          <a:bodyPr/>
          <a:lstStyle/>
          <a:p>
            <a:r>
              <a:rPr lang="en-IN" dirty="0" smtClean="0"/>
              <a:t>	By </a:t>
            </a:r>
            <a:r>
              <a:rPr lang="en-IN" dirty="0"/>
              <a:t>Theorem 9.5.1, </a:t>
            </a:r>
            <a:r>
              <a:rPr lang="en-IN" dirty="0" smtClean="0"/>
              <a:t>there are</a:t>
            </a:r>
            <a:endParaRPr lang="en-US" altLang="en-US" dirty="0"/>
          </a:p>
        </p:txBody>
      </p:sp>
      <p:pic>
        <p:nvPicPr>
          <p:cNvPr id="9" name="Picture 8" descr="n choos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55" y="1437319"/>
            <a:ext cx="301090" cy="48927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105400" y="1447800"/>
            <a:ext cx="2286000" cy="519112"/>
          </a:xfrm>
        </p:spPr>
        <p:txBody>
          <a:bodyPr/>
          <a:lstStyle/>
          <a:p>
            <a:r>
              <a:rPr lang="en-IN" dirty="0"/>
              <a:t>such sets, and</a:t>
            </a:r>
            <a:endParaRPr lang="en-US" altLang="en-US" dirty="0"/>
          </a:p>
        </p:txBody>
      </p:sp>
      <p:pic>
        <p:nvPicPr>
          <p:cNvPr id="11" name="Picture 10" descr="n choose 2 = n factorial∕(2 factorial (n minus 2) factorial) = (n(n minus 1))∕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551" y="2209800"/>
            <a:ext cx="2952896" cy="67864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276600"/>
            <a:ext cx="2438400" cy="533400"/>
          </a:xfrm>
        </p:spPr>
        <p:txBody>
          <a:bodyPr/>
          <a:lstStyle/>
          <a:p>
            <a:pPr indent="0"/>
            <a:r>
              <a:rPr lang="en-IN" dirty="0"/>
              <a:t>Hence </a:t>
            </a:r>
            <a:r>
              <a:rPr lang="en-IN" i="1" dirty="0" smtClean="0"/>
              <a:t>K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i="1" dirty="0" smtClean="0"/>
              <a:t> </a:t>
            </a:r>
            <a:r>
              <a:rPr lang="en-IN" dirty="0"/>
              <a:t>has</a:t>
            </a:r>
            <a:endParaRPr lang="en-US" altLang="en-US" dirty="0"/>
          </a:p>
        </p:txBody>
      </p:sp>
      <p:pic>
        <p:nvPicPr>
          <p:cNvPr id="12" name="Picture 11" descr="(n(n minus 1))∕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952" y="3281642"/>
            <a:ext cx="908648" cy="52690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810000" y="3276600"/>
            <a:ext cx="1204145" cy="431800"/>
          </a:xfrm>
        </p:spPr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dges.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70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 dirty="0"/>
              <a:t>Example </a:t>
            </a:r>
            <a:r>
              <a:rPr lang="en-IN" altLang="en-US" sz="3300" dirty="0" smtClean="0"/>
              <a:t>9.5.9 </a:t>
            </a:r>
            <a:r>
              <a:rPr lang="en-US" altLang="en-US" sz="3300" dirty="0"/>
              <a:t>– </a:t>
            </a:r>
            <a:r>
              <a:rPr lang="en-US" altLang="en-US" sz="3300" i="1" dirty="0" smtClean="0"/>
              <a:t>Poker </a:t>
            </a:r>
            <a:r>
              <a:rPr lang="en-US" altLang="en-US" sz="3300" i="1" dirty="0"/>
              <a:t>Hand </a:t>
            </a:r>
            <a:r>
              <a:rPr lang="en-US" altLang="en-US" sz="3300" i="1" dirty="0" smtClean="0"/>
              <a:t>Problems</a:t>
            </a:r>
            <a:endParaRPr lang="en-IN" alt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pPr marL="0" indent="0"/>
            <a:r>
              <a:rPr lang="en-IN" dirty="0"/>
              <a:t>The game of poker is played with an ordinary deck of </a:t>
            </a:r>
            <a:r>
              <a:rPr lang="en-IN" dirty="0" smtClean="0"/>
              <a:t>52 cards </a:t>
            </a:r>
            <a:r>
              <a:rPr lang="en-IN" dirty="0"/>
              <a:t>(see Example 9.1.1). </a:t>
            </a:r>
            <a:r>
              <a:rPr lang="en-IN" dirty="0" smtClean="0"/>
              <a:t>Various five-card holdings are </a:t>
            </a:r>
            <a:r>
              <a:rPr lang="en-IN" dirty="0"/>
              <a:t>given special names, and certain holdings </a:t>
            </a:r>
            <a:r>
              <a:rPr lang="en-IN" dirty="0" smtClean="0"/>
              <a:t>beat certain </a:t>
            </a:r>
            <a:r>
              <a:rPr lang="en-IN" dirty="0"/>
              <a:t>other </a:t>
            </a:r>
            <a:r>
              <a:rPr lang="en-IN" dirty="0" smtClean="0"/>
              <a:t>holdings. The </a:t>
            </a:r>
            <a:r>
              <a:rPr lang="en-IN" dirty="0"/>
              <a:t>named holdings are </a:t>
            </a:r>
            <a:r>
              <a:rPr lang="en-IN" dirty="0" smtClean="0"/>
              <a:t>listed from </a:t>
            </a:r>
            <a:r>
              <a:rPr lang="en-IN" dirty="0"/>
              <a:t>highest to lowest </a:t>
            </a:r>
            <a:r>
              <a:rPr lang="en-IN" dirty="0" smtClean="0"/>
              <a:t>below.</a:t>
            </a:r>
          </a:p>
          <a:p>
            <a:pPr marL="0" indent="0"/>
            <a:endParaRPr lang="en-IN" i="1" dirty="0"/>
          </a:p>
          <a:p>
            <a:pPr marL="0" indent="0"/>
            <a:r>
              <a:rPr lang="en-IN" i="1" dirty="0" smtClean="0"/>
              <a:t>Royal </a:t>
            </a:r>
            <a:r>
              <a:rPr lang="en-IN" i="1" dirty="0"/>
              <a:t>flush: </a:t>
            </a:r>
            <a:r>
              <a:rPr lang="en-IN" dirty="0"/>
              <a:t>10, J, Q, K, A of the same </a:t>
            </a:r>
            <a:r>
              <a:rPr lang="en-IN" dirty="0" smtClean="0"/>
              <a:t>suit</a:t>
            </a:r>
          </a:p>
          <a:p>
            <a:pPr marL="0" indent="0"/>
            <a:r>
              <a:rPr lang="en-IN" i="1" dirty="0" smtClean="0"/>
              <a:t>Straight </a:t>
            </a:r>
            <a:r>
              <a:rPr lang="en-IN" i="1" dirty="0"/>
              <a:t>flush: </a:t>
            </a:r>
            <a:r>
              <a:rPr lang="en-IN" dirty="0"/>
              <a:t>five adjacent denominations of the same </a:t>
            </a:r>
            <a:r>
              <a:rPr lang="en-IN" dirty="0" smtClean="0"/>
              <a:t>suit but </a:t>
            </a:r>
            <a:r>
              <a:rPr lang="en-IN" dirty="0"/>
              <a:t>not a royal </a:t>
            </a:r>
            <a:r>
              <a:rPr lang="en-IN" dirty="0" smtClean="0"/>
              <a:t>flush—aces </a:t>
            </a:r>
            <a:r>
              <a:rPr lang="en-IN" dirty="0"/>
              <a:t>can be high or low, so A, </a:t>
            </a:r>
            <a:r>
              <a:rPr lang="en-IN" dirty="0" smtClean="0"/>
              <a:t>2, 3</a:t>
            </a:r>
            <a:r>
              <a:rPr lang="en-IN" dirty="0"/>
              <a:t>, 4, 5 of the same suit is a straight </a:t>
            </a:r>
            <a:r>
              <a:rPr lang="en-IN" dirty="0" smtClean="0"/>
              <a:t>flush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90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 dirty="0"/>
              <a:t>Example </a:t>
            </a:r>
            <a:r>
              <a:rPr lang="en-IN" altLang="en-US" sz="3300" dirty="0" smtClean="0"/>
              <a:t>9.5.9 </a:t>
            </a:r>
            <a:r>
              <a:rPr lang="en-US" altLang="en-US" sz="3300" dirty="0"/>
              <a:t>– </a:t>
            </a:r>
            <a:r>
              <a:rPr lang="en-US" altLang="en-US" sz="3300" i="1" dirty="0" smtClean="0"/>
              <a:t>Poker </a:t>
            </a:r>
            <a:r>
              <a:rPr lang="en-US" altLang="en-US" sz="3300" i="1" dirty="0"/>
              <a:t>Hand </a:t>
            </a:r>
            <a:r>
              <a:rPr lang="en-US" altLang="en-US" sz="3300" i="1" dirty="0" smtClean="0"/>
              <a:t>Problems</a:t>
            </a:r>
            <a:endParaRPr lang="en-IN" altLang="en-US" sz="3300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91000"/>
          </a:xfrm>
        </p:spPr>
        <p:txBody>
          <a:bodyPr/>
          <a:lstStyle/>
          <a:p>
            <a:pPr marL="0" indent="0"/>
            <a:r>
              <a:rPr lang="en-IN" i="1" dirty="0"/>
              <a:t>Four of a kind: </a:t>
            </a:r>
            <a:r>
              <a:rPr lang="en-IN" dirty="0"/>
              <a:t>four cards of one denomination—the </a:t>
            </a:r>
            <a:r>
              <a:rPr lang="en-IN" dirty="0" smtClean="0"/>
              <a:t>fifth card </a:t>
            </a:r>
            <a:r>
              <a:rPr lang="en-IN" dirty="0"/>
              <a:t>can be any other in the </a:t>
            </a:r>
            <a:r>
              <a:rPr lang="en-IN" dirty="0" smtClean="0"/>
              <a:t>deck</a:t>
            </a:r>
          </a:p>
          <a:p>
            <a:pPr marL="0" indent="0"/>
            <a:r>
              <a:rPr lang="en-IN" i="1" dirty="0" smtClean="0"/>
              <a:t>Full </a:t>
            </a:r>
            <a:r>
              <a:rPr lang="en-IN" i="1" dirty="0"/>
              <a:t>house: </a:t>
            </a:r>
            <a:r>
              <a:rPr lang="en-IN" dirty="0"/>
              <a:t>three </a:t>
            </a:r>
            <a:r>
              <a:rPr lang="en-IN" dirty="0" smtClean="0"/>
              <a:t>cards of </a:t>
            </a:r>
            <a:r>
              <a:rPr lang="en-IN" dirty="0"/>
              <a:t>one denomination, two cards of another </a:t>
            </a:r>
            <a:r>
              <a:rPr lang="en-IN" dirty="0" smtClean="0"/>
              <a:t>denomination</a:t>
            </a:r>
          </a:p>
          <a:p>
            <a:pPr marL="0" indent="0"/>
            <a:r>
              <a:rPr lang="en-IN" i="1" dirty="0" smtClean="0"/>
              <a:t>Flush</a:t>
            </a:r>
            <a:r>
              <a:rPr lang="en-IN" i="1" dirty="0"/>
              <a:t>: </a:t>
            </a:r>
            <a:r>
              <a:rPr lang="en-IN" dirty="0"/>
              <a:t>five cards of the same suit but not a straight or </a:t>
            </a:r>
            <a:r>
              <a:rPr lang="en-IN" dirty="0" smtClean="0"/>
              <a:t>a royal flush</a:t>
            </a:r>
          </a:p>
          <a:p>
            <a:pPr marL="0" indent="0"/>
            <a:r>
              <a:rPr lang="en-IN" i="1" dirty="0"/>
              <a:t>Straight: </a:t>
            </a:r>
            <a:r>
              <a:rPr lang="en-IN" dirty="0"/>
              <a:t>five cards of adjacent denominations but not all </a:t>
            </a:r>
            <a:r>
              <a:rPr lang="en-IN" dirty="0" smtClean="0"/>
              <a:t>of the </a:t>
            </a:r>
            <a:r>
              <a:rPr lang="en-IN" dirty="0"/>
              <a:t>same suit—aces </a:t>
            </a:r>
            <a:r>
              <a:rPr lang="en-IN" dirty="0" smtClean="0"/>
              <a:t>can be </a:t>
            </a:r>
            <a:r>
              <a:rPr lang="en-IN" dirty="0"/>
              <a:t>high or </a:t>
            </a:r>
            <a:r>
              <a:rPr lang="en-IN" dirty="0" smtClean="0"/>
              <a:t>low</a:t>
            </a:r>
          </a:p>
          <a:p>
            <a:pPr marL="0" indent="0"/>
            <a:r>
              <a:rPr lang="en-IN" i="1" dirty="0"/>
              <a:t>Three of a kind: </a:t>
            </a:r>
            <a:r>
              <a:rPr lang="en-IN" dirty="0"/>
              <a:t>three cards of the same denomination </a:t>
            </a:r>
            <a:r>
              <a:rPr lang="en-IN" dirty="0" smtClean="0"/>
              <a:t>and two </a:t>
            </a:r>
            <a:r>
              <a:rPr lang="en-IN" dirty="0"/>
              <a:t>other cards of </a:t>
            </a:r>
            <a:r>
              <a:rPr lang="en-IN" dirty="0" smtClean="0"/>
              <a:t>different denominations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2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 dirty="0"/>
              <a:t>Example </a:t>
            </a:r>
            <a:r>
              <a:rPr lang="en-IN" altLang="en-US" sz="3300" dirty="0" smtClean="0"/>
              <a:t>9.5.9 </a:t>
            </a:r>
            <a:r>
              <a:rPr lang="en-US" altLang="en-US" sz="3300" dirty="0"/>
              <a:t>– </a:t>
            </a:r>
            <a:r>
              <a:rPr lang="en-US" altLang="en-US" sz="3300" i="1" dirty="0" smtClean="0"/>
              <a:t>Poker </a:t>
            </a:r>
            <a:r>
              <a:rPr lang="en-US" altLang="en-US" sz="3300" i="1" dirty="0"/>
              <a:t>Hand </a:t>
            </a:r>
            <a:r>
              <a:rPr lang="en-US" altLang="en-US" sz="3300" i="1" dirty="0" smtClean="0"/>
              <a:t>Problems</a:t>
            </a:r>
            <a:endParaRPr lang="en-IN" altLang="en-US" sz="3300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419600"/>
          </a:xfrm>
        </p:spPr>
        <p:txBody>
          <a:bodyPr/>
          <a:lstStyle/>
          <a:p>
            <a:pPr marL="0" indent="0"/>
            <a:r>
              <a:rPr lang="en-IN" i="1" dirty="0"/>
              <a:t>Two pairs: </a:t>
            </a:r>
            <a:r>
              <a:rPr lang="en-IN" dirty="0"/>
              <a:t>two cards of one denomination, two cards of </a:t>
            </a:r>
            <a:r>
              <a:rPr lang="en-IN" dirty="0" smtClean="0"/>
              <a:t>a second </a:t>
            </a:r>
            <a:r>
              <a:rPr lang="en-IN" dirty="0"/>
              <a:t>denomination, and </a:t>
            </a:r>
            <a:r>
              <a:rPr lang="en-IN" dirty="0" smtClean="0"/>
              <a:t>a fifth </a:t>
            </a:r>
            <a:r>
              <a:rPr lang="en-IN" dirty="0"/>
              <a:t>card of a </a:t>
            </a:r>
            <a:r>
              <a:rPr lang="en-IN" dirty="0" smtClean="0"/>
              <a:t>third denomination</a:t>
            </a:r>
          </a:p>
          <a:p>
            <a:pPr marL="0" indent="0"/>
            <a:r>
              <a:rPr lang="en-IN" i="1" dirty="0" smtClean="0"/>
              <a:t>One </a:t>
            </a:r>
            <a:r>
              <a:rPr lang="en-IN" i="1" dirty="0"/>
              <a:t>pair: </a:t>
            </a:r>
            <a:r>
              <a:rPr lang="en-IN" dirty="0"/>
              <a:t>two cards of one </a:t>
            </a:r>
            <a:r>
              <a:rPr lang="en-IN" dirty="0" smtClean="0"/>
              <a:t>denomination and </a:t>
            </a:r>
            <a:r>
              <a:rPr lang="en-IN" dirty="0"/>
              <a:t>three other cards all of </a:t>
            </a:r>
            <a:r>
              <a:rPr lang="en-IN" dirty="0" smtClean="0"/>
              <a:t>different denominations</a:t>
            </a:r>
          </a:p>
          <a:p>
            <a:pPr marL="0" indent="0"/>
            <a:r>
              <a:rPr lang="en-IN" i="1" dirty="0"/>
              <a:t>No pairs: </a:t>
            </a:r>
            <a:r>
              <a:rPr lang="en-IN" dirty="0"/>
              <a:t>all cards of different denominations but not </a:t>
            </a:r>
            <a:r>
              <a:rPr lang="en-IN" dirty="0" smtClean="0"/>
              <a:t>a straight</a:t>
            </a:r>
            <a:r>
              <a:rPr lang="en-IN" dirty="0"/>
              <a:t>, or straight flush, </a:t>
            </a:r>
            <a:r>
              <a:rPr lang="en-IN" dirty="0" smtClean="0"/>
              <a:t>or flush</a:t>
            </a:r>
            <a:r>
              <a:rPr lang="en-IN" dirty="0"/>
              <a:t>, or royal </a:t>
            </a:r>
            <a:r>
              <a:rPr lang="en-IN" dirty="0" smtClean="0"/>
              <a:t>flush</a:t>
            </a:r>
          </a:p>
          <a:p>
            <a:pPr marL="0" indent="0"/>
            <a:r>
              <a:rPr lang="en-IN" dirty="0" smtClean="0"/>
              <a:t>a. How </a:t>
            </a:r>
            <a:r>
              <a:rPr lang="en-IN" dirty="0"/>
              <a:t>many five-card poker hands contain two pairs</a:t>
            </a:r>
            <a:r>
              <a:rPr lang="en-IN" dirty="0" smtClean="0"/>
              <a:t>?</a:t>
            </a:r>
          </a:p>
          <a:p>
            <a:r>
              <a:rPr lang="en-IN" dirty="0"/>
              <a:t>b. If a five-card hand is dealt at random from an </a:t>
            </a:r>
            <a:r>
              <a:rPr lang="en-IN" dirty="0" smtClean="0"/>
              <a:t>ordinary deck </a:t>
            </a:r>
            <a:r>
              <a:rPr lang="en-IN" dirty="0"/>
              <a:t>of cards, what is </a:t>
            </a:r>
            <a:r>
              <a:rPr lang="en-IN" dirty="0" smtClean="0"/>
              <a:t>the probability </a:t>
            </a:r>
            <a:r>
              <a:rPr lang="en-IN" dirty="0"/>
              <a:t>that the </a:t>
            </a:r>
            <a:r>
              <a:rPr lang="en-IN" dirty="0" smtClean="0"/>
              <a:t>hand contains </a:t>
            </a:r>
            <a:r>
              <a:rPr lang="en-IN" dirty="0"/>
              <a:t>two pairs?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2149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153400" cy="3276275"/>
          </a:xfrm>
        </p:spPr>
        <p:txBody>
          <a:bodyPr/>
          <a:lstStyle/>
          <a:p>
            <a:r>
              <a:rPr lang="en-IN" dirty="0" smtClean="0"/>
              <a:t>a. Consider </a:t>
            </a:r>
            <a:r>
              <a:rPr lang="en-IN" dirty="0"/>
              <a:t>forming a hand with two pairs as a </a:t>
            </a:r>
            <a:r>
              <a:rPr lang="en-IN" dirty="0" smtClean="0"/>
              <a:t>four-step process:</a:t>
            </a:r>
          </a:p>
          <a:p>
            <a:r>
              <a:rPr lang="en-US" altLang="en-US" dirty="0" smtClean="0"/>
              <a:t>	</a:t>
            </a:r>
            <a:r>
              <a:rPr lang="en-IN" dirty="0"/>
              <a:t>Step 1: Choose the two denominations for the </a:t>
            </a:r>
            <a:r>
              <a:rPr lang="en-IN" dirty="0" smtClean="0"/>
              <a:t>pairs. Step </a:t>
            </a:r>
            <a:r>
              <a:rPr lang="en-IN" dirty="0"/>
              <a:t>2: Choose two cards from the smaller </a:t>
            </a:r>
            <a:r>
              <a:rPr lang="en-IN" dirty="0" smtClean="0"/>
              <a:t>denomination.</a:t>
            </a:r>
          </a:p>
          <a:p>
            <a:r>
              <a:rPr lang="en-IN" dirty="0"/>
              <a:t> </a:t>
            </a:r>
            <a:r>
              <a:rPr lang="en-IN" dirty="0" smtClean="0"/>
              <a:t>   Step </a:t>
            </a:r>
            <a:r>
              <a:rPr lang="en-IN" dirty="0"/>
              <a:t>3: Choose two cards from the larger </a:t>
            </a:r>
            <a:r>
              <a:rPr lang="en-IN" dirty="0" smtClean="0"/>
              <a:t>denomination. Step </a:t>
            </a:r>
            <a:r>
              <a:rPr lang="en-IN" dirty="0"/>
              <a:t>4: Choose one card from those remaining</a:t>
            </a:r>
            <a:r>
              <a:rPr lang="en-IN" dirty="0" smtClean="0"/>
              <a:t>.</a:t>
            </a:r>
          </a:p>
          <a:p>
            <a:endParaRPr lang="en-IN" altLang="en-US" sz="900" dirty="0"/>
          </a:p>
          <a:p>
            <a:r>
              <a:rPr lang="en-IN" altLang="en-US" dirty="0" smtClean="0"/>
              <a:t>	</a:t>
            </a:r>
            <a:r>
              <a:rPr lang="en-IN" dirty="0"/>
              <a:t>The number of ways to perform step 1 is</a:t>
            </a:r>
            <a:endParaRPr lang="en-US" altLang="en-US" dirty="0"/>
          </a:p>
        </p:txBody>
      </p:sp>
      <p:pic>
        <p:nvPicPr>
          <p:cNvPr id="6" name="Picture 5" descr="13 choos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624" y="4406278"/>
            <a:ext cx="419376" cy="49464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05953"/>
            <a:ext cx="8226425" cy="1257300"/>
          </a:xfrm>
        </p:spPr>
        <p:txBody>
          <a:bodyPr/>
          <a:lstStyle/>
          <a:p>
            <a:r>
              <a:rPr lang="en-IN" dirty="0" smtClean="0"/>
              <a:t> 	                                                                        because </a:t>
            </a:r>
            <a:r>
              <a:rPr lang="en-IN" dirty="0"/>
              <a:t>there are 13 denominations </a:t>
            </a:r>
            <a:r>
              <a:rPr lang="en-IN" dirty="0" smtClean="0"/>
              <a:t>in all</a:t>
            </a:r>
            <a:r>
              <a:rPr lang="en-IN" dirty="0"/>
              <a:t>. The </a:t>
            </a:r>
            <a:r>
              <a:rPr lang="en-IN" dirty="0" smtClean="0"/>
              <a:t>number of ways </a:t>
            </a:r>
            <a:r>
              <a:rPr lang="en-IN" dirty="0"/>
              <a:t>to perform each of steps 2 and 3 is</a:t>
            </a:r>
            <a:endParaRPr lang="en-US" altLang="en-US" dirty="0"/>
          </a:p>
        </p:txBody>
      </p:sp>
      <p:pic>
        <p:nvPicPr>
          <p:cNvPr id="8" name="Picture 7" descr="(4 choose 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05" y="5170781"/>
            <a:ext cx="283495" cy="43501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129852"/>
            <a:ext cx="8226425" cy="952500"/>
          </a:xfrm>
        </p:spPr>
        <p:txBody>
          <a:bodyPr/>
          <a:lstStyle/>
          <a:p>
            <a:r>
              <a:rPr lang="en-IN" dirty="0" smtClean="0"/>
              <a:t>	                                                         because </a:t>
            </a:r>
            <a:r>
              <a:rPr lang="en-IN" dirty="0"/>
              <a:t>there are </a:t>
            </a:r>
            <a:r>
              <a:rPr lang="en-IN" dirty="0" smtClean="0"/>
              <a:t>four cards </a:t>
            </a:r>
            <a:r>
              <a:rPr lang="en-IN" dirty="0"/>
              <a:t>of each denomination, one </a:t>
            </a:r>
            <a:r>
              <a:rPr lang="en-IN" dirty="0" smtClean="0"/>
              <a:t>in each </a:t>
            </a:r>
            <a:r>
              <a:rPr lang="en-IN" dirty="0"/>
              <a:t>suit.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28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 smtClean="0"/>
              <a:t>Counting </a:t>
            </a:r>
            <a:r>
              <a:rPr lang="en-IN" altLang="en-US" sz="3400" dirty="0"/>
              <a:t>Subsets of a Set: </a:t>
            </a:r>
            <a:r>
              <a:rPr lang="en-IN" altLang="en-US" sz="3400" dirty="0" smtClean="0"/>
              <a:t>Combinations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76400"/>
          </a:xfrm>
        </p:spPr>
        <p:txBody>
          <a:bodyPr/>
          <a:lstStyle/>
          <a:p>
            <a:pPr marL="0" indent="0"/>
            <a:r>
              <a:rPr lang="en-IN" dirty="0"/>
              <a:t>The number of subsets of size </a:t>
            </a:r>
            <a:r>
              <a:rPr lang="en-IN" i="1" dirty="0"/>
              <a:t>r </a:t>
            </a:r>
            <a:r>
              <a:rPr lang="en-IN" dirty="0"/>
              <a:t>that can be chosen from </a:t>
            </a:r>
            <a:r>
              <a:rPr lang="en-IN" i="1" dirty="0" smtClean="0"/>
              <a:t>S </a:t>
            </a:r>
            <a:r>
              <a:rPr lang="en-IN" dirty="0" smtClean="0"/>
              <a:t>equals </a:t>
            </a:r>
            <a:r>
              <a:rPr lang="en-IN" dirty="0"/>
              <a:t>the number of </a:t>
            </a:r>
            <a:r>
              <a:rPr lang="en-IN" dirty="0" smtClean="0"/>
              <a:t>subsets of </a:t>
            </a:r>
            <a:r>
              <a:rPr lang="en-IN" dirty="0"/>
              <a:t>size </a:t>
            </a:r>
            <a:r>
              <a:rPr lang="en-IN" i="1" dirty="0"/>
              <a:t>r </a:t>
            </a:r>
            <a:r>
              <a:rPr lang="en-IN" dirty="0"/>
              <a:t>that </a:t>
            </a:r>
            <a:r>
              <a:rPr lang="en-IN" i="1" dirty="0"/>
              <a:t>S </a:t>
            </a:r>
            <a:r>
              <a:rPr lang="en-IN" dirty="0"/>
              <a:t>has. </a:t>
            </a:r>
            <a:r>
              <a:rPr lang="en-IN" dirty="0" smtClean="0"/>
              <a:t>Each individual </a:t>
            </a:r>
            <a:r>
              <a:rPr lang="en-IN" dirty="0"/>
              <a:t>subset of size </a:t>
            </a:r>
            <a:r>
              <a:rPr lang="en-IN" i="1" dirty="0"/>
              <a:t>r </a:t>
            </a:r>
            <a:r>
              <a:rPr lang="en-IN" dirty="0"/>
              <a:t>is called an </a:t>
            </a:r>
            <a:r>
              <a:rPr lang="en-IN" i="1" dirty="0"/>
              <a:t>r</a:t>
            </a:r>
            <a:r>
              <a:rPr lang="en-IN" dirty="0"/>
              <a:t>-</a:t>
            </a:r>
            <a:r>
              <a:rPr lang="en-IN" i="1" dirty="0"/>
              <a:t>combination </a:t>
            </a:r>
            <a:r>
              <a:rPr lang="en-IN" dirty="0" smtClean="0"/>
              <a:t>of the </a:t>
            </a:r>
            <a:r>
              <a:rPr lang="en-IN" dirty="0"/>
              <a:t>set.</a:t>
            </a:r>
            <a:endParaRPr lang="en-US" altLang="en-US" dirty="0"/>
          </a:p>
        </p:txBody>
      </p:sp>
      <p:pic>
        <p:nvPicPr>
          <p:cNvPr id="4" name="Picture 3" descr="A text box has the heading, Definition r-combination. The text reads, let n and r be nonnegative integers with r less than or equals n. An r-combination of a set of n elements is a subset of r of the n element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3124200"/>
            <a:ext cx="7557025" cy="1122835"/>
          </a:xfrm>
          <a:prstGeom prst="rect">
            <a:avLst/>
          </a:prstGeom>
        </p:spPr>
      </p:pic>
      <p:pic>
        <p:nvPicPr>
          <p:cNvPr id="5" name="Picture 4" descr="A text box has the heading, Notation (n choose r). The text reads, the symbol shown as the letter n and r are one below the other in the parenthesis, read n choose r, denotes the number of subsets of size r (or r-combinations) that can be formed from a set of n elements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8" y="4503200"/>
            <a:ext cx="7557025" cy="11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1"/>
            <a:ext cx="5981424" cy="519112"/>
          </a:xfrm>
        </p:spPr>
        <p:txBody>
          <a:bodyPr/>
          <a:lstStyle/>
          <a:p>
            <a:r>
              <a:rPr lang="en-IN" dirty="0" smtClean="0"/>
              <a:t>	The </a:t>
            </a:r>
            <a:r>
              <a:rPr lang="en-IN" dirty="0"/>
              <a:t>number of ways to perform step 4 is</a:t>
            </a:r>
            <a:endParaRPr lang="en-US" altLang="en-US" dirty="0"/>
          </a:p>
        </p:txBody>
      </p:sp>
      <p:pic>
        <p:nvPicPr>
          <p:cNvPr id="4" name="Picture 3" descr="44 choos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49" y="1456991"/>
            <a:ext cx="381251" cy="45945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799"/>
            <a:ext cx="8226425" cy="1600201"/>
          </a:xfrm>
        </p:spPr>
        <p:txBody>
          <a:bodyPr/>
          <a:lstStyle/>
          <a:p>
            <a:r>
              <a:rPr lang="en-IN" dirty="0" smtClean="0"/>
              <a:t>                                                                             because the </a:t>
            </a:r>
            <a:r>
              <a:rPr lang="en-IN" dirty="0"/>
              <a:t>fifth card is chosen from the </a:t>
            </a:r>
            <a:r>
              <a:rPr lang="en-IN" dirty="0" smtClean="0"/>
              <a:t>eleven denominations not </a:t>
            </a:r>
            <a:r>
              <a:rPr lang="en-IN" dirty="0"/>
              <a:t>included in </a:t>
            </a:r>
            <a:r>
              <a:rPr lang="en-IN" dirty="0" smtClean="0"/>
              <a:t>the pair </a:t>
            </a:r>
            <a:r>
              <a:rPr lang="en-IN" dirty="0"/>
              <a:t>and there are </a:t>
            </a:r>
            <a:r>
              <a:rPr lang="en-IN" dirty="0" smtClean="0"/>
              <a:t>four cards </a:t>
            </a:r>
            <a:r>
              <a:rPr lang="en-IN" dirty="0"/>
              <a:t>of </a:t>
            </a:r>
            <a:r>
              <a:rPr lang="en-IN" dirty="0" smtClean="0"/>
              <a:t>each denomination. </a:t>
            </a:r>
            <a:r>
              <a:rPr lang="en-IN" dirty="0"/>
              <a:t>Thus</a:t>
            </a:r>
            <a:endParaRPr lang="en-US" altLang="en-US" dirty="0"/>
          </a:p>
        </p:txBody>
      </p:sp>
      <p:pic>
        <p:nvPicPr>
          <p:cNvPr id="5" name="Picture 4" descr="[the total number of hands with two pairs] = (13 choose 2)(3 choose 2)(4 choose 2)(44 choose 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82" y="3156129"/>
            <a:ext cx="4265744" cy="638584"/>
          </a:xfrm>
          <a:prstGeom prst="rect">
            <a:avLst/>
          </a:prstGeom>
        </p:spPr>
      </p:pic>
      <p:pic>
        <p:nvPicPr>
          <p:cNvPr id="11" name="Picture 10" descr=" = (13 factorial∕(2 factorial(13 minus 2) factorial))*(4 factorial∕(2 factorial(4 minus 2) factorial))*(4 factorial∕(2 factorial(4 minus 2) factorial))*(44 factorial∕(1 factorial(44 minus 1) factorial)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082" y="4038600"/>
            <a:ext cx="4692318" cy="585068"/>
          </a:xfrm>
          <a:prstGeom prst="rect">
            <a:avLst/>
          </a:prstGeom>
        </p:spPr>
      </p:pic>
      <p:pic>
        <p:nvPicPr>
          <p:cNvPr id="12" name="Picture 11" descr=" = (13*12*11 factorial∕((2*1)*11 factorial))*((4*3*2 factorial)∕((2*1)*2 factorial))*((4*3*2 factorial)∕((2*1)*2 factorial))*((44*43 factorial)∕(1*43 factorial)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538" y="4950041"/>
            <a:ext cx="4265744" cy="625259"/>
          </a:xfrm>
          <a:prstGeom prst="rect">
            <a:avLst/>
          </a:prstGeom>
        </p:spPr>
      </p:pic>
      <p:pic>
        <p:nvPicPr>
          <p:cNvPr id="15" name="Picture 14" descr=" = 78*6*6*44 = 123,5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082" y="5946244"/>
            <a:ext cx="2843829" cy="3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1"/>
            <a:ext cx="8226424" cy="838200"/>
          </a:xfrm>
        </p:spPr>
        <p:txBody>
          <a:bodyPr/>
          <a:lstStyle/>
          <a:p>
            <a:r>
              <a:rPr lang="en-IN" dirty="0"/>
              <a:t>b. The total number of five-card hands from an </a:t>
            </a:r>
            <a:r>
              <a:rPr lang="en-IN" dirty="0" smtClean="0"/>
              <a:t>ordinary</a:t>
            </a:r>
          </a:p>
          <a:p>
            <a:r>
              <a:rPr lang="en-IN" dirty="0"/>
              <a:t>	</a:t>
            </a:r>
            <a:r>
              <a:rPr lang="en-IN" dirty="0" smtClean="0"/>
              <a:t>deck </a:t>
            </a:r>
            <a:r>
              <a:rPr lang="en-IN" dirty="0"/>
              <a:t>of cards is</a:t>
            </a:r>
            <a:endParaRPr lang="en-US" altLang="en-US" dirty="0"/>
          </a:p>
        </p:txBody>
      </p:sp>
      <p:pic>
        <p:nvPicPr>
          <p:cNvPr id="6" name="Picture 5" descr="52 choos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905000"/>
            <a:ext cx="419376" cy="5000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92301"/>
            <a:ext cx="8226425" cy="1370870"/>
          </a:xfrm>
        </p:spPr>
        <p:txBody>
          <a:bodyPr/>
          <a:lstStyle/>
          <a:p>
            <a:r>
              <a:rPr lang="en-IN" dirty="0" smtClean="0"/>
              <a:t>                                    = 2,598,960</a:t>
            </a:r>
            <a:r>
              <a:rPr lang="en-IN" dirty="0"/>
              <a:t>. Thus if all hands </a:t>
            </a:r>
            <a:r>
              <a:rPr lang="en-IN" dirty="0" smtClean="0"/>
              <a:t>are</a:t>
            </a:r>
          </a:p>
          <a:p>
            <a:r>
              <a:rPr lang="en-IN" dirty="0"/>
              <a:t>	</a:t>
            </a:r>
            <a:r>
              <a:rPr lang="en-IN" dirty="0" smtClean="0"/>
              <a:t>equally </a:t>
            </a:r>
            <a:r>
              <a:rPr lang="en-IN" dirty="0"/>
              <a:t>likely, </a:t>
            </a:r>
            <a:r>
              <a:rPr lang="en-IN" dirty="0" smtClean="0"/>
              <a:t>the probability </a:t>
            </a:r>
            <a:r>
              <a:rPr lang="en-IN" dirty="0"/>
              <a:t>of obtaining a </a:t>
            </a:r>
            <a:r>
              <a:rPr lang="en-IN" dirty="0" smtClean="0"/>
              <a:t>hand with two</a:t>
            </a:r>
          </a:p>
          <a:p>
            <a:r>
              <a:rPr lang="en-IN" dirty="0"/>
              <a:t>	</a:t>
            </a:r>
            <a:r>
              <a:rPr lang="en-IN" dirty="0" smtClean="0"/>
              <a:t>pairs </a:t>
            </a:r>
            <a:r>
              <a:rPr lang="en-IN" dirty="0"/>
              <a:t>is</a:t>
            </a:r>
            <a:endParaRPr lang="en-US" altLang="en-US" dirty="0"/>
          </a:p>
        </p:txBody>
      </p:sp>
      <p:pic>
        <p:nvPicPr>
          <p:cNvPr id="8" name="Picture 7" descr="123,552∕2,598,960 is approximately equal to 4.75%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0" y="2764611"/>
            <a:ext cx="2351047" cy="4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9.5.11 </a:t>
            </a:r>
            <a:r>
              <a:rPr lang="en-US" altLang="en-US" sz="2100" dirty="0"/>
              <a:t>– </a:t>
            </a:r>
            <a:r>
              <a:rPr lang="en-IN" altLang="en-US" sz="2100" i="1" dirty="0" smtClean="0"/>
              <a:t>Permutations </a:t>
            </a:r>
            <a:r>
              <a:rPr lang="en-IN" altLang="en-US" sz="2100" i="1" dirty="0"/>
              <a:t>of a Set with Repeated </a:t>
            </a:r>
            <a:r>
              <a:rPr lang="en-IN" altLang="en-US" sz="2100" i="1" dirty="0" smtClean="0"/>
              <a:t>Elements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95600"/>
          </a:xfrm>
        </p:spPr>
        <p:txBody>
          <a:bodyPr/>
          <a:lstStyle/>
          <a:p>
            <a:pPr marL="0" indent="0"/>
            <a:r>
              <a:rPr lang="en-IN" dirty="0"/>
              <a:t>Consider various ways of ordering the letters in the </a:t>
            </a:r>
            <a:r>
              <a:rPr lang="en-IN" dirty="0" smtClean="0"/>
              <a:t>word </a:t>
            </a:r>
            <a:r>
              <a:rPr lang="en-IN" i="1" dirty="0" smtClean="0"/>
              <a:t>MISSISSIPPI</a:t>
            </a:r>
            <a:r>
              <a:rPr lang="en-IN" dirty="0" smtClean="0"/>
              <a:t>: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i="1" dirty="0" smtClean="0"/>
              <a:t>IIMSSPISSIP</a:t>
            </a:r>
            <a:r>
              <a:rPr lang="en-IN" dirty="0"/>
              <a:t>, </a:t>
            </a:r>
            <a:r>
              <a:rPr lang="en-IN" i="1" dirty="0"/>
              <a:t>ISSSPMIIPIS</a:t>
            </a:r>
            <a:r>
              <a:rPr lang="en-IN" dirty="0"/>
              <a:t>, </a:t>
            </a:r>
            <a:r>
              <a:rPr lang="en-IN" i="1" dirty="0"/>
              <a:t>PIMISSSSIIP</a:t>
            </a:r>
            <a:r>
              <a:rPr lang="en-IN" dirty="0"/>
              <a:t>, and so on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How many distinguishable orderings are there?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1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9.5.11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0" indent="0"/>
            <a:r>
              <a:rPr lang="en-IN" dirty="0"/>
              <a:t>This example generalizes Example 9.5.10. Imagine </a:t>
            </a:r>
            <a:r>
              <a:rPr lang="en-IN" dirty="0" smtClean="0"/>
              <a:t>placing the </a:t>
            </a:r>
            <a:r>
              <a:rPr lang="en-IN" dirty="0"/>
              <a:t>11 letters </a:t>
            </a:r>
            <a:r>
              <a:rPr lang="en-IN" dirty="0" smtClean="0"/>
              <a:t>of </a:t>
            </a:r>
            <a:r>
              <a:rPr lang="en-IN" i="1" dirty="0" smtClean="0"/>
              <a:t>MISSISSIPPI </a:t>
            </a:r>
            <a:r>
              <a:rPr lang="en-IN" dirty="0"/>
              <a:t>one after another into 11 positions.</a:t>
            </a:r>
            <a:endParaRPr lang="en-US" altLang="en-US" dirty="0"/>
          </a:p>
        </p:txBody>
      </p:sp>
      <p:pic>
        <p:nvPicPr>
          <p:cNvPr id="6" name="Picture 5" descr="An image shows 11 horizontal lines in a row, labelled as 1 to 11. It represents the position of letters of MISSISSIPPI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1" y="2514600"/>
            <a:ext cx="4692318" cy="155751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1910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Because copies of the same letter cannot be </a:t>
            </a:r>
            <a:r>
              <a:rPr lang="en-IN" dirty="0" smtClean="0"/>
              <a:t>distinguished from </a:t>
            </a:r>
            <a:r>
              <a:rPr lang="en-IN" dirty="0"/>
              <a:t>one another, once the </a:t>
            </a:r>
            <a:r>
              <a:rPr lang="en-IN" dirty="0" smtClean="0"/>
              <a:t>positions for </a:t>
            </a:r>
            <a:r>
              <a:rPr lang="en-IN" dirty="0"/>
              <a:t>a certain </a:t>
            </a:r>
            <a:r>
              <a:rPr lang="en-IN" dirty="0" smtClean="0"/>
              <a:t>letter are </a:t>
            </a:r>
            <a:r>
              <a:rPr lang="en-IN" dirty="0"/>
              <a:t>known, then all copies of the letter can go into </a:t>
            </a:r>
            <a:r>
              <a:rPr lang="en-IN" dirty="0" smtClean="0"/>
              <a:t>the positions in </a:t>
            </a:r>
            <a:r>
              <a:rPr lang="en-IN" dirty="0"/>
              <a:t>any order.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7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9.5.11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05200"/>
          </a:xfrm>
        </p:spPr>
        <p:txBody>
          <a:bodyPr/>
          <a:lstStyle/>
          <a:p>
            <a:pPr marL="0" indent="0"/>
            <a:r>
              <a:rPr lang="en-IN" dirty="0"/>
              <a:t>It follows that constructing an ordering for the letters can </a:t>
            </a:r>
            <a:r>
              <a:rPr lang="en-IN" dirty="0" smtClean="0"/>
              <a:t>be thought </a:t>
            </a:r>
            <a:r>
              <a:rPr lang="en-IN" dirty="0"/>
              <a:t>of as </a:t>
            </a:r>
            <a:r>
              <a:rPr lang="en-IN" dirty="0" smtClean="0"/>
              <a:t>a four-step </a:t>
            </a:r>
            <a:r>
              <a:rPr lang="en-IN" dirty="0"/>
              <a:t>process</a:t>
            </a:r>
            <a:r>
              <a:rPr lang="en-IN" dirty="0" smtClean="0"/>
              <a:t>:</a:t>
            </a:r>
          </a:p>
          <a:p>
            <a:pPr marL="457200" indent="0"/>
            <a:r>
              <a:rPr lang="en-IN" dirty="0"/>
              <a:t>Step 1: Choose a subset of four positions for the </a:t>
            </a:r>
            <a:r>
              <a:rPr lang="en-IN" i="1" dirty="0" smtClean="0"/>
              <a:t>S</a:t>
            </a:r>
            <a:r>
              <a:rPr lang="en-IN" dirty="0" smtClean="0"/>
              <a:t>’s.</a:t>
            </a:r>
          </a:p>
          <a:p>
            <a:pPr marL="457200" indent="0"/>
            <a:r>
              <a:rPr lang="en-IN" dirty="0" smtClean="0"/>
              <a:t>Step </a:t>
            </a:r>
            <a:r>
              <a:rPr lang="en-IN" dirty="0"/>
              <a:t>2: Choose a subset of four positions for the </a:t>
            </a:r>
            <a:r>
              <a:rPr lang="en-IN" i="1" dirty="0" smtClean="0"/>
              <a:t>I</a:t>
            </a:r>
            <a:r>
              <a:rPr lang="en-IN" dirty="0" smtClean="0"/>
              <a:t>’s.</a:t>
            </a:r>
          </a:p>
          <a:p>
            <a:pPr marL="457200" indent="0"/>
            <a:r>
              <a:rPr lang="en-IN" dirty="0" smtClean="0"/>
              <a:t>Step </a:t>
            </a:r>
            <a:r>
              <a:rPr lang="en-IN" dirty="0"/>
              <a:t>3: Choose a subset of two positions for the </a:t>
            </a:r>
            <a:r>
              <a:rPr lang="en-IN" i="1" dirty="0" smtClean="0"/>
              <a:t>P</a:t>
            </a:r>
            <a:r>
              <a:rPr lang="en-IN" dirty="0" smtClean="0"/>
              <a:t>’s.</a:t>
            </a:r>
          </a:p>
          <a:p>
            <a:pPr marL="457200" indent="0"/>
            <a:r>
              <a:rPr lang="en-IN" dirty="0" smtClean="0"/>
              <a:t>Step </a:t>
            </a:r>
            <a:r>
              <a:rPr lang="en-IN" dirty="0"/>
              <a:t>4: Choose a subset of one position for the </a:t>
            </a:r>
            <a:r>
              <a:rPr lang="en-IN" i="1" dirty="0"/>
              <a:t>M</a:t>
            </a:r>
            <a:r>
              <a:rPr lang="en-IN" dirty="0" smtClean="0"/>
              <a:t>.</a:t>
            </a:r>
          </a:p>
          <a:p>
            <a:pPr marL="457200" indent="0"/>
            <a:endParaRPr lang="en-IN" altLang="en-US" dirty="0"/>
          </a:p>
          <a:p>
            <a:pPr marL="0" indent="0"/>
            <a:r>
              <a:rPr lang="en-IN" dirty="0"/>
              <a:t>Since there are 11 positions in all, there are</a:t>
            </a:r>
            <a:endParaRPr lang="en-US" altLang="en-US" dirty="0"/>
          </a:p>
        </p:txBody>
      </p:sp>
      <p:pic>
        <p:nvPicPr>
          <p:cNvPr id="4" name="Picture 3" descr="(11 choose 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4445000"/>
            <a:ext cx="386138" cy="44968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57700"/>
            <a:ext cx="8305800" cy="9525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   subsets </a:t>
            </a:r>
            <a:r>
              <a:rPr lang="en-IN" dirty="0"/>
              <a:t>of four positions for the </a:t>
            </a:r>
            <a:r>
              <a:rPr lang="en-IN" i="1" dirty="0"/>
              <a:t>S</a:t>
            </a:r>
            <a:r>
              <a:rPr lang="en-IN" dirty="0"/>
              <a:t>’s.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0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9.5.11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Once the four </a:t>
            </a:r>
            <a:r>
              <a:rPr lang="en-IN" i="1" dirty="0"/>
              <a:t>S</a:t>
            </a:r>
            <a:r>
              <a:rPr lang="en-IN" dirty="0"/>
              <a:t>’s are in place, there are seven </a:t>
            </a:r>
            <a:r>
              <a:rPr lang="en-IN" dirty="0" smtClean="0"/>
              <a:t>positions that </a:t>
            </a:r>
            <a:r>
              <a:rPr lang="en-IN" dirty="0"/>
              <a:t>remain empty, so there are</a:t>
            </a:r>
            <a:endParaRPr lang="en-US" altLang="en-US" dirty="0"/>
          </a:p>
        </p:txBody>
      </p:sp>
      <p:pic>
        <p:nvPicPr>
          <p:cNvPr id="6" name="Picture 5" descr="7 choos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194" y="1839073"/>
            <a:ext cx="278606" cy="45945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6100"/>
            <a:ext cx="8305800" cy="13843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subsets </a:t>
            </a:r>
            <a:r>
              <a:rPr lang="en-IN" dirty="0"/>
              <a:t>of four </a:t>
            </a:r>
            <a:r>
              <a:rPr lang="en-IN" dirty="0" smtClean="0"/>
              <a:t>positions for </a:t>
            </a:r>
            <a:r>
              <a:rPr lang="en-IN" dirty="0"/>
              <a:t>the </a:t>
            </a:r>
            <a:r>
              <a:rPr lang="en-IN" i="1" dirty="0"/>
              <a:t>I</a:t>
            </a:r>
            <a:r>
              <a:rPr lang="en-IN" dirty="0"/>
              <a:t>’s. After the </a:t>
            </a:r>
            <a:r>
              <a:rPr lang="en-IN" i="1" dirty="0"/>
              <a:t>I</a:t>
            </a:r>
            <a:r>
              <a:rPr lang="en-IN" dirty="0"/>
              <a:t>’s are in </a:t>
            </a:r>
            <a:r>
              <a:rPr lang="en-IN" dirty="0" smtClean="0"/>
              <a:t>place, there </a:t>
            </a:r>
            <a:r>
              <a:rPr lang="en-IN" dirty="0"/>
              <a:t>are three </a:t>
            </a:r>
            <a:r>
              <a:rPr lang="en-IN" dirty="0" smtClean="0"/>
              <a:t>positions</a:t>
            </a:r>
          </a:p>
          <a:p>
            <a:pPr marL="0" indent="0"/>
            <a:r>
              <a:rPr lang="en-IN" dirty="0" smtClean="0"/>
              <a:t>left empty</a:t>
            </a:r>
            <a:r>
              <a:rPr lang="en-IN" dirty="0"/>
              <a:t>, so there are</a:t>
            </a:r>
            <a:endParaRPr lang="en-US" altLang="en-US" dirty="0"/>
          </a:p>
        </p:txBody>
      </p:sp>
      <p:pic>
        <p:nvPicPr>
          <p:cNvPr id="10" name="Picture 9" descr="3 choos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0" y="2641600"/>
            <a:ext cx="306467" cy="50540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628900"/>
            <a:ext cx="8305800" cy="9398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subsets </a:t>
            </a:r>
            <a:r>
              <a:rPr lang="en-IN" dirty="0"/>
              <a:t>of two positions for </a:t>
            </a:r>
            <a:r>
              <a:rPr lang="en-IN" dirty="0" smtClean="0"/>
              <a:t>the</a:t>
            </a:r>
          </a:p>
          <a:p>
            <a:pPr marL="0" indent="0"/>
            <a:r>
              <a:rPr lang="en-IN" i="1" dirty="0" smtClean="0"/>
              <a:t>P</a:t>
            </a:r>
            <a:r>
              <a:rPr lang="en-IN" dirty="0" smtClean="0"/>
              <a:t>’s</a:t>
            </a:r>
            <a:r>
              <a:rPr lang="en-IN" dirty="0"/>
              <a:t>. That leaves just </a:t>
            </a:r>
            <a:r>
              <a:rPr lang="en-IN" dirty="0" smtClean="0"/>
              <a:t>one position for the </a:t>
            </a:r>
            <a:r>
              <a:rPr lang="en-IN" i="1" dirty="0"/>
              <a:t>M</a:t>
            </a:r>
            <a:r>
              <a:rPr lang="en-IN" dirty="0"/>
              <a:t>. But</a:t>
            </a:r>
            <a:endParaRPr lang="en-US" altLang="en-US" dirty="0"/>
          </a:p>
        </p:txBody>
      </p:sp>
      <p:pic>
        <p:nvPicPr>
          <p:cNvPr id="13" name="Picture 12" descr="1 = (1 choose 1)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891" y="3073860"/>
            <a:ext cx="879809" cy="459456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784600"/>
            <a:ext cx="4572000" cy="482600"/>
          </a:xfrm>
        </p:spPr>
        <p:txBody>
          <a:bodyPr/>
          <a:lstStyle/>
          <a:p>
            <a:pPr marL="0" indent="0"/>
            <a:r>
              <a:rPr lang="en-IN" dirty="0"/>
              <a:t>Hence by the multiplication rule,</a:t>
            </a:r>
            <a:endParaRPr lang="en-US" altLang="en-US" dirty="0"/>
          </a:p>
        </p:txBody>
      </p:sp>
      <p:pic>
        <p:nvPicPr>
          <p:cNvPr id="15" name="Picture 14" descr="[number of ways to position all the letters] = (11 choose 4)(7 choose 4)(3 choose 2)(1 choose 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225" y="4394200"/>
            <a:ext cx="5161550" cy="7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9.5.11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4" name="Picture 3" descr="  = (11 factorial∕(4 factorial*7 factorial))*(7 factorial∕(4 factorial*3 factorial))*(3 factorial∕(2 factorial*1 factorial))*(1 factorial∕(1 factorial*0 factorial)), where 7 factorial, 3 factorial, 1 factorial, and 0 factorial in the numerator and denominator are struck ou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600200"/>
            <a:ext cx="3132656" cy="728732"/>
          </a:xfrm>
          <a:prstGeom prst="rect">
            <a:avLst/>
          </a:prstGeom>
        </p:spPr>
      </p:pic>
      <p:pic>
        <p:nvPicPr>
          <p:cNvPr id="5" name="Picture 4" descr=" = 11 factorial∕(4 factorial*4 factorial*2 factorial*1 factorial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802468"/>
            <a:ext cx="1626314" cy="626532"/>
          </a:xfrm>
          <a:prstGeom prst="rect">
            <a:avLst/>
          </a:prstGeom>
        </p:spPr>
      </p:pic>
      <p:pic>
        <p:nvPicPr>
          <p:cNvPr id="12" name="Picture 11" descr="= 34,650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3965044"/>
            <a:ext cx="1110870" cy="3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 smtClean="0"/>
              <a:t>Counting </a:t>
            </a:r>
            <a:r>
              <a:rPr lang="en-IN" altLang="en-US" sz="3400" dirty="0"/>
              <a:t>Subsets of a Set: </a:t>
            </a:r>
            <a:r>
              <a:rPr lang="en-IN" altLang="en-US" sz="3400" dirty="0" smtClean="0"/>
              <a:t>Combinations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pic>
        <p:nvPicPr>
          <p:cNvPr id="3" name="Picture 2" descr="A text box has the heading, Theorem 9.5.2 Permutations With Sets of Indistinguishable Objects. The text reads, suppose a collection consists of n objects of which &#10;n_1 are of type 1 and are indistinguishable from each other&#10;n_2 are of type 2 and are indistinguishable from each other&#10;similarly, n_k are of type k and are indistinguishable from each other,&#10;and suppose that n_1 + n_2 + ... + n_k = n. Then the number of distinguishable permutations of the n objects is&#10;(n choose n_1)((n minus n_1) choose n_2)((n minus n_1 minus n_2) choose n_3)...((n minus n_1 minus n_2 minus .... minus n_(k minus 1)) choose n_k) = n factorial∕(n_1 factorial n_2 factorial n_3 factorial ... n_k factorial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1585363"/>
            <a:ext cx="6870023" cy="39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Some Advice about Counting</a:t>
            </a:r>
          </a:p>
        </p:txBody>
      </p:sp>
    </p:spTree>
    <p:extLst>
      <p:ext uri="{BB962C8B-B14F-4D97-AF65-F5344CB8AC3E}">
        <p14:creationId xmlns:p14="http://schemas.microsoft.com/office/powerpoint/2010/main" val="5420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Example </a:t>
            </a:r>
            <a:r>
              <a:rPr lang="en-IN" altLang="en-US" sz="3700" dirty="0" smtClean="0"/>
              <a:t>9.5.12 </a:t>
            </a:r>
            <a:r>
              <a:rPr lang="en-US" altLang="en-US" sz="3700" dirty="0"/>
              <a:t>– </a:t>
            </a:r>
            <a:r>
              <a:rPr lang="en-US" altLang="en-US" sz="3700" i="1" dirty="0" smtClean="0"/>
              <a:t>Double Counting</a:t>
            </a:r>
            <a:endParaRPr lang="en-IN" alt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81400"/>
          </a:xfrm>
        </p:spPr>
        <p:txBody>
          <a:bodyPr/>
          <a:lstStyle/>
          <a:p>
            <a:pPr marL="0" indent="0"/>
            <a:r>
              <a:rPr lang="en-IN" dirty="0"/>
              <a:t>A group consists of five men and </a:t>
            </a:r>
            <a:r>
              <a:rPr lang="en-IN" dirty="0" smtClean="0"/>
              <a:t>seven women</a:t>
            </a:r>
            <a:r>
              <a:rPr lang="en-IN" dirty="0"/>
              <a:t>. How </a:t>
            </a:r>
            <a:r>
              <a:rPr lang="en-IN" dirty="0" smtClean="0"/>
              <a:t>many teams </a:t>
            </a:r>
            <a:r>
              <a:rPr lang="en-IN" dirty="0"/>
              <a:t>of five contain at least one man</a:t>
            </a:r>
            <a:r>
              <a:rPr lang="en-IN" dirty="0" smtClean="0"/>
              <a:t>?</a:t>
            </a:r>
          </a:p>
          <a:p>
            <a:pPr marL="0" indent="0"/>
            <a:endParaRPr lang="en-IN" altLang="en-US" sz="700" dirty="0"/>
          </a:p>
          <a:p>
            <a:r>
              <a:rPr lang="en-IN" b="1" i="1" dirty="0"/>
              <a:t>Incorrect </a:t>
            </a:r>
            <a:r>
              <a:rPr lang="en-IN" b="1" i="1" dirty="0" smtClean="0"/>
              <a:t>Solution</a:t>
            </a:r>
          </a:p>
          <a:p>
            <a:r>
              <a:rPr lang="en-IN" dirty="0" smtClean="0"/>
              <a:t>Imagine </a:t>
            </a:r>
            <a:r>
              <a:rPr lang="en-IN" dirty="0"/>
              <a:t>constructing the team as a two-step </a:t>
            </a:r>
            <a:r>
              <a:rPr lang="en-IN" dirty="0" smtClean="0"/>
              <a:t>process:</a:t>
            </a:r>
          </a:p>
          <a:p>
            <a:r>
              <a:rPr lang="en-IN" dirty="0" smtClean="0"/>
              <a:t>Step </a:t>
            </a:r>
            <a:r>
              <a:rPr lang="en-IN" dirty="0"/>
              <a:t>1: Choose a subset of one man from the five </a:t>
            </a:r>
            <a:r>
              <a:rPr lang="en-IN" dirty="0" smtClean="0"/>
              <a:t>men.</a:t>
            </a:r>
          </a:p>
          <a:p>
            <a:pPr marL="1028700" indent="-1028700"/>
            <a:r>
              <a:rPr lang="en-IN" dirty="0" smtClean="0"/>
              <a:t>Step </a:t>
            </a:r>
            <a:r>
              <a:rPr lang="en-IN" dirty="0"/>
              <a:t>2: Choose a subset of four others from the </a:t>
            </a:r>
            <a:r>
              <a:rPr lang="en-IN" dirty="0" smtClean="0"/>
              <a:t>remaining eleven </a:t>
            </a:r>
            <a:r>
              <a:rPr lang="en-IN" dirty="0"/>
              <a:t>people</a:t>
            </a:r>
            <a:r>
              <a:rPr lang="en-IN" dirty="0" smtClean="0"/>
              <a:t>.</a:t>
            </a:r>
          </a:p>
          <a:p>
            <a:pPr marL="1028700" indent="-1028700"/>
            <a:r>
              <a:rPr lang="en-IN" dirty="0"/>
              <a:t>Hence, by the multiplication rule, there are</a:t>
            </a:r>
            <a:endParaRPr lang="en-US" altLang="en-US" dirty="0"/>
          </a:p>
        </p:txBody>
      </p:sp>
      <p:pic>
        <p:nvPicPr>
          <p:cNvPr id="5" name="Picture 4" descr="(5 choose 1)*(11 choose 4) = 1,6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4522463"/>
            <a:ext cx="1697410" cy="42213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876800"/>
            <a:ext cx="8226425" cy="533400"/>
          </a:xfrm>
        </p:spPr>
        <p:txBody>
          <a:bodyPr/>
          <a:lstStyle/>
          <a:p>
            <a:r>
              <a:rPr lang="en-IN" dirty="0"/>
              <a:t>five-person teams that </a:t>
            </a:r>
            <a:r>
              <a:rPr lang="en-IN" dirty="0" smtClean="0"/>
              <a:t>contain at </a:t>
            </a:r>
            <a:r>
              <a:rPr lang="en-IN" dirty="0"/>
              <a:t>least one man.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30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9.5.1 </a:t>
            </a:r>
            <a:r>
              <a:rPr lang="en-US" altLang="en-US" dirty="0"/>
              <a:t>– </a:t>
            </a:r>
            <a:r>
              <a:rPr lang="en-US" altLang="en-US" i="1" dirty="0" smtClean="0"/>
              <a:t>3-Combinations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95600"/>
          </a:xfrm>
        </p:spPr>
        <p:txBody>
          <a:bodyPr/>
          <a:lstStyle/>
          <a:p>
            <a:pPr marL="0" indent="0"/>
            <a:r>
              <a:rPr lang="en-IN" dirty="0"/>
              <a:t>Consider a set consisting of 4 people: Ann, Bob, </a:t>
            </a:r>
            <a:r>
              <a:rPr lang="en-IN" dirty="0" err="1"/>
              <a:t>Cyd</a:t>
            </a:r>
            <a:r>
              <a:rPr lang="en-IN" dirty="0"/>
              <a:t>, </a:t>
            </a:r>
            <a:r>
              <a:rPr lang="en-IN" dirty="0" smtClean="0"/>
              <a:t>and Dan.</a:t>
            </a:r>
          </a:p>
          <a:p>
            <a:r>
              <a:rPr lang="en-IN" dirty="0" smtClean="0"/>
              <a:t>a. Given </a:t>
            </a:r>
            <a:r>
              <a:rPr lang="en-IN" dirty="0"/>
              <a:t>the set {Ann, Bob, </a:t>
            </a:r>
            <a:r>
              <a:rPr lang="en-IN" dirty="0" err="1"/>
              <a:t>Cyd</a:t>
            </a:r>
            <a:r>
              <a:rPr lang="en-IN" dirty="0"/>
              <a:t>, and Dan}, </a:t>
            </a:r>
            <a:r>
              <a:rPr lang="en-IN" dirty="0" smtClean="0"/>
              <a:t>each subset </a:t>
            </a:r>
            <a:r>
              <a:rPr lang="en-IN" dirty="0"/>
              <a:t>of size 3 is a 3-combination </a:t>
            </a:r>
            <a:r>
              <a:rPr lang="en-IN" dirty="0" smtClean="0"/>
              <a:t>of its </a:t>
            </a:r>
            <a:r>
              <a:rPr lang="en-IN" dirty="0"/>
              <a:t>elements. </a:t>
            </a:r>
            <a:r>
              <a:rPr lang="en-IN" dirty="0" smtClean="0"/>
              <a:t>List all </a:t>
            </a:r>
            <a:r>
              <a:rPr lang="en-IN" dirty="0"/>
              <a:t>the 3-combinations of the set</a:t>
            </a:r>
            <a:r>
              <a:rPr lang="en-IN" dirty="0" smtClean="0"/>
              <a:t>.</a:t>
            </a:r>
          </a:p>
          <a:p>
            <a:endParaRPr lang="en-US" altLang="en-US" dirty="0" smtClean="0"/>
          </a:p>
          <a:p>
            <a:r>
              <a:rPr lang="en-IN" dirty="0"/>
              <a:t>b. Use the result of part (a) to find</a:t>
            </a:r>
            <a:endParaRPr lang="en-US" altLang="en-US" dirty="0"/>
          </a:p>
        </p:txBody>
      </p:sp>
      <p:pic>
        <p:nvPicPr>
          <p:cNvPr id="4" name="Picture 3" descr="(4 choose 3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778572"/>
            <a:ext cx="408085" cy="55002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17576"/>
            <a:ext cx="8226425" cy="997424"/>
          </a:xfrm>
        </p:spPr>
        <p:txBody>
          <a:bodyPr/>
          <a:lstStyle/>
          <a:p>
            <a:r>
              <a:rPr lang="en-IN" dirty="0"/>
              <a:t>c. In how many ways can the people in the set form </a:t>
            </a:r>
            <a:r>
              <a:rPr lang="en-IN" dirty="0" smtClean="0"/>
              <a:t>a committee </a:t>
            </a:r>
            <a:r>
              <a:rPr lang="en-IN" dirty="0"/>
              <a:t>of size 3?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Example </a:t>
            </a:r>
            <a:r>
              <a:rPr lang="en-IN" altLang="en-US" sz="3700" dirty="0" smtClean="0"/>
              <a:t>9.5.12 </a:t>
            </a:r>
            <a:r>
              <a:rPr lang="en-US" altLang="en-US" sz="3700" dirty="0"/>
              <a:t>– </a:t>
            </a:r>
            <a:r>
              <a:rPr lang="en-US" altLang="en-US" sz="3700" i="1" dirty="0" smtClean="0"/>
              <a:t>Double Counting</a:t>
            </a:r>
            <a:endParaRPr lang="en-IN" altLang="en-US" sz="3700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pPr marL="0" indent="0"/>
            <a:r>
              <a:rPr lang="en-IN" b="1" i="1" dirty="0"/>
              <a:t>Analysis of the Incorrect Solution </a:t>
            </a:r>
            <a:r>
              <a:rPr lang="en-IN" dirty="0"/>
              <a:t>The problem with </a:t>
            </a:r>
            <a:r>
              <a:rPr lang="en-IN" dirty="0" smtClean="0"/>
              <a:t>the solution </a:t>
            </a:r>
            <a:r>
              <a:rPr lang="en-IN" dirty="0"/>
              <a:t>above is that </a:t>
            </a:r>
            <a:r>
              <a:rPr lang="en-IN" dirty="0" smtClean="0"/>
              <a:t>some teams </a:t>
            </a:r>
            <a:r>
              <a:rPr lang="en-IN" dirty="0"/>
              <a:t>are counted </a:t>
            </a:r>
            <a:r>
              <a:rPr lang="en-IN" dirty="0" smtClean="0"/>
              <a:t>more than </a:t>
            </a:r>
            <a:r>
              <a:rPr lang="en-IN" dirty="0"/>
              <a:t>once. Suppose the men are Anwar, Ben, </a:t>
            </a:r>
            <a:r>
              <a:rPr lang="en-IN" dirty="0" smtClean="0"/>
              <a:t>Carlos, Dwayne</a:t>
            </a:r>
            <a:r>
              <a:rPr lang="en-IN" dirty="0"/>
              <a:t>, </a:t>
            </a:r>
            <a:r>
              <a:rPr lang="en-IN" dirty="0" smtClean="0"/>
              <a:t>and </a:t>
            </a:r>
            <a:r>
              <a:rPr lang="en-IN" dirty="0"/>
              <a:t>Ed and the women are Fumiko, Gail, Hui-Fan, </a:t>
            </a:r>
            <a:r>
              <a:rPr lang="en-IN" dirty="0" smtClean="0"/>
              <a:t>Inez, Jill</a:t>
            </a:r>
            <a:r>
              <a:rPr lang="en-IN" dirty="0"/>
              <a:t>, Kim, and Laura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1000" dirty="0"/>
          </a:p>
          <a:p>
            <a:pPr marL="0" indent="0"/>
            <a:r>
              <a:rPr lang="en-IN" dirty="0"/>
              <a:t>According to </a:t>
            </a:r>
            <a:r>
              <a:rPr lang="en-IN" dirty="0" smtClean="0"/>
              <a:t>the method </a:t>
            </a:r>
            <a:r>
              <a:rPr lang="en-IN" dirty="0"/>
              <a:t>described previously, </a:t>
            </a:r>
            <a:r>
              <a:rPr lang="en-IN" dirty="0" smtClean="0"/>
              <a:t>one possible </a:t>
            </a:r>
            <a:r>
              <a:rPr lang="en-IN" dirty="0"/>
              <a:t>outcome of the two-step process is as follows</a:t>
            </a:r>
            <a:r>
              <a:rPr lang="en-IN" dirty="0" smtClean="0"/>
              <a:t>:</a:t>
            </a:r>
          </a:p>
          <a:p>
            <a:pPr marL="0" indent="0"/>
            <a:endParaRPr lang="en-IN" altLang="en-US" sz="700" dirty="0"/>
          </a:p>
          <a:p>
            <a:r>
              <a:rPr lang="en-IN" i="1" dirty="0" smtClean="0"/>
              <a:t>		Outcome </a:t>
            </a:r>
            <a:r>
              <a:rPr lang="en-IN" i="1" dirty="0"/>
              <a:t>of step 1: </a:t>
            </a:r>
            <a:r>
              <a:rPr lang="en-IN" dirty="0"/>
              <a:t>Anwar</a:t>
            </a:r>
          </a:p>
          <a:p>
            <a:r>
              <a:rPr lang="en-IN" i="1" dirty="0" smtClean="0"/>
              <a:t>		Outcome </a:t>
            </a:r>
            <a:r>
              <a:rPr lang="en-IN" i="1" dirty="0"/>
              <a:t>of step 2: </a:t>
            </a:r>
            <a:r>
              <a:rPr lang="en-IN" dirty="0"/>
              <a:t>Ben, Gail, Inez, and Jill.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9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Example </a:t>
            </a:r>
            <a:r>
              <a:rPr lang="en-IN" altLang="en-US" sz="3700" dirty="0" smtClean="0"/>
              <a:t>9.5.12 </a:t>
            </a:r>
            <a:r>
              <a:rPr lang="en-US" altLang="en-US" sz="3700" dirty="0"/>
              <a:t>– </a:t>
            </a:r>
            <a:r>
              <a:rPr lang="en-US" altLang="en-US" sz="3700" i="1" dirty="0" smtClean="0"/>
              <a:t>Double Counting</a:t>
            </a:r>
            <a:endParaRPr lang="en-IN" altLang="en-US" sz="3700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962400"/>
          </a:xfrm>
        </p:spPr>
        <p:txBody>
          <a:bodyPr/>
          <a:lstStyle/>
          <a:p>
            <a:pPr marL="0" indent="0"/>
            <a:r>
              <a:rPr lang="en-IN" dirty="0"/>
              <a:t>In this case the team would be {Anwar, Ben, Gail, </a:t>
            </a:r>
            <a:r>
              <a:rPr lang="en-IN" dirty="0" smtClean="0"/>
              <a:t>Inez, Jill</a:t>
            </a:r>
            <a:r>
              <a:rPr lang="en-IN" dirty="0"/>
              <a:t>}. But another </a:t>
            </a:r>
            <a:r>
              <a:rPr lang="en-IN" dirty="0" smtClean="0"/>
              <a:t>possible outcome is</a:t>
            </a:r>
          </a:p>
          <a:p>
            <a:pPr marL="0" indent="0"/>
            <a:endParaRPr lang="en-IN" altLang="en-US" dirty="0"/>
          </a:p>
          <a:p>
            <a:r>
              <a:rPr lang="en-IN" altLang="en-US" dirty="0" smtClean="0"/>
              <a:t>		</a:t>
            </a:r>
            <a:r>
              <a:rPr lang="en-IN" i="1" dirty="0" smtClean="0"/>
              <a:t>Outcome </a:t>
            </a:r>
            <a:r>
              <a:rPr lang="en-IN" i="1" dirty="0"/>
              <a:t>of step 1: </a:t>
            </a:r>
            <a:r>
              <a:rPr lang="en-IN" dirty="0" smtClean="0"/>
              <a:t>Ben</a:t>
            </a:r>
          </a:p>
          <a:p>
            <a:r>
              <a:rPr lang="en-IN" i="1" dirty="0"/>
              <a:t>	</a:t>
            </a:r>
            <a:r>
              <a:rPr lang="en-IN" i="1" dirty="0" smtClean="0"/>
              <a:t>	Outcome </a:t>
            </a:r>
            <a:r>
              <a:rPr lang="en-IN" i="1" dirty="0"/>
              <a:t>of step 2: </a:t>
            </a:r>
            <a:r>
              <a:rPr lang="en-IN" dirty="0"/>
              <a:t>Anwar, Gail, Inez, and Jill</a:t>
            </a:r>
            <a:r>
              <a:rPr lang="en-IN" dirty="0" smtClean="0"/>
              <a:t>,</a:t>
            </a:r>
          </a:p>
          <a:p>
            <a:endParaRPr lang="en-IN" altLang="en-US" dirty="0"/>
          </a:p>
          <a:p>
            <a:pPr marL="0" indent="0"/>
            <a:r>
              <a:rPr lang="en-IN" dirty="0"/>
              <a:t>which also gives the team {Anwar, Ben, Gail, Inez, Jill</a:t>
            </a:r>
            <a:r>
              <a:rPr lang="en-IN" dirty="0" smtClean="0"/>
              <a:t>}. Thus </a:t>
            </a:r>
            <a:r>
              <a:rPr lang="en-IN" dirty="0"/>
              <a:t>this one team is given </a:t>
            </a:r>
            <a:r>
              <a:rPr lang="en-IN" dirty="0" smtClean="0"/>
              <a:t>by two </a:t>
            </a:r>
            <a:r>
              <a:rPr lang="en-IN" dirty="0"/>
              <a:t>different branches </a:t>
            </a:r>
            <a:r>
              <a:rPr lang="en-IN" dirty="0" smtClean="0"/>
              <a:t>of the </a:t>
            </a:r>
            <a:r>
              <a:rPr lang="en-IN" dirty="0"/>
              <a:t>possibility tree, and so it is counted twice.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9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1"/>
            <a:ext cx="8226425" cy="4038600"/>
          </a:xfrm>
        </p:spPr>
        <p:txBody>
          <a:bodyPr/>
          <a:lstStyle/>
          <a:p>
            <a:r>
              <a:rPr lang="en-IN" dirty="0" smtClean="0"/>
              <a:t>a. Each </a:t>
            </a:r>
            <a:r>
              <a:rPr lang="en-IN" dirty="0"/>
              <a:t>3-combination (subset of size 3) can be </a:t>
            </a:r>
            <a:r>
              <a:rPr lang="en-IN" dirty="0" smtClean="0"/>
              <a:t>obtained by </a:t>
            </a:r>
            <a:r>
              <a:rPr lang="en-IN" dirty="0"/>
              <a:t>leaving out one of the </a:t>
            </a:r>
            <a:r>
              <a:rPr lang="en-IN" dirty="0" smtClean="0"/>
              <a:t>elements of </a:t>
            </a:r>
            <a:r>
              <a:rPr lang="en-IN" dirty="0"/>
              <a:t>the set</a:t>
            </a:r>
            <a:r>
              <a:rPr lang="en-IN" dirty="0" smtClean="0"/>
              <a:t>:</a:t>
            </a:r>
          </a:p>
          <a:p>
            <a:endParaRPr lang="en-US" altLang="en-US" sz="300" dirty="0" smtClean="0"/>
          </a:p>
          <a:p>
            <a:r>
              <a:rPr lang="en-US" altLang="en-US" dirty="0"/>
              <a:t>	</a:t>
            </a:r>
            <a:r>
              <a:rPr lang="en-US" altLang="en-US" dirty="0" smtClean="0"/>
              <a:t>		</a:t>
            </a:r>
            <a:r>
              <a:rPr lang="en-IN" dirty="0" smtClean="0"/>
              <a:t>{</a:t>
            </a:r>
            <a:r>
              <a:rPr lang="en-IN" dirty="0"/>
              <a:t>Bob, </a:t>
            </a:r>
            <a:r>
              <a:rPr lang="en-IN" dirty="0" err="1"/>
              <a:t>Cyd</a:t>
            </a:r>
            <a:r>
              <a:rPr lang="en-IN" dirty="0"/>
              <a:t>, Dan} </a:t>
            </a:r>
            <a:r>
              <a:rPr lang="en-IN" dirty="0" smtClean="0"/>
              <a:t>	</a:t>
            </a:r>
            <a:r>
              <a:rPr lang="en-IN" sz="1800" dirty="0" smtClean="0">
                <a:solidFill>
                  <a:srgbClr val="00AEEF"/>
                </a:solidFill>
              </a:rPr>
              <a:t>leave </a:t>
            </a:r>
            <a:r>
              <a:rPr lang="en-IN" sz="1800" dirty="0">
                <a:solidFill>
                  <a:srgbClr val="00AEEF"/>
                </a:solidFill>
              </a:rPr>
              <a:t>out Ann</a:t>
            </a:r>
          </a:p>
          <a:p>
            <a:r>
              <a:rPr lang="en-IN" dirty="0" smtClean="0"/>
              <a:t>			{</a:t>
            </a:r>
            <a:r>
              <a:rPr lang="en-IN" dirty="0"/>
              <a:t>Ann, </a:t>
            </a:r>
            <a:r>
              <a:rPr lang="en-IN" dirty="0" err="1"/>
              <a:t>Cyd</a:t>
            </a:r>
            <a:r>
              <a:rPr lang="en-IN" dirty="0"/>
              <a:t>, Dan</a:t>
            </a:r>
            <a:r>
              <a:rPr lang="en-IN" dirty="0" smtClean="0"/>
              <a:t>}	</a:t>
            </a:r>
            <a:r>
              <a:rPr lang="en-IN" sz="1800" dirty="0">
                <a:solidFill>
                  <a:srgbClr val="00AEEF"/>
                </a:solidFill>
              </a:rPr>
              <a:t>leave out Bob</a:t>
            </a:r>
          </a:p>
          <a:p>
            <a:r>
              <a:rPr lang="en-IN" dirty="0" smtClean="0"/>
              <a:t>			{</a:t>
            </a:r>
            <a:r>
              <a:rPr lang="en-IN" dirty="0"/>
              <a:t>Ann, Bob, Dan} </a:t>
            </a:r>
            <a:r>
              <a:rPr lang="en-IN" dirty="0" smtClean="0"/>
              <a:t>	</a:t>
            </a:r>
            <a:r>
              <a:rPr lang="en-IN" sz="1800" dirty="0">
                <a:solidFill>
                  <a:srgbClr val="00AEEF"/>
                </a:solidFill>
              </a:rPr>
              <a:t>leave out </a:t>
            </a:r>
            <a:r>
              <a:rPr lang="en-IN" sz="1800" dirty="0" err="1">
                <a:solidFill>
                  <a:srgbClr val="00AEEF"/>
                </a:solidFill>
              </a:rPr>
              <a:t>Cyd</a:t>
            </a:r>
            <a:endParaRPr lang="en-IN" sz="1800" dirty="0">
              <a:solidFill>
                <a:srgbClr val="00AEEF"/>
              </a:solidFill>
            </a:endParaRPr>
          </a:p>
          <a:p>
            <a:r>
              <a:rPr lang="en-IN" dirty="0" smtClean="0"/>
              <a:t>			{</a:t>
            </a:r>
            <a:r>
              <a:rPr lang="en-IN" dirty="0"/>
              <a:t>Ann, Bob, </a:t>
            </a:r>
            <a:r>
              <a:rPr lang="en-IN" dirty="0" err="1"/>
              <a:t>Cyd</a:t>
            </a:r>
            <a:r>
              <a:rPr lang="en-IN" dirty="0"/>
              <a:t>} </a:t>
            </a:r>
            <a:r>
              <a:rPr lang="en-IN" dirty="0" smtClean="0"/>
              <a:t>	</a:t>
            </a:r>
            <a:r>
              <a:rPr lang="en-IN" sz="1800" dirty="0">
                <a:solidFill>
                  <a:srgbClr val="00AEEF"/>
                </a:solidFill>
              </a:rPr>
              <a:t>leave out Dan.</a:t>
            </a:r>
          </a:p>
          <a:p>
            <a:endParaRPr lang="en-IN" altLang="en-US" sz="1200" dirty="0">
              <a:solidFill>
                <a:srgbClr val="3FCDFF"/>
              </a:solidFill>
            </a:endParaRPr>
          </a:p>
          <a:p>
            <a:r>
              <a:rPr lang="en-IN" dirty="0"/>
              <a:t>b. There are 4 items in the list of 3-combinations in part (a</a:t>
            </a:r>
            <a:r>
              <a:rPr lang="en-IN" dirty="0" smtClean="0"/>
              <a:t>).</a:t>
            </a:r>
          </a:p>
          <a:p>
            <a:r>
              <a:rPr lang="en-IN" sz="600" dirty="0"/>
              <a:t>	</a:t>
            </a:r>
            <a:endParaRPr lang="en-IN" sz="600" dirty="0" smtClean="0"/>
          </a:p>
          <a:p>
            <a:r>
              <a:rPr lang="en-IN" dirty="0"/>
              <a:t>	</a:t>
            </a:r>
            <a:r>
              <a:rPr lang="en-IN" dirty="0" smtClean="0"/>
              <a:t>So</a:t>
            </a:r>
            <a:r>
              <a:rPr lang="en-IN" dirty="0"/>
              <a:t>,</a:t>
            </a:r>
            <a:endParaRPr lang="en-US" altLang="en-US" dirty="0">
              <a:solidFill>
                <a:srgbClr val="3FCDFF"/>
              </a:solidFill>
            </a:endParaRPr>
          </a:p>
        </p:txBody>
      </p:sp>
      <p:pic>
        <p:nvPicPr>
          <p:cNvPr id="6" name="Picture 5" descr="(4 choose 3) =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4813300"/>
            <a:ext cx="994674" cy="5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9.5.1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1"/>
            <a:ext cx="8226425" cy="3352799"/>
          </a:xfrm>
        </p:spPr>
        <p:txBody>
          <a:bodyPr/>
          <a:lstStyle/>
          <a:p>
            <a:r>
              <a:rPr lang="en-IN" dirty="0"/>
              <a:t>c. The number of ways for the people in the set to form </a:t>
            </a:r>
            <a:r>
              <a:rPr lang="en-IN" dirty="0" smtClean="0"/>
              <a:t>a committee </a:t>
            </a:r>
            <a:r>
              <a:rPr lang="en-IN" dirty="0"/>
              <a:t>of size 3 is the </a:t>
            </a:r>
            <a:r>
              <a:rPr lang="en-IN" dirty="0" smtClean="0"/>
              <a:t>number of </a:t>
            </a:r>
            <a:r>
              <a:rPr lang="en-IN" dirty="0"/>
              <a:t>distinct </a:t>
            </a:r>
            <a:r>
              <a:rPr lang="en-IN" dirty="0" smtClean="0"/>
              <a:t>such committees</a:t>
            </a:r>
            <a:r>
              <a:rPr lang="en-IN" dirty="0"/>
              <a:t>, which is the same as the number of </a:t>
            </a:r>
            <a:r>
              <a:rPr lang="en-IN" dirty="0" smtClean="0"/>
              <a:t>subsets of </a:t>
            </a:r>
            <a:r>
              <a:rPr lang="en-IN" dirty="0"/>
              <a:t>size </a:t>
            </a:r>
            <a:r>
              <a:rPr lang="en-IN" dirty="0" smtClean="0"/>
              <a:t>3 and </a:t>
            </a:r>
            <a:r>
              <a:rPr lang="en-IN" dirty="0"/>
              <a:t>equals the number of 3-combinations </a:t>
            </a:r>
            <a:r>
              <a:rPr lang="en-IN" dirty="0" smtClean="0"/>
              <a:t>of elements </a:t>
            </a:r>
            <a:r>
              <a:rPr lang="en-IN" dirty="0"/>
              <a:t>in the </a:t>
            </a:r>
            <a:r>
              <a:rPr lang="en-IN" dirty="0" smtClean="0"/>
              <a:t>set.</a:t>
            </a:r>
          </a:p>
          <a:p>
            <a:endParaRPr lang="en-IN" dirty="0"/>
          </a:p>
          <a:p>
            <a:r>
              <a:rPr lang="en-IN" dirty="0" smtClean="0"/>
              <a:t>	Thus </a:t>
            </a:r>
            <a:r>
              <a:rPr lang="en-IN" dirty="0"/>
              <a:t>there are 4 </a:t>
            </a:r>
            <a:r>
              <a:rPr lang="en-IN" dirty="0" smtClean="0"/>
              <a:t>ways the </a:t>
            </a:r>
            <a:r>
              <a:rPr lang="en-IN" dirty="0"/>
              <a:t>people </a:t>
            </a:r>
            <a:r>
              <a:rPr lang="en-IN" dirty="0" smtClean="0"/>
              <a:t>in the </a:t>
            </a:r>
            <a:r>
              <a:rPr lang="en-IN" dirty="0"/>
              <a:t>set can form a committee of size 3.</a:t>
            </a:r>
            <a:endParaRPr lang="en-US" altLang="en-US" dirty="0">
              <a:solidFill>
                <a:srgbClr val="3FC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 smtClean="0"/>
              <a:t>Counting </a:t>
            </a:r>
            <a:r>
              <a:rPr lang="en-IN" altLang="en-US" sz="3400" dirty="0"/>
              <a:t>Subsets of a Set: </a:t>
            </a:r>
            <a:r>
              <a:rPr lang="en-IN" altLang="en-US" sz="3400" dirty="0" smtClean="0"/>
              <a:t>Combinations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962400"/>
          </a:xfrm>
        </p:spPr>
        <p:txBody>
          <a:bodyPr/>
          <a:lstStyle/>
          <a:p>
            <a:pPr marL="0" indent="0"/>
            <a:r>
              <a:rPr lang="en-IN" dirty="0"/>
              <a:t>There are two distinct methods that can be used to select </a:t>
            </a:r>
            <a:r>
              <a:rPr lang="en-IN" i="1" dirty="0" smtClean="0"/>
              <a:t>r </a:t>
            </a:r>
            <a:r>
              <a:rPr lang="en-IN" dirty="0" smtClean="0"/>
              <a:t>objects </a:t>
            </a:r>
            <a:r>
              <a:rPr lang="en-IN" dirty="0"/>
              <a:t>from a set of </a:t>
            </a:r>
            <a:r>
              <a:rPr lang="en-IN" i="1" dirty="0"/>
              <a:t>n </a:t>
            </a:r>
            <a:r>
              <a:rPr lang="en-IN" dirty="0" smtClean="0"/>
              <a:t>elements. In </a:t>
            </a:r>
            <a:r>
              <a:rPr lang="en-IN" dirty="0"/>
              <a:t>an </a:t>
            </a:r>
            <a:r>
              <a:rPr lang="en-IN" b="1" dirty="0" smtClean="0"/>
              <a:t>ordered selection</a:t>
            </a:r>
            <a:r>
              <a:rPr lang="en-IN" dirty="0"/>
              <a:t>, it is not only what elements are chosen </a:t>
            </a:r>
            <a:r>
              <a:rPr lang="en-IN" dirty="0" smtClean="0"/>
              <a:t>but also </a:t>
            </a:r>
            <a:r>
              <a:rPr lang="en-IN" dirty="0"/>
              <a:t>the </a:t>
            </a:r>
            <a:r>
              <a:rPr lang="en-IN" dirty="0" smtClean="0"/>
              <a:t>order in </a:t>
            </a:r>
            <a:r>
              <a:rPr lang="en-IN" dirty="0"/>
              <a:t>which they are chosen that matters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Two ordered selections are said to be the same </a:t>
            </a:r>
            <a:r>
              <a:rPr lang="en-IN" dirty="0" smtClean="0"/>
              <a:t>if the elements </a:t>
            </a:r>
            <a:r>
              <a:rPr lang="en-IN" dirty="0"/>
              <a:t>chosen are the same and also if the </a:t>
            </a:r>
            <a:r>
              <a:rPr lang="en-IN" dirty="0" smtClean="0"/>
              <a:t>elements are </a:t>
            </a:r>
            <a:r>
              <a:rPr lang="en-IN" dirty="0"/>
              <a:t>chosen in the same </a:t>
            </a:r>
            <a:r>
              <a:rPr lang="en-IN" dirty="0" smtClean="0"/>
              <a:t>order. An </a:t>
            </a:r>
            <a:r>
              <a:rPr lang="en-IN" dirty="0"/>
              <a:t>ordered selection of </a:t>
            </a:r>
            <a:r>
              <a:rPr lang="en-IN" i="1" dirty="0" smtClean="0"/>
              <a:t>r </a:t>
            </a:r>
            <a:r>
              <a:rPr lang="en-IN" dirty="0" smtClean="0"/>
              <a:t>elements </a:t>
            </a:r>
            <a:r>
              <a:rPr lang="en-IN" dirty="0"/>
              <a:t>from a set of </a:t>
            </a:r>
            <a:r>
              <a:rPr lang="en-IN" i="1" dirty="0"/>
              <a:t>n </a:t>
            </a:r>
            <a:r>
              <a:rPr lang="en-IN" dirty="0"/>
              <a:t>elements is an </a:t>
            </a:r>
            <a:r>
              <a:rPr lang="en-IN" i="1" dirty="0"/>
              <a:t>r</a:t>
            </a:r>
            <a:r>
              <a:rPr lang="en-IN" dirty="0"/>
              <a:t>-permutation </a:t>
            </a:r>
            <a:r>
              <a:rPr lang="en-IN" dirty="0" smtClean="0"/>
              <a:t>of the </a:t>
            </a:r>
            <a:r>
              <a:rPr lang="en-IN" dirty="0"/>
              <a:t>set.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07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 smtClean="0"/>
              <a:t>Counting </a:t>
            </a:r>
            <a:r>
              <a:rPr lang="en-IN" altLang="en-US" sz="3400" dirty="0"/>
              <a:t>Subsets of a Set: </a:t>
            </a:r>
            <a:r>
              <a:rPr lang="en-IN" altLang="en-US" sz="3400" dirty="0" smtClean="0"/>
              <a:t>Combinations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3962400"/>
          </a:xfrm>
        </p:spPr>
        <p:txBody>
          <a:bodyPr/>
          <a:lstStyle/>
          <a:p>
            <a:pPr marL="0" indent="0"/>
            <a:r>
              <a:rPr lang="en-IN" dirty="0"/>
              <a:t>In an </a:t>
            </a:r>
            <a:r>
              <a:rPr lang="en-IN" b="1" dirty="0"/>
              <a:t>unordered selection</a:t>
            </a:r>
            <a:r>
              <a:rPr lang="en-IN" dirty="0"/>
              <a:t>, on the other hand, it is only </a:t>
            </a:r>
            <a:r>
              <a:rPr lang="en-IN" dirty="0" smtClean="0"/>
              <a:t>the identity </a:t>
            </a:r>
            <a:r>
              <a:rPr lang="en-IN" dirty="0"/>
              <a:t>of the chosen </a:t>
            </a:r>
            <a:r>
              <a:rPr lang="en-IN" dirty="0" smtClean="0"/>
              <a:t>elements that </a:t>
            </a:r>
            <a:r>
              <a:rPr lang="en-IN" dirty="0"/>
              <a:t>matters. </a:t>
            </a:r>
            <a:r>
              <a:rPr lang="en-IN" dirty="0" smtClean="0"/>
              <a:t>Two unordered </a:t>
            </a:r>
            <a:r>
              <a:rPr lang="en-IN" dirty="0"/>
              <a:t>selections are said to be the same if </a:t>
            </a:r>
            <a:r>
              <a:rPr lang="en-IN" dirty="0" smtClean="0"/>
              <a:t>they consist </a:t>
            </a:r>
            <a:r>
              <a:rPr lang="en-IN" dirty="0"/>
              <a:t>of </a:t>
            </a:r>
            <a:r>
              <a:rPr lang="en-IN" dirty="0" smtClean="0"/>
              <a:t>the same </a:t>
            </a:r>
            <a:r>
              <a:rPr lang="en-IN" dirty="0"/>
              <a:t>elements, regardless of the order </a:t>
            </a:r>
            <a:r>
              <a:rPr lang="en-IN" dirty="0" smtClean="0"/>
              <a:t>in which </a:t>
            </a:r>
            <a:r>
              <a:rPr lang="en-IN" dirty="0"/>
              <a:t>the elements are </a:t>
            </a:r>
            <a:r>
              <a:rPr lang="en-IN" dirty="0" smtClean="0"/>
              <a:t>chosen.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An unordered selection of </a:t>
            </a:r>
            <a:r>
              <a:rPr lang="en-IN" i="1" dirty="0"/>
              <a:t>r </a:t>
            </a:r>
            <a:r>
              <a:rPr lang="en-IN" dirty="0"/>
              <a:t>elements from a set of </a:t>
            </a:r>
            <a:r>
              <a:rPr lang="en-IN" i="1" dirty="0"/>
              <a:t>n </a:t>
            </a:r>
            <a:r>
              <a:rPr lang="en-IN" dirty="0"/>
              <a:t>elements is the same as </a:t>
            </a:r>
            <a:r>
              <a:rPr lang="en-IN" dirty="0" smtClean="0"/>
              <a:t>a subset </a:t>
            </a:r>
            <a:r>
              <a:rPr lang="en-IN" dirty="0"/>
              <a:t>of size </a:t>
            </a:r>
            <a:r>
              <a:rPr lang="en-IN" i="1" dirty="0"/>
              <a:t>r </a:t>
            </a:r>
            <a:r>
              <a:rPr lang="en-IN" dirty="0"/>
              <a:t>or </a:t>
            </a:r>
            <a:r>
              <a:rPr lang="en-IN" dirty="0" smtClean="0"/>
              <a:t>an </a:t>
            </a:r>
            <a:r>
              <a:rPr lang="en-IN" i="1" dirty="0" smtClean="0"/>
              <a:t>r</a:t>
            </a:r>
            <a:r>
              <a:rPr lang="en-IN" dirty="0" smtClean="0"/>
              <a:t>-combination </a:t>
            </a:r>
            <a:r>
              <a:rPr lang="en-IN" dirty="0"/>
              <a:t>of the set.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32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/>
              <a:t>Example </a:t>
            </a:r>
            <a:r>
              <a:rPr lang="en-IN" altLang="en-US" sz="3600" dirty="0" smtClean="0"/>
              <a:t>9.5.2 </a:t>
            </a:r>
            <a:r>
              <a:rPr lang="en-US" altLang="en-US" sz="3600" dirty="0"/>
              <a:t>– </a:t>
            </a:r>
            <a:r>
              <a:rPr lang="en-US" altLang="en-US" sz="3600" i="1" dirty="0" smtClean="0"/>
              <a:t>Unordered Selections</a:t>
            </a:r>
            <a:endParaRPr lang="en-I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066800"/>
          </a:xfrm>
        </p:spPr>
        <p:txBody>
          <a:bodyPr/>
          <a:lstStyle/>
          <a:p>
            <a:pPr marL="0" indent="0"/>
            <a:r>
              <a:rPr lang="en-IN" dirty="0"/>
              <a:t>How many unordered selections of two elements can </a:t>
            </a:r>
            <a:r>
              <a:rPr lang="en-IN" dirty="0" smtClean="0"/>
              <a:t>be made </a:t>
            </a:r>
            <a:r>
              <a:rPr lang="en-IN" dirty="0"/>
              <a:t>from the set {0, 1, 2, 3}?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3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6786</TotalTime>
  <Words>2197</Words>
  <Application>Microsoft Office PowerPoint</Application>
  <PresentationFormat>On-screen Show (4:3)</PresentationFormat>
  <Paragraphs>255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Wingdings</vt:lpstr>
      <vt:lpstr>sample</vt:lpstr>
      <vt:lpstr>CHAPTER 9</vt:lpstr>
      <vt:lpstr>9.5</vt:lpstr>
      <vt:lpstr>Counting Subsets of a Set: Combinations</vt:lpstr>
      <vt:lpstr>Example 9.5.1 – 3-Combinations</vt:lpstr>
      <vt:lpstr>Example 9.5.1 – Solution</vt:lpstr>
      <vt:lpstr>Example 9.5.1 – Solution</vt:lpstr>
      <vt:lpstr>Counting Subsets of a Set: Combinations</vt:lpstr>
      <vt:lpstr>Counting Subsets of a Set: Combinations</vt:lpstr>
      <vt:lpstr>Example 9.5.2 – Unordered Selections</vt:lpstr>
      <vt:lpstr>Example 9.5.2 – Solution</vt:lpstr>
      <vt:lpstr>Counting Subsets of a Set: Combinations</vt:lpstr>
      <vt:lpstr>Example 9.5.3 – Relation between Permutations and Combinations</vt:lpstr>
      <vt:lpstr>Example 9.5.3 – Solution</vt:lpstr>
      <vt:lpstr>Example 9.5.3 – Solution</vt:lpstr>
      <vt:lpstr>Example 9.5.3 – Solution</vt:lpstr>
      <vt:lpstr>Example 9.5.3 – Solution</vt:lpstr>
      <vt:lpstr>Example 9.5.3 – Solution</vt:lpstr>
      <vt:lpstr>Counting Subsets of a Set: Combinations</vt:lpstr>
      <vt:lpstr>Example 9.5.4 – Calculating the Number of Teams</vt:lpstr>
      <vt:lpstr>Example 9.5.4 – Solution</vt:lpstr>
      <vt:lpstr>Example 9.5.8 – An Application to Graphs</vt:lpstr>
      <vt:lpstr>Example 9.5.8 – Solution</vt:lpstr>
      <vt:lpstr>Example 9.5.8 – Solution</vt:lpstr>
      <vt:lpstr>Example 9.5.8 – Solution</vt:lpstr>
      <vt:lpstr>Example 9.5.8 – Solution</vt:lpstr>
      <vt:lpstr>Example 9.5.9 – Poker Hand Problems</vt:lpstr>
      <vt:lpstr>Example 9.5.9 – Poker Hand Problems</vt:lpstr>
      <vt:lpstr>Example 9.5.9 – Poker Hand Problems</vt:lpstr>
      <vt:lpstr>Example 9.5.9 – Solution</vt:lpstr>
      <vt:lpstr>Example 9.5.9 – Solution</vt:lpstr>
      <vt:lpstr>Example 9.5.9 – Solution</vt:lpstr>
      <vt:lpstr>Example 9.5.11 – Permutations of a Set with Repeated Elements</vt:lpstr>
      <vt:lpstr>Example 9.5.11 – Solution</vt:lpstr>
      <vt:lpstr>Example 9.5.11 – Solution</vt:lpstr>
      <vt:lpstr>Example 9.5.11 – Solution</vt:lpstr>
      <vt:lpstr>Example 9.5.11 – Solution</vt:lpstr>
      <vt:lpstr>Counting Subsets of a Set: Combinations</vt:lpstr>
      <vt:lpstr>Some Advice about Counting</vt:lpstr>
      <vt:lpstr>Example 9.5.12 – Double Counting</vt:lpstr>
      <vt:lpstr>Example 9.5.12 – Double Counting</vt:lpstr>
      <vt:lpstr>Example 9.5.12 – Double Counting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2453</cp:revision>
  <dcterms:created xsi:type="dcterms:W3CDTF">2008-12-01T05:36:35Z</dcterms:created>
  <dcterms:modified xsi:type="dcterms:W3CDTF">2019-02-14T05:27:10Z</dcterms:modified>
</cp:coreProperties>
</file>