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814" r:id="rId2"/>
    <p:sldId id="601" r:id="rId3"/>
    <p:sldId id="666" r:id="rId4"/>
    <p:sldId id="682" r:id="rId5"/>
    <p:sldId id="768" r:id="rId6"/>
    <p:sldId id="797" r:id="rId7"/>
    <p:sldId id="798" r:id="rId8"/>
    <p:sldId id="799" r:id="rId9"/>
    <p:sldId id="800" r:id="rId10"/>
    <p:sldId id="802" r:id="rId11"/>
    <p:sldId id="801" r:id="rId12"/>
    <p:sldId id="803" r:id="rId13"/>
    <p:sldId id="804" r:id="rId14"/>
    <p:sldId id="805" r:id="rId15"/>
    <p:sldId id="806" r:id="rId16"/>
    <p:sldId id="807" r:id="rId17"/>
    <p:sldId id="808" r:id="rId18"/>
    <p:sldId id="809" r:id="rId19"/>
    <p:sldId id="810" r:id="rId20"/>
    <p:sldId id="811" r:id="rId21"/>
    <p:sldId id="812" r:id="rId22"/>
    <p:sldId id="815" r:id="rId23"/>
    <p:sldId id="813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7" autoAdjust="0"/>
    <p:restoredTop sz="94434" autoAdjust="0"/>
  </p:normalViewPr>
  <p:slideViewPr>
    <p:cSldViewPr>
      <p:cViewPr varScale="1">
        <p:scale>
          <a:sx n="71" d="100"/>
          <a:sy n="71" d="100"/>
        </p:scale>
        <p:origin x="504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19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400" b="1" dirty="0"/>
              <a:t>COUNTING AND PROBABILITY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r>
              <a:rPr lang="en-IN" dirty="0" smtClean="0"/>
              <a:t>	For instance, the </a:t>
            </a:r>
            <a:r>
              <a:rPr lang="en-IN" dirty="0"/>
              <a:t>string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3074" name="Picture 2" descr="An image displayed 4 vertical bars and 15 crosses arranged horizontally as follows: 3 crosses, then one vertical bar, then 7 crosses, one vertical bar, blank space, then one vertical bar, then 3 crosses, then one vertical bar, and then, lastly, 2 cross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4" y="1929245"/>
            <a:ext cx="5810250" cy="43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86000"/>
            <a:ext cx="8226425" cy="2590800"/>
          </a:xfrm>
        </p:spPr>
        <p:txBody>
          <a:bodyPr/>
          <a:lstStyle/>
          <a:p>
            <a:r>
              <a:rPr lang="en-IN" dirty="0" smtClean="0"/>
              <a:t>	represents </a:t>
            </a:r>
            <a:r>
              <a:rPr lang="en-IN" dirty="0"/>
              <a:t>a selection of three cans of soft drinks of type </a:t>
            </a:r>
            <a:r>
              <a:rPr lang="en-IN" dirty="0" smtClean="0"/>
              <a:t>1, seven </a:t>
            </a:r>
            <a:r>
              <a:rPr lang="en-IN" dirty="0"/>
              <a:t>of type 2, none </a:t>
            </a:r>
            <a:r>
              <a:rPr lang="en-IN" dirty="0" smtClean="0"/>
              <a:t>of type </a:t>
            </a:r>
            <a:r>
              <a:rPr lang="en-IN" dirty="0"/>
              <a:t>3, three of type 4, and two of type 5</a:t>
            </a:r>
            <a:r>
              <a:rPr lang="en-IN" dirty="0" smtClean="0"/>
              <a:t>.</a:t>
            </a:r>
          </a:p>
          <a:p>
            <a:endParaRPr lang="en-US" sz="400" dirty="0">
              <a:solidFill>
                <a:srgbClr val="00AEEF"/>
              </a:solidFill>
            </a:endParaRPr>
          </a:p>
          <a:p>
            <a:r>
              <a:rPr lang="en-IN" dirty="0" smtClean="0"/>
              <a:t>	The </a:t>
            </a:r>
            <a:r>
              <a:rPr lang="en-IN" dirty="0"/>
              <a:t>total number of selections of 15 cans </a:t>
            </a:r>
            <a:r>
              <a:rPr lang="en-IN" dirty="0" smtClean="0"/>
              <a:t>of soft </a:t>
            </a:r>
            <a:r>
              <a:rPr lang="en-IN" dirty="0"/>
              <a:t>drinks of the five types is the number of strings of 19 symbols, </a:t>
            </a:r>
            <a:r>
              <a:rPr lang="en-IN" dirty="0" smtClean="0"/>
              <a:t> 5 − 1 = </a:t>
            </a:r>
            <a:r>
              <a:rPr lang="en-IN" dirty="0"/>
              <a:t>4 of </a:t>
            </a:r>
            <a:r>
              <a:rPr lang="en-IN" dirty="0" smtClean="0"/>
              <a:t>them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4100" name="Picture 4" descr="vertical 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62449"/>
            <a:ext cx="1047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3328987" y="4267200"/>
            <a:ext cx="2233613" cy="609600"/>
          </a:xfrm>
        </p:spPr>
        <p:txBody>
          <a:bodyPr/>
          <a:lstStyle/>
          <a:p>
            <a:r>
              <a:rPr lang="en-IN" dirty="0" smtClean="0"/>
              <a:t>and </a:t>
            </a:r>
            <a:r>
              <a:rPr lang="en-IN" dirty="0"/>
              <a:t>15 of them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4098" name="Picture 2" descr="cross sign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91025"/>
            <a:ext cx="342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((15 + 5 minus 1) choose 15) = 19 factorial∕((15 factorial)*(19 minus 15) factorial) = (19 choose 15) = (19*18*17*16*15 factorial)∕(15 factorial*4*3*2*1) = 3,876. In third step of this expression, the numbers 18, 16, and 15 factorial in the numerator and 15 factorial, 4, 3, and 2 in the denominator are struck out; and, the numbers 6 and 2 are written above the numbers 18 and 16 in the numerator, respectively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84" y="4693070"/>
            <a:ext cx="6840682" cy="89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6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905000"/>
          </a:xfrm>
        </p:spPr>
        <p:txBody>
          <a:bodyPr/>
          <a:lstStyle/>
          <a:p>
            <a:r>
              <a:rPr lang="en-IN" dirty="0"/>
              <a:t>b. If at least six cans of root beer are to be included in the selection, you can </a:t>
            </a:r>
            <a:r>
              <a:rPr lang="en-IN" dirty="0" smtClean="0"/>
              <a:t>imagine choosing </a:t>
            </a:r>
            <a:r>
              <a:rPr lang="en-IN" dirty="0"/>
              <a:t>six such cans first and then choosing nine additional cans. The choice of </a:t>
            </a:r>
            <a:r>
              <a:rPr lang="en-IN" dirty="0" smtClean="0"/>
              <a:t>the nine </a:t>
            </a:r>
            <a:r>
              <a:rPr lang="en-IN" dirty="0"/>
              <a:t>additional cans can be represented as a string </a:t>
            </a:r>
            <a:r>
              <a:rPr lang="en-IN" dirty="0" smtClean="0"/>
              <a:t>of 9 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5122" name="Picture 2" descr="9 crosses and 4 vertical ba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15811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505200"/>
            <a:ext cx="8226425" cy="533400"/>
          </a:xfrm>
        </p:spPr>
        <p:txBody>
          <a:bodyPr/>
          <a:lstStyle/>
          <a:p>
            <a:r>
              <a:rPr lang="en-IN" dirty="0" smtClean="0"/>
              <a:t>	For </a:t>
            </a:r>
            <a:r>
              <a:rPr lang="en-IN" dirty="0"/>
              <a:t>example, </a:t>
            </a:r>
            <a:r>
              <a:rPr lang="en-IN" dirty="0" smtClean="0"/>
              <a:t>if root </a:t>
            </a:r>
            <a:r>
              <a:rPr lang="en-IN" dirty="0"/>
              <a:t>beer is type 1, then the string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5123" name="Picture 3" descr="An image displayed 4 vertical bars and 9 crosses arranged horizontally as follows: 3 crosses, then one vertical bar, then  blank space, then one vertical bar, then 2 crosses, then one vertical bar, then 4 crosses, and then, lastly, one vertical bar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35147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86200"/>
            <a:ext cx="8226425" cy="1524000"/>
          </a:xfrm>
        </p:spPr>
        <p:txBody>
          <a:bodyPr/>
          <a:lstStyle/>
          <a:p>
            <a:r>
              <a:rPr lang="en-IN" dirty="0" smtClean="0"/>
              <a:t> 					   represents </a:t>
            </a:r>
            <a:r>
              <a:rPr lang="en-IN" dirty="0"/>
              <a:t>a </a:t>
            </a:r>
            <a:r>
              <a:rPr lang="en-IN" dirty="0" smtClean="0"/>
              <a:t>selection of </a:t>
            </a:r>
            <a:r>
              <a:rPr lang="en-IN" dirty="0"/>
              <a:t>three cans of root beer (in addition to the six chosen initially</a:t>
            </a:r>
            <a:r>
              <a:rPr lang="en-IN" dirty="0" smtClean="0"/>
              <a:t>), none </a:t>
            </a:r>
            <a:r>
              <a:rPr lang="en-IN" dirty="0"/>
              <a:t>of type 2, </a:t>
            </a:r>
            <a:r>
              <a:rPr lang="en-IN" dirty="0" smtClean="0"/>
              <a:t>two of </a:t>
            </a:r>
            <a:r>
              <a:rPr lang="en-IN" dirty="0"/>
              <a:t>type 3, four of type 4, and none of type 5.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r>
              <a:rPr lang="en-IN" dirty="0" smtClean="0"/>
              <a:t>	Thus </a:t>
            </a:r>
            <a:r>
              <a:rPr lang="en-IN" dirty="0"/>
              <a:t>the total number of selections </a:t>
            </a:r>
            <a:r>
              <a:rPr lang="en-IN" dirty="0" smtClean="0"/>
              <a:t>of 15 </a:t>
            </a:r>
            <a:r>
              <a:rPr lang="en-IN" dirty="0"/>
              <a:t>cans of soft drinks of the five types, including at least six cans of root beer, is </a:t>
            </a:r>
            <a:r>
              <a:rPr lang="en-IN" dirty="0" smtClean="0"/>
              <a:t>the number </a:t>
            </a:r>
            <a:r>
              <a:rPr lang="en-IN" dirty="0"/>
              <a:t>of strings of 13 symbols, 4 </a:t>
            </a:r>
            <a:r>
              <a:rPr lang="en-IN" dirty="0" smtClean="0"/>
              <a:t>(= 5 </a:t>
            </a:r>
            <a:r>
              <a:rPr lang="en-IN" dirty="0"/>
              <a:t>− </a:t>
            </a:r>
            <a:r>
              <a:rPr lang="en-IN" dirty="0" smtClean="0"/>
              <a:t>1</a:t>
            </a:r>
            <a:r>
              <a:rPr lang="en-IN" dirty="0"/>
              <a:t>) of them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9" name="Picture 4" descr="vertical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657475"/>
            <a:ext cx="1047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2109787" y="2560320"/>
            <a:ext cx="2233613" cy="457200"/>
          </a:xfrm>
        </p:spPr>
        <p:txBody>
          <a:bodyPr/>
          <a:lstStyle/>
          <a:p>
            <a:r>
              <a:rPr lang="en-IN" dirty="0" smtClean="0"/>
              <a:t>and 9 </a:t>
            </a:r>
            <a:r>
              <a:rPr lang="en-IN" dirty="0"/>
              <a:t>of them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1" name="Picture 2" descr="cross sign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86049"/>
            <a:ext cx="342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((15 + 5 minus 1) choose 15) = 19 factorial∕((15 factorial)*(19 minus 15) factorial) = (19 choose 15) = (19*18*17*16*15 factorial)∕(15 factorial*4*3*2*1) = 3,876. In third step of this expression, the numbers 18, 16, and 15 factorial in the numerator and 15 factorial, 4, 3, and 2 in the denominator are struck out; and, the numbers 6 and 2 are written above the numbers 18 and 16 in the numerator, respectively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9"/>
          <a:stretch/>
        </p:blipFill>
        <p:spPr bwMode="auto">
          <a:xfrm>
            <a:off x="1447800" y="2953615"/>
            <a:ext cx="6329795" cy="100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962400"/>
            <a:ext cx="8226425" cy="1600200"/>
          </a:xfrm>
        </p:spPr>
        <p:txBody>
          <a:bodyPr/>
          <a:lstStyle/>
          <a:p>
            <a:r>
              <a:rPr lang="en-IN" dirty="0"/>
              <a:t>c. If the store has only five cans of root beer, then </a:t>
            </a:r>
            <a:r>
              <a:rPr lang="en-IN" dirty="0" smtClean="0"/>
              <a:t>the number </a:t>
            </a:r>
            <a:r>
              <a:rPr lang="en-IN" dirty="0"/>
              <a:t>of different selections </a:t>
            </a:r>
            <a:r>
              <a:rPr lang="en-IN" dirty="0" smtClean="0"/>
              <a:t>of 15 </a:t>
            </a:r>
            <a:r>
              <a:rPr lang="en-IN" dirty="0"/>
              <a:t>cans of soft drinks of the five types is the same as the number of different </a:t>
            </a:r>
            <a:r>
              <a:rPr lang="en-IN" dirty="0" smtClean="0"/>
              <a:t>selections that </a:t>
            </a:r>
            <a:r>
              <a:rPr lang="en-IN" dirty="0"/>
              <a:t>contain five or fewer cans of root beer.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799"/>
            <a:ext cx="8226425" cy="2847975"/>
          </a:xfrm>
        </p:spPr>
        <p:txBody>
          <a:bodyPr/>
          <a:lstStyle/>
          <a:p>
            <a:r>
              <a:rPr lang="en-IN" dirty="0" smtClean="0"/>
              <a:t>	Let </a:t>
            </a:r>
            <a:r>
              <a:rPr lang="en-IN" i="1" dirty="0"/>
              <a:t>T </a:t>
            </a:r>
            <a:r>
              <a:rPr lang="en-IN" dirty="0"/>
              <a:t>be the set of all </a:t>
            </a:r>
            <a:r>
              <a:rPr lang="en-IN" dirty="0" smtClean="0"/>
              <a:t>possible selections </a:t>
            </a:r>
            <a:r>
              <a:rPr lang="en-IN" dirty="0"/>
              <a:t>assuming that there are at least 15 cans of each type, let </a:t>
            </a:r>
            <a:r>
              <a:rPr lang="en-IN" i="1" dirty="0" smtClean="0"/>
              <a:t>R</a:t>
            </a:r>
            <a:r>
              <a:rPr lang="en-IN" baseline="-25000" dirty="0"/>
              <a:t>≤5</a:t>
            </a:r>
            <a:r>
              <a:rPr lang="en-IN" dirty="0"/>
              <a:t> be the set </a:t>
            </a:r>
            <a:r>
              <a:rPr lang="en-IN" dirty="0" smtClean="0"/>
              <a:t>of selections </a:t>
            </a:r>
            <a:r>
              <a:rPr lang="en-IN" dirty="0"/>
              <a:t>from </a:t>
            </a:r>
            <a:r>
              <a:rPr lang="en-IN" i="1" dirty="0"/>
              <a:t>T </a:t>
            </a:r>
            <a:r>
              <a:rPr lang="en-IN" dirty="0"/>
              <a:t>that contain five or fewer cans of root beer, and let </a:t>
            </a:r>
            <a:r>
              <a:rPr lang="en-IN" i="1" dirty="0" smtClean="0"/>
              <a:t>R</a:t>
            </a:r>
            <a:r>
              <a:rPr lang="en-IN" baseline="-25000" dirty="0"/>
              <a:t>≥6</a:t>
            </a:r>
            <a:r>
              <a:rPr lang="en-IN" dirty="0"/>
              <a:t> be the set </a:t>
            </a:r>
            <a:r>
              <a:rPr lang="en-IN" dirty="0" smtClean="0"/>
              <a:t>of selections </a:t>
            </a:r>
            <a:r>
              <a:rPr lang="en-IN" dirty="0"/>
              <a:t>from </a:t>
            </a:r>
            <a:r>
              <a:rPr lang="en-IN" i="1" dirty="0"/>
              <a:t>T </a:t>
            </a:r>
            <a:r>
              <a:rPr lang="en-IN" dirty="0"/>
              <a:t>that contain six or more cans of root beer.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	Then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7170" name="Picture 2" descr="T = R_less than or equal to 5 union R_is greater than or equal to 6 and R_is less than or equal to 5 intersection R_ is greater than or equal to 6 = empty 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4171950"/>
            <a:ext cx="507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5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200400"/>
          </a:xfrm>
        </p:spPr>
        <p:txBody>
          <a:bodyPr/>
          <a:lstStyle/>
          <a:p>
            <a:r>
              <a:rPr lang="en-IN" dirty="0" smtClean="0"/>
              <a:t>	By </a:t>
            </a:r>
            <a:r>
              <a:rPr lang="en-IN" dirty="0"/>
              <a:t>part (a) </a:t>
            </a:r>
            <a:r>
              <a:rPr lang="en-IN" i="1" dirty="0"/>
              <a:t>N</a:t>
            </a:r>
            <a:r>
              <a:rPr lang="en-IN" dirty="0"/>
              <a:t>(</a:t>
            </a:r>
            <a:r>
              <a:rPr lang="en-IN" i="1" dirty="0"/>
              <a:t>T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3,876 and by part (b) </a:t>
            </a:r>
            <a:r>
              <a:rPr lang="en-IN" i="1" dirty="0" smtClean="0"/>
              <a:t>N</a:t>
            </a:r>
            <a:r>
              <a:rPr lang="en-IN" dirty="0" smtClean="0"/>
              <a:t>(</a:t>
            </a:r>
            <a:r>
              <a:rPr lang="en-IN" i="1" dirty="0" smtClean="0"/>
              <a:t>R</a:t>
            </a:r>
            <a:r>
              <a:rPr lang="en-IN" baseline="-25000" dirty="0"/>
              <a:t>≥6</a:t>
            </a:r>
            <a:r>
              <a:rPr lang="en-IN" dirty="0"/>
              <a:t>) </a:t>
            </a:r>
            <a:r>
              <a:rPr lang="en-IN" dirty="0" smtClean="0"/>
              <a:t>= 715. Thus</a:t>
            </a:r>
            <a:r>
              <a:rPr lang="en-IN" dirty="0"/>
              <a:t>, by the difference </a:t>
            </a:r>
            <a:r>
              <a:rPr lang="en-IN" dirty="0" smtClean="0"/>
              <a:t>rule, </a:t>
            </a:r>
          </a:p>
          <a:p>
            <a:endParaRPr lang="en-IN" i="1" dirty="0"/>
          </a:p>
          <a:p>
            <a:r>
              <a:rPr lang="en-IN" i="1" dirty="0" smtClean="0"/>
              <a:t>		</a:t>
            </a:r>
            <a:r>
              <a:rPr lang="pt-BR" i="1" dirty="0" smtClean="0"/>
              <a:t>N</a:t>
            </a:r>
            <a:r>
              <a:rPr lang="pt-BR" dirty="0" smtClean="0"/>
              <a:t>(</a:t>
            </a:r>
            <a:r>
              <a:rPr lang="pt-BR" i="1" dirty="0" smtClean="0"/>
              <a:t>R</a:t>
            </a:r>
            <a:r>
              <a:rPr lang="en-IN" baseline="-25000" dirty="0" smtClean="0"/>
              <a:t>≤</a:t>
            </a:r>
            <a:r>
              <a:rPr lang="en-IN" baseline="-25000" dirty="0"/>
              <a:t>5</a:t>
            </a:r>
            <a:r>
              <a:rPr lang="pt-BR" dirty="0" smtClean="0"/>
              <a:t>) = </a:t>
            </a:r>
            <a:r>
              <a:rPr lang="pt-BR" i="1" dirty="0" smtClean="0"/>
              <a:t>N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/>
              <a:t>) − </a:t>
            </a:r>
            <a:r>
              <a:rPr lang="pt-BR" i="1" dirty="0" smtClean="0"/>
              <a:t>N</a:t>
            </a:r>
            <a:r>
              <a:rPr lang="pt-BR" dirty="0" smtClean="0"/>
              <a:t>(</a:t>
            </a:r>
            <a:r>
              <a:rPr lang="pt-BR" i="1" dirty="0" smtClean="0"/>
              <a:t>R</a:t>
            </a:r>
            <a:r>
              <a:rPr lang="en-IN" baseline="-25000" dirty="0" smtClean="0"/>
              <a:t>≥</a:t>
            </a:r>
            <a:r>
              <a:rPr lang="en-IN" baseline="-25000" dirty="0"/>
              <a:t>6</a:t>
            </a:r>
            <a:r>
              <a:rPr lang="pt-BR" dirty="0" smtClean="0"/>
              <a:t>) </a:t>
            </a:r>
            <a:r>
              <a:rPr lang="pt-BR" dirty="0"/>
              <a:t>= 3,876 − 715 </a:t>
            </a:r>
            <a:r>
              <a:rPr lang="pt-BR" dirty="0" smtClean="0"/>
              <a:t>= </a:t>
            </a:r>
            <a:r>
              <a:rPr lang="pt-BR" dirty="0"/>
              <a:t>3,161</a:t>
            </a:r>
            <a:r>
              <a:rPr lang="pt-BR" dirty="0" smtClean="0"/>
              <a:t>.</a:t>
            </a:r>
          </a:p>
          <a:p>
            <a:endParaRPr lang="pt-BR" dirty="0">
              <a:solidFill>
                <a:srgbClr val="00AEEF"/>
              </a:solidFill>
            </a:endParaRPr>
          </a:p>
          <a:p>
            <a:r>
              <a:rPr lang="en-IN" dirty="0" smtClean="0"/>
              <a:t>	So</a:t>
            </a:r>
            <a:r>
              <a:rPr lang="en-IN" dirty="0"/>
              <a:t>, when there are only five or fewer cans of root beer, the number of different </a:t>
            </a:r>
            <a:r>
              <a:rPr lang="en-IN" dirty="0" smtClean="0"/>
              <a:t>selections of </a:t>
            </a:r>
            <a:r>
              <a:rPr lang="en-IN" dirty="0"/>
              <a:t>soft drinks is 3,161.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300" dirty="0"/>
              <a:t>Example </a:t>
            </a:r>
            <a:r>
              <a:rPr lang="en-IN" altLang="en-US" sz="2300" dirty="0" smtClean="0"/>
              <a:t>9.6.3 </a:t>
            </a:r>
            <a:r>
              <a:rPr lang="en-US" altLang="en-US" sz="2300" dirty="0"/>
              <a:t>– </a:t>
            </a:r>
            <a:r>
              <a:rPr lang="en-IN" altLang="en-US" sz="2300" i="1" dirty="0"/>
              <a:t>Counting Triples (</a:t>
            </a:r>
            <a:r>
              <a:rPr lang="en-IN" altLang="en-US" sz="2300" i="1" dirty="0" err="1"/>
              <a:t>i</a:t>
            </a:r>
            <a:r>
              <a:rPr lang="en-IN" altLang="en-US" sz="2300" i="1" dirty="0"/>
              <a:t>, j, k) with 1 ≤ </a:t>
            </a:r>
            <a:r>
              <a:rPr lang="en-IN" altLang="en-US" sz="2300" i="1" dirty="0" err="1"/>
              <a:t>i</a:t>
            </a:r>
            <a:r>
              <a:rPr lang="en-IN" altLang="en-US" sz="2300" i="1" dirty="0"/>
              <a:t> ≤ j ≤ k ≤ n</a:t>
            </a:r>
            <a:endParaRPr lang="en-IN" alt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pPr marL="0" indent="0"/>
            <a:r>
              <a:rPr lang="en-IN" dirty="0"/>
              <a:t>If </a:t>
            </a:r>
            <a:r>
              <a:rPr lang="en-IN" i="1" dirty="0"/>
              <a:t>n </a:t>
            </a:r>
            <a:r>
              <a:rPr lang="en-IN" dirty="0"/>
              <a:t>is a positive integer, how many triples of integers from </a:t>
            </a:r>
            <a:r>
              <a:rPr lang="en-IN" dirty="0" smtClean="0"/>
              <a:t>1 through </a:t>
            </a:r>
            <a:r>
              <a:rPr lang="en-IN" i="1" dirty="0"/>
              <a:t>n </a:t>
            </a:r>
            <a:r>
              <a:rPr lang="en-IN" dirty="0"/>
              <a:t>can be formed </a:t>
            </a:r>
            <a:r>
              <a:rPr lang="en-IN" dirty="0" smtClean="0"/>
              <a:t>in which </a:t>
            </a:r>
            <a:r>
              <a:rPr lang="en-IN" dirty="0"/>
              <a:t>the elements of the triple are written in increasing order but are </a:t>
            </a:r>
            <a:r>
              <a:rPr lang="en-IN" dirty="0" smtClean="0"/>
              <a:t>not necessarily distinct? 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In </a:t>
            </a:r>
            <a:r>
              <a:rPr lang="en-IN" dirty="0"/>
              <a:t>other words, how many triples of integers (</a:t>
            </a:r>
            <a:r>
              <a:rPr lang="en-IN" i="1" dirty="0" err="1"/>
              <a:t>i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, </a:t>
            </a:r>
            <a:r>
              <a:rPr lang="en-IN" i="1" dirty="0"/>
              <a:t>k</a:t>
            </a:r>
            <a:r>
              <a:rPr lang="en-IN" dirty="0"/>
              <a:t>) are there with 1 </a:t>
            </a:r>
            <a:r>
              <a:rPr lang="en-IN" altLang="en-US" dirty="0"/>
              <a:t>≤</a:t>
            </a:r>
            <a:r>
              <a:rPr lang="en-IN" dirty="0" smtClean="0"/>
              <a:t>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altLang="en-US" dirty="0"/>
              <a:t>≤</a:t>
            </a:r>
            <a:r>
              <a:rPr lang="en-IN" dirty="0" smtClean="0"/>
              <a:t> </a:t>
            </a:r>
            <a:r>
              <a:rPr lang="en-IN" i="1" dirty="0"/>
              <a:t>j </a:t>
            </a:r>
            <a:r>
              <a:rPr lang="en-IN" altLang="en-US" dirty="0"/>
              <a:t>≤</a:t>
            </a:r>
            <a:r>
              <a:rPr lang="en-IN" dirty="0" smtClean="0"/>
              <a:t> </a:t>
            </a:r>
            <a:r>
              <a:rPr lang="en-IN" i="1" dirty="0"/>
              <a:t>k </a:t>
            </a:r>
            <a:r>
              <a:rPr lang="en-IN" altLang="en-US" dirty="0"/>
              <a:t>≤</a:t>
            </a:r>
            <a:r>
              <a:rPr lang="en-IN" dirty="0" smtClean="0"/>
              <a:t> </a:t>
            </a:r>
            <a:r>
              <a:rPr lang="en-IN" i="1" dirty="0"/>
              <a:t>n</a:t>
            </a:r>
            <a:r>
              <a:rPr lang="en-IN" dirty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83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438400"/>
          </a:xfrm>
        </p:spPr>
        <p:txBody>
          <a:bodyPr/>
          <a:lstStyle/>
          <a:p>
            <a:pPr marL="0" indent="0"/>
            <a:r>
              <a:rPr lang="en-IN" dirty="0"/>
              <a:t>Any triple of integers (</a:t>
            </a:r>
            <a:r>
              <a:rPr lang="en-IN" i="1" dirty="0" err="1"/>
              <a:t>i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, </a:t>
            </a:r>
            <a:r>
              <a:rPr lang="en-IN" i="1" dirty="0"/>
              <a:t>k</a:t>
            </a:r>
            <a:r>
              <a:rPr lang="en-IN" dirty="0"/>
              <a:t>) with 1 </a:t>
            </a:r>
            <a:r>
              <a:rPr lang="en-IN" altLang="en-US" dirty="0"/>
              <a:t>≤</a:t>
            </a:r>
            <a:r>
              <a:rPr lang="en-IN" dirty="0" smtClean="0"/>
              <a:t>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altLang="en-US" dirty="0"/>
              <a:t>≤</a:t>
            </a:r>
            <a:r>
              <a:rPr lang="en-IN" dirty="0" smtClean="0"/>
              <a:t> </a:t>
            </a:r>
            <a:r>
              <a:rPr lang="en-IN" i="1" dirty="0"/>
              <a:t>j </a:t>
            </a:r>
            <a:r>
              <a:rPr lang="en-IN" altLang="en-US" dirty="0"/>
              <a:t>≤</a:t>
            </a:r>
            <a:r>
              <a:rPr lang="en-IN" dirty="0" smtClean="0"/>
              <a:t> </a:t>
            </a:r>
            <a:r>
              <a:rPr lang="en-IN" i="1" dirty="0"/>
              <a:t>k </a:t>
            </a:r>
            <a:r>
              <a:rPr lang="en-IN" altLang="en-US" dirty="0"/>
              <a:t>≤</a:t>
            </a:r>
            <a:r>
              <a:rPr lang="en-IN" dirty="0" smtClean="0"/>
              <a:t> </a:t>
            </a:r>
            <a:r>
              <a:rPr lang="en-IN" i="1" dirty="0"/>
              <a:t>n </a:t>
            </a:r>
            <a:r>
              <a:rPr lang="en-IN" dirty="0"/>
              <a:t>can </a:t>
            </a:r>
            <a:r>
              <a:rPr lang="en-IN" dirty="0" smtClean="0"/>
              <a:t>be represented </a:t>
            </a:r>
            <a:r>
              <a:rPr lang="en-IN" dirty="0"/>
              <a:t>as </a:t>
            </a:r>
            <a:r>
              <a:rPr lang="en-IN" dirty="0" smtClean="0"/>
              <a:t>a string </a:t>
            </a:r>
            <a:r>
              <a:rPr lang="en-IN" dirty="0"/>
              <a:t>of </a:t>
            </a:r>
            <a:r>
              <a:rPr lang="en-IN" i="1" dirty="0" smtClean="0"/>
              <a:t>n</a:t>
            </a:r>
            <a:r>
              <a:rPr lang="pt-BR" dirty="0"/>
              <a:t> − </a:t>
            </a:r>
            <a:r>
              <a:rPr lang="en-IN" dirty="0" smtClean="0"/>
              <a:t>1 </a:t>
            </a:r>
            <a:r>
              <a:rPr lang="en-IN" dirty="0"/>
              <a:t>vertical bars and three crosses, with the positions of the crosses </a:t>
            </a:r>
            <a:r>
              <a:rPr lang="en-IN" dirty="0" smtClean="0"/>
              <a:t>indicating which </a:t>
            </a:r>
            <a:r>
              <a:rPr lang="en-IN" dirty="0"/>
              <a:t>three integers from 1 to </a:t>
            </a:r>
            <a:r>
              <a:rPr lang="en-IN" i="1" dirty="0"/>
              <a:t>n </a:t>
            </a:r>
            <a:r>
              <a:rPr lang="en-IN" dirty="0"/>
              <a:t>are included in the triple.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The </a:t>
            </a:r>
            <a:r>
              <a:rPr lang="en-IN" dirty="0"/>
              <a:t>table below illustrates </a:t>
            </a:r>
            <a:r>
              <a:rPr lang="en-IN" dirty="0" smtClean="0"/>
              <a:t>this for </a:t>
            </a:r>
            <a:r>
              <a:rPr lang="en-IN" i="1" dirty="0"/>
              <a:t>n </a:t>
            </a:r>
            <a:r>
              <a:rPr lang="en-IN" dirty="0" smtClean="0"/>
              <a:t>= </a:t>
            </a:r>
            <a:r>
              <a:rPr lang="en-IN" dirty="0"/>
              <a:t>5.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8194" name="Picture 2" descr="A table has 2 columns with headings Category and Result of the Selection. Under the Category heading, there are another 5 columns with headings 1, 2, 3, 4, and 5. &#10;In row 1, the two crosses under 3 and one cross under 5 represent the results of the selection as (3, 3, 5).&#10;In row 2, one cross under 1, one cross under 2, and one cross under 4 represent the results of the selection as (1, 2, 4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5918719" cy="135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8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Thus the number of such triples is the same as the </a:t>
            </a:r>
            <a:r>
              <a:rPr lang="en-IN" dirty="0" smtClean="0"/>
              <a:t>number of </a:t>
            </a:r>
            <a:r>
              <a:rPr lang="en-IN" dirty="0"/>
              <a:t>strings of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9219" name="Picture 3" descr="n minus 1 vertical bars 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17145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3 crosses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40" y="1874520"/>
            <a:ext cx="762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755562" y="1828800"/>
            <a:ext cx="1447800" cy="457200"/>
          </a:xfrm>
        </p:spPr>
        <p:txBody>
          <a:bodyPr/>
          <a:lstStyle/>
          <a:p>
            <a:pPr marL="0" indent="0"/>
            <a:r>
              <a:rPr lang="en-IN" dirty="0"/>
              <a:t>which is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9221" name="Picture 5" descr="(3 + (n minus 1) choose 3) = (n + 2) choose 3 = (n + 2) factorial∕(3 factorial (n plus 2 minus 3) factorial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86025"/>
            <a:ext cx="49339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 = ((n + 2)(n + 1)n(n minus 1) factorial)∕(3 factorial(n minus 1) factorial) = (n( n+ 1)(n + 2))∕6. In the first step, (n minus 1) factorial in the numerator and denominator is struck out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95700"/>
            <a:ext cx="5229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8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100" dirty="0"/>
              <a:t>Example </a:t>
            </a:r>
            <a:r>
              <a:rPr lang="en-IN" altLang="en-US" sz="2100" dirty="0" smtClean="0"/>
              <a:t>9.6.5 </a:t>
            </a:r>
            <a:r>
              <a:rPr lang="en-US" altLang="en-US" sz="2100" dirty="0"/>
              <a:t>– </a:t>
            </a:r>
            <a:r>
              <a:rPr lang="en-IN" altLang="en-US" sz="2100" i="1" dirty="0"/>
              <a:t>The Number of Integral Solutions of an Equation</a:t>
            </a:r>
            <a:endParaRPr lang="en-IN" alt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371600"/>
          </a:xfrm>
        </p:spPr>
        <p:txBody>
          <a:bodyPr/>
          <a:lstStyle/>
          <a:p>
            <a:pPr marL="0" indent="0"/>
            <a:r>
              <a:rPr lang="en-IN" dirty="0"/>
              <a:t>How many solutions are there to the equation </a:t>
            </a:r>
            <a:endParaRPr lang="en-IN" dirty="0" smtClean="0"/>
          </a:p>
          <a:p>
            <a:pPr marL="0" indent="0"/>
            <a:r>
              <a:rPr lang="en-IN" i="1" dirty="0"/>
              <a:t>	</a:t>
            </a:r>
            <a:r>
              <a:rPr lang="en-IN" i="1" dirty="0" smtClean="0"/>
              <a:t>	       x</a:t>
            </a:r>
            <a:r>
              <a:rPr lang="en-IN" baseline="-25000" dirty="0" smtClean="0"/>
              <a:t>1</a:t>
            </a:r>
            <a:r>
              <a:rPr lang="en-IN" dirty="0" smtClean="0"/>
              <a:t> + </a:t>
            </a:r>
            <a:r>
              <a:rPr lang="en-IN" i="1" dirty="0" smtClean="0"/>
              <a:t>x</a:t>
            </a:r>
            <a:r>
              <a:rPr lang="en-IN" baseline="-25000" dirty="0" smtClean="0"/>
              <a:t>2</a:t>
            </a:r>
            <a:r>
              <a:rPr lang="en-IN" dirty="0" smtClean="0"/>
              <a:t> + </a:t>
            </a:r>
            <a:r>
              <a:rPr lang="en-IN" i="1" dirty="0" smtClean="0"/>
              <a:t>x</a:t>
            </a:r>
            <a:r>
              <a:rPr lang="en-IN" baseline="-25000" dirty="0" smtClean="0"/>
              <a:t>3</a:t>
            </a:r>
            <a:r>
              <a:rPr lang="en-IN" dirty="0" smtClean="0"/>
              <a:t> + </a:t>
            </a:r>
            <a:r>
              <a:rPr lang="en-IN" i="1" dirty="0" smtClean="0"/>
              <a:t>x</a:t>
            </a:r>
            <a:r>
              <a:rPr lang="en-IN" baseline="-25000" dirty="0" smtClean="0"/>
              <a:t>4</a:t>
            </a:r>
            <a:r>
              <a:rPr lang="en-IN" dirty="0" smtClean="0"/>
              <a:t> = </a:t>
            </a:r>
            <a:r>
              <a:rPr lang="en-IN" dirty="0"/>
              <a:t>10 </a:t>
            </a:r>
            <a:endParaRPr lang="en-IN" dirty="0" smtClean="0"/>
          </a:p>
          <a:p>
            <a:pPr marL="0" indent="0"/>
            <a:r>
              <a:rPr lang="en-IN" dirty="0" smtClean="0"/>
              <a:t>if </a:t>
            </a:r>
            <a:r>
              <a:rPr lang="en-IN" i="1" dirty="0"/>
              <a:t>x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i="1" dirty="0"/>
              <a:t>x</a:t>
            </a:r>
            <a:r>
              <a:rPr lang="en-IN" baseline="-25000" dirty="0"/>
              <a:t>3</a:t>
            </a:r>
            <a:r>
              <a:rPr lang="en-IN" dirty="0"/>
              <a:t>, and </a:t>
            </a:r>
            <a:r>
              <a:rPr lang="en-IN" i="1" dirty="0"/>
              <a:t>x</a:t>
            </a:r>
            <a:r>
              <a:rPr lang="en-IN" baseline="-25000" dirty="0"/>
              <a:t>4</a:t>
            </a:r>
            <a:r>
              <a:rPr lang="en-IN" dirty="0"/>
              <a:t> </a:t>
            </a:r>
            <a:r>
              <a:rPr lang="en-IN" dirty="0" smtClean="0"/>
              <a:t>are nonnegative </a:t>
            </a:r>
            <a:r>
              <a:rPr lang="en-IN" dirty="0"/>
              <a:t>integers?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86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38600"/>
          </a:xfrm>
        </p:spPr>
        <p:txBody>
          <a:bodyPr/>
          <a:lstStyle/>
          <a:p>
            <a:pPr marL="0" indent="0"/>
            <a:r>
              <a:rPr lang="en-IN" dirty="0"/>
              <a:t>Think of the number 10 as divided into ten individual units and the </a:t>
            </a:r>
            <a:r>
              <a:rPr lang="en-IN" dirty="0" smtClean="0"/>
              <a:t>variables </a:t>
            </a:r>
            <a:r>
              <a:rPr lang="en-IN" i="1" dirty="0" smtClean="0"/>
              <a:t>x</a:t>
            </a:r>
            <a:r>
              <a:rPr lang="en-IN" baseline="-25000" dirty="0" smtClean="0"/>
              <a:t>1</a:t>
            </a:r>
            <a:r>
              <a:rPr lang="en-IN" dirty="0"/>
              <a:t>, 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i="1" dirty="0"/>
              <a:t>x</a:t>
            </a:r>
            <a:r>
              <a:rPr lang="en-IN" baseline="-25000" dirty="0"/>
              <a:t>3</a:t>
            </a:r>
            <a:r>
              <a:rPr lang="en-IN" dirty="0"/>
              <a:t>, and </a:t>
            </a:r>
            <a:r>
              <a:rPr lang="en-IN" i="1" dirty="0"/>
              <a:t>x</a:t>
            </a:r>
            <a:r>
              <a:rPr lang="en-IN" baseline="-25000" dirty="0"/>
              <a:t>4</a:t>
            </a:r>
            <a:r>
              <a:rPr lang="en-IN" dirty="0"/>
              <a:t> as four categories into which these units are placed.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The </a:t>
            </a:r>
            <a:r>
              <a:rPr lang="en-IN" dirty="0"/>
              <a:t>number of </a:t>
            </a:r>
            <a:r>
              <a:rPr lang="en-IN" dirty="0" smtClean="0"/>
              <a:t>units in </a:t>
            </a:r>
            <a:r>
              <a:rPr lang="en-IN" dirty="0"/>
              <a:t>each category </a:t>
            </a:r>
            <a:r>
              <a:rPr lang="en-IN" i="1" dirty="0"/>
              <a:t>x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indicates the value of </a:t>
            </a:r>
            <a:r>
              <a:rPr lang="en-IN" i="1" dirty="0"/>
              <a:t>x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in a solution </a:t>
            </a:r>
            <a:r>
              <a:rPr lang="en-IN" dirty="0" smtClean="0"/>
              <a:t>of the </a:t>
            </a:r>
            <a:r>
              <a:rPr lang="en-IN" dirty="0"/>
              <a:t>equation</a:t>
            </a:r>
            <a:r>
              <a:rPr lang="en-IN" dirty="0" smtClean="0"/>
              <a:t>.</a:t>
            </a:r>
          </a:p>
          <a:p>
            <a:pPr marL="0" indent="0"/>
            <a:endParaRPr lang="en-US" dirty="0">
              <a:solidFill>
                <a:srgbClr val="00AEEF"/>
              </a:solidFill>
            </a:endParaRPr>
          </a:p>
          <a:p>
            <a:pPr marL="0" indent="0"/>
            <a:r>
              <a:rPr lang="en-IN" dirty="0"/>
              <a:t>Each solution </a:t>
            </a:r>
            <a:r>
              <a:rPr lang="en-IN" dirty="0" smtClean="0"/>
              <a:t>can, then</a:t>
            </a:r>
            <a:r>
              <a:rPr lang="en-IN" dirty="0"/>
              <a:t>, be represented by a string of </a:t>
            </a:r>
            <a:r>
              <a:rPr lang="en-IN" dirty="0" smtClean="0"/>
              <a:t>three vertical </a:t>
            </a:r>
            <a:r>
              <a:rPr lang="en-IN" dirty="0"/>
              <a:t>bars (to separate the four categories) </a:t>
            </a:r>
            <a:r>
              <a:rPr lang="en-IN" dirty="0" smtClean="0"/>
              <a:t>and ten </a:t>
            </a:r>
            <a:r>
              <a:rPr lang="en-IN" dirty="0"/>
              <a:t>crosses (to represent the ten individual units).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9.6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057400"/>
            <a:ext cx="8029575" cy="121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4000" i="1" dirty="0"/>
              <a:t>r</a:t>
            </a:r>
            <a:r>
              <a:rPr lang="en-IN" altLang="en-US" sz="4000" dirty="0"/>
              <a:t>-Combinations with Repetition Allowed</a:t>
            </a:r>
            <a:endParaRPr lang="en-US" altLang="en-US" sz="40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85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For example, in the following table, </a:t>
            </a:r>
            <a:r>
              <a:rPr lang="en-IN" dirty="0" smtClean="0"/>
              <a:t>the two </a:t>
            </a:r>
            <a:r>
              <a:rPr lang="en-IN" dirty="0"/>
              <a:t>crosses under </a:t>
            </a:r>
            <a:r>
              <a:rPr lang="en-IN" i="1" dirty="0"/>
              <a:t>x</a:t>
            </a:r>
            <a:r>
              <a:rPr lang="en-IN" baseline="-25000" dirty="0"/>
              <a:t>1</a:t>
            </a:r>
            <a:r>
              <a:rPr lang="en-IN" dirty="0"/>
              <a:t>, five crosses under 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dirty="0"/>
              <a:t>, and three crosses under </a:t>
            </a:r>
            <a:r>
              <a:rPr lang="en-IN" i="1" dirty="0"/>
              <a:t>x</a:t>
            </a:r>
            <a:r>
              <a:rPr lang="en-IN" baseline="-25000" dirty="0"/>
              <a:t>4</a:t>
            </a:r>
            <a:r>
              <a:rPr lang="en-IN" dirty="0"/>
              <a:t> represent the </a:t>
            </a:r>
            <a:r>
              <a:rPr lang="en-IN" dirty="0" smtClean="0"/>
              <a:t>solution </a:t>
            </a:r>
            <a:r>
              <a:rPr lang="en-IN" i="1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 = </a:t>
            </a:r>
            <a:r>
              <a:rPr lang="en-IN" dirty="0"/>
              <a:t>2, 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/>
              <a:t>5, </a:t>
            </a:r>
            <a:r>
              <a:rPr lang="en-IN" i="1" dirty="0"/>
              <a:t>x</a:t>
            </a:r>
            <a:r>
              <a:rPr lang="en-IN" baseline="-25000" dirty="0"/>
              <a:t>3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/>
              <a:t>0, and </a:t>
            </a:r>
            <a:r>
              <a:rPr lang="en-IN" i="1" dirty="0"/>
              <a:t>x</a:t>
            </a:r>
            <a:r>
              <a:rPr lang="en-IN" baseline="-25000" dirty="0"/>
              <a:t>4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/>
              <a:t>3.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0242" name="Picture 2" descr="A table has 2 columns with headings Categories and Solution to the Equation x_1 + x_2 + x_3 + x_4 = 10. Under the Categories heading, there are another 4 columns with headings x_1, x_2, x_3 and X_4. &#10;In row 1, the two crosses under x_1, five crosses under x_2, and three crosses under x_4 represent the solutions x_1 = 2, x_2 = 5, x_3 = 0, and x_4 = 3.&#10;In row 2, the four crosses under x_1 and six crosses under x_2 represent the solutions x_1 = 4, x_2 = 6, x_3 = 0, and x_4 = 0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80" y="2862546"/>
            <a:ext cx="7901320" cy="125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5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Therefore, there are as many solutions to the equation as there are strings </a:t>
            </a:r>
            <a:r>
              <a:rPr lang="en-IN" dirty="0" smtClean="0"/>
              <a:t>often crosses and </a:t>
            </a:r>
            <a:r>
              <a:rPr lang="en-IN" dirty="0"/>
              <a:t>three vertical bars, namely,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11266" name="Picture 2" descr="((10 +3) choose 10) = (13 choose 10) = 13 factorial∕(10 factorial(13 minus 10)factorial) = (13*12*11*10 factorial)∕(10 factorial*3*2*1) = 286. In the fourth step, 10 factorial in the numerator and denominator is struck ou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743200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8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Remark: Deciding Which Formula to Use</a:t>
            </a:r>
          </a:p>
        </p:txBody>
      </p:sp>
    </p:spTree>
    <p:extLst>
      <p:ext uri="{BB962C8B-B14F-4D97-AF65-F5344CB8AC3E}">
        <p14:creationId xmlns:p14="http://schemas.microsoft.com/office/powerpoint/2010/main" val="32845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dirty="0"/>
              <a:t>Remark: Deciding Which Formula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981200"/>
          </a:xfrm>
        </p:spPr>
        <p:txBody>
          <a:bodyPr/>
          <a:lstStyle/>
          <a:p>
            <a:pPr marL="0" indent="0"/>
            <a:r>
              <a:rPr lang="en-IN" dirty="0" smtClean="0"/>
              <a:t>Earlier we </a:t>
            </a:r>
            <a:r>
              <a:rPr lang="en-IN" dirty="0"/>
              <a:t>discussed four different ways of choosing </a:t>
            </a:r>
            <a:r>
              <a:rPr lang="en-IN" i="1" dirty="0"/>
              <a:t>k </a:t>
            </a:r>
            <a:r>
              <a:rPr lang="en-IN" dirty="0" smtClean="0"/>
              <a:t>elements from </a:t>
            </a:r>
            <a:r>
              <a:rPr lang="en-IN" i="1" dirty="0"/>
              <a:t>n. </a:t>
            </a:r>
            <a:r>
              <a:rPr lang="en-IN" dirty="0"/>
              <a:t>The order in which the choices are made may or may not matter, and </a:t>
            </a:r>
            <a:r>
              <a:rPr lang="en-IN" dirty="0" smtClean="0"/>
              <a:t>repetition may </a:t>
            </a:r>
            <a:r>
              <a:rPr lang="en-IN" dirty="0"/>
              <a:t>or may not be allowed. </a:t>
            </a:r>
            <a:r>
              <a:rPr lang="en-IN" dirty="0" smtClean="0"/>
              <a:t>The </a:t>
            </a:r>
            <a:r>
              <a:rPr lang="en-IN" dirty="0"/>
              <a:t>following table summarizes which formula to use </a:t>
            </a:r>
            <a:r>
              <a:rPr lang="en-IN" dirty="0" smtClean="0"/>
              <a:t>in which </a:t>
            </a:r>
            <a:r>
              <a:rPr lang="en-IN" dirty="0"/>
              <a:t>situation.</a:t>
            </a:r>
            <a:endParaRPr lang="en-US" altLang="en-US" dirty="0"/>
          </a:p>
        </p:txBody>
      </p:sp>
      <p:pic>
        <p:nvPicPr>
          <p:cNvPr id="12290" name="Picture 2" descr="The table has 2 columns and 2 rows. The column headings are Order Matters and Order Does Not Matter. The row headings are Repetition Is Allowed and Repetition Is Not Allowed.&#10;The table entry for Order Matters and Repetition Is Allowed are  n^k.&#10;The table entry for Order Does Not Matter and Repetition Is Allowed is ((k + n minus 1) choose k).&#10;The table entry for Order Matters and Repetition Is Not Allowed is P(n, k).&#10;The table entry for Order Does Not Matter and Repetition Is Not Allowed is (n choose k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5322848" cy="188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7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600" i="1" dirty="0"/>
              <a:t>r</a:t>
            </a:r>
            <a:r>
              <a:rPr lang="en-IN" altLang="en-US" sz="3600" dirty="0"/>
              <a:t>-Combinations with Repetition Allowed</a:t>
            </a:r>
            <a:endParaRPr lang="en-US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981200"/>
          </a:xfrm>
        </p:spPr>
        <p:txBody>
          <a:bodyPr/>
          <a:lstStyle/>
          <a:p>
            <a:pPr marL="0" indent="0"/>
            <a:r>
              <a:rPr lang="en-IN" dirty="0"/>
              <a:t>In this section we ask: How many ways are there to </a:t>
            </a:r>
            <a:r>
              <a:rPr lang="en-IN" dirty="0" smtClean="0"/>
              <a:t>choose </a:t>
            </a:r>
            <a:r>
              <a:rPr lang="en-IN" i="1" dirty="0" smtClean="0"/>
              <a:t>r </a:t>
            </a:r>
            <a:r>
              <a:rPr lang="en-IN" dirty="0"/>
              <a:t>elements without regard </a:t>
            </a:r>
            <a:r>
              <a:rPr lang="en-IN" dirty="0" smtClean="0"/>
              <a:t>to order </a:t>
            </a:r>
            <a:r>
              <a:rPr lang="en-IN" dirty="0"/>
              <a:t>from a set of </a:t>
            </a:r>
            <a:r>
              <a:rPr lang="en-IN" i="1" dirty="0"/>
              <a:t>n </a:t>
            </a:r>
            <a:r>
              <a:rPr lang="en-IN" dirty="0"/>
              <a:t>elements </a:t>
            </a:r>
            <a:r>
              <a:rPr lang="en-IN" i="1" dirty="0"/>
              <a:t>if repetition is allowed</a:t>
            </a:r>
            <a:r>
              <a:rPr lang="en-IN" dirty="0"/>
              <a:t>? </a:t>
            </a:r>
            <a:r>
              <a:rPr lang="en-IN" dirty="0" smtClean="0"/>
              <a:t>A </a:t>
            </a:r>
            <a:r>
              <a:rPr lang="en-IN" dirty="0"/>
              <a:t>good way to imagine this is to </a:t>
            </a:r>
            <a:r>
              <a:rPr lang="en-IN" dirty="0" smtClean="0"/>
              <a:t>visualize the </a:t>
            </a:r>
            <a:r>
              <a:rPr lang="en-IN" i="1" dirty="0"/>
              <a:t>n </a:t>
            </a:r>
            <a:r>
              <a:rPr lang="en-IN" dirty="0"/>
              <a:t>elements as categories of objects from which multiple selections may be made.</a:t>
            </a:r>
            <a:endParaRPr lang="en-US" altLang="en-US" dirty="0"/>
          </a:p>
        </p:txBody>
      </p:sp>
      <p:pic>
        <p:nvPicPr>
          <p:cNvPr id="1026" name="Picture 2" descr="A text box has the heading, Definition and Notation. The text reads, an r-combination with repetition allowed, or multiset of size r, chosen from a set X of n elements is an unordered selection of elements taken from X with repetition allowed. If X = {x_1, x_2,...,x_n}, we write an r-combination with repetition allowed, or multiset of size r, as [x_i_1, x_i_2,...,x_i_r] where each x_i_j is in X and some of the x_i_j may equal each oth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0" y="3489955"/>
            <a:ext cx="7438390" cy="184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8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500" dirty="0"/>
              <a:t>Example </a:t>
            </a:r>
            <a:r>
              <a:rPr lang="en-IN" altLang="en-US" sz="2500" dirty="0" smtClean="0"/>
              <a:t>9.6.1 </a:t>
            </a:r>
            <a:r>
              <a:rPr lang="en-US" altLang="en-US" sz="2500" dirty="0"/>
              <a:t>– </a:t>
            </a:r>
            <a:r>
              <a:rPr lang="en-IN" altLang="en-US" sz="2500" i="1" dirty="0"/>
              <a:t>r-Combinations with Repetition Allowed</a:t>
            </a:r>
            <a:endParaRPr lang="en-IN" alt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810000"/>
          </a:xfrm>
        </p:spPr>
        <p:txBody>
          <a:bodyPr/>
          <a:lstStyle/>
          <a:p>
            <a:pPr marL="0" indent="0"/>
            <a:r>
              <a:rPr lang="en-IN" dirty="0"/>
              <a:t>Write a complete list to find the number of </a:t>
            </a:r>
            <a:r>
              <a:rPr lang="en-IN" dirty="0" smtClean="0"/>
              <a:t>3-combinations with </a:t>
            </a:r>
            <a:r>
              <a:rPr lang="en-IN" dirty="0"/>
              <a:t>repetition allowed, </a:t>
            </a:r>
            <a:r>
              <a:rPr lang="en-IN" dirty="0" smtClean="0"/>
              <a:t>or multisets </a:t>
            </a:r>
            <a:r>
              <a:rPr lang="en-IN" dirty="0"/>
              <a:t>of size 3, that can be selected from {1, 2, 3, 4</a:t>
            </a:r>
            <a:r>
              <a:rPr lang="en-IN" dirty="0" smtClean="0"/>
              <a:t>}.</a:t>
            </a:r>
          </a:p>
          <a:p>
            <a:pPr marL="0" indent="0"/>
            <a:endParaRPr lang="en-US" altLang="en-US" dirty="0"/>
          </a:p>
          <a:p>
            <a:pPr marL="0" indent="0"/>
            <a:r>
              <a:rPr lang="en-IN" dirty="0"/>
              <a:t>Observe that because the </a:t>
            </a:r>
            <a:r>
              <a:rPr lang="en-IN" dirty="0" smtClean="0"/>
              <a:t>order in </a:t>
            </a:r>
            <a:r>
              <a:rPr lang="en-IN" dirty="0"/>
              <a:t>which the elements are chosen does not matter, the elements of each selection may </a:t>
            </a:r>
            <a:r>
              <a:rPr lang="en-IN" dirty="0" smtClean="0"/>
              <a:t>be written </a:t>
            </a:r>
            <a:r>
              <a:rPr lang="en-IN" dirty="0"/>
              <a:t>in increasing order, and writing </a:t>
            </a:r>
            <a:r>
              <a:rPr lang="en-IN" dirty="0" smtClean="0"/>
              <a:t>the elements </a:t>
            </a:r>
            <a:r>
              <a:rPr lang="en-IN" dirty="0"/>
              <a:t>in increasing order will ensure </a:t>
            </a:r>
            <a:r>
              <a:rPr lang="en-IN" dirty="0" smtClean="0"/>
              <a:t>that no </a:t>
            </a:r>
            <a:r>
              <a:rPr lang="en-IN" dirty="0"/>
              <a:t>combinations are overlooked.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48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38600"/>
          </a:xfrm>
        </p:spPr>
        <p:txBody>
          <a:bodyPr/>
          <a:lstStyle/>
          <a:p>
            <a:r>
              <a:rPr lang="en-IN" dirty="0"/>
              <a:t>[1, 1, 1]; [1, 1, 2]; [1, 1, 3]; [1, 1, 4] </a:t>
            </a:r>
            <a:endParaRPr lang="en-IN" dirty="0" smtClean="0"/>
          </a:p>
          <a:p>
            <a:r>
              <a:rPr lang="en-IN" sz="1800" dirty="0">
                <a:solidFill>
                  <a:srgbClr val="00AEEF"/>
                </a:solidFill>
              </a:rPr>
              <a:t>	</a:t>
            </a:r>
            <a:r>
              <a:rPr lang="en-IN" sz="1800" dirty="0" smtClean="0">
                <a:solidFill>
                  <a:srgbClr val="00AEEF"/>
                </a:solidFill>
              </a:rPr>
              <a:t>			all </a:t>
            </a:r>
            <a:r>
              <a:rPr lang="en-IN" sz="1800" dirty="0">
                <a:solidFill>
                  <a:srgbClr val="00AEEF"/>
                </a:solidFill>
              </a:rPr>
              <a:t>combinations that start with 1, </a:t>
            </a:r>
            <a:r>
              <a:rPr lang="en-IN" sz="1800" dirty="0" smtClean="0">
                <a:solidFill>
                  <a:srgbClr val="00AEEF"/>
                </a:solidFill>
              </a:rPr>
              <a:t>1</a:t>
            </a:r>
          </a:p>
          <a:p>
            <a:endParaRPr lang="en-IN" sz="1600" dirty="0"/>
          </a:p>
          <a:p>
            <a:r>
              <a:rPr lang="en-IN" dirty="0" smtClean="0"/>
              <a:t>[1</a:t>
            </a:r>
            <a:r>
              <a:rPr lang="en-IN" dirty="0"/>
              <a:t>, 2, 2]; [1, 2, 3]; [1, 2, 4]; </a:t>
            </a:r>
            <a:endParaRPr lang="en-IN" dirty="0" smtClean="0"/>
          </a:p>
          <a:p>
            <a:r>
              <a:rPr lang="en-IN" sz="1800" dirty="0">
                <a:solidFill>
                  <a:srgbClr val="00AEEF"/>
                </a:solidFill>
              </a:rPr>
              <a:t>	</a:t>
            </a:r>
            <a:r>
              <a:rPr lang="en-IN" sz="1800" dirty="0" smtClean="0">
                <a:solidFill>
                  <a:srgbClr val="00AEEF"/>
                </a:solidFill>
              </a:rPr>
              <a:t>			all </a:t>
            </a:r>
            <a:r>
              <a:rPr lang="en-IN" sz="1800" dirty="0">
                <a:solidFill>
                  <a:srgbClr val="00AEEF"/>
                </a:solidFill>
              </a:rPr>
              <a:t>additional combinations </a:t>
            </a:r>
            <a:r>
              <a:rPr lang="en-IN" sz="1800" dirty="0" smtClean="0">
                <a:solidFill>
                  <a:srgbClr val="00AEEF"/>
                </a:solidFill>
              </a:rPr>
              <a:t>that start </a:t>
            </a:r>
            <a:r>
              <a:rPr lang="en-IN" sz="1800" dirty="0">
                <a:solidFill>
                  <a:srgbClr val="00AEEF"/>
                </a:solidFill>
              </a:rPr>
              <a:t>with 1, </a:t>
            </a:r>
            <a:r>
              <a:rPr lang="en-IN" sz="1800" dirty="0" smtClean="0">
                <a:solidFill>
                  <a:srgbClr val="00AEEF"/>
                </a:solidFill>
              </a:rPr>
              <a:t>2 </a:t>
            </a:r>
          </a:p>
          <a:p>
            <a:endParaRPr lang="en-IN" sz="1600" dirty="0"/>
          </a:p>
          <a:p>
            <a:r>
              <a:rPr lang="en-IN" dirty="0" smtClean="0"/>
              <a:t>[1</a:t>
            </a:r>
            <a:r>
              <a:rPr lang="en-IN" dirty="0"/>
              <a:t>, 3, 3]; [1, 3, 4]; [1, 4, 4]; </a:t>
            </a:r>
            <a:endParaRPr lang="en-IN" dirty="0" smtClean="0"/>
          </a:p>
          <a:p>
            <a:r>
              <a:rPr lang="en-IN" sz="1800" dirty="0">
                <a:solidFill>
                  <a:srgbClr val="00AEEF"/>
                </a:solidFill>
              </a:rPr>
              <a:t>	</a:t>
            </a:r>
            <a:r>
              <a:rPr lang="en-IN" sz="1800" dirty="0" smtClean="0">
                <a:solidFill>
                  <a:srgbClr val="00AEEF"/>
                </a:solidFill>
              </a:rPr>
              <a:t>			all </a:t>
            </a:r>
            <a:r>
              <a:rPr lang="en-IN" sz="1800" dirty="0">
                <a:solidFill>
                  <a:srgbClr val="00AEEF"/>
                </a:solidFill>
              </a:rPr>
              <a:t>additional combinations </a:t>
            </a:r>
            <a:r>
              <a:rPr lang="en-IN" sz="1800" dirty="0" smtClean="0">
                <a:solidFill>
                  <a:srgbClr val="00AEEF"/>
                </a:solidFill>
              </a:rPr>
              <a:t>that start </a:t>
            </a:r>
            <a:r>
              <a:rPr lang="en-IN" sz="1800" dirty="0">
                <a:solidFill>
                  <a:srgbClr val="00AEEF"/>
                </a:solidFill>
              </a:rPr>
              <a:t>with 1, 3 or 1, </a:t>
            </a:r>
            <a:r>
              <a:rPr lang="en-IN" sz="1800" dirty="0" smtClean="0">
                <a:solidFill>
                  <a:srgbClr val="00AEEF"/>
                </a:solidFill>
              </a:rPr>
              <a:t>4</a:t>
            </a:r>
            <a:endParaRPr lang="en-US" sz="1800" dirty="0" smtClean="0">
              <a:solidFill>
                <a:srgbClr val="00AEEF"/>
              </a:solidFill>
            </a:endParaRPr>
          </a:p>
          <a:p>
            <a:endParaRPr lang="en-US" sz="1600" dirty="0">
              <a:solidFill>
                <a:srgbClr val="00AEEF"/>
              </a:solidFill>
            </a:endParaRPr>
          </a:p>
          <a:p>
            <a:r>
              <a:rPr lang="en-IN" dirty="0"/>
              <a:t>[2, 2, 2]; [2, 2, 3]; [2, 2, 4]; </a:t>
            </a:r>
            <a:endParaRPr lang="en-IN" dirty="0" smtClean="0"/>
          </a:p>
          <a:p>
            <a:r>
              <a:rPr lang="en-IN" sz="1800" dirty="0">
                <a:solidFill>
                  <a:srgbClr val="00AEEF"/>
                </a:solidFill>
              </a:rPr>
              <a:t>	</a:t>
            </a:r>
            <a:r>
              <a:rPr lang="en-IN" sz="1800" dirty="0" smtClean="0">
                <a:solidFill>
                  <a:srgbClr val="00AEEF"/>
                </a:solidFill>
              </a:rPr>
              <a:t>			all </a:t>
            </a:r>
            <a:r>
              <a:rPr lang="en-IN" sz="1800" dirty="0">
                <a:solidFill>
                  <a:srgbClr val="00AEEF"/>
                </a:solidFill>
              </a:rPr>
              <a:t>additional combinations that start with 2, 2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91000"/>
          </a:xfrm>
        </p:spPr>
        <p:txBody>
          <a:bodyPr/>
          <a:lstStyle/>
          <a:p>
            <a:pPr marL="0" indent="0"/>
            <a:r>
              <a:rPr lang="en-IN" dirty="0" smtClean="0"/>
              <a:t>[2</a:t>
            </a:r>
            <a:r>
              <a:rPr lang="en-IN" dirty="0"/>
              <a:t>, 3, 3]; [2, 3, 4]; [2, 4, 4]; </a:t>
            </a:r>
            <a:endParaRPr lang="en-IN" dirty="0" smtClean="0"/>
          </a:p>
          <a:p>
            <a:pPr marL="0" indent="0"/>
            <a:r>
              <a:rPr lang="en-IN" sz="1800" dirty="0">
                <a:solidFill>
                  <a:srgbClr val="00AEEF"/>
                </a:solidFill>
              </a:rPr>
              <a:t>	</a:t>
            </a:r>
            <a:r>
              <a:rPr lang="en-IN" sz="1800" dirty="0" smtClean="0">
                <a:solidFill>
                  <a:srgbClr val="00AEEF"/>
                </a:solidFill>
              </a:rPr>
              <a:t>	all </a:t>
            </a:r>
            <a:r>
              <a:rPr lang="en-IN" sz="1800" dirty="0">
                <a:solidFill>
                  <a:srgbClr val="00AEEF"/>
                </a:solidFill>
              </a:rPr>
              <a:t>additional combinations </a:t>
            </a:r>
            <a:r>
              <a:rPr lang="en-IN" sz="1800" dirty="0" smtClean="0">
                <a:solidFill>
                  <a:srgbClr val="00AEEF"/>
                </a:solidFill>
              </a:rPr>
              <a:t>that start </a:t>
            </a:r>
            <a:r>
              <a:rPr lang="en-IN" sz="1800" dirty="0">
                <a:solidFill>
                  <a:srgbClr val="00AEEF"/>
                </a:solidFill>
              </a:rPr>
              <a:t>with 2, 3 or 2, </a:t>
            </a:r>
            <a:r>
              <a:rPr lang="en-IN" sz="1800" dirty="0" smtClean="0">
                <a:solidFill>
                  <a:srgbClr val="00AEEF"/>
                </a:solidFill>
              </a:rPr>
              <a:t>4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[3</a:t>
            </a:r>
            <a:r>
              <a:rPr lang="en-IN" dirty="0"/>
              <a:t>, 3, 3]; [3, 3, 4]; [3, 4, 4]; </a:t>
            </a:r>
          </a:p>
          <a:p>
            <a:pPr marL="0" indent="0"/>
            <a:r>
              <a:rPr lang="en-IN" sz="1800" dirty="0" smtClean="0">
                <a:solidFill>
                  <a:srgbClr val="00AEEF"/>
                </a:solidFill>
              </a:rPr>
              <a:t>		all </a:t>
            </a:r>
            <a:r>
              <a:rPr lang="en-IN" sz="1800" dirty="0">
                <a:solidFill>
                  <a:srgbClr val="00AEEF"/>
                </a:solidFill>
              </a:rPr>
              <a:t>additional combinations </a:t>
            </a:r>
            <a:r>
              <a:rPr lang="en-IN" sz="1800" dirty="0" smtClean="0">
                <a:solidFill>
                  <a:srgbClr val="00AEEF"/>
                </a:solidFill>
              </a:rPr>
              <a:t>that start </a:t>
            </a:r>
            <a:r>
              <a:rPr lang="en-IN" sz="1800" dirty="0">
                <a:solidFill>
                  <a:srgbClr val="00AEEF"/>
                </a:solidFill>
              </a:rPr>
              <a:t>with 3, 3 or 3, </a:t>
            </a:r>
            <a:r>
              <a:rPr lang="en-IN" sz="1800" dirty="0" smtClean="0">
                <a:solidFill>
                  <a:srgbClr val="00AEEF"/>
                </a:solidFill>
              </a:rPr>
              <a:t>4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[4</a:t>
            </a:r>
            <a:r>
              <a:rPr lang="en-IN" dirty="0"/>
              <a:t>, 4, 4] </a:t>
            </a:r>
            <a:r>
              <a:rPr lang="en-IN" dirty="0" smtClean="0"/>
              <a:t>	</a:t>
            </a:r>
            <a:r>
              <a:rPr lang="en-IN" sz="1800" dirty="0" smtClean="0">
                <a:solidFill>
                  <a:srgbClr val="00AEEF"/>
                </a:solidFill>
              </a:rPr>
              <a:t>the </a:t>
            </a:r>
            <a:r>
              <a:rPr lang="en-IN" sz="1800" dirty="0">
                <a:solidFill>
                  <a:srgbClr val="00AEEF"/>
                </a:solidFill>
              </a:rPr>
              <a:t>only additional combination that starts with 4, </a:t>
            </a:r>
            <a:r>
              <a:rPr lang="en-IN" sz="1800" dirty="0" smtClean="0">
                <a:solidFill>
                  <a:srgbClr val="00AEEF"/>
                </a:solidFill>
              </a:rPr>
              <a:t>4.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Thus </a:t>
            </a:r>
            <a:r>
              <a:rPr lang="en-IN" dirty="0"/>
              <a:t>there are twenty 3-combinations with repetition allowed.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600" i="1" dirty="0"/>
              <a:t>r</a:t>
            </a:r>
            <a:r>
              <a:rPr lang="en-IN" altLang="en-US" sz="3600" dirty="0"/>
              <a:t>-Combinations with Repetition Allowed</a:t>
            </a:r>
            <a:endParaRPr lang="en-US" altLang="en-US" sz="3600" dirty="0"/>
          </a:p>
        </p:txBody>
      </p:sp>
      <p:pic>
        <p:nvPicPr>
          <p:cNvPr id="2050" name="Picture 2" descr="A text box has the heading, Theorem 9.6.1. The text reads, the number of r-combinations with repetition allowed (or multisets of size r) that can be selected from a set of n elements is &#10;((r + n minus 1) choose r). &#10;This equals the number of ways r objects can be selected from n categories of objects with repetition allowe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21" y="1752600"/>
            <a:ext cx="7438390" cy="249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9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900" dirty="0"/>
              <a:t>Example </a:t>
            </a:r>
            <a:r>
              <a:rPr lang="en-IN" altLang="en-US" sz="1900" dirty="0" smtClean="0"/>
              <a:t>9.6.2 </a:t>
            </a:r>
            <a:r>
              <a:rPr lang="en-US" altLang="en-US" sz="1900" dirty="0"/>
              <a:t>– </a:t>
            </a:r>
            <a:r>
              <a:rPr lang="en-IN" altLang="en-US" sz="1900" i="1" dirty="0"/>
              <a:t>Selecting 15 Cans of Soft Drinks of Five Different Types</a:t>
            </a:r>
            <a:endParaRPr lang="en-IN" altLang="en-US" sz="1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pPr marL="0" indent="0"/>
            <a:r>
              <a:rPr lang="en-IN" dirty="0"/>
              <a:t>A person giving a party wants to set out 15 assorted cans of soft drinks for his guests. </a:t>
            </a:r>
            <a:r>
              <a:rPr lang="en-IN" dirty="0" smtClean="0"/>
              <a:t>He shops </a:t>
            </a:r>
            <a:r>
              <a:rPr lang="en-IN" dirty="0"/>
              <a:t>at a store that sells five different types of soft </a:t>
            </a:r>
            <a:r>
              <a:rPr lang="en-IN" dirty="0" smtClean="0"/>
              <a:t>drinks.</a:t>
            </a:r>
          </a:p>
          <a:p>
            <a:endParaRPr lang="en-IN" sz="600" dirty="0"/>
          </a:p>
          <a:p>
            <a:r>
              <a:rPr lang="en-IN" dirty="0" smtClean="0"/>
              <a:t>a. How </a:t>
            </a:r>
            <a:r>
              <a:rPr lang="en-IN" dirty="0"/>
              <a:t>many different selections of cans of 15 soft drinks can he </a:t>
            </a:r>
            <a:r>
              <a:rPr lang="en-IN" dirty="0" smtClean="0"/>
              <a:t>make?</a:t>
            </a:r>
          </a:p>
          <a:p>
            <a:r>
              <a:rPr lang="en-IN" dirty="0" smtClean="0"/>
              <a:t>b</a:t>
            </a:r>
            <a:r>
              <a:rPr lang="en-IN" dirty="0"/>
              <a:t>. If root beer is one of the types of soft drink, how </a:t>
            </a:r>
            <a:r>
              <a:rPr lang="en-IN" dirty="0" smtClean="0"/>
              <a:t>many different </a:t>
            </a:r>
            <a:r>
              <a:rPr lang="en-IN" dirty="0"/>
              <a:t>selections include </a:t>
            </a:r>
            <a:r>
              <a:rPr lang="en-IN" dirty="0" smtClean="0"/>
              <a:t>at least </a:t>
            </a:r>
            <a:r>
              <a:rPr lang="en-IN" dirty="0"/>
              <a:t>six cans of root </a:t>
            </a:r>
            <a:r>
              <a:rPr lang="en-IN" dirty="0" smtClean="0"/>
              <a:t>beer?</a:t>
            </a:r>
          </a:p>
          <a:p>
            <a:r>
              <a:rPr lang="en-IN" dirty="0" smtClean="0"/>
              <a:t>c</a:t>
            </a:r>
            <a:r>
              <a:rPr lang="en-IN" dirty="0"/>
              <a:t>. If the store has only five cans of root beer but at least </a:t>
            </a:r>
            <a:r>
              <a:rPr lang="en-IN" dirty="0" smtClean="0"/>
              <a:t>15 cans </a:t>
            </a:r>
            <a:r>
              <a:rPr lang="en-IN" dirty="0"/>
              <a:t>of each other type </a:t>
            </a:r>
            <a:r>
              <a:rPr lang="en-IN" dirty="0" smtClean="0"/>
              <a:t>of soft </a:t>
            </a:r>
            <a:r>
              <a:rPr lang="en-IN" dirty="0"/>
              <a:t>drink, how many different selections are there?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1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9.6.2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05200"/>
          </a:xfrm>
        </p:spPr>
        <p:txBody>
          <a:bodyPr/>
          <a:lstStyle/>
          <a:p>
            <a:r>
              <a:rPr lang="en-IN" dirty="0" smtClean="0"/>
              <a:t>a. Think </a:t>
            </a:r>
            <a:r>
              <a:rPr lang="en-IN" dirty="0"/>
              <a:t>of the five different types of soft drinks as the </a:t>
            </a:r>
            <a:r>
              <a:rPr lang="en-IN" i="1" dirty="0"/>
              <a:t>n </a:t>
            </a:r>
            <a:r>
              <a:rPr lang="en-IN" dirty="0"/>
              <a:t>categories and the 15 cans </a:t>
            </a:r>
            <a:r>
              <a:rPr lang="en-IN" dirty="0" smtClean="0"/>
              <a:t>of soft </a:t>
            </a:r>
            <a:r>
              <a:rPr lang="en-IN" dirty="0"/>
              <a:t>drinks to be chosen as the </a:t>
            </a:r>
            <a:r>
              <a:rPr lang="en-IN" i="1" dirty="0"/>
              <a:t>r </a:t>
            </a:r>
            <a:r>
              <a:rPr lang="en-IN" dirty="0"/>
              <a:t>objects (so </a:t>
            </a:r>
            <a:r>
              <a:rPr lang="en-IN" i="1" dirty="0"/>
              <a:t>n </a:t>
            </a:r>
            <a:r>
              <a:rPr lang="en-IN" dirty="0" smtClean="0"/>
              <a:t>= </a:t>
            </a:r>
            <a:r>
              <a:rPr lang="en-IN" dirty="0"/>
              <a:t>5 and </a:t>
            </a:r>
            <a:r>
              <a:rPr lang="en-IN" i="1" dirty="0"/>
              <a:t>r </a:t>
            </a:r>
            <a:r>
              <a:rPr lang="en-IN" dirty="0" smtClean="0"/>
              <a:t>= </a:t>
            </a:r>
            <a:r>
              <a:rPr lang="en-IN" dirty="0"/>
              <a:t>15).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Each </a:t>
            </a:r>
            <a:r>
              <a:rPr lang="en-IN" dirty="0"/>
              <a:t>selection of </a:t>
            </a:r>
            <a:r>
              <a:rPr lang="en-IN" dirty="0" smtClean="0"/>
              <a:t>cans of </a:t>
            </a:r>
            <a:r>
              <a:rPr lang="en-IN" dirty="0"/>
              <a:t>soft drinks is represented by a string of 5 </a:t>
            </a:r>
            <a:r>
              <a:rPr lang="en-IN" dirty="0" smtClean="0"/>
              <a:t>− 1 = </a:t>
            </a:r>
            <a:r>
              <a:rPr lang="en-IN" dirty="0"/>
              <a:t>4 vertical bars (to separate </a:t>
            </a:r>
            <a:r>
              <a:rPr lang="en-IN" dirty="0" smtClean="0"/>
              <a:t>the categories </a:t>
            </a:r>
            <a:r>
              <a:rPr lang="en-IN" dirty="0"/>
              <a:t>of soft drinks) and 15 crosses (to represent the cans selected</a:t>
            </a:r>
            <a:r>
              <a:rPr lang="en-IN" dirty="0" smtClean="0"/>
              <a:t>).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8671</TotalTime>
  <Words>974</Words>
  <Application>Microsoft Office PowerPoint</Application>
  <PresentationFormat>On-screen Show (4:3)</PresentationFormat>
  <Paragraphs>127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Wingdings</vt:lpstr>
      <vt:lpstr>sample</vt:lpstr>
      <vt:lpstr>CHAPTER 9</vt:lpstr>
      <vt:lpstr>9.6</vt:lpstr>
      <vt:lpstr>r-Combinations with Repetition Allowed</vt:lpstr>
      <vt:lpstr>Example 9.6.1 – r-Combinations with Repetition Allowed</vt:lpstr>
      <vt:lpstr>Example 9.6.1 – Solution</vt:lpstr>
      <vt:lpstr>Example 9.6.1 – Solution</vt:lpstr>
      <vt:lpstr>r-Combinations with Repetition Allowed</vt:lpstr>
      <vt:lpstr>Example 9.6.2 – Selecting 15 Cans of Soft Drinks of Five Different Types</vt:lpstr>
      <vt:lpstr>Example 9.6.2 – Solution</vt:lpstr>
      <vt:lpstr>Example 9.6.2 – Solution</vt:lpstr>
      <vt:lpstr>Example 9.6.2 – Solution</vt:lpstr>
      <vt:lpstr>Example 9.6.2 – Solution</vt:lpstr>
      <vt:lpstr>Example 9.6.2 – Solution</vt:lpstr>
      <vt:lpstr>Example 9.6.2 – Solution</vt:lpstr>
      <vt:lpstr>Example 9.6.3 – Counting Triples (i, j, k) with 1 ≤ i ≤ j ≤ k ≤ n</vt:lpstr>
      <vt:lpstr>Example 9.6.3 – Solution</vt:lpstr>
      <vt:lpstr>Example 9.6.3 – Solution</vt:lpstr>
      <vt:lpstr>Example 9.6.5 – The Number of Integral Solutions of an Equation</vt:lpstr>
      <vt:lpstr>Example 9.6.5 – Solution</vt:lpstr>
      <vt:lpstr>Example 9.6.5 – Solution</vt:lpstr>
      <vt:lpstr>Example 9.6.5 – Solution</vt:lpstr>
      <vt:lpstr>Remark: Deciding Which Formula to Use</vt:lpstr>
      <vt:lpstr>Remark: Deciding Which Formula to 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4185</cp:revision>
  <dcterms:created xsi:type="dcterms:W3CDTF">2008-12-01T05:36:35Z</dcterms:created>
  <dcterms:modified xsi:type="dcterms:W3CDTF">2019-02-14T05:32:15Z</dcterms:modified>
</cp:coreProperties>
</file>