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627" r:id="rId2"/>
    <p:sldId id="605" r:id="rId3"/>
    <p:sldId id="596" r:id="rId4"/>
    <p:sldId id="628" r:id="rId5"/>
    <p:sldId id="608" r:id="rId6"/>
    <p:sldId id="609" r:id="rId7"/>
    <p:sldId id="610" r:id="rId8"/>
    <p:sldId id="611" r:id="rId9"/>
    <p:sldId id="612" r:id="rId10"/>
    <p:sldId id="613" r:id="rId11"/>
    <p:sldId id="615" r:id="rId12"/>
    <p:sldId id="616" r:id="rId13"/>
    <p:sldId id="617" r:id="rId14"/>
    <p:sldId id="618" r:id="rId15"/>
    <p:sldId id="629" r:id="rId16"/>
    <p:sldId id="620" r:id="rId17"/>
    <p:sldId id="621" r:id="rId18"/>
    <p:sldId id="622" r:id="rId19"/>
    <p:sldId id="623" r:id="rId20"/>
    <p:sldId id="624" r:id="rId21"/>
    <p:sldId id="625" r:id="rId22"/>
    <p:sldId id="626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144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11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90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51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95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813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608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9736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2829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87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221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58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0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19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64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67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37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47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400" b="1" dirty="0"/>
              <a:t>COUNTING AND PROBABILITY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9.7.3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By construction, the value in row </a:t>
            </a:r>
            <a:r>
              <a:rPr lang="en-IN" i="1" dirty="0"/>
              <a:t>n</a:t>
            </a:r>
            <a:r>
              <a:rPr lang="en-IN" dirty="0"/>
              <a:t>, column </a:t>
            </a:r>
            <a:r>
              <a:rPr lang="en-IN" i="1" dirty="0"/>
              <a:t>r </a:t>
            </a:r>
            <a:r>
              <a:rPr lang="en-IN" dirty="0"/>
              <a:t>of </a:t>
            </a:r>
            <a:r>
              <a:rPr lang="en-IN" dirty="0" smtClean="0"/>
              <a:t>Pascal’s</a:t>
            </a:r>
          </a:p>
          <a:p>
            <a:pPr marL="0" indent="0"/>
            <a:r>
              <a:rPr lang="en-IN" dirty="0" smtClean="0"/>
              <a:t>triangle </a:t>
            </a:r>
            <a:r>
              <a:rPr lang="en-IN" dirty="0"/>
              <a:t>is the </a:t>
            </a:r>
            <a:r>
              <a:rPr lang="en-IN" dirty="0" smtClean="0"/>
              <a:t>value of</a:t>
            </a:r>
            <a:endParaRPr lang="en-US" altLang="en-US" dirty="0"/>
          </a:p>
        </p:txBody>
      </p:sp>
      <p:pic>
        <p:nvPicPr>
          <p:cNvPr id="6" name="Picture 5" descr="n choose 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94" y="1880752"/>
            <a:ext cx="353877" cy="46738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923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for </a:t>
            </a:r>
            <a:r>
              <a:rPr lang="en-IN" dirty="0"/>
              <a:t>every pair of positive </a:t>
            </a:r>
            <a:r>
              <a:rPr lang="en-IN" dirty="0" smtClean="0"/>
              <a:t>integers</a:t>
            </a:r>
          </a:p>
          <a:p>
            <a:pPr marL="0" indent="0"/>
            <a:r>
              <a:rPr lang="en-IN" i="1" dirty="0" smtClean="0"/>
              <a:t>n </a:t>
            </a:r>
            <a:r>
              <a:rPr lang="en-IN" dirty="0"/>
              <a:t>and </a:t>
            </a:r>
            <a:r>
              <a:rPr lang="en-IN" i="1" dirty="0"/>
              <a:t>r </a:t>
            </a:r>
            <a:r>
              <a:rPr lang="en-IN" dirty="0"/>
              <a:t>with </a:t>
            </a:r>
            <a:r>
              <a:rPr lang="en-IN" i="1" dirty="0"/>
              <a:t>r </a:t>
            </a:r>
            <a:r>
              <a:rPr lang="en-IN" dirty="0"/>
              <a:t>≤ </a:t>
            </a:r>
            <a:r>
              <a:rPr lang="en-IN" i="1" dirty="0"/>
              <a:t>n</a:t>
            </a:r>
            <a:r>
              <a:rPr lang="en-IN" dirty="0" smtClean="0"/>
              <a:t>. </a:t>
            </a:r>
            <a:r>
              <a:rPr lang="en-IN" dirty="0"/>
              <a:t>By Pascal’s formula,</a:t>
            </a:r>
            <a:endParaRPr lang="en-US" altLang="en-US" dirty="0"/>
          </a:p>
        </p:txBody>
      </p:sp>
      <p:pic>
        <p:nvPicPr>
          <p:cNvPr id="8" name="Picture 7" descr="(n + 1) choose 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379258"/>
            <a:ext cx="573209" cy="40435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36800"/>
            <a:ext cx="8125841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can be</a:t>
            </a:r>
          </a:p>
          <a:p>
            <a:pPr marL="0" indent="0"/>
            <a:r>
              <a:rPr lang="en-IN" dirty="0" smtClean="0"/>
              <a:t>computed </a:t>
            </a:r>
            <a:r>
              <a:rPr lang="en-IN" dirty="0"/>
              <a:t>by adding together</a:t>
            </a:r>
            <a:endParaRPr lang="en-US" altLang="en-US" dirty="0"/>
          </a:p>
        </p:txBody>
      </p:sp>
      <p:pic>
        <p:nvPicPr>
          <p:cNvPr id="10" name="Picture 9" descr="n choose (r minus 1) and (n choose r)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0" y="2783932"/>
            <a:ext cx="1539666" cy="45456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9359" y="2781300"/>
            <a:ext cx="8125841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which are</a:t>
            </a:r>
          </a:p>
          <a:p>
            <a:pPr marL="0" indent="0"/>
            <a:r>
              <a:rPr lang="en-IN" dirty="0" smtClean="0"/>
              <a:t>located </a:t>
            </a:r>
            <a:r>
              <a:rPr lang="en-IN" dirty="0"/>
              <a:t>directly above and </a:t>
            </a:r>
            <a:r>
              <a:rPr lang="en-IN" dirty="0" smtClean="0"/>
              <a:t>above left of</a:t>
            </a:r>
            <a:endParaRPr lang="en-US" altLang="en-US" dirty="0"/>
          </a:p>
        </p:txBody>
      </p:sp>
      <p:pic>
        <p:nvPicPr>
          <p:cNvPr id="12" name="Picture 11" descr="(n + 1) choose 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900" y="3269782"/>
            <a:ext cx="569575" cy="37163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8125841" cy="457200"/>
          </a:xfrm>
        </p:spPr>
        <p:txBody>
          <a:bodyPr/>
          <a:lstStyle/>
          <a:p>
            <a:pPr marL="0" indent="0"/>
            <a:r>
              <a:rPr lang="en-IN" dirty="0"/>
              <a:t>Thus</a:t>
            </a:r>
            <a:r>
              <a:rPr lang="en-IN" dirty="0" smtClean="0"/>
              <a:t>,</a:t>
            </a:r>
            <a:endParaRPr lang="en-US" altLang="en-US" dirty="0"/>
          </a:p>
        </p:txBody>
      </p:sp>
      <p:pic>
        <p:nvPicPr>
          <p:cNvPr id="15" name="Picture 14" descr="6 choose 2 = 5 choose 1 + 5 choose 2 = 5 + 10 = 15 a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128" y="3810000"/>
            <a:ext cx="4265744" cy="712338"/>
          </a:xfrm>
          <a:prstGeom prst="rect">
            <a:avLst/>
          </a:prstGeom>
        </p:spPr>
      </p:pic>
      <p:pic>
        <p:nvPicPr>
          <p:cNvPr id="16" name="Picture 15" descr="6 choose 3 = 5 choose 2 + 5 choose 3 = 10 + 10 = 20.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4800600"/>
            <a:ext cx="3704249" cy="6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Pascal’s Formula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text box has the heading, Theorem 9.7.1 Pascal's Formula. The text reads, let n and r be positive integers with r is less than or equal to n. Then&#10;((n + 1) choose r) = (n choose (r minus 1)) + (n choose r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752600"/>
            <a:ext cx="7557025" cy="16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9.7.4 </a:t>
            </a:r>
            <a:r>
              <a:rPr lang="en-US" altLang="en-US" sz="2200" dirty="0"/>
              <a:t>– </a:t>
            </a:r>
            <a:r>
              <a:rPr lang="en-IN" altLang="en-US" sz="2200" i="1" dirty="0" smtClean="0"/>
              <a:t>Deriving </a:t>
            </a:r>
            <a:r>
              <a:rPr lang="en-IN" altLang="en-US" sz="2200" i="1" dirty="0"/>
              <a:t>New Formulas from Pascal’s </a:t>
            </a:r>
            <a:r>
              <a:rPr lang="en-IN" altLang="en-US" sz="2200" i="1" dirty="0" smtClean="0"/>
              <a:t>Formula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6172200" cy="457200"/>
          </a:xfrm>
        </p:spPr>
        <p:txBody>
          <a:bodyPr/>
          <a:lstStyle/>
          <a:p>
            <a:pPr marL="0" indent="0"/>
            <a:r>
              <a:rPr lang="en-IN" dirty="0"/>
              <a:t>Use Pascal’s formula to derive a formula for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41776"/>
            <a:ext cx="720467" cy="49464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53676"/>
            <a:ext cx="8226425" cy="908524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      in terms</a:t>
            </a:r>
          </a:p>
          <a:p>
            <a:pPr marL="0" indent="0"/>
            <a:r>
              <a:rPr lang="en-IN" dirty="0" smtClean="0"/>
              <a:t>of </a:t>
            </a:r>
            <a:r>
              <a:rPr lang="en-IN" dirty="0"/>
              <a:t>values of</a:t>
            </a:r>
            <a:endParaRPr lang="en-US" altLang="en-US" dirty="0"/>
          </a:p>
        </p:txBody>
      </p:sp>
      <p:pic>
        <p:nvPicPr>
          <p:cNvPr id="5" name="Picture 4" descr="(n choose r), (n choose (r minus 1)), and (n choose (r minus 2)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1862175"/>
            <a:ext cx="2570021" cy="5000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25276"/>
            <a:ext cx="8226425" cy="908524"/>
          </a:xfrm>
        </p:spPr>
        <p:txBody>
          <a:bodyPr/>
          <a:lstStyle/>
          <a:p>
            <a:pPr marL="0" indent="0"/>
            <a:r>
              <a:rPr lang="en-IN" dirty="0"/>
              <a:t>Assume </a:t>
            </a:r>
            <a:r>
              <a:rPr lang="en-IN" i="1" dirty="0"/>
              <a:t>n </a:t>
            </a:r>
            <a:r>
              <a:rPr lang="en-IN" dirty="0"/>
              <a:t>and </a:t>
            </a:r>
            <a:r>
              <a:rPr lang="en-IN" i="1" dirty="0"/>
              <a:t>r </a:t>
            </a:r>
            <a:r>
              <a:rPr lang="en-IN" dirty="0"/>
              <a:t>are nonnegative integers and 2 ≤ </a:t>
            </a:r>
            <a:r>
              <a:rPr lang="en-IN" i="1" dirty="0"/>
              <a:t>r </a:t>
            </a:r>
            <a:r>
              <a:rPr lang="en-IN" dirty="0"/>
              <a:t>≤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9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9.7.4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By Pascal’s formula,</a:t>
            </a:r>
            <a:endParaRPr lang="en-US" altLang="en-US" dirty="0"/>
          </a:p>
        </p:txBody>
      </p:sp>
      <p:pic>
        <p:nvPicPr>
          <p:cNvPr id="6" name="Picture 5" descr="(n + 2) choose r = ((n + 1) choose (r minus 1)) + ((n + 1) choose r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94" y="2100216"/>
            <a:ext cx="3537013" cy="7953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048000"/>
            <a:ext cx="4343400" cy="533400"/>
          </a:xfrm>
        </p:spPr>
        <p:txBody>
          <a:bodyPr/>
          <a:lstStyle/>
          <a:p>
            <a:pPr marL="0" indent="0"/>
            <a:r>
              <a:rPr lang="en-IN" dirty="0"/>
              <a:t>Now apply Pascal’s formula to</a:t>
            </a:r>
            <a:endParaRPr lang="en-US" altLang="en-US" dirty="0"/>
          </a:p>
        </p:txBody>
      </p:sp>
      <p:pic>
        <p:nvPicPr>
          <p:cNvPr id="8" name="Picture 7" descr="((n + 1) choose (r minus 1)) and ((n + 1) choose r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441" y="3022600"/>
            <a:ext cx="2032359" cy="5000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7999"/>
            <a:ext cx="8458200" cy="889001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and </a:t>
            </a:r>
            <a:r>
              <a:rPr lang="en-IN" dirty="0"/>
              <a:t>substitute into the above to obtain</a:t>
            </a:r>
            <a:endParaRPr lang="en-US" altLang="en-US" dirty="0"/>
          </a:p>
        </p:txBody>
      </p:sp>
      <p:pic>
        <p:nvPicPr>
          <p:cNvPr id="10" name="Picture 9" descr="((n + 2) choose r) = [(n choose (r minus 2)) + (n choose (r minus 1))] + [(n choose (r minus 1)) + (n choose r)]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262" y="4166280"/>
            <a:ext cx="6245476" cy="8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9.7.4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Combining the two middle terms gives</a:t>
            </a:r>
            <a:endParaRPr lang="en-US" altLang="en-US" dirty="0"/>
          </a:p>
        </p:txBody>
      </p:sp>
      <p:pic>
        <p:nvPicPr>
          <p:cNvPr id="4" name="Picture 3" descr="((n + 2) choose r) = (n choose (r minus 2)) + 2(n choose (r minus 1)) + (n choose r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28" y="2198581"/>
            <a:ext cx="4265744" cy="77321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1"/>
            <a:ext cx="7696200" cy="609600"/>
          </a:xfrm>
        </p:spPr>
        <p:txBody>
          <a:bodyPr/>
          <a:lstStyle/>
          <a:p>
            <a:pPr marL="0" indent="0"/>
            <a:r>
              <a:rPr lang="en-IN" dirty="0"/>
              <a:t>for all nonnegative integers </a:t>
            </a:r>
            <a:r>
              <a:rPr lang="en-IN" i="1" dirty="0"/>
              <a:t>n </a:t>
            </a:r>
            <a:r>
              <a:rPr lang="en-IN" dirty="0"/>
              <a:t>and </a:t>
            </a:r>
            <a:r>
              <a:rPr lang="en-IN" i="1" dirty="0"/>
              <a:t>r </a:t>
            </a:r>
            <a:r>
              <a:rPr lang="en-IN" dirty="0"/>
              <a:t>such that 2 ≤ </a:t>
            </a:r>
            <a:r>
              <a:rPr lang="en-IN" i="1" dirty="0"/>
              <a:t>r </a:t>
            </a:r>
            <a:r>
              <a:rPr lang="en-IN" dirty="0"/>
              <a:t>≤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47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The Binomial Theorem</a:t>
            </a:r>
          </a:p>
        </p:txBody>
      </p:sp>
    </p:spTree>
    <p:extLst>
      <p:ext uri="{BB962C8B-B14F-4D97-AF65-F5344CB8AC3E}">
        <p14:creationId xmlns:p14="http://schemas.microsoft.com/office/powerpoint/2010/main" val="7824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Binomial </a:t>
            </a:r>
            <a:r>
              <a:rPr lang="en-IN" altLang="en-US" dirty="0" smtClean="0"/>
              <a:t>Theorem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In algebra a sum of two terms, such as </a:t>
            </a:r>
            <a:r>
              <a:rPr lang="en-IN" i="1" dirty="0" smtClean="0"/>
              <a:t>a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b</a:t>
            </a:r>
            <a:r>
              <a:rPr lang="en-IN" dirty="0"/>
              <a:t>, is called </a:t>
            </a:r>
            <a:r>
              <a:rPr lang="en-IN" dirty="0" smtClean="0"/>
              <a:t>a </a:t>
            </a:r>
            <a:r>
              <a:rPr lang="en-IN" b="1" dirty="0" smtClean="0"/>
              <a:t>binomial</a:t>
            </a:r>
            <a:r>
              <a:rPr lang="en-IN" dirty="0"/>
              <a:t>. The </a:t>
            </a:r>
            <a:r>
              <a:rPr lang="en-IN" i="1" dirty="0"/>
              <a:t>binomial </a:t>
            </a:r>
            <a:r>
              <a:rPr lang="en-IN" i="1" dirty="0" smtClean="0"/>
              <a:t>theorem </a:t>
            </a:r>
            <a:r>
              <a:rPr lang="en-IN" dirty="0" smtClean="0"/>
              <a:t>gives </a:t>
            </a:r>
            <a:r>
              <a:rPr lang="en-IN" dirty="0"/>
              <a:t>an expression </a:t>
            </a:r>
            <a:r>
              <a:rPr lang="en-IN" dirty="0" smtClean="0"/>
              <a:t>for the </a:t>
            </a:r>
            <a:r>
              <a:rPr lang="en-IN" dirty="0"/>
              <a:t>powers of a </a:t>
            </a:r>
            <a:r>
              <a:rPr lang="en-IN" dirty="0" smtClean="0"/>
              <a:t>binomial</a:t>
            </a:r>
            <a:endParaRPr lang="en-US" altLang="en-US" dirty="0"/>
          </a:p>
        </p:txBody>
      </p:sp>
      <p:pic>
        <p:nvPicPr>
          <p:cNvPr id="5" name="Picture 4" descr="(a + b)^n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25" y="2263452"/>
            <a:ext cx="928688" cy="31104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84400"/>
            <a:ext cx="8226425" cy="8636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for </a:t>
            </a:r>
            <a:r>
              <a:rPr lang="en-IN" dirty="0"/>
              <a:t>each nonnegative integer </a:t>
            </a:r>
            <a:r>
              <a:rPr lang="en-IN" i="1" dirty="0" smtClean="0"/>
              <a:t>n </a:t>
            </a:r>
            <a:r>
              <a:rPr lang="en-IN" dirty="0" smtClean="0"/>
              <a:t>and </a:t>
            </a:r>
            <a:r>
              <a:rPr lang="en-IN" dirty="0"/>
              <a:t>all real numbers </a:t>
            </a:r>
            <a:r>
              <a:rPr lang="en-IN" i="1" dirty="0"/>
              <a:t>a </a:t>
            </a:r>
            <a:r>
              <a:rPr lang="en-IN" dirty="0" smtClean="0"/>
              <a:t>and </a:t>
            </a:r>
            <a:r>
              <a:rPr lang="en-IN" i="1" dirty="0" smtClean="0"/>
              <a:t>b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6" name="Picture 5" descr="A text box has the heading, Theorem 9.7.2 Binomial Theorem. The text reads, given any real numbers a and b and any nonnegative integer n,&#10;(a + b)^n = sum_(k=0)^n ((n choose k) a^(n minus k) b^k)&#10;                 = a^n + (n choose 1) a^(n minus 1) b^1 + (n choose 2) a^(n minus 2) b^2  +...+ (n choose (n minus 1))a^1 b^(n minus 1) + b^n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24" y="3200400"/>
            <a:ext cx="6245476" cy="20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Binomial </a:t>
            </a:r>
            <a:r>
              <a:rPr lang="en-IN" altLang="en-US" dirty="0" smtClean="0"/>
              <a:t>Theorem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Note that the second expression equals the first because</a:t>
            </a:r>
            <a:endParaRPr lang="en-US" altLang="en-US" dirty="0"/>
          </a:p>
        </p:txBody>
      </p:sp>
      <p:pic>
        <p:nvPicPr>
          <p:cNvPr id="7" name="Picture 6" descr="(n choose 0) = 1 and (n choose n) =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7" y="1905000"/>
            <a:ext cx="2838853" cy="56185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68500"/>
            <a:ext cx="8226425" cy="622300"/>
          </a:xfrm>
        </p:spPr>
        <p:txBody>
          <a:bodyPr/>
          <a:lstStyle/>
          <a:p>
            <a:r>
              <a:rPr lang="en-IN" dirty="0" smtClean="0"/>
              <a:t>                                  for </a:t>
            </a:r>
            <a:r>
              <a:rPr lang="en-IN" dirty="0"/>
              <a:t>all </a:t>
            </a:r>
            <a:r>
              <a:rPr lang="en-IN" dirty="0" smtClean="0"/>
              <a:t>nonnegative integers </a:t>
            </a:r>
            <a:r>
              <a:rPr lang="en-IN" i="1" dirty="0"/>
              <a:t>n</a:t>
            </a:r>
            <a:r>
              <a:rPr lang="en-IN" dirty="0"/>
              <a:t>, since</a:t>
            </a:r>
            <a:endParaRPr lang="en-US" altLang="en-US" dirty="0"/>
          </a:p>
        </p:txBody>
      </p:sp>
      <p:pic>
        <p:nvPicPr>
          <p:cNvPr id="8" name="Picture 7" descr="b^0 = 1 and a^(n minus n) =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5" y="2590800"/>
            <a:ext cx="2801215" cy="322596"/>
          </a:xfrm>
          <a:prstGeom prst="rect">
            <a:avLst/>
          </a:prstGeom>
        </p:spPr>
      </p:pic>
      <p:pic>
        <p:nvPicPr>
          <p:cNvPr id="9" name="Picture 8" descr="A text box has the heading, Definition. The text reads, for any real number a and any nonnegative integer n, the nonnegative integer powers of a are defined as follows:&#10;a^n = 1 if n = 0, = a*a(n minus 1) if n &gt; 0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5" y="3276600"/>
            <a:ext cx="7557025" cy="17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500" dirty="0"/>
              <a:t>Example </a:t>
            </a:r>
            <a:r>
              <a:rPr lang="en-IN" altLang="en-US" sz="2500" dirty="0" smtClean="0"/>
              <a:t>9.7.5 </a:t>
            </a:r>
            <a:r>
              <a:rPr lang="en-US" altLang="en-US" sz="2500" dirty="0"/>
              <a:t>– </a:t>
            </a:r>
            <a:r>
              <a:rPr lang="en-IN" altLang="en-US" sz="2500" i="1" dirty="0" smtClean="0"/>
              <a:t>Substituting </a:t>
            </a:r>
            <a:r>
              <a:rPr lang="en-IN" altLang="en-US" sz="2500" i="1" dirty="0"/>
              <a:t>into the Binomial </a:t>
            </a:r>
            <a:r>
              <a:rPr lang="en-IN" altLang="en-US" sz="2500" i="1" dirty="0" smtClean="0"/>
              <a:t>Theorem</a:t>
            </a:r>
            <a:endParaRPr lang="en-IN" alt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Expand the following expressions using the </a:t>
            </a:r>
            <a:r>
              <a:rPr lang="en-IN" dirty="0" smtClean="0"/>
              <a:t>binomial theorem</a:t>
            </a:r>
            <a:r>
              <a:rPr lang="en-IN" dirty="0"/>
              <a:t>:</a:t>
            </a:r>
            <a:endParaRPr lang="en-US" altLang="en-US" dirty="0"/>
          </a:p>
        </p:txBody>
      </p:sp>
      <p:pic>
        <p:nvPicPr>
          <p:cNvPr id="5" name="Picture 4" descr="a. (a + b)^5&#10;b. (x minus 4y)^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433387"/>
            <a:ext cx="3421483" cy="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9.7.5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676400"/>
            <a:ext cx="533400" cy="457200"/>
          </a:xfrm>
        </p:spPr>
        <p:txBody>
          <a:bodyPr/>
          <a:lstStyle/>
          <a:p>
            <a:pPr marL="0" indent="0"/>
            <a:r>
              <a:rPr lang="en-US" altLang="en-US" dirty="0" smtClean="0"/>
              <a:t>a.</a:t>
            </a:r>
            <a:endParaRPr lang="en-US" altLang="en-US" dirty="0"/>
          </a:p>
        </p:txBody>
      </p:sp>
      <p:pic>
        <p:nvPicPr>
          <p:cNvPr id="6" name="Picture 5" descr="(a + b)^5 = sum_(k=0)^5 ((5 choose k) a^(5 minus k)b^k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11300"/>
            <a:ext cx="2777177" cy="813158"/>
          </a:xfrm>
          <a:prstGeom prst="rect">
            <a:avLst/>
          </a:prstGeom>
        </p:spPr>
      </p:pic>
      <p:pic>
        <p:nvPicPr>
          <p:cNvPr id="7" name="Picture 6" descr=" = a^5 + (5 choose 1) a^(5 minus 1) b^1 + (5 choose 2) a^(5 minus 2) b^2 + (5 choose 3) a^(5 minus 3) b^3 + (5 choose 4) a^(5 minus 4) b^4 + b^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77" y="2845632"/>
            <a:ext cx="6870023" cy="735768"/>
          </a:xfrm>
          <a:prstGeom prst="rect">
            <a:avLst/>
          </a:prstGeom>
        </p:spPr>
      </p:pic>
      <p:pic>
        <p:nvPicPr>
          <p:cNvPr id="8" name="Picture 7" descr=" = a^5 +5a^4 b + 10 a^3 b^2 + 10 a^2 b^3 + 5a b^4 + b^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4121915"/>
            <a:ext cx="5161550" cy="3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9.7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1981200"/>
            <a:ext cx="8029575" cy="10201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 smtClean="0"/>
              <a:t>Pascal’s </a:t>
            </a:r>
            <a:r>
              <a:rPr lang="en-IN" altLang="en-US" sz="4000" dirty="0"/>
              <a:t>Formula </a:t>
            </a:r>
            <a:r>
              <a:rPr lang="en-IN" altLang="en-US" sz="4000" dirty="0" smtClean="0"/>
              <a:t>and</a:t>
            </a:r>
          </a:p>
          <a:p>
            <a:pPr algn="ctr" eaLnBrk="1" hangingPunct="1">
              <a:spcBef>
                <a:spcPct val="0"/>
              </a:spcBef>
            </a:pPr>
            <a:r>
              <a:rPr lang="en-IN" altLang="en-US" sz="4000" dirty="0"/>
              <a:t>t</a:t>
            </a:r>
            <a:r>
              <a:rPr lang="en-IN" altLang="en-US" sz="4000" dirty="0" smtClean="0"/>
              <a:t>he Binomial Theorem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174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9.7.5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371600"/>
            <a:ext cx="2286000" cy="457200"/>
          </a:xfrm>
        </p:spPr>
        <p:txBody>
          <a:bodyPr/>
          <a:lstStyle/>
          <a:p>
            <a:pPr marL="0" indent="0"/>
            <a:r>
              <a:rPr lang="en-IN" dirty="0"/>
              <a:t>b. Observe that</a:t>
            </a:r>
            <a:endParaRPr lang="en-US" altLang="en-US" dirty="0"/>
          </a:p>
        </p:txBody>
      </p:sp>
      <p:pic>
        <p:nvPicPr>
          <p:cNvPr id="4" name="Picture 3" descr="(x minus 4y)^4 = (x + (minus 4y))^4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3020680" cy="3812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So </a:t>
            </a:r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x </a:t>
            </a:r>
            <a:r>
              <a:rPr lang="en-IN" dirty="0" smtClean="0"/>
              <a:t>and</a:t>
            </a:r>
          </a:p>
          <a:p>
            <a:pPr marL="0" indent="342900"/>
            <a:r>
              <a:rPr lang="en-IN" i="1" dirty="0" smtClean="0"/>
              <a:t>b =</a:t>
            </a:r>
            <a:r>
              <a:rPr lang="en-IN" dirty="0"/>
              <a:t> (−4</a:t>
            </a:r>
            <a:r>
              <a:rPr lang="en-IN" i="1" dirty="0" smtClean="0"/>
              <a:t>y</a:t>
            </a:r>
            <a:r>
              <a:rPr lang="en-IN" dirty="0"/>
              <a:t>), and substitute </a:t>
            </a:r>
            <a:r>
              <a:rPr lang="en-IN" dirty="0" smtClean="0"/>
              <a:t>into the binomial theorem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5" name="Picture 4" descr="(x minus 4y)^4 = sum_(k=0)_4 ((4 choose k) x^(4 minus k) (negative 4y)^k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51100"/>
            <a:ext cx="3090241" cy="694799"/>
          </a:xfrm>
          <a:prstGeom prst="rect">
            <a:avLst/>
          </a:prstGeom>
        </p:spPr>
      </p:pic>
      <p:pic>
        <p:nvPicPr>
          <p:cNvPr id="11" name="Picture 10" descr=" = x^4 + (4 choose 1) x^(4 minus 1) (negative 4y)^1 + (4 choose 2) x^(4 minus 2) (negative 4y)^2 + (4 choose 3) x^(4 minus 3) (negative 4y)^3 + (negative 4y)^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777" y="3352800"/>
            <a:ext cx="6870023" cy="675870"/>
          </a:xfrm>
          <a:prstGeom prst="rect">
            <a:avLst/>
          </a:prstGeom>
        </p:spPr>
      </p:pic>
      <p:pic>
        <p:nvPicPr>
          <p:cNvPr id="12" name="Picture 11" descr=" = x^4 + 4x^3(negative 4y) + 6x^2 (16y^2) + 4x^1(negative 64y^3) + (256y^4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4343400"/>
            <a:ext cx="5677705" cy="336037"/>
          </a:xfrm>
          <a:prstGeom prst="rect">
            <a:avLst/>
          </a:prstGeom>
        </p:spPr>
      </p:pic>
      <p:pic>
        <p:nvPicPr>
          <p:cNvPr id="13" name="Picture 12" descr=" = x^4 minus 16x^3 y + 96x^2 y^2 minus 256xy^3 + 256y^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256" y="5105400"/>
            <a:ext cx="4265744" cy="3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9.7.8 </a:t>
            </a:r>
            <a:r>
              <a:rPr lang="en-US" altLang="en-US" sz="2200" dirty="0"/>
              <a:t>– </a:t>
            </a:r>
            <a:r>
              <a:rPr lang="en-US" altLang="en-US" sz="2200" i="1" dirty="0"/>
              <a:t>U</a:t>
            </a:r>
            <a:r>
              <a:rPr lang="en-IN" altLang="en-US" sz="2200" i="1" dirty="0" smtClean="0"/>
              <a:t>sing </a:t>
            </a:r>
            <a:r>
              <a:rPr lang="en-IN" altLang="en-US" sz="2200" i="1" dirty="0"/>
              <a:t>the Binomial Theorem to Simplify a </a:t>
            </a:r>
            <a:r>
              <a:rPr lang="en-IN" altLang="en-US" sz="2200" i="1" dirty="0" smtClean="0"/>
              <a:t>Sum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Express the following sum in </a:t>
            </a:r>
            <a:r>
              <a:rPr lang="en-IN" b="1" dirty="0"/>
              <a:t>closed form </a:t>
            </a:r>
            <a:r>
              <a:rPr lang="en-IN" dirty="0"/>
              <a:t>(without using </a:t>
            </a:r>
            <a:r>
              <a:rPr lang="en-IN" dirty="0" smtClean="0"/>
              <a:t>a summation </a:t>
            </a:r>
            <a:r>
              <a:rPr lang="en-IN" dirty="0"/>
              <a:t>symbol and </a:t>
            </a:r>
            <a:r>
              <a:rPr lang="en-IN" dirty="0" smtClean="0"/>
              <a:t>without using </a:t>
            </a:r>
            <a:r>
              <a:rPr lang="en-IN" dirty="0"/>
              <a:t>an ellipsis </a:t>
            </a:r>
            <a:r>
              <a:rPr lang="en-IN" dirty="0" smtClean="0"/>
              <a:t>… </a:t>
            </a:r>
            <a:r>
              <a:rPr lang="en-IN" dirty="0"/>
              <a:t>):</a:t>
            </a:r>
            <a:endParaRPr lang="en-US" altLang="en-US" dirty="0"/>
          </a:p>
        </p:txBody>
      </p:sp>
      <p:pic>
        <p:nvPicPr>
          <p:cNvPr id="4" name="Picture 3" descr="sum_(k=0)^n ((n choose k) 9^k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91" y="2514600"/>
            <a:ext cx="1280613" cy="8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9.7.8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125841" cy="914400"/>
          </a:xfrm>
        </p:spPr>
        <p:txBody>
          <a:bodyPr/>
          <a:lstStyle/>
          <a:p>
            <a:pPr marL="0" indent="0"/>
            <a:r>
              <a:rPr lang="en-IN" dirty="0"/>
              <a:t>When the number 1 is raised to any power, the result is </a:t>
            </a:r>
            <a:r>
              <a:rPr lang="en-IN" dirty="0" smtClean="0"/>
              <a:t>still 1</a:t>
            </a:r>
            <a:r>
              <a:rPr lang="en-IN" dirty="0"/>
              <a:t>. Thus</a:t>
            </a:r>
            <a:endParaRPr lang="en-US" altLang="en-US" dirty="0"/>
          </a:p>
        </p:txBody>
      </p:sp>
      <p:pic>
        <p:nvPicPr>
          <p:cNvPr id="6" name="Picture 5" descr="sum_(k=0)^n ((n choose k) 9^k) = sum_(k=0)^n ((n choose k) 1^(n minus k) 9^k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3367715" cy="860259"/>
          </a:xfrm>
          <a:prstGeom prst="rect">
            <a:avLst/>
          </a:prstGeom>
        </p:spPr>
      </p:pic>
      <p:pic>
        <p:nvPicPr>
          <p:cNvPr id="7" name="Picture 6" descr=" = (1 + 9)^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913077"/>
            <a:ext cx="1270837" cy="33726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962400" y="3886200"/>
            <a:ext cx="472440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binomial theorem with </a:t>
            </a:r>
            <a:r>
              <a:rPr lang="en-IN" sz="1800" i="1" dirty="0">
                <a:solidFill>
                  <a:srgbClr val="00AEEF"/>
                </a:solidFill>
              </a:rPr>
              <a:t>a </a:t>
            </a:r>
            <a:r>
              <a:rPr lang="en-IN" sz="1800" dirty="0">
                <a:solidFill>
                  <a:srgbClr val="00AEEF"/>
                </a:solidFill>
              </a:rPr>
              <a:t>=</a:t>
            </a:r>
            <a:r>
              <a:rPr lang="en-IN" sz="1800" dirty="0" smtClean="0">
                <a:solidFill>
                  <a:srgbClr val="00AEEF"/>
                </a:solidFill>
              </a:rPr>
              <a:t> </a:t>
            </a:r>
            <a:r>
              <a:rPr lang="en-IN" sz="1800" dirty="0">
                <a:solidFill>
                  <a:srgbClr val="00AEEF"/>
                </a:solidFill>
              </a:rPr>
              <a:t>1 and </a:t>
            </a:r>
            <a:r>
              <a:rPr lang="en-IN" sz="1800" i="1" dirty="0">
                <a:solidFill>
                  <a:srgbClr val="00AEEF"/>
                </a:solidFill>
              </a:rPr>
              <a:t>b </a:t>
            </a:r>
            <a:r>
              <a:rPr lang="en-IN" sz="1800" dirty="0">
                <a:solidFill>
                  <a:srgbClr val="00AEEF"/>
                </a:solidFill>
              </a:rPr>
              <a:t>=</a:t>
            </a:r>
            <a:r>
              <a:rPr lang="en-IN" sz="1800" dirty="0" smtClean="0">
                <a:solidFill>
                  <a:srgbClr val="00AEEF"/>
                </a:solidFill>
              </a:rPr>
              <a:t> </a:t>
            </a:r>
            <a:r>
              <a:rPr lang="en-IN" sz="1800" dirty="0">
                <a:solidFill>
                  <a:srgbClr val="00AEEF"/>
                </a:solidFill>
              </a:rPr>
              <a:t>9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9" name="Picture 8" descr=" = 10^n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507" y="4724400"/>
            <a:ext cx="806493" cy="3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 smtClean="0"/>
              <a:t>Pascal’s </a:t>
            </a:r>
            <a:r>
              <a:rPr lang="en-IN" altLang="en-US" sz="3200" dirty="0"/>
              <a:t>Formula and the Binomial </a:t>
            </a:r>
            <a:r>
              <a:rPr lang="en-IN" altLang="en-US" sz="3200" dirty="0" smtClean="0"/>
              <a:t>Theorem</a:t>
            </a:r>
            <a:endParaRPr lang="en-I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7543800" cy="457200"/>
          </a:xfrm>
        </p:spPr>
        <p:txBody>
          <a:bodyPr/>
          <a:lstStyle/>
          <a:p>
            <a:pPr marL="0" indent="0"/>
            <a:r>
              <a:rPr lang="en-IN" dirty="0"/>
              <a:t>In this section we derive several formulas for values of</a:t>
            </a:r>
            <a:endParaRPr lang="en-US" altLang="en-US" dirty="0"/>
          </a:p>
        </p:txBody>
      </p:sp>
      <p:pic>
        <p:nvPicPr>
          <p:cNvPr id="4" name="Picture 3" descr="n choose 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100" y="1436415"/>
            <a:ext cx="361700" cy="45456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305800" cy="3733800"/>
          </a:xfrm>
        </p:spPr>
        <p:txBody>
          <a:bodyPr/>
          <a:lstStyle/>
          <a:p>
            <a:pPr marL="0" indent="0"/>
            <a:r>
              <a:rPr lang="en-IN" dirty="0"/>
              <a:t>The most important is </a:t>
            </a:r>
            <a:r>
              <a:rPr lang="en-IN" dirty="0" smtClean="0"/>
              <a:t>Pascal’s formula</a:t>
            </a:r>
            <a:r>
              <a:rPr lang="en-IN" dirty="0"/>
              <a:t>, which is the </a:t>
            </a:r>
            <a:r>
              <a:rPr lang="en-IN" dirty="0" smtClean="0"/>
              <a:t>basis for </a:t>
            </a:r>
            <a:r>
              <a:rPr lang="en-IN" dirty="0"/>
              <a:t>Pascal’s triangle and is a crucial component of one </a:t>
            </a:r>
            <a:r>
              <a:rPr lang="en-IN" dirty="0" smtClean="0"/>
              <a:t>of the proofs </a:t>
            </a:r>
            <a:r>
              <a:rPr lang="en-IN" dirty="0"/>
              <a:t>of the binomial </a:t>
            </a:r>
            <a:r>
              <a:rPr lang="en-IN" dirty="0" smtClean="0"/>
              <a:t>theorem.</a:t>
            </a:r>
          </a:p>
          <a:p>
            <a:pPr marL="0" indent="0"/>
            <a:endParaRPr lang="en-IN" sz="1000" dirty="0"/>
          </a:p>
          <a:p>
            <a:pPr marL="0" indent="0"/>
            <a:r>
              <a:rPr lang="en-IN" dirty="0" smtClean="0"/>
              <a:t>We </a:t>
            </a:r>
            <a:r>
              <a:rPr lang="en-IN" dirty="0"/>
              <a:t>offer two </a:t>
            </a:r>
            <a:r>
              <a:rPr lang="en-IN" dirty="0" smtClean="0"/>
              <a:t>distinct proofs </a:t>
            </a:r>
            <a:r>
              <a:rPr lang="en-IN" dirty="0"/>
              <a:t>for both Pascal’s formula </a:t>
            </a:r>
            <a:r>
              <a:rPr lang="en-IN" dirty="0" smtClean="0"/>
              <a:t>and the binomial theorem</a:t>
            </a:r>
            <a:r>
              <a:rPr lang="en-IN" dirty="0"/>
              <a:t>. One of them is called “algebraic” because </a:t>
            </a:r>
            <a:r>
              <a:rPr lang="en-IN" dirty="0" smtClean="0"/>
              <a:t>it relies </a:t>
            </a:r>
            <a:r>
              <a:rPr lang="en-IN" dirty="0"/>
              <a:t>to a great </a:t>
            </a:r>
            <a:r>
              <a:rPr lang="en-IN" dirty="0" smtClean="0"/>
              <a:t>extent on </a:t>
            </a:r>
            <a:r>
              <a:rPr lang="en-IN" dirty="0"/>
              <a:t>algebraic manipulation, and </a:t>
            </a:r>
            <a:r>
              <a:rPr lang="en-IN" dirty="0" smtClean="0"/>
              <a:t>the other </a:t>
            </a:r>
            <a:r>
              <a:rPr lang="en-IN" dirty="0"/>
              <a:t>is called “combinatorial,” because it is based </a:t>
            </a:r>
            <a:r>
              <a:rPr lang="en-IN" dirty="0" smtClean="0"/>
              <a:t>on the kind </a:t>
            </a:r>
            <a:r>
              <a:rPr lang="en-IN" dirty="0"/>
              <a:t>of counting arguments we have been discussing </a:t>
            </a:r>
            <a:r>
              <a:rPr lang="en-IN" dirty="0" smtClean="0"/>
              <a:t>in this </a:t>
            </a:r>
            <a:r>
              <a:rPr lang="en-IN" dirty="0"/>
              <a:t>chapter.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Pascal’s Formula</a:t>
            </a:r>
          </a:p>
        </p:txBody>
      </p:sp>
    </p:spTree>
    <p:extLst>
      <p:ext uri="{BB962C8B-B14F-4D97-AF65-F5344CB8AC3E}">
        <p14:creationId xmlns:p14="http://schemas.microsoft.com/office/powerpoint/2010/main" val="1089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Pascal’s Formula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305800" cy="2590800"/>
          </a:xfrm>
        </p:spPr>
        <p:txBody>
          <a:bodyPr/>
          <a:lstStyle/>
          <a:p>
            <a:pPr marL="0" indent="0"/>
            <a:r>
              <a:rPr lang="en-IN" dirty="0"/>
              <a:t>Pascal’s formula, named after the </a:t>
            </a:r>
            <a:r>
              <a:rPr lang="en-IN" dirty="0" smtClean="0"/>
              <a:t>seventeenth-century French </a:t>
            </a:r>
            <a:r>
              <a:rPr lang="en-IN" dirty="0"/>
              <a:t>mathematician and </a:t>
            </a:r>
            <a:r>
              <a:rPr lang="en-IN" dirty="0" smtClean="0"/>
              <a:t>philosopher Blaise </a:t>
            </a:r>
            <a:r>
              <a:rPr lang="en-IN" dirty="0"/>
              <a:t>Pascal, </a:t>
            </a:r>
            <a:r>
              <a:rPr lang="en-IN" dirty="0" smtClean="0"/>
              <a:t>is one </a:t>
            </a:r>
            <a:r>
              <a:rPr lang="en-IN" dirty="0"/>
              <a:t>of the most famous and useful in </a:t>
            </a:r>
            <a:r>
              <a:rPr lang="en-IN" dirty="0" smtClean="0"/>
              <a:t>combinatorics (which </a:t>
            </a:r>
            <a:r>
              <a:rPr lang="en-IN" dirty="0"/>
              <a:t>is </a:t>
            </a:r>
            <a:r>
              <a:rPr lang="en-IN" dirty="0" smtClean="0"/>
              <a:t>the formal </a:t>
            </a:r>
            <a:r>
              <a:rPr lang="en-IN" dirty="0"/>
              <a:t>term for the study of counting </a:t>
            </a:r>
            <a:r>
              <a:rPr lang="en-IN" dirty="0" smtClean="0"/>
              <a:t>and listing </a:t>
            </a:r>
            <a:r>
              <a:rPr lang="en-IN" dirty="0"/>
              <a:t>problems</a:t>
            </a:r>
            <a:r>
              <a:rPr lang="en-IN" dirty="0" smtClean="0"/>
              <a:t>).</a:t>
            </a:r>
          </a:p>
          <a:p>
            <a:pPr marL="0" indent="0"/>
            <a:endParaRPr lang="en-IN" altLang="en-US" sz="1400" dirty="0"/>
          </a:p>
          <a:p>
            <a:pPr marL="0" indent="0"/>
            <a:r>
              <a:rPr lang="en-IN" dirty="0"/>
              <a:t>It relates the value of</a:t>
            </a:r>
            <a:endParaRPr lang="en-US" altLang="en-US" dirty="0"/>
          </a:p>
        </p:txBody>
      </p:sp>
      <p:pic>
        <p:nvPicPr>
          <p:cNvPr id="7" name="Picture 6" descr="(n + 1) choose 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3531033"/>
            <a:ext cx="650082" cy="43501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114800" y="3505200"/>
            <a:ext cx="2286000" cy="457200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o the </a:t>
            </a:r>
            <a:r>
              <a:rPr lang="en-IN" dirty="0"/>
              <a:t>values of</a:t>
            </a:r>
            <a:endParaRPr lang="en-US" altLang="en-US" dirty="0"/>
          </a:p>
        </p:txBody>
      </p:sp>
      <p:pic>
        <p:nvPicPr>
          <p:cNvPr id="9" name="Picture 8" descr="n choose (r minus 1) and (n choose r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3505200"/>
            <a:ext cx="1520115" cy="44479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24300"/>
            <a:ext cx="3352800" cy="457200"/>
          </a:xfrm>
        </p:spPr>
        <p:txBody>
          <a:bodyPr/>
          <a:lstStyle/>
          <a:p>
            <a:r>
              <a:rPr lang="en-IN" dirty="0"/>
              <a:t>Specifically, it says that</a:t>
            </a:r>
            <a:endParaRPr lang="en-US" altLang="en-US" dirty="0"/>
          </a:p>
        </p:txBody>
      </p:sp>
      <p:pic>
        <p:nvPicPr>
          <p:cNvPr id="11" name="Picture 10" descr="(n + 1) choose r = (n choose (r minus 1)) + (n choose r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701" y="4436612"/>
            <a:ext cx="2048597" cy="52808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029200"/>
            <a:ext cx="6934200" cy="457200"/>
          </a:xfrm>
        </p:spPr>
        <p:txBody>
          <a:bodyPr/>
          <a:lstStyle/>
          <a:p>
            <a:r>
              <a:rPr lang="en-IN" dirty="0"/>
              <a:t>whenever </a:t>
            </a:r>
            <a:r>
              <a:rPr lang="en-IN" i="1" dirty="0"/>
              <a:t>n </a:t>
            </a:r>
            <a:r>
              <a:rPr lang="en-IN" dirty="0"/>
              <a:t>and </a:t>
            </a:r>
            <a:r>
              <a:rPr lang="en-IN" i="1" dirty="0"/>
              <a:t>r </a:t>
            </a:r>
            <a:r>
              <a:rPr lang="en-IN" dirty="0"/>
              <a:t>are positive integers </a:t>
            </a:r>
            <a:r>
              <a:rPr lang="en-IN" dirty="0" smtClean="0"/>
              <a:t>with </a:t>
            </a:r>
            <a:r>
              <a:rPr lang="en-IN" i="1" dirty="0"/>
              <a:t>r </a:t>
            </a:r>
            <a:r>
              <a:rPr lang="en-IN" dirty="0"/>
              <a:t>≤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49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Pascal’s Formula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305800" cy="838200"/>
          </a:xfrm>
        </p:spPr>
        <p:txBody>
          <a:bodyPr/>
          <a:lstStyle/>
          <a:p>
            <a:pPr marL="0" indent="0"/>
            <a:r>
              <a:rPr lang="en-IN" dirty="0"/>
              <a:t>This formula makes it easy to </a:t>
            </a:r>
            <a:r>
              <a:rPr lang="en-IN" dirty="0" smtClean="0"/>
              <a:t>compute higher combinations</a:t>
            </a:r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terms of lower ones: If all the values of</a:t>
            </a:r>
            <a:endParaRPr lang="en-US" altLang="en-US" dirty="0"/>
          </a:p>
        </p:txBody>
      </p:sp>
      <p:pic>
        <p:nvPicPr>
          <p:cNvPr id="3" name="Picture 2" descr="n choose 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793228"/>
            <a:ext cx="306467" cy="48389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6100"/>
            <a:ext cx="8305800" cy="10668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are known,</a:t>
            </a:r>
          </a:p>
          <a:p>
            <a:pPr marL="0" indent="0"/>
            <a:r>
              <a:rPr lang="en-IN" dirty="0" smtClean="0"/>
              <a:t>then the values </a:t>
            </a:r>
            <a:r>
              <a:rPr lang="en-IN" dirty="0"/>
              <a:t>of</a:t>
            </a:r>
            <a:endParaRPr lang="en-US" altLang="en-US" dirty="0"/>
          </a:p>
        </p:txBody>
      </p:sp>
      <p:pic>
        <p:nvPicPr>
          <p:cNvPr id="4" name="Picture 3" descr="(n + 1) choose 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82" y="2269895"/>
            <a:ext cx="625643" cy="4399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60600"/>
            <a:ext cx="8305800" cy="8636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can </a:t>
            </a:r>
            <a:r>
              <a:rPr lang="en-IN" dirty="0"/>
              <a:t>be computed for every integer </a:t>
            </a:r>
            <a:r>
              <a:rPr lang="en-IN" i="1" dirty="0"/>
              <a:t>r </a:t>
            </a:r>
            <a:r>
              <a:rPr lang="en-IN" dirty="0"/>
              <a:t>such that 0 </a:t>
            </a:r>
            <a:r>
              <a:rPr lang="en-IN" dirty="0" smtClean="0"/>
              <a:t>&lt; </a:t>
            </a:r>
            <a:r>
              <a:rPr lang="en-IN" i="1" dirty="0"/>
              <a:t>r </a:t>
            </a:r>
            <a:r>
              <a:rPr lang="en-IN" dirty="0"/>
              <a:t>≤ </a:t>
            </a:r>
            <a:r>
              <a:rPr lang="en-IN" i="1" dirty="0" smtClean="0"/>
              <a:t>n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3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Pascal’s Formula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305800" cy="838200"/>
          </a:xfrm>
        </p:spPr>
        <p:txBody>
          <a:bodyPr/>
          <a:lstStyle/>
          <a:p>
            <a:pPr marL="0" indent="0"/>
            <a:r>
              <a:rPr lang="en-IN" dirty="0"/>
              <a:t>Pascal’s triangle, shown in Table 9.7.1, is a </a:t>
            </a:r>
            <a:r>
              <a:rPr lang="en-IN" dirty="0" smtClean="0"/>
              <a:t>geometric version </a:t>
            </a:r>
            <a:r>
              <a:rPr lang="en-IN" dirty="0"/>
              <a:t>of Pascal’s formula.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114800" y="5461000"/>
            <a:ext cx="1066800" cy="304800"/>
          </a:xfrm>
        </p:spPr>
        <p:txBody>
          <a:bodyPr/>
          <a:lstStyle/>
          <a:p>
            <a:pPr marL="0" indent="0"/>
            <a:r>
              <a:rPr lang="en-IN" sz="1200" b="1" dirty="0" smtClean="0"/>
              <a:t>Table </a:t>
            </a:r>
            <a:r>
              <a:rPr lang="en-IN" sz="1200" b="1" dirty="0"/>
              <a:t>9.7.1</a:t>
            </a:r>
            <a:endParaRPr lang="en-US" altLang="en-US" sz="120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3210132" y="5181600"/>
            <a:ext cx="2590800" cy="304800"/>
          </a:xfrm>
        </p:spPr>
        <p:txBody>
          <a:bodyPr/>
          <a:lstStyle/>
          <a:p>
            <a:pPr marL="0" indent="0"/>
            <a:r>
              <a:rPr lang="en-IN" sz="1400" dirty="0"/>
              <a:t>Pascal’s Triangle for Values of</a:t>
            </a:r>
            <a:endParaRPr lang="en-US" altLang="en-US" sz="1400" dirty="0"/>
          </a:p>
        </p:txBody>
      </p:sp>
      <p:pic>
        <p:nvPicPr>
          <p:cNvPr id="12" name="Picture 11" descr="n choose 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68" y="5212980"/>
            <a:ext cx="194632" cy="286440"/>
          </a:xfrm>
          <a:prstGeom prst="rect">
            <a:avLst/>
          </a:prstGeom>
        </p:spPr>
      </p:pic>
      <p:pic>
        <p:nvPicPr>
          <p:cNvPr id="9" name="Picture 8" descr="A table shows Pascal’s Triangle for values of (n choose r). The table entries are as follows:&#10;For r = 0 and n = 0, the value is 1.&#10;For r = 0 and n = 1, the value is 1.&#10;For r = 0 and n = 2, the value is 1.&#10;For r = 1 and n = 2, the value is 2.&#10;For r = 2 and n = 2, the value is 1.&#10;For r = 0 and n = 3, the value is 1.&#10;For r = 1 and n = 3, the value is 3.&#10;For r = 2 and n = 3, the value is 3.&#10;For r = 3 and n = 3, the value is 1.&#10;For r = 0 and n = 4, the value is 1.&#10;For r = 1 and n = 4, the value is 4.&#10;For r = 2 and n = 4, the value is 6.&#10;For r = 3 and n = 4, the value is 4.&#10;For r = 4 and n = 4, the value is 1.&#10;For r = 0 and n = 5, the value is 1.&#10;For r = 1 and n = 5, the value is 5.&#10;For r = 2 and n = 5, the value is 10.&#10;For r = 3 and n = 5, the value is 10.&#10;For r = 4 and n = 5, the value is 5.&#10;For r = 5 and n = 5, the value is 1.&#10;It will continue up to n = n. &#10;So,&#10;For r = 0 and n = n, the value is (n choose 0).&#10;For r = 1 and n = n, the value is (n choose 1).&#10;For r = 2 and n = n, the value is (n choose 2).&#10;For r = 3 and n = n, the value is (n choose 3).&#10;For r = 4 and n = n, the value is (n choose 4).&#10;For r = 5 and n = n, the value is (n choose 5).&#10;It will continue up to r = r minus 1. &#10;So,&#10;For r = r minus 1 and n = n, the value is (n choose (r minus 1)).&#10;For r = r and n = n, the value is (n choose r).&#10;For r = 0 and n = n + 1, the value is ((n + 1) choose 0).&#10;For r = 1 and n = n + 1, the value is ((n + 1) choose 1).&#10;For r = 2 and n = n + 1, the value is ((n + 1) choose 2).&#10;For r = 3 and n = n + 1, the value is ((n + 1) choose 3).&#10;For r = 4 and n = n + 1, the value is ((n + 1) choose 4).&#10;For r = 5 and n = n + 1, the value is ((n + 1) choose 5).&#10;It will continue up to r = r. &#10;So,&#10;For r = r and n = n + 1, the value is ((n + 1) choose r).&#10;The value of r = 2 and n = 4 that is 6 plus the value of r = 3 and n = 4 that is 4 equals the value of r = 3 and n = 5 that is 10 and the value of r = r minus 1 and n = n that is n choose (r minus 1) plus the value of r = r and n = n that is n choose r equals the value of r = r and n = n + 1 that is (n + 1) choose r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762" y="2283041"/>
            <a:ext cx="5161550" cy="28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Pascal’s Formula	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305800" cy="3276600"/>
          </a:xfrm>
        </p:spPr>
        <p:txBody>
          <a:bodyPr/>
          <a:lstStyle/>
          <a:p>
            <a:pPr marL="0" indent="0"/>
            <a:r>
              <a:rPr lang="en-IN" dirty="0" smtClean="0"/>
              <a:t>Sometimes it </a:t>
            </a:r>
            <a:r>
              <a:rPr lang="en-IN" dirty="0"/>
              <a:t>is simply called the arithmetic </a:t>
            </a:r>
            <a:r>
              <a:rPr lang="en-IN" dirty="0" smtClean="0"/>
              <a:t>triangle because </a:t>
            </a:r>
            <a:r>
              <a:rPr lang="en-IN" dirty="0"/>
              <a:t>it was used centuries before </a:t>
            </a:r>
            <a:r>
              <a:rPr lang="en-IN" dirty="0" smtClean="0"/>
              <a:t>Pascal by Chinese and </a:t>
            </a:r>
            <a:r>
              <a:rPr lang="en-IN" dirty="0"/>
              <a:t>Persian mathematicians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But Pascal discovered it independently, and </a:t>
            </a:r>
            <a:r>
              <a:rPr lang="en-IN" dirty="0" smtClean="0"/>
              <a:t>ever since 1654</a:t>
            </a:r>
            <a:r>
              <a:rPr lang="en-IN" dirty="0"/>
              <a:t>, when he published a treatise that explored many </a:t>
            </a:r>
            <a:r>
              <a:rPr lang="en-IN" dirty="0" smtClean="0"/>
              <a:t>of its </a:t>
            </a:r>
            <a:r>
              <a:rPr lang="en-IN" dirty="0"/>
              <a:t>features, it has </a:t>
            </a:r>
            <a:r>
              <a:rPr lang="en-IN" dirty="0" smtClean="0"/>
              <a:t>generally been </a:t>
            </a:r>
            <a:r>
              <a:rPr lang="en-IN" dirty="0"/>
              <a:t>known as </a:t>
            </a:r>
            <a:r>
              <a:rPr lang="en-IN" dirty="0" smtClean="0"/>
              <a:t>Pascal’s triangle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02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7" y="228600"/>
            <a:ext cx="4215384" cy="1143000"/>
          </a:xfrm>
        </p:spPr>
        <p:txBody>
          <a:bodyPr/>
          <a:lstStyle/>
          <a:p>
            <a:r>
              <a:rPr lang="en-IN" altLang="en-US" sz="2500" dirty="0" smtClean="0"/>
              <a:t>Example 9.7.3 </a:t>
            </a:r>
            <a:r>
              <a:rPr lang="en-US" altLang="en-US" sz="2500" dirty="0" smtClean="0"/>
              <a:t>– </a:t>
            </a:r>
            <a:r>
              <a:rPr lang="en-US" altLang="en-US" sz="2500" i="1" dirty="0" smtClean="0"/>
              <a:t>C</a:t>
            </a:r>
            <a:r>
              <a:rPr lang="en-IN" altLang="en-US" sz="2500" i="1" dirty="0" err="1" smtClean="0"/>
              <a:t>alculating</a:t>
            </a:r>
            <a:endParaRPr lang="en-IN" altLang="en-US" sz="2500" dirty="0"/>
          </a:p>
        </p:txBody>
      </p:sp>
      <p:pic>
        <p:nvPicPr>
          <p:cNvPr id="5" name="Picture 4" descr="n choose 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53" y="508000"/>
            <a:ext cx="377245" cy="58422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876800" y="577375"/>
            <a:ext cx="3806825" cy="514853"/>
          </a:xfrm>
        </p:spPr>
        <p:txBody>
          <a:bodyPr/>
          <a:lstStyle/>
          <a:p>
            <a:pPr marL="0" indent="0"/>
            <a:r>
              <a:rPr lang="en-IN" i="1" dirty="0"/>
              <a:t>Using Pascal’s Triangle</a:t>
            </a:r>
            <a:endParaRPr lang="en-US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Use Pascal’s triangle to compute the values of</a:t>
            </a:r>
            <a:endParaRPr lang="en-US" altLang="en-US" dirty="0"/>
          </a:p>
        </p:txBody>
      </p:sp>
      <p:pic>
        <p:nvPicPr>
          <p:cNvPr id="7" name="Picture 6" descr="6 choose 2 and 6 choose 3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2140869"/>
            <a:ext cx="2228850" cy="8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6878</TotalTime>
  <Words>698</Words>
  <Application>Microsoft Office PowerPoint</Application>
  <PresentationFormat>On-screen Show (4:3)</PresentationFormat>
  <Paragraphs>101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sample</vt:lpstr>
      <vt:lpstr>CHAPTER 9</vt:lpstr>
      <vt:lpstr>9.7</vt:lpstr>
      <vt:lpstr>Pascal’s Formula and the Binomial Theorem</vt:lpstr>
      <vt:lpstr>Pascal’s Formula</vt:lpstr>
      <vt:lpstr>Pascal’s Formula</vt:lpstr>
      <vt:lpstr>Pascal’s Formula</vt:lpstr>
      <vt:lpstr>Pascal’s Formula</vt:lpstr>
      <vt:lpstr>Pascal’s Formula </vt:lpstr>
      <vt:lpstr>Example 9.7.3 – Calculating</vt:lpstr>
      <vt:lpstr>Example 9.7.3 – Solution</vt:lpstr>
      <vt:lpstr>Pascal’s Formula</vt:lpstr>
      <vt:lpstr>Example 9.7.4 – Deriving New Formulas from Pascal’s Formula</vt:lpstr>
      <vt:lpstr>Example 9.7.4 – Solution</vt:lpstr>
      <vt:lpstr>Example 9.7.4 – Solution</vt:lpstr>
      <vt:lpstr>The Binomial Theorem</vt:lpstr>
      <vt:lpstr>The Binomial Theorem</vt:lpstr>
      <vt:lpstr>The Binomial Theorem</vt:lpstr>
      <vt:lpstr>Example 9.7.5 – Substituting into the Binomial Theorem</vt:lpstr>
      <vt:lpstr>Example 9.7.5 – Solution</vt:lpstr>
      <vt:lpstr>Example 9.7.5 – Solution</vt:lpstr>
      <vt:lpstr>Example 9.7.8 – Using the Binomial Theorem to Simplify a Sum</vt:lpstr>
      <vt:lpstr>Example 9.7.8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2327</cp:revision>
  <dcterms:created xsi:type="dcterms:W3CDTF">2008-12-01T05:36:35Z</dcterms:created>
  <dcterms:modified xsi:type="dcterms:W3CDTF">2019-02-14T05:32:18Z</dcterms:modified>
</cp:coreProperties>
</file>