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827" r:id="rId2"/>
    <p:sldId id="601" r:id="rId3"/>
    <p:sldId id="666" r:id="rId4"/>
    <p:sldId id="814" r:id="rId5"/>
    <p:sldId id="815" r:id="rId6"/>
    <p:sldId id="682" r:id="rId7"/>
    <p:sldId id="768" r:id="rId8"/>
    <p:sldId id="816" r:id="rId9"/>
    <p:sldId id="817" r:id="rId10"/>
    <p:sldId id="818" r:id="rId11"/>
    <p:sldId id="819" r:id="rId12"/>
    <p:sldId id="820" r:id="rId13"/>
    <p:sldId id="821" r:id="rId14"/>
    <p:sldId id="828" r:id="rId15"/>
    <p:sldId id="822" r:id="rId16"/>
    <p:sldId id="823" r:id="rId17"/>
    <p:sldId id="824" r:id="rId18"/>
    <p:sldId id="825" r:id="rId19"/>
    <p:sldId id="826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3" autoAdjust="0"/>
    <p:restoredTop sz="94434" autoAdjust="0"/>
  </p:normalViewPr>
  <p:slideViewPr>
    <p:cSldViewPr>
      <p:cViewPr varScale="1">
        <p:scale>
          <a:sx n="71" d="100"/>
          <a:sy n="71" d="100"/>
        </p:scale>
        <p:origin x="444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4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3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400" b="1" dirty="0"/>
              <a:t>COUNTING AND PROBABILITY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600" dirty="0"/>
              <a:t>Probability Axioms and Expected Value</a:t>
            </a:r>
            <a:endParaRPr lang="en-US" altLang="en-US" sz="3600" dirty="0"/>
          </a:p>
        </p:txBody>
      </p:sp>
      <p:pic>
        <p:nvPicPr>
          <p:cNvPr id="4098" name="Picture 2" descr="A text box has the heading, Probability of the Complement of an Event. The text reads, if A is any event in a sample space S, then P(A complement) = 1 minus P(A). This is labeled as 9.8.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45236"/>
            <a:ext cx="7957776" cy="145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A text box has the heading, Probability of a General Union of Two Events. The text reads, if S is any sample space and A and B are any events in S, then P(A union B) = P(A) + P(B) minus P(A intersection B). This is labeled as 9.8.2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8" y="3962400"/>
            <a:ext cx="7986402" cy="145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800" dirty="0"/>
              <a:t>Example </a:t>
            </a:r>
            <a:r>
              <a:rPr lang="en-IN" altLang="en-US" sz="1800" dirty="0" smtClean="0"/>
              <a:t>9.8.4 </a:t>
            </a:r>
            <a:r>
              <a:rPr lang="en-US" altLang="en-US" sz="1800" dirty="0"/>
              <a:t>– </a:t>
            </a:r>
            <a:r>
              <a:rPr lang="en-IN" altLang="en-US" sz="1800" i="1" dirty="0"/>
              <a:t>Computing the Probability of a General Union of Two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Suppose a card is chosen at random from an ordinary  </a:t>
            </a:r>
            <a:r>
              <a:rPr lang="en-IN" dirty="0" smtClean="0"/>
              <a:t>   52-card deck. What is </a:t>
            </a:r>
            <a:r>
              <a:rPr lang="en-IN" dirty="0"/>
              <a:t>the probability that the card is a face card (jack, queen, or king) or is from one of the </a:t>
            </a:r>
            <a:r>
              <a:rPr lang="en-IN" dirty="0" smtClean="0"/>
              <a:t>red suits </a:t>
            </a:r>
            <a:r>
              <a:rPr lang="en-IN" dirty="0"/>
              <a:t>(hearts or diamonds)?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7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9.8.4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267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be the event that the chosen card is a face card, and let </a:t>
            </a:r>
            <a:r>
              <a:rPr lang="en-IN" i="1" dirty="0"/>
              <a:t>B </a:t>
            </a:r>
            <a:r>
              <a:rPr lang="en-IN" dirty="0"/>
              <a:t>be the event </a:t>
            </a:r>
            <a:r>
              <a:rPr lang="en-IN" dirty="0" smtClean="0"/>
              <a:t>that the </a:t>
            </a:r>
            <a:r>
              <a:rPr lang="en-IN" dirty="0"/>
              <a:t>chosen card is from one of the red suits. The event that the card is a face card or is </a:t>
            </a:r>
            <a:r>
              <a:rPr lang="en-IN" dirty="0" smtClean="0"/>
              <a:t>from one </a:t>
            </a:r>
            <a:r>
              <a:rPr lang="en-IN" dirty="0"/>
              <a:t>of the red suits is 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  <a:p>
            <a:pPr marL="0" indent="0"/>
            <a:endParaRPr lang="en-US" dirty="0">
              <a:solidFill>
                <a:srgbClr val="00AEEF"/>
              </a:solidFill>
            </a:endParaRPr>
          </a:p>
          <a:p>
            <a:pPr marL="0" indent="0"/>
            <a:r>
              <a:rPr lang="en-IN" dirty="0"/>
              <a:t>Now </a:t>
            </a:r>
            <a:r>
              <a:rPr lang="en-IN" i="1" dirty="0"/>
              <a:t>N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) = </a:t>
            </a:r>
            <a:r>
              <a:rPr lang="en-IN" dirty="0" smtClean="0"/>
              <a:t>4 </a:t>
            </a:r>
            <a:r>
              <a:rPr lang="en-IN" b="1" dirty="0" smtClean="0"/>
              <a:t>·</a:t>
            </a:r>
            <a:r>
              <a:rPr lang="en-IN" dirty="0" smtClean="0"/>
              <a:t> 3 = </a:t>
            </a:r>
            <a:r>
              <a:rPr lang="en-IN" dirty="0"/>
              <a:t>12 (because each of the four suits </a:t>
            </a:r>
            <a:r>
              <a:rPr lang="en-IN" dirty="0" smtClean="0"/>
              <a:t>has three </a:t>
            </a:r>
            <a:r>
              <a:rPr lang="en-IN" dirty="0"/>
              <a:t>face cards), and so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) = </a:t>
            </a:r>
            <a:r>
              <a:rPr lang="en-IN" dirty="0" smtClean="0"/>
              <a:t>12</a:t>
            </a:r>
            <a:r>
              <a:rPr lang="en-IN" sz="1200" dirty="0" smtClean="0"/>
              <a:t> </a:t>
            </a:r>
            <a:r>
              <a:rPr lang="en-IN" b="1" dirty="0" smtClean="0"/>
              <a:t>∕</a:t>
            </a:r>
            <a:r>
              <a:rPr lang="en-IN" sz="1200" dirty="0" smtClean="0"/>
              <a:t> </a:t>
            </a:r>
            <a:r>
              <a:rPr lang="en-IN" dirty="0"/>
              <a:t>52</a:t>
            </a:r>
            <a:r>
              <a:rPr lang="en-IN" dirty="0" smtClean="0"/>
              <a:t>.</a:t>
            </a:r>
          </a:p>
          <a:p>
            <a:pPr marL="0" indent="0"/>
            <a:endParaRPr lang="en-US" dirty="0">
              <a:solidFill>
                <a:srgbClr val="00AEEF"/>
              </a:solidFill>
            </a:endParaRPr>
          </a:p>
          <a:p>
            <a:pPr marL="0" indent="0"/>
            <a:r>
              <a:rPr lang="en-IN" dirty="0"/>
              <a:t>Also </a:t>
            </a:r>
            <a:r>
              <a:rPr lang="en-IN" i="1" dirty="0"/>
              <a:t>N</a:t>
            </a:r>
            <a:r>
              <a:rPr lang="en-IN" dirty="0"/>
              <a:t>(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26 (because half the cards are red</a:t>
            </a:r>
            <a:r>
              <a:rPr lang="en-IN" dirty="0" smtClean="0"/>
              <a:t>), and </a:t>
            </a:r>
            <a:r>
              <a:rPr lang="en-IN" dirty="0"/>
              <a:t>so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= 26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 smtClean="0"/>
              <a:t>52</a:t>
            </a:r>
            <a:r>
              <a:rPr lang="en-IN" dirty="0"/>
              <a:t>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9.8.4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524000"/>
          </a:xfrm>
        </p:spPr>
        <p:txBody>
          <a:bodyPr/>
          <a:lstStyle/>
          <a:p>
            <a:pPr marL="0" indent="0"/>
            <a:r>
              <a:rPr lang="en-IN" dirty="0"/>
              <a:t>Finally, </a:t>
            </a:r>
            <a:r>
              <a:rPr lang="en-IN" i="1" dirty="0"/>
              <a:t>N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∩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6 (because there are three face cards </a:t>
            </a:r>
            <a:r>
              <a:rPr lang="en-IN" dirty="0" smtClean="0"/>
              <a:t>in hearts and </a:t>
            </a:r>
            <a:r>
              <a:rPr lang="en-IN" dirty="0"/>
              <a:t>another three in diamonds), and so </a:t>
            </a:r>
            <a:r>
              <a:rPr lang="en-IN" dirty="0" smtClean="0"/>
              <a:t>		   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A </a:t>
            </a:r>
            <a:r>
              <a:rPr lang="en-IN" dirty="0"/>
              <a:t>∩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= 6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 smtClean="0"/>
              <a:t>52</a:t>
            </a:r>
            <a:r>
              <a:rPr lang="en-IN" dirty="0"/>
              <a:t>. It follows from the formula </a:t>
            </a:r>
            <a:r>
              <a:rPr lang="en-IN" dirty="0" smtClean="0"/>
              <a:t>for the </a:t>
            </a:r>
            <a:r>
              <a:rPr lang="en-IN" dirty="0"/>
              <a:t>probability of a union of any two events that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5123" name="Picture 3" descr="P(A union B) = P(A) + P(B) minus P(A intersection B) = 12∕52 + 26∕52 minus 6∕52 = 32∕52 is approximately equal to 61.5%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43250"/>
            <a:ext cx="7723909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114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Thus the probability that the chosen card is a face card or is from one of the red suits </a:t>
            </a:r>
            <a:r>
              <a:rPr lang="en-IN" dirty="0" smtClean="0"/>
              <a:t>is approximately </a:t>
            </a:r>
            <a:r>
              <a:rPr lang="en-IN" dirty="0"/>
              <a:t>61.5%.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3971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Expected Value</a:t>
            </a:r>
            <a:endParaRPr lang="en-US" altLang="en-US" dirty="0"/>
          </a:p>
        </p:txBody>
      </p:sp>
      <p:pic>
        <p:nvPicPr>
          <p:cNvPr id="6146" name="Picture 2" descr="A text box has the heading, Definition. The text reads, suppose the possible outcomes of an experiment, or random process, are real numbers a_1, a_2, a_3,…,a_n, which occur with probabilities p_1, p_2, p_3,…,p_n. The expected value of the process is&#10;sum_(k=1)^n (a_k p_k) = a_1 p_1 + a_2 p_2 + a_3 p_3 + ... + a_n p_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43126" cy="217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/>
              <a:t>Example </a:t>
            </a:r>
            <a:r>
              <a:rPr lang="en-IN" altLang="en-US" sz="3200" dirty="0" smtClean="0"/>
              <a:t>9.8.5 </a:t>
            </a:r>
            <a:r>
              <a:rPr lang="en-US" altLang="en-US" sz="3200" dirty="0"/>
              <a:t>– </a:t>
            </a:r>
            <a:r>
              <a:rPr lang="en-IN" altLang="en-US" sz="3200" i="1" dirty="0"/>
              <a:t>Expected Value of a Lottery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438400"/>
          </a:xfrm>
        </p:spPr>
        <p:txBody>
          <a:bodyPr/>
          <a:lstStyle/>
          <a:p>
            <a:pPr marL="0" indent="0"/>
            <a:r>
              <a:rPr lang="en-IN" dirty="0"/>
              <a:t>Suppose that 500,000 people pay $5 each to play a </a:t>
            </a:r>
            <a:r>
              <a:rPr lang="en-IN" dirty="0" smtClean="0"/>
              <a:t>lottery game </a:t>
            </a:r>
            <a:r>
              <a:rPr lang="en-IN" dirty="0"/>
              <a:t>with the following </a:t>
            </a:r>
            <a:r>
              <a:rPr lang="en-IN" dirty="0" smtClean="0"/>
              <a:t>prizes: one </a:t>
            </a:r>
            <a:r>
              <a:rPr lang="en-IN" dirty="0"/>
              <a:t>grand prize of $1,000,000, 10 second prizes of $1,000 each, 1,000 third prizes of $</a:t>
            </a:r>
            <a:r>
              <a:rPr lang="en-IN" dirty="0" smtClean="0"/>
              <a:t>500 each</a:t>
            </a:r>
            <a:r>
              <a:rPr lang="en-IN" dirty="0"/>
              <a:t>, and 10,000 fourth prizes of $10 each.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What </a:t>
            </a:r>
            <a:r>
              <a:rPr lang="en-IN" dirty="0"/>
              <a:t>is the expected value of a ticket?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44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9.8.5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Each of the 500,000 lottery tickets has the same chance as any other of </a:t>
            </a:r>
            <a:r>
              <a:rPr lang="en-IN" dirty="0" smtClean="0"/>
              <a:t>containing a </a:t>
            </a:r>
            <a:r>
              <a:rPr lang="en-IN" dirty="0"/>
              <a:t>winning lottery number, and so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7170" name="Picture 2" descr="p_k = 1∕500,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1515829" cy="47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60375" y="2209800"/>
            <a:ext cx="8226425" cy="4038600"/>
          </a:xfrm>
        </p:spPr>
        <p:txBody>
          <a:bodyPr/>
          <a:lstStyle/>
          <a:p>
            <a:pPr marL="0" indent="0"/>
            <a:r>
              <a:rPr lang="en-IN" dirty="0" smtClean="0"/>
              <a:t> 	       for each </a:t>
            </a:r>
            <a:r>
              <a:rPr lang="en-IN" i="1" dirty="0" smtClean="0"/>
              <a:t>k </a:t>
            </a:r>
            <a:r>
              <a:rPr lang="en-IN" dirty="0" smtClean="0"/>
              <a:t>= 1, 2, 3, . . . , 500,000. Let </a:t>
            </a:r>
            <a:r>
              <a:rPr lang="en-IN" i="1" dirty="0" smtClean="0"/>
              <a:t>a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i</a:t>
            </a:r>
            <a:r>
              <a:rPr lang="en-IN" i="1" dirty="0" smtClean="0"/>
              <a:t> </a:t>
            </a:r>
            <a:r>
              <a:rPr lang="en-IN" dirty="0" smtClean="0"/>
              <a:t>be the net gain for an individual ticket </a:t>
            </a:r>
            <a:r>
              <a:rPr lang="en-IN" i="1" dirty="0" smtClean="0"/>
              <a:t>a</a:t>
            </a:r>
            <a:r>
              <a:rPr lang="en-IN" sz="100" i="1" dirty="0" smtClean="0"/>
              <a:t> </a:t>
            </a:r>
            <a:r>
              <a:rPr lang="en-IN" i="1" baseline="-25000" dirty="0" smtClean="0"/>
              <a:t>i</a:t>
            </a:r>
            <a:r>
              <a:rPr lang="en-IN" dirty="0" smtClean="0"/>
              <a:t>, where </a:t>
            </a:r>
            <a:r>
              <a:rPr lang="en-IN" i="1" dirty="0" smtClean="0"/>
              <a:t>a</a:t>
            </a:r>
            <a:r>
              <a:rPr lang="en-IN" baseline="-25000" dirty="0" smtClean="0"/>
              <a:t>1</a:t>
            </a:r>
            <a:r>
              <a:rPr lang="en-IN" dirty="0" smtClean="0"/>
              <a:t> = 999,995 (the net gain for the grand-prize ticket, which is one million dollars minus the $5 cost of the winning ticket), </a:t>
            </a:r>
            <a:r>
              <a:rPr lang="en-IN" i="1" dirty="0" smtClean="0"/>
              <a:t>a</a:t>
            </a:r>
            <a:r>
              <a:rPr lang="en-IN" baseline="-25000" dirty="0" smtClean="0"/>
              <a:t>2</a:t>
            </a:r>
            <a:r>
              <a:rPr lang="en-IN" dirty="0" smtClean="0"/>
              <a:t> = </a:t>
            </a:r>
            <a:r>
              <a:rPr lang="en-IN" i="1" dirty="0" smtClean="0"/>
              <a:t>a</a:t>
            </a:r>
            <a:r>
              <a:rPr lang="en-IN" baseline="-25000" dirty="0" smtClean="0"/>
              <a:t>3</a:t>
            </a:r>
            <a:r>
              <a:rPr lang="en-IN" dirty="0" smtClean="0"/>
              <a:t> = … = </a:t>
            </a:r>
            <a:r>
              <a:rPr lang="en-IN" i="1" dirty="0" smtClean="0"/>
              <a:t>a</a:t>
            </a:r>
            <a:r>
              <a:rPr lang="en-IN" baseline="-25000" dirty="0" smtClean="0"/>
              <a:t>11</a:t>
            </a:r>
            <a:r>
              <a:rPr lang="en-IN" dirty="0" smtClean="0"/>
              <a:t> = 995 (the net gain for each of the 10 second-prize tickets), </a:t>
            </a:r>
            <a:r>
              <a:rPr lang="en-IN" i="1" dirty="0" smtClean="0"/>
              <a:t>a</a:t>
            </a:r>
            <a:r>
              <a:rPr lang="en-IN" baseline="-25000" dirty="0" smtClean="0"/>
              <a:t>12</a:t>
            </a:r>
            <a:r>
              <a:rPr lang="en-IN" dirty="0" smtClean="0"/>
              <a:t> = </a:t>
            </a:r>
            <a:r>
              <a:rPr lang="en-IN" i="1" dirty="0" smtClean="0"/>
              <a:t>a</a:t>
            </a:r>
            <a:r>
              <a:rPr lang="en-IN" baseline="-25000" dirty="0" smtClean="0"/>
              <a:t>13</a:t>
            </a:r>
            <a:r>
              <a:rPr lang="en-IN" dirty="0" smtClean="0"/>
              <a:t> = … = </a:t>
            </a:r>
            <a:r>
              <a:rPr lang="en-IN" i="1" dirty="0" smtClean="0"/>
              <a:t>a</a:t>
            </a:r>
            <a:r>
              <a:rPr lang="en-IN" baseline="-25000" dirty="0" smtClean="0"/>
              <a:t>1,011</a:t>
            </a:r>
            <a:r>
              <a:rPr lang="en-IN" dirty="0" smtClean="0"/>
              <a:t> = 495 (the net gain for each of the 1,000 third-prize tickets), and </a:t>
            </a:r>
            <a:r>
              <a:rPr lang="en-IN" i="1" dirty="0" smtClean="0"/>
              <a:t>a</a:t>
            </a:r>
            <a:r>
              <a:rPr lang="en-IN" baseline="-25000" dirty="0" smtClean="0"/>
              <a:t>1,012</a:t>
            </a:r>
            <a:r>
              <a:rPr lang="en-IN" dirty="0" smtClean="0"/>
              <a:t> = </a:t>
            </a:r>
            <a:r>
              <a:rPr lang="en-IN" i="1" dirty="0" smtClean="0"/>
              <a:t>a</a:t>
            </a:r>
            <a:r>
              <a:rPr lang="en-IN" baseline="-25000" dirty="0" smtClean="0"/>
              <a:t>1,013</a:t>
            </a:r>
            <a:r>
              <a:rPr lang="en-IN" dirty="0" smtClean="0"/>
              <a:t> = … = </a:t>
            </a:r>
            <a:r>
              <a:rPr lang="en-IN" i="1" dirty="0" smtClean="0"/>
              <a:t>a</a:t>
            </a:r>
            <a:r>
              <a:rPr lang="en-IN" baseline="-25000" dirty="0" smtClean="0"/>
              <a:t>11,011</a:t>
            </a:r>
            <a:r>
              <a:rPr lang="en-IN" dirty="0" smtClean="0"/>
              <a:t> = 5 (the net gain for each of the 10,000 fourth-prize tickets).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9.8.5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Since the remaining 488,989 tickets just lose $5, </a:t>
            </a:r>
            <a:r>
              <a:rPr lang="en-IN" i="1" dirty="0"/>
              <a:t>a</a:t>
            </a:r>
            <a:r>
              <a:rPr lang="en-IN" baseline="-25000" dirty="0"/>
              <a:t>11,012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i="1" dirty="0"/>
              <a:t>a</a:t>
            </a:r>
            <a:r>
              <a:rPr lang="en-IN" baseline="-25000" dirty="0"/>
              <a:t>11,013</a:t>
            </a:r>
            <a:r>
              <a:rPr lang="en-IN" dirty="0"/>
              <a:t> </a:t>
            </a:r>
            <a:r>
              <a:rPr lang="en-IN" dirty="0" smtClean="0"/>
              <a:t>= … = </a:t>
            </a:r>
            <a:r>
              <a:rPr lang="en-IN" i="1" dirty="0"/>
              <a:t>a</a:t>
            </a:r>
            <a:r>
              <a:rPr lang="en-IN" baseline="-25000" dirty="0"/>
              <a:t>500,000</a:t>
            </a:r>
            <a:r>
              <a:rPr lang="en-IN" dirty="0"/>
              <a:t> = −5</a:t>
            </a:r>
            <a:r>
              <a:rPr lang="en-IN" dirty="0" smtClean="0"/>
              <a:t>. The </a:t>
            </a:r>
            <a:r>
              <a:rPr lang="en-IN" dirty="0"/>
              <a:t>expected value of a ticket is therefore</a:t>
            </a:r>
            <a:endParaRPr lang="en-IN" dirty="0" smtClean="0">
              <a:solidFill>
                <a:srgbClr val="00AEEF"/>
              </a:solidFill>
            </a:endParaRPr>
          </a:p>
        </p:txBody>
      </p:sp>
      <p:pic>
        <p:nvPicPr>
          <p:cNvPr id="8194" name="Picture 2" descr="sum_(k=1)^500,000 (a_k p_k) = sum_(k=1)^500,000 (a_k * (1∕500,000)). The action comment for this line reads, because each p_k = 1∕500,000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010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 = (1∕500,000)sum_(k=1)^500,000 (a_k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010025"/>
            <a:ext cx="22383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849504" y="4291012"/>
            <a:ext cx="22098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theorem 5.1.1(2)</a:t>
            </a:r>
          </a:p>
        </p:txBody>
      </p:sp>
    </p:spTree>
    <p:extLst>
      <p:ext uri="{BB962C8B-B14F-4D97-AF65-F5344CB8AC3E}">
        <p14:creationId xmlns:p14="http://schemas.microsoft.com/office/powerpoint/2010/main" val="940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9.8.5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9218" name="Picture 2" descr=" = 1∕500,000(999,995 + 10*995 + 1,000*495 + 10,000*5 + (negative 5)*488,98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1" y="1633971"/>
            <a:ext cx="7819159" cy="67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 =  1∕500,000(999,995 + 9,950 + 495,000 + 50,000 minus 2,444,94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590800"/>
            <a:ext cx="6572250" cy="63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505200"/>
            <a:ext cx="8226425" cy="1828800"/>
          </a:xfrm>
        </p:spPr>
        <p:txBody>
          <a:bodyPr/>
          <a:lstStyle/>
          <a:p>
            <a:pPr marL="0" indent="0"/>
            <a:r>
              <a:rPr lang="en-IN" dirty="0"/>
              <a:t> </a:t>
            </a:r>
            <a:r>
              <a:rPr lang="en-IN" dirty="0" smtClean="0"/>
              <a:t>   = </a:t>
            </a:r>
            <a:r>
              <a:rPr lang="en-IN" dirty="0"/>
              <a:t>−1.78</a:t>
            </a:r>
            <a:r>
              <a:rPr lang="en-IN" dirty="0" smtClean="0"/>
              <a:t>.</a:t>
            </a:r>
          </a:p>
          <a:p>
            <a:pPr marL="0" indent="0"/>
            <a:endParaRPr lang="en-IN" sz="1100" dirty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other words, a person who continues to play this </a:t>
            </a:r>
            <a:r>
              <a:rPr lang="en-IN" dirty="0" smtClean="0"/>
              <a:t>lottery for </a:t>
            </a:r>
            <a:r>
              <a:rPr lang="en-IN" dirty="0"/>
              <a:t>a very long </a:t>
            </a:r>
            <a:r>
              <a:rPr lang="en-IN" dirty="0" smtClean="0"/>
              <a:t>time </a:t>
            </a:r>
            <a:r>
              <a:rPr lang="en-IN" dirty="0"/>
              <a:t>will </a:t>
            </a:r>
            <a:r>
              <a:rPr lang="en-IN" dirty="0" smtClean="0"/>
              <a:t>probably win </a:t>
            </a:r>
            <a:r>
              <a:rPr lang="en-IN" dirty="0"/>
              <a:t>some money occasionally but on average will lose $1.78 per ticket.</a:t>
            </a:r>
            <a:endParaRPr lang="en-IN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9.8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057400"/>
            <a:ext cx="8029575" cy="121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dirty="0"/>
              <a:t>Probability Axioms and Expected Value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600" dirty="0"/>
              <a:t>Probability Axioms and Expected Value</a:t>
            </a:r>
            <a:endParaRPr lang="en-US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10000"/>
          </a:xfrm>
        </p:spPr>
        <p:txBody>
          <a:bodyPr/>
          <a:lstStyle/>
          <a:p>
            <a:pPr marL="0" indent="0"/>
            <a:r>
              <a:rPr lang="en-IN" dirty="0"/>
              <a:t>Up to this point, we have calculated probabilities only for situations, such as tossing a </a:t>
            </a:r>
            <a:r>
              <a:rPr lang="en-IN" dirty="0" smtClean="0"/>
              <a:t>fair coin </a:t>
            </a:r>
            <a:r>
              <a:rPr lang="en-IN" dirty="0"/>
              <a:t>or rolling a pair of balanced dice, where the outcomes in the sample space are </a:t>
            </a:r>
            <a:r>
              <a:rPr lang="en-IN" dirty="0" smtClean="0"/>
              <a:t>all equally </a:t>
            </a:r>
            <a:r>
              <a:rPr lang="en-IN" dirty="0"/>
              <a:t>likely. </a:t>
            </a:r>
            <a:endParaRPr lang="en-IN" dirty="0" smtClean="0"/>
          </a:p>
          <a:p>
            <a:pPr marL="0" indent="0"/>
            <a:endParaRPr lang="en-IN" sz="1800" dirty="0"/>
          </a:p>
          <a:p>
            <a:pPr marL="0" indent="0"/>
            <a:r>
              <a:rPr lang="en-IN" dirty="0" smtClean="0"/>
              <a:t>But </a:t>
            </a:r>
            <a:r>
              <a:rPr lang="en-IN" dirty="0"/>
              <a:t>coins are not always fair and dice are not always balanced. </a:t>
            </a:r>
            <a:endParaRPr lang="en-IN" dirty="0" smtClean="0"/>
          </a:p>
          <a:p>
            <a:pPr marL="0" indent="0"/>
            <a:endParaRPr lang="en-IN" sz="1600" dirty="0"/>
          </a:p>
          <a:p>
            <a:pPr marL="0" indent="0"/>
            <a:r>
              <a:rPr lang="en-IN" dirty="0" smtClean="0"/>
              <a:t>How </a:t>
            </a:r>
            <a:r>
              <a:rPr lang="en-IN" dirty="0"/>
              <a:t>is </a:t>
            </a:r>
            <a:r>
              <a:rPr lang="en-IN" dirty="0" smtClean="0"/>
              <a:t>it possible </a:t>
            </a:r>
            <a:r>
              <a:rPr lang="en-IN" dirty="0"/>
              <a:t>to calculate probabilities for these more general situations?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8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600" dirty="0"/>
              <a:t>Probability Axioms and Expected Value</a:t>
            </a:r>
            <a:endParaRPr lang="en-US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The following axioms were formulated by A. N. Kolmogorov in 1933 to provide a </a:t>
            </a:r>
            <a:r>
              <a:rPr lang="en-IN" dirty="0" smtClean="0"/>
              <a:t>theoretical foundation </a:t>
            </a:r>
            <a:r>
              <a:rPr lang="en-IN" dirty="0"/>
              <a:t>for a far-ranging theory of probability.</a:t>
            </a:r>
            <a:endParaRPr lang="en-US" altLang="en-US" dirty="0"/>
          </a:p>
        </p:txBody>
      </p:sp>
      <p:pic>
        <p:nvPicPr>
          <p:cNvPr id="1026" name="Picture 2" descr="A text box has the heading, Probability Axioms. The text reads, let S be a sample space. A probability function P from the set of all events in S to the set of real numbers satisfies the following three axioms: For all events A and B in S:&#10;1. 0 is less than or equal to P(A) is less than or equal to 1.&#10;2. P(empty set) = 0 and P(S) = 1.&#10;3. if A and B are disjoint (that is, if a intersection B = empty set), then the probability of the union of A and B is&#10;P(A union B) = P(A) + P(B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42" y="2667000"/>
            <a:ext cx="7402842" cy="282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600" dirty="0"/>
              <a:t>Probability Axioms and Expected Value</a:t>
            </a:r>
            <a:endParaRPr lang="en-US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438400"/>
          </a:xfrm>
        </p:spPr>
        <p:txBody>
          <a:bodyPr/>
          <a:lstStyle/>
          <a:p>
            <a:pPr marL="0" indent="0"/>
            <a:r>
              <a:rPr lang="en-IN" dirty="0"/>
              <a:t>In this section we state the </a:t>
            </a:r>
            <a:r>
              <a:rPr lang="en-IN" dirty="0" smtClean="0"/>
              <a:t>axioms, derive </a:t>
            </a:r>
            <a:r>
              <a:rPr lang="en-IN" dirty="0"/>
              <a:t>a few consequences, and introduce the notion of expected </a:t>
            </a:r>
            <a:r>
              <a:rPr lang="en-IN" dirty="0" smtClean="0"/>
              <a:t>value.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Recall </a:t>
            </a:r>
            <a:r>
              <a:rPr lang="en-IN" dirty="0"/>
              <a:t>that a sample space is a set of all outcomes of a random process or </a:t>
            </a:r>
            <a:r>
              <a:rPr lang="en-IN" dirty="0" smtClean="0"/>
              <a:t>experiment and </a:t>
            </a:r>
            <a:r>
              <a:rPr lang="en-IN" dirty="0"/>
              <a:t>that an event is a subset of a sample space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30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/>
              <a:t>Example </a:t>
            </a:r>
            <a:r>
              <a:rPr lang="en-IN" altLang="en-US" sz="2900" dirty="0" smtClean="0"/>
              <a:t>9.8.1 </a:t>
            </a:r>
            <a:r>
              <a:rPr lang="en-US" altLang="en-US" sz="2900" dirty="0"/>
              <a:t>– </a:t>
            </a:r>
            <a:r>
              <a:rPr lang="en-US" altLang="en-US" sz="2900" i="1" dirty="0"/>
              <a:t>Applying the Probability Axioms</a:t>
            </a:r>
            <a:endParaRPr lang="en-IN" altLang="en-US" sz="29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Suppose that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events in a sample space </a:t>
            </a:r>
            <a:r>
              <a:rPr lang="en-IN" i="1" dirty="0"/>
              <a:t>S</a:t>
            </a:r>
            <a:r>
              <a:rPr lang="en-IN" dirty="0"/>
              <a:t>. If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disjoint, </a:t>
            </a:r>
            <a:r>
              <a:rPr lang="en-IN" dirty="0" smtClean="0"/>
              <a:t>could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A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0.6 and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0.8?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9.8.1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No. Probability axiom 3 would imply that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 smtClean="0"/>
              <a:t>) + </a:t>
            </a:r>
            <a:r>
              <a:rPr lang="en-IN" i="1" dirty="0" smtClean="0"/>
              <a:t>P</a:t>
            </a:r>
            <a:r>
              <a:rPr lang="en-IN" dirty="0" smtClean="0"/>
              <a:t>(</a:t>
            </a:r>
            <a:r>
              <a:rPr lang="en-IN" i="1" dirty="0" smtClean="0"/>
              <a:t>B</a:t>
            </a:r>
            <a:r>
              <a:rPr lang="en-IN" dirty="0"/>
              <a:t>) </a:t>
            </a:r>
            <a:r>
              <a:rPr lang="en-IN" dirty="0" smtClean="0"/>
              <a:t>= 0.6 + 0.8 = </a:t>
            </a:r>
            <a:r>
              <a:rPr lang="en-IN" dirty="0"/>
              <a:t>1.4, and since 1.4 </a:t>
            </a:r>
            <a:r>
              <a:rPr lang="en-IN" dirty="0" smtClean="0"/>
              <a:t>&gt; </a:t>
            </a:r>
            <a:r>
              <a:rPr lang="en-IN" dirty="0"/>
              <a:t>1, this result would violate probability axiom 1.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9.8.2 </a:t>
            </a:r>
            <a:r>
              <a:rPr lang="en-US" altLang="en-US" sz="2200" dirty="0"/>
              <a:t>– </a:t>
            </a:r>
            <a:r>
              <a:rPr lang="en-IN" altLang="en-US" sz="2200" i="1" dirty="0"/>
              <a:t>The Probability of the Complement of an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Suppose that </a:t>
            </a:r>
            <a:r>
              <a:rPr lang="en-IN" i="1" dirty="0"/>
              <a:t>A </a:t>
            </a:r>
            <a:r>
              <a:rPr lang="en-IN" dirty="0"/>
              <a:t>is an event in a sample space </a:t>
            </a:r>
            <a:r>
              <a:rPr lang="en-IN" i="1" dirty="0"/>
              <a:t>S</a:t>
            </a:r>
            <a:r>
              <a:rPr lang="en-IN" dirty="0"/>
              <a:t>. Deduce that</a:t>
            </a:r>
            <a:endParaRPr lang="en-US" altLang="en-US" dirty="0"/>
          </a:p>
        </p:txBody>
      </p:sp>
      <p:pic>
        <p:nvPicPr>
          <p:cNvPr id="2050" name="Picture 2" descr="P(A complement) = 1 minus P(A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05000"/>
            <a:ext cx="2152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9.8.2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i="1" dirty="0" smtClean="0"/>
              <a:t>S </a:t>
            </a:r>
            <a:r>
              <a:rPr lang="en-IN" dirty="0" smtClean="0"/>
              <a:t>representing </a:t>
            </a:r>
            <a:r>
              <a:rPr lang="en-IN" dirty="0"/>
              <a:t>the universal set </a:t>
            </a:r>
            <a:r>
              <a:rPr lang="en-IN" i="1" dirty="0"/>
              <a:t>U</a:t>
            </a:r>
            <a:r>
              <a:rPr lang="en-IN" dirty="0"/>
              <a:t>,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3074" name="Picture 2" descr="A intersection A complement = empty set, and A union A complement = 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1200"/>
            <a:ext cx="403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90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Thus </a:t>
            </a:r>
            <a:r>
              <a:rPr lang="en-IN" i="1" dirty="0"/>
              <a:t>S </a:t>
            </a:r>
            <a:r>
              <a:rPr lang="en-IN" dirty="0"/>
              <a:t>is the disjoint union of </a:t>
            </a:r>
            <a:r>
              <a:rPr lang="en-IN" i="1" dirty="0"/>
              <a:t>A </a:t>
            </a:r>
            <a:r>
              <a:rPr lang="en-IN" dirty="0"/>
              <a:t>and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3075" name="Picture 3" descr="A complement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371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5944393" y="2572512"/>
            <a:ext cx="1293813" cy="533400"/>
          </a:xfrm>
        </p:spPr>
        <p:txBody>
          <a:bodyPr/>
          <a:lstStyle/>
          <a:p>
            <a:pPr marL="0" indent="0"/>
            <a:r>
              <a:rPr lang="en-IN" dirty="0"/>
              <a:t>and so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3076" name="Picture 4" descr="P(A union A complement) = P(A) + P(A complement) = P(s) = 1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228975"/>
            <a:ext cx="468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o P(A) + P(A complement) =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16" y="3962400"/>
            <a:ext cx="2657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86200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and </a:t>
            </a:r>
            <a:r>
              <a:rPr lang="en-IN" dirty="0"/>
              <a:t>subtracting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) from both sides gives the result that</a:t>
            </a:r>
            <a:endParaRPr lang="en-IN" sz="1800" dirty="0" smtClean="0">
              <a:solidFill>
                <a:srgbClr val="00AEEF"/>
              </a:solidFill>
            </a:endParaRPr>
          </a:p>
        </p:txBody>
      </p:sp>
      <p:pic>
        <p:nvPicPr>
          <p:cNvPr id="3078" name="Picture 6" descr="P(A complement) = 1 minus P(A)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21336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9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8790</TotalTime>
  <Words>746</Words>
  <Application>Microsoft Office PowerPoint</Application>
  <PresentationFormat>On-screen Show (4:3)</PresentationFormat>
  <Paragraphs>77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sample</vt:lpstr>
      <vt:lpstr>CHAPTER 9</vt:lpstr>
      <vt:lpstr>9.8</vt:lpstr>
      <vt:lpstr>Probability Axioms and Expected Value</vt:lpstr>
      <vt:lpstr>Probability Axioms and Expected Value</vt:lpstr>
      <vt:lpstr>Probability Axioms and Expected Value</vt:lpstr>
      <vt:lpstr>Example 9.8.1 – Applying the Probability Axioms</vt:lpstr>
      <vt:lpstr>Example 9.8.1 – Solution</vt:lpstr>
      <vt:lpstr>Example 9.8.2 – The Probability of the Complement of an Event</vt:lpstr>
      <vt:lpstr>Example 9.8.2 – Solution</vt:lpstr>
      <vt:lpstr>Probability Axioms and Expected Value</vt:lpstr>
      <vt:lpstr>Example 9.8.4 – Computing the Probability of a General Union of Two Events</vt:lpstr>
      <vt:lpstr>Example 9.8.4 – Solution</vt:lpstr>
      <vt:lpstr>Example 9.8.4 – Solution</vt:lpstr>
      <vt:lpstr>Expected Value</vt:lpstr>
      <vt:lpstr>Expected Value</vt:lpstr>
      <vt:lpstr>Example 9.8.5 – Expected Value of a Lottery</vt:lpstr>
      <vt:lpstr>Example 9.8.5 – Solution</vt:lpstr>
      <vt:lpstr>Example 9.8.5 – Solution</vt:lpstr>
      <vt:lpstr>Example 9.8.5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4269</cp:revision>
  <dcterms:created xsi:type="dcterms:W3CDTF">2008-12-01T05:36:35Z</dcterms:created>
  <dcterms:modified xsi:type="dcterms:W3CDTF">2019-02-14T05:32:21Z</dcterms:modified>
</cp:coreProperties>
</file>