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864" r:id="rId2"/>
    <p:sldId id="601" r:id="rId3"/>
    <p:sldId id="865" r:id="rId4"/>
    <p:sldId id="666" r:id="rId5"/>
    <p:sldId id="828" r:id="rId6"/>
    <p:sldId id="829" r:id="rId7"/>
    <p:sldId id="830" r:id="rId8"/>
    <p:sldId id="831" r:id="rId9"/>
    <p:sldId id="866" r:id="rId10"/>
    <p:sldId id="823" r:id="rId11"/>
    <p:sldId id="832" r:id="rId12"/>
    <p:sldId id="834" r:id="rId13"/>
    <p:sldId id="835" r:id="rId14"/>
    <p:sldId id="833" r:id="rId15"/>
    <p:sldId id="836" r:id="rId16"/>
    <p:sldId id="837" r:id="rId17"/>
    <p:sldId id="838" r:id="rId18"/>
    <p:sldId id="839" r:id="rId19"/>
    <p:sldId id="867" r:id="rId20"/>
    <p:sldId id="841" r:id="rId21"/>
    <p:sldId id="842" r:id="rId22"/>
    <p:sldId id="843" r:id="rId23"/>
    <p:sldId id="844" r:id="rId24"/>
    <p:sldId id="845" r:id="rId25"/>
    <p:sldId id="847" r:id="rId26"/>
    <p:sldId id="846" r:id="rId27"/>
    <p:sldId id="848" r:id="rId28"/>
    <p:sldId id="849" r:id="rId29"/>
    <p:sldId id="850" r:id="rId30"/>
    <p:sldId id="851" r:id="rId31"/>
    <p:sldId id="852" r:id="rId32"/>
    <p:sldId id="853" r:id="rId33"/>
    <p:sldId id="854" r:id="rId34"/>
    <p:sldId id="855" r:id="rId35"/>
    <p:sldId id="856" r:id="rId36"/>
    <p:sldId id="857" r:id="rId37"/>
    <p:sldId id="858" r:id="rId38"/>
    <p:sldId id="859" r:id="rId39"/>
    <p:sldId id="860" r:id="rId40"/>
    <p:sldId id="861" r:id="rId41"/>
    <p:sldId id="862" r:id="rId42"/>
    <p:sldId id="863" r:id="rId43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3" autoAdjust="0"/>
    <p:restoredTop sz="94241" autoAdjust="0"/>
  </p:normalViewPr>
  <p:slideViewPr>
    <p:cSldViewPr>
      <p:cViewPr varScale="1">
        <p:scale>
          <a:sx n="71" d="100"/>
          <a:sy n="71" d="100"/>
        </p:scale>
        <p:origin x="492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400" b="1" dirty="0"/>
              <a:t>COUNTING AND PROBABILITY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Bayes’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81200"/>
          </a:xfrm>
        </p:spPr>
        <p:txBody>
          <a:bodyPr/>
          <a:lstStyle/>
          <a:p>
            <a:pPr marL="0" indent="0"/>
            <a:r>
              <a:rPr lang="en-IN" dirty="0"/>
              <a:t>Thomas Bayes </a:t>
            </a:r>
            <a:r>
              <a:rPr lang="en-IN" dirty="0" smtClean="0"/>
              <a:t>was an </a:t>
            </a:r>
            <a:r>
              <a:rPr lang="en-IN" dirty="0"/>
              <a:t>English Presbyterian minister who devoted much of his energies to mathematics. </a:t>
            </a:r>
            <a:r>
              <a:rPr lang="en-IN" dirty="0" smtClean="0"/>
              <a:t>The theorem </a:t>
            </a:r>
            <a:r>
              <a:rPr lang="en-IN" dirty="0"/>
              <a:t>that bears his name was </a:t>
            </a:r>
            <a:r>
              <a:rPr lang="en-IN" dirty="0" smtClean="0"/>
              <a:t>published posthumously </a:t>
            </a:r>
            <a:r>
              <a:rPr lang="en-IN" dirty="0"/>
              <a:t>in </a:t>
            </a:r>
            <a:r>
              <a:rPr lang="en-IN" dirty="0" smtClean="0"/>
              <a:t>1763. The </a:t>
            </a:r>
            <a:r>
              <a:rPr lang="en-IN" dirty="0"/>
              <a:t>portrait at the left </a:t>
            </a:r>
            <a:r>
              <a:rPr lang="en-IN" dirty="0" smtClean="0"/>
              <a:t>is the </a:t>
            </a:r>
            <a:r>
              <a:rPr lang="en-IN" dirty="0"/>
              <a:t>only one attributed to him, but its authenticity has </a:t>
            </a:r>
            <a:r>
              <a:rPr lang="en-IN" dirty="0" smtClean="0"/>
              <a:t>recently come </a:t>
            </a:r>
            <a:r>
              <a:rPr lang="en-IN" dirty="0"/>
              <a:t>into question.</a:t>
            </a:r>
            <a:endParaRPr lang="en-US" altLang="en-US" dirty="0"/>
          </a:p>
        </p:txBody>
      </p:sp>
      <p:pic>
        <p:nvPicPr>
          <p:cNvPr id="3074" name="Picture 2" descr="A text box has the heading, Theorem 9.9.1 Bayes' Theorem. The text reads, Suppose a sample space S is a union of mutually disjoint events B_1, B_2, B_3, … , B_n, suppose A is an event in S, and suppose both A and each B_k have nonzero probabilities for every integer k with 1 is less than or equal to k is less than or equal to n. Then &#10;P(B_k|A) = (P(A|B_k)P(B_k))∕(P(A|B_1) P(B_1) + P(A|B_2) P(B_2) + ... + P(A|B_n) P(B_n)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15" y="3352800"/>
            <a:ext cx="7407285" cy="21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4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9.9.3 </a:t>
            </a:r>
            <a:r>
              <a:rPr lang="en-US" altLang="en-US" sz="3000" dirty="0"/>
              <a:t>– </a:t>
            </a:r>
            <a:r>
              <a:rPr lang="en-US" altLang="en-US" sz="3000" i="1" dirty="0"/>
              <a:t>Applying Bayes’ Theorem</a:t>
            </a:r>
            <a:endParaRPr lang="en-IN" altLang="en-US" sz="3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962400"/>
          </a:xfrm>
        </p:spPr>
        <p:txBody>
          <a:bodyPr/>
          <a:lstStyle/>
          <a:p>
            <a:pPr marL="0" indent="0"/>
            <a:r>
              <a:rPr lang="en-IN" dirty="0"/>
              <a:t>Most medical tests occasionally produce incorrect results, called false positives and false </a:t>
            </a:r>
            <a:r>
              <a:rPr lang="en-IN" dirty="0" smtClean="0"/>
              <a:t>negatives.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When </a:t>
            </a:r>
            <a:r>
              <a:rPr lang="en-IN" dirty="0"/>
              <a:t>a test is designed to determine whether a patient has a certain disease, a </a:t>
            </a:r>
            <a:r>
              <a:rPr lang="en-IN" b="1" dirty="0" smtClean="0"/>
              <a:t>false positive </a:t>
            </a:r>
            <a:r>
              <a:rPr lang="en-IN" dirty="0"/>
              <a:t>result indicates that a patient has the disease when the patient does not have it.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A </a:t>
            </a:r>
            <a:r>
              <a:rPr lang="en-IN" b="1" dirty="0" smtClean="0"/>
              <a:t>false negative </a:t>
            </a:r>
            <a:r>
              <a:rPr lang="en-IN" dirty="0"/>
              <a:t>result indicates that a patient does not have the disease when the patient does have it.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7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9.9.3 </a:t>
            </a:r>
            <a:r>
              <a:rPr lang="en-US" altLang="en-US" sz="3000" dirty="0"/>
              <a:t>– </a:t>
            </a:r>
            <a:r>
              <a:rPr lang="en-US" altLang="en-US" sz="3000" i="1" dirty="0"/>
              <a:t>Applying Bayes’ Theorem</a:t>
            </a:r>
            <a:endParaRPr lang="en-IN" altLang="en-US" sz="3000" i="1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pPr marL="0" indent="0"/>
            <a:r>
              <a:rPr lang="en-IN" dirty="0"/>
              <a:t>When large-scale health screenings are performed for diseases with relatively low </a:t>
            </a:r>
            <a:r>
              <a:rPr lang="en-IN" dirty="0" smtClean="0"/>
              <a:t>incidence, those </a:t>
            </a:r>
            <a:r>
              <a:rPr lang="en-IN" dirty="0"/>
              <a:t>who develop the screening procedures have to balance several </a:t>
            </a:r>
            <a:r>
              <a:rPr lang="en-IN" dirty="0" smtClean="0"/>
              <a:t>considerations: the </a:t>
            </a:r>
            <a:r>
              <a:rPr lang="en-IN" dirty="0"/>
              <a:t>per-person cost of the screening, follow-up costs for further testing of false </a:t>
            </a:r>
            <a:r>
              <a:rPr lang="en-IN" dirty="0" smtClean="0"/>
              <a:t>positives, and </a:t>
            </a:r>
            <a:r>
              <a:rPr lang="en-IN" dirty="0"/>
              <a:t>the possibility that people who have the disease will develop unwarranted </a:t>
            </a:r>
            <a:r>
              <a:rPr lang="en-IN" dirty="0" smtClean="0"/>
              <a:t>confidence in </a:t>
            </a:r>
            <a:r>
              <a:rPr lang="en-IN" dirty="0"/>
              <a:t>the state of their health</a:t>
            </a:r>
            <a:r>
              <a:rPr lang="en-IN" dirty="0" smtClean="0"/>
              <a:t>.</a:t>
            </a:r>
          </a:p>
          <a:p>
            <a:pPr marL="0" indent="0"/>
            <a:endParaRPr lang="en-US" altLang="en-US" sz="1800" dirty="0"/>
          </a:p>
          <a:p>
            <a:pPr marL="0" indent="0"/>
            <a:r>
              <a:rPr lang="en-IN" dirty="0"/>
              <a:t>Consider a medical test that screens for a disease found in 5 people in 1,000. </a:t>
            </a:r>
            <a:r>
              <a:rPr lang="en-IN" dirty="0" smtClean="0"/>
              <a:t>Suppose that </a:t>
            </a:r>
            <a:r>
              <a:rPr lang="en-IN" dirty="0"/>
              <a:t>the false positive rate is 3% and the false negative rate is 1%.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46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9.9.3 </a:t>
            </a:r>
            <a:r>
              <a:rPr lang="en-US" altLang="en-US" sz="3000" dirty="0"/>
              <a:t>– </a:t>
            </a:r>
            <a:r>
              <a:rPr lang="en-US" altLang="en-US" sz="3000" i="1" dirty="0"/>
              <a:t>Applying Bayes’ Theorem</a:t>
            </a:r>
            <a:endParaRPr lang="en-IN" altLang="en-US" sz="3000" i="1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pPr marL="0" indent="0"/>
            <a:r>
              <a:rPr lang="en-IN" dirty="0"/>
              <a:t>Then 99% of the time </a:t>
            </a:r>
            <a:r>
              <a:rPr lang="en-IN" dirty="0" smtClean="0"/>
              <a:t>a person </a:t>
            </a:r>
            <a:r>
              <a:rPr lang="en-IN" dirty="0"/>
              <a:t>who has the condition tests positive for it, and 97% of the time a person who </a:t>
            </a:r>
            <a:r>
              <a:rPr lang="en-IN" dirty="0" smtClean="0"/>
              <a:t>does not </a:t>
            </a:r>
            <a:r>
              <a:rPr lang="en-IN" dirty="0"/>
              <a:t>have the condition tests negative for it. </a:t>
            </a:r>
            <a:endParaRPr lang="en-IN" dirty="0" smtClean="0"/>
          </a:p>
          <a:p>
            <a:pPr marL="0" indent="0"/>
            <a:endParaRPr lang="en-IN" dirty="0"/>
          </a:p>
          <a:p>
            <a:pPr marL="341313" indent="-341313"/>
            <a:r>
              <a:rPr lang="en-IN" dirty="0" smtClean="0"/>
              <a:t>a. What </a:t>
            </a:r>
            <a:r>
              <a:rPr lang="en-IN" dirty="0"/>
              <a:t>is the probability that a randomly chosen </a:t>
            </a:r>
            <a:r>
              <a:rPr lang="en-IN" dirty="0" smtClean="0"/>
              <a:t>person who </a:t>
            </a:r>
            <a:r>
              <a:rPr lang="en-IN" dirty="0"/>
              <a:t>tests positive for the </a:t>
            </a:r>
            <a:r>
              <a:rPr lang="en-IN" dirty="0" smtClean="0"/>
              <a:t>disease actually </a:t>
            </a:r>
            <a:r>
              <a:rPr lang="en-IN" dirty="0"/>
              <a:t>has the </a:t>
            </a:r>
            <a:r>
              <a:rPr lang="en-IN" dirty="0" smtClean="0"/>
              <a:t>disease?</a:t>
            </a:r>
          </a:p>
          <a:p>
            <a:pPr marL="341313" indent="-341313"/>
            <a:endParaRPr lang="en-IN" sz="300" dirty="0" smtClean="0"/>
          </a:p>
          <a:p>
            <a:pPr marL="341313" indent="-341313"/>
            <a:r>
              <a:rPr lang="en-IN" dirty="0" smtClean="0"/>
              <a:t>b</a:t>
            </a:r>
            <a:r>
              <a:rPr lang="en-IN" dirty="0"/>
              <a:t>. What is the probability that a randomly chosen person who tests negative for the </a:t>
            </a:r>
            <a:r>
              <a:rPr lang="en-IN" dirty="0" smtClean="0"/>
              <a:t>disease does </a:t>
            </a:r>
            <a:r>
              <a:rPr lang="en-IN" dirty="0"/>
              <a:t>not in fact have the disease?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7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19400"/>
          </a:xfrm>
        </p:spPr>
        <p:txBody>
          <a:bodyPr/>
          <a:lstStyle/>
          <a:p>
            <a:pPr marL="0" indent="0"/>
            <a:r>
              <a:rPr lang="en-IN" dirty="0"/>
              <a:t>Consider a person chosen at random from among those screened.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Let </a:t>
            </a:r>
            <a:r>
              <a:rPr lang="en-IN" i="1" dirty="0"/>
              <a:t>A </a:t>
            </a:r>
            <a:r>
              <a:rPr lang="en-IN" dirty="0"/>
              <a:t>be </a:t>
            </a:r>
            <a:r>
              <a:rPr lang="en-IN" dirty="0" smtClean="0"/>
              <a:t>the event </a:t>
            </a:r>
            <a:r>
              <a:rPr lang="en-IN" dirty="0"/>
              <a:t>that the person tests positive for the disease, </a:t>
            </a:r>
            <a:r>
              <a:rPr lang="en-IN" i="1" dirty="0"/>
              <a:t>B</a:t>
            </a:r>
            <a:r>
              <a:rPr lang="en-IN" baseline="-25000" dirty="0"/>
              <a:t>1</a:t>
            </a:r>
            <a:r>
              <a:rPr lang="en-IN" dirty="0"/>
              <a:t> the event that the person actually </a:t>
            </a:r>
            <a:r>
              <a:rPr lang="en-IN" dirty="0" smtClean="0"/>
              <a:t>has the </a:t>
            </a:r>
            <a:r>
              <a:rPr lang="en-IN" dirty="0"/>
              <a:t>disease, and </a:t>
            </a:r>
            <a:r>
              <a:rPr lang="en-IN" i="1" dirty="0"/>
              <a:t>B</a:t>
            </a:r>
            <a:r>
              <a:rPr lang="en-IN" baseline="-25000" dirty="0"/>
              <a:t>2</a:t>
            </a:r>
            <a:r>
              <a:rPr lang="en-IN" dirty="0"/>
              <a:t> the event that the person does not have the disease</a:t>
            </a:r>
            <a:r>
              <a:rPr lang="en-IN" dirty="0" smtClean="0"/>
              <a:t>. </a:t>
            </a:r>
            <a:r>
              <a:rPr lang="en-IN" dirty="0"/>
              <a:t>Then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4098" name="Picture 2" descr="P(A|B_1) = 0.99, P(A complement|B_1) = 0.01, P(A complement|B_2) = 0.97,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78"/>
          <a:stretch/>
        </p:blipFill>
        <p:spPr bwMode="auto">
          <a:xfrm>
            <a:off x="990600" y="4295775"/>
            <a:ext cx="6665794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and P(A|B_2) = 0.03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6"/>
          <a:stretch/>
        </p:blipFill>
        <p:spPr bwMode="auto">
          <a:xfrm>
            <a:off x="4793492" y="4829175"/>
            <a:ext cx="282650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3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Also, because 5 people in 1,000 have the </a:t>
            </a:r>
            <a:r>
              <a:rPr lang="en-IN" dirty="0" smtClean="0"/>
              <a:t>disease, </a:t>
            </a:r>
          </a:p>
          <a:p>
            <a:pPr marL="0" indent="0"/>
            <a:r>
              <a:rPr lang="en-IN" i="1" dirty="0"/>
              <a:t>	</a:t>
            </a:r>
            <a:r>
              <a:rPr lang="en-IN" i="1" dirty="0" smtClean="0"/>
              <a:t>	P</a:t>
            </a:r>
            <a:r>
              <a:rPr lang="en-IN" dirty="0" smtClean="0"/>
              <a:t>(</a:t>
            </a:r>
            <a:r>
              <a:rPr lang="en-IN" i="1" dirty="0" smtClean="0"/>
              <a:t>B</a:t>
            </a:r>
            <a:r>
              <a:rPr lang="en-IN" baseline="-25000" dirty="0" smtClean="0"/>
              <a:t>1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0.005 and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B</a:t>
            </a:r>
            <a:r>
              <a:rPr lang="en-IN" baseline="-25000" dirty="0"/>
              <a:t>2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0.995</a:t>
            </a:r>
            <a:r>
              <a:rPr lang="en-IN" dirty="0" smtClean="0"/>
              <a:t>.</a:t>
            </a:r>
          </a:p>
          <a:p>
            <a:pPr marL="0" indent="0"/>
            <a:endParaRPr lang="en-US" sz="1400" dirty="0">
              <a:solidFill>
                <a:srgbClr val="00AEEF"/>
              </a:solidFill>
            </a:endParaRPr>
          </a:p>
          <a:p>
            <a:pPr marL="0" indent="0"/>
            <a:r>
              <a:rPr lang="en-IN" dirty="0"/>
              <a:t>a. By Bayes’ theorem,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5122" name="Picture 2" descr="P(B_1|A) = (P(A|B_1)P(B_1))∕ (P(A|B_1)P(B_1) + P(A|B_2)P(B_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36627"/>
            <a:ext cx="501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 = ((0.99)(0.005))∕ (0.99)(0.005) + (0.03)(0.995)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124325"/>
            <a:ext cx="37814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029200"/>
            <a:ext cx="8226425" cy="457200"/>
          </a:xfrm>
        </p:spPr>
        <p:txBody>
          <a:bodyPr/>
          <a:lstStyle/>
          <a:p>
            <a:pPr marL="0" indent="0"/>
            <a:r>
              <a:rPr lang="en-IN" dirty="0" smtClean="0"/>
              <a:t>		       </a:t>
            </a:r>
            <a:r>
              <a:rPr lang="en-IN" dirty="0" smtClean="0">
                <a:latin typeface="Arial Unicode MS"/>
                <a:ea typeface="Arial Unicode MS"/>
                <a:cs typeface="Arial Unicode MS"/>
              </a:rPr>
              <a:t>≅</a:t>
            </a:r>
            <a:r>
              <a:rPr lang="en-IN" dirty="0" smtClean="0"/>
              <a:t> </a:t>
            </a:r>
            <a:r>
              <a:rPr lang="en-IN" dirty="0"/>
              <a:t>0.1422 </a:t>
            </a:r>
            <a:r>
              <a:rPr lang="en-IN" dirty="0">
                <a:latin typeface="Arial Unicode MS"/>
                <a:ea typeface="Arial Unicode MS"/>
                <a:cs typeface="Arial Unicode MS"/>
              </a:rPr>
              <a:t>≅</a:t>
            </a:r>
            <a:r>
              <a:rPr lang="en-IN" dirty="0" smtClean="0"/>
              <a:t> </a:t>
            </a:r>
            <a:r>
              <a:rPr lang="en-IN" dirty="0"/>
              <a:t>14.2%.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Thus the probability that a person with a positive test </a:t>
            </a:r>
            <a:r>
              <a:rPr lang="en-IN" dirty="0" smtClean="0"/>
              <a:t>result actually </a:t>
            </a:r>
            <a:r>
              <a:rPr lang="en-IN" dirty="0"/>
              <a:t>has the disease </a:t>
            </a:r>
            <a:r>
              <a:rPr lang="en-IN" dirty="0" smtClean="0"/>
              <a:t>is approximately </a:t>
            </a:r>
            <a:r>
              <a:rPr lang="en-IN" dirty="0"/>
              <a:t>14.2</a:t>
            </a:r>
            <a:r>
              <a:rPr lang="en-IN" dirty="0" smtClean="0"/>
              <a:t>%.</a:t>
            </a:r>
          </a:p>
          <a:p>
            <a:pPr marL="0" indent="0"/>
            <a:endParaRPr lang="en-IN" sz="1400" dirty="0"/>
          </a:p>
          <a:p>
            <a:pPr marL="0" indent="0"/>
            <a:r>
              <a:rPr lang="en-IN" dirty="0" smtClean="0"/>
              <a:t>b</a:t>
            </a:r>
            <a:r>
              <a:rPr lang="en-IN" dirty="0"/>
              <a:t>. By Bayes’ theorem,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6146" name="Picture 2" descr="P(B_2|A^c) = ((P(A^c|B_2)P(B_2))∕ (P(A^c|B_1)P(B_1) + P(A^c|B_2)P(B_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5210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 = ((0.97)(0.995))∕ ((0.01)(0.005) + (0.97)(0.995)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57650"/>
            <a:ext cx="3810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60375" y="4953000"/>
            <a:ext cx="8226425" cy="457200"/>
          </a:xfrm>
        </p:spPr>
        <p:txBody>
          <a:bodyPr/>
          <a:lstStyle/>
          <a:p>
            <a:r>
              <a:rPr lang="en-IN" dirty="0" smtClean="0"/>
              <a:t>		                </a:t>
            </a:r>
            <a:r>
              <a:rPr lang="en-IN" sz="1050" dirty="0" smtClean="0"/>
              <a:t> </a:t>
            </a:r>
            <a:r>
              <a:rPr lang="en-IN" dirty="0" smtClean="0">
                <a:latin typeface="Arial Unicode MS"/>
                <a:ea typeface="Arial Unicode MS"/>
                <a:cs typeface="Arial Unicode MS"/>
              </a:rPr>
              <a:t>≅</a:t>
            </a:r>
            <a:r>
              <a:rPr lang="en-IN" dirty="0" smtClean="0"/>
              <a:t> </a:t>
            </a:r>
            <a:r>
              <a:rPr lang="en-IN" dirty="0"/>
              <a:t>0.999948 </a:t>
            </a:r>
            <a:r>
              <a:rPr lang="en-IN" dirty="0">
                <a:latin typeface="Arial Unicode MS"/>
                <a:ea typeface="Arial Unicode MS"/>
                <a:cs typeface="Arial Unicode MS"/>
              </a:rPr>
              <a:t>≅</a:t>
            </a:r>
            <a:r>
              <a:rPr lang="en-IN" dirty="0" smtClean="0"/>
              <a:t> </a:t>
            </a:r>
            <a:r>
              <a:rPr lang="en-IN" dirty="0"/>
              <a:t>99.995</a:t>
            </a:r>
            <a:r>
              <a:rPr lang="en-IN" dirty="0" smtClean="0"/>
              <a:t>%.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81400"/>
          </a:xfrm>
        </p:spPr>
        <p:txBody>
          <a:bodyPr/>
          <a:lstStyle/>
          <a:p>
            <a:pPr marL="0" indent="0"/>
            <a:r>
              <a:rPr lang="en-IN" dirty="0"/>
              <a:t>Thus the probability that a person with a negative test result does not have the disease </a:t>
            </a:r>
            <a:r>
              <a:rPr lang="en-IN" dirty="0" smtClean="0"/>
              <a:t>is approximately </a:t>
            </a:r>
            <a:r>
              <a:rPr lang="en-IN" dirty="0"/>
              <a:t>99.995</a:t>
            </a:r>
            <a:r>
              <a:rPr lang="en-IN" dirty="0" smtClean="0"/>
              <a:t>%.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You </a:t>
            </a:r>
            <a:r>
              <a:rPr lang="en-IN" dirty="0"/>
              <a:t>might be surprised by these numbers, but they are fairly typical of the </a:t>
            </a:r>
            <a:r>
              <a:rPr lang="en-IN" dirty="0" smtClean="0"/>
              <a:t>situation where </a:t>
            </a:r>
            <a:r>
              <a:rPr lang="en-IN" dirty="0"/>
              <a:t>the screening test is significantly less expensive than a more </a:t>
            </a:r>
            <a:r>
              <a:rPr lang="en-IN" dirty="0" smtClean="0"/>
              <a:t>accurate test </a:t>
            </a:r>
            <a:r>
              <a:rPr lang="en-IN" dirty="0"/>
              <a:t>for </a:t>
            </a:r>
            <a:r>
              <a:rPr lang="en-IN" dirty="0" smtClean="0"/>
              <a:t>the </a:t>
            </a:r>
            <a:r>
              <a:rPr lang="en-IN" dirty="0"/>
              <a:t>same disease yet produces positive results for nearly all people with the disease.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05000"/>
          </a:xfrm>
        </p:spPr>
        <p:txBody>
          <a:bodyPr/>
          <a:lstStyle/>
          <a:p>
            <a:pPr marL="0" indent="0"/>
            <a:r>
              <a:rPr lang="en-IN" dirty="0"/>
              <a:t>Using </a:t>
            </a:r>
            <a:r>
              <a:rPr lang="en-IN" dirty="0" smtClean="0"/>
              <a:t>the screening </a:t>
            </a:r>
            <a:r>
              <a:rPr lang="en-IN" dirty="0"/>
              <a:t>test limits the expense </a:t>
            </a:r>
            <a:r>
              <a:rPr lang="en-IN" dirty="0" smtClean="0"/>
              <a:t>of unnecessarily </a:t>
            </a:r>
            <a:r>
              <a:rPr lang="en-IN" dirty="0"/>
              <a:t>using the more costly test to a </a:t>
            </a:r>
            <a:r>
              <a:rPr lang="en-IN" dirty="0" smtClean="0"/>
              <a:t>relatively small </a:t>
            </a:r>
            <a:r>
              <a:rPr lang="en-IN" dirty="0"/>
              <a:t>percentage of the population being screened, while only rarely indicating that a </a:t>
            </a:r>
            <a:r>
              <a:rPr lang="en-IN" dirty="0" smtClean="0"/>
              <a:t>person who </a:t>
            </a:r>
            <a:r>
              <a:rPr lang="en-IN" dirty="0"/>
              <a:t>has the disease is free of it.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Independent Events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9261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9.9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057400"/>
            <a:ext cx="8029575" cy="121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3600" dirty="0"/>
              <a:t>Conditional Probability, Bayes’ </a:t>
            </a:r>
            <a:r>
              <a:rPr lang="en-IN" altLang="en-US" sz="3600" dirty="0" smtClean="0"/>
              <a:t>Formula, and </a:t>
            </a:r>
            <a:r>
              <a:rPr lang="en-IN" altLang="en-US" sz="3600" dirty="0"/>
              <a:t>Independent Events</a:t>
            </a:r>
            <a:endParaRPr lang="en-US" altLang="en-US" sz="36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267200"/>
          </a:xfrm>
        </p:spPr>
        <p:txBody>
          <a:bodyPr/>
          <a:lstStyle/>
          <a:p>
            <a:pPr marL="0" indent="0"/>
            <a:r>
              <a:rPr lang="en-IN" dirty="0"/>
              <a:t>Suppose a fair coin is tossed twice. It seems intuitively clear that the outcome of the </a:t>
            </a:r>
            <a:r>
              <a:rPr lang="en-IN" dirty="0" smtClean="0"/>
              <a:t>first toss </a:t>
            </a:r>
            <a:r>
              <a:rPr lang="en-IN" dirty="0"/>
              <a:t>does not depend in any way on the outcome of the second toss, </a:t>
            </a:r>
            <a:r>
              <a:rPr lang="en-IN" dirty="0" smtClean="0"/>
              <a:t>and conversely</a:t>
            </a:r>
            <a:r>
              <a:rPr lang="en-IN" dirty="0"/>
              <a:t>, the </a:t>
            </a:r>
            <a:r>
              <a:rPr lang="en-IN" dirty="0" smtClean="0"/>
              <a:t>outcome of </a:t>
            </a:r>
            <a:r>
              <a:rPr lang="en-IN" dirty="0"/>
              <a:t>the second toss does not depend on the outcome of the first toss. </a:t>
            </a:r>
            <a:endParaRPr lang="en-IN" dirty="0" smtClean="0"/>
          </a:p>
          <a:p>
            <a:pPr marL="0" indent="0"/>
            <a:endParaRPr lang="en-IN" sz="1100" dirty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other words, </a:t>
            </a:r>
            <a:r>
              <a:rPr lang="en-IN" dirty="0" smtClean="0"/>
              <a:t>if, for </a:t>
            </a:r>
            <a:r>
              <a:rPr lang="en-IN" dirty="0"/>
              <a:t>instance, </a:t>
            </a:r>
            <a:r>
              <a:rPr lang="en-IN" i="1" dirty="0"/>
              <a:t>A </a:t>
            </a:r>
            <a:r>
              <a:rPr lang="en-IN" dirty="0"/>
              <a:t>is the event that a head is obtained </a:t>
            </a:r>
            <a:r>
              <a:rPr lang="en-IN" dirty="0" smtClean="0"/>
              <a:t>on the </a:t>
            </a:r>
            <a:r>
              <a:rPr lang="en-IN" dirty="0"/>
              <a:t>first toss and </a:t>
            </a:r>
            <a:r>
              <a:rPr lang="en-IN" i="1" dirty="0"/>
              <a:t>B </a:t>
            </a:r>
            <a:r>
              <a:rPr lang="en-IN" dirty="0"/>
              <a:t>is the event that </a:t>
            </a:r>
            <a:r>
              <a:rPr lang="en-IN" dirty="0" smtClean="0"/>
              <a:t>a head </a:t>
            </a:r>
            <a:r>
              <a:rPr lang="en-IN" dirty="0"/>
              <a:t>is obtained on the second toss, then if the coin is </a:t>
            </a:r>
            <a:r>
              <a:rPr lang="en-IN" dirty="0" smtClean="0"/>
              <a:t>tossed randomly both </a:t>
            </a:r>
            <a:r>
              <a:rPr lang="en-IN" dirty="0"/>
              <a:t>times, </a:t>
            </a:r>
            <a:r>
              <a:rPr lang="en-IN" dirty="0" smtClean="0"/>
              <a:t>events </a:t>
            </a:r>
            <a:r>
              <a:rPr lang="en-IN" i="1" dirty="0" smtClean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should </a:t>
            </a:r>
            <a:r>
              <a:rPr lang="en-IN" dirty="0" smtClean="0"/>
              <a:t>be </a:t>
            </a:r>
            <a:r>
              <a:rPr lang="en-IN" i="1" dirty="0" smtClean="0"/>
              <a:t>independent </a:t>
            </a:r>
            <a:r>
              <a:rPr lang="en-IN" dirty="0"/>
              <a:t>in the sense that</a:t>
            </a:r>
            <a:endParaRPr lang="en-US" altLang="en-US" dirty="0"/>
          </a:p>
        </p:txBody>
      </p:sp>
      <p:pic>
        <p:nvPicPr>
          <p:cNvPr id="7171" name="Picture 3" descr="P(A|B) = P(A) and P(B|A) = P(B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84064"/>
            <a:ext cx="3985805" cy="34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3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Independent Events</a:t>
            </a:r>
          </a:p>
        </p:txBody>
      </p:sp>
      <p:pic>
        <p:nvPicPr>
          <p:cNvPr id="8194" name="Picture 2" descr="A text box has the heading, Definition. The text reads, If A and B are events in a sample space S, then A and B are independent if, and only if, &#10;P(A intersection B) = P(A)*P(B)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50" y="1524083"/>
            <a:ext cx="8159850" cy="167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1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700" dirty="0"/>
              <a:t>Example </a:t>
            </a:r>
            <a:r>
              <a:rPr lang="en-IN" altLang="en-US" sz="2700" dirty="0" smtClean="0"/>
              <a:t>9.9.4 </a:t>
            </a:r>
            <a:r>
              <a:rPr lang="en-US" altLang="en-US" sz="2700" dirty="0"/>
              <a:t>– </a:t>
            </a:r>
            <a:r>
              <a:rPr lang="en-US" altLang="en-US" sz="2700" i="1" dirty="0"/>
              <a:t>Disjoint Events and Independence</a:t>
            </a:r>
            <a:endParaRPr lang="en-IN" altLang="en-US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be events in a sample space </a:t>
            </a:r>
            <a:r>
              <a:rPr lang="en-IN" i="1" dirty="0"/>
              <a:t>S</a:t>
            </a:r>
            <a:r>
              <a:rPr lang="en-IN" dirty="0"/>
              <a:t>, and suppose</a:t>
            </a:r>
            <a:endParaRPr lang="en-US" altLang="en-US" dirty="0"/>
          </a:p>
        </p:txBody>
      </p:sp>
      <p:pic>
        <p:nvPicPr>
          <p:cNvPr id="9218" name="Picture 2" descr="A intersection B =  empty set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561368" cy="31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6425" cy="1066800"/>
          </a:xfrm>
        </p:spPr>
        <p:txBody>
          <a:bodyPr/>
          <a:lstStyle/>
          <a:p>
            <a:pPr marL="0" indent="0"/>
            <a:r>
              <a:rPr lang="en-IN" i="1" dirty="0" smtClean="0"/>
              <a:t>                   P</a:t>
            </a:r>
            <a:r>
              <a:rPr lang="en-IN" dirty="0" smtClean="0"/>
              <a:t>(</a:t>
            </a:r>
            <a:r>
              <a:rPr lang="en-IN" i="1" dirty="0" smtClean="0"/>
              <a:t>A</a:t>
            </a:r>
            <a:r>
              <a:rPr lang="en-IN" dirty="0"/>
              <a:t>) ≠ 0, </a:t>
            </a:r>
            <a:r>
              <a:rPr lang="en-IN" dirty="0" smtClean="0"/>
              <a:t>and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B</a:t>
            </a:r>
            <a:r>
              <a:rPr lang="en-IN" dirty="0"/>
              <a:t>) ≠ 0. Show that </a:t>
            </a:r>
            <a:endParaRPr lang="en-IN" dirty="0" smtClean="0"/>
          </a:p>
          <a:p>
            <a:pPr marL="0" indent="0"/>
            <a:r>
              <a:rPr lang="en-IN" i="1" dirty="0"/>
              <a:t>	</a:t>
            </a:r>
            <a:r>
              <a:rPr lang="en-IN" i="1" dirty="0" smtClean="0"/>
              <a:t>	     P</a:t>
            </a:r>
            <a:r>
              <a:rPr lang="en-IN" dirty="0" smtClean="0"/>
              <a:t>(</a:t>
            </a:r>
            <a:r>
              <a:rPr lang="en-IN" i="1" dirty="0" smtClean="0"/>
              <a:t>A </a:t>
            </a:r>
            <a:r>
              <a:rPr lang="en-IN" dirty="0"/>
              <a:t>∩ </a:t>
            </a:r>
            <a:r>
              <a:rPr lang="en-IN" i="1" dirty="0"/>
              <a:t>B</a:t>
            </a:r>
            <a:r>
              <a:rPr lang="en-IN" dirty="0"/>
              <a:t>) ≠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A</a:t>
            </a:r>
            <a:r>
              <a:rPr lang="en-IN" dirty="0"/>
              <a:t>) </a:t>
            </a:r>
            <a:r>
              <a:rPr lang="en-IN" b="1" dirty="0" smtClean="0"/>
              <a:t>·</a:t>
            </a:r>
            <a:r>
              <a:rPr lang="en-IN" dirty="0" smtClean="0"/>
              <a:t>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B</a:t>
            </a:r>
            <a:r>
              <a:rPr lang="en-IN" dirty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Because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0243" name="Picture 3" descr="A intersection B = empty set, P(A intersection B) =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828800"/>
            <a:ext cx="3181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226425" cy="1981200"/>
          </a:xfrm>
        </p:spPr>
        <p:txBody>
          <a:bodyPr/>
          <a:lstStyle/>
          <a:p>
            <a:pPr marL="0" indent="0"/>
            <a:r>
              <a:rPr lang="en-IN" dirty="0"/>
              <a:t>by probability axiom 2. But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 smtClean="0"/>
              <a:t>)</a:t>
            </a:r>
            <a:r>
              <a:rPr lang="en-IN" b="1" dirty="0"/>
              <a:t> ·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B</a:t>
            </a:r>
            <a:r>
              <a:rPr lang="en-IN" dirty="0"/>
              <a:t>) ≠</a:t>
            </a:r>
            <a:r>
              <a:rPr lang="en-IN" dirty="0" smtClean="0"/>
              <a:t> 0 because </a:t>
            </a:r>
            <a:r>
              <a:rPr lang="en-IN" dirty="0"/>
              <a:t>neither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) nor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B</a:t>
            </a:r>
            <a:r>
              <a:rPr lang="en-IN" dirty="0"/>
              <a:t>) equals zero.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Thus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∩</a:t>
            </a:r>
            <a:r>
              <a:rPr lang="en-IN" dirty="0" smtClean="0"/>
              <a:t> </a:t>
            </a:r>
            <a:r>
              <a:rPr lang="en-IN" i="1" dirty="0"/>
              <a:t>B</a:t>
            </a:r>
            <a:r>
              <a:rPr lang="en-IN" dirty="0"/>
              <a:t>) ≠</a:t>
            </a:r>
            <a:r>
              <a:rPr lang="en-IN" dirty="0" smtClean="0"/>
              <a:t>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 smtClean="0"/>
              <a:t>)</a:t>
            </a:r>
            <a:r>
              <a:rPr lang="en-IN" b="1" dirty="0"/>
              <a:t> ·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B</a:t>
            </a:r>
            <a:r>
              <a:rPr lang="en-IN" dirty="0"/>
              <a:t>).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600" dirty="0"/>
              <a:t>Example </a:t>
            </a:r>
            <a:r>
              <a:rPr lang="en-IN" altLang="en-US" sz="1600" dirty="0" smtClean="0"/>
              <a:t>9.9.6 </a:t>
            </a:r>
            <a:r>
              <a:rPr lang="en-US" altLang="en-US" sz="1600" dirty="0"/>
              <a:t>– </a:t>
            </a:r>
            <a:r>
              <a:rPr lang="en-IN" altLang="en-US" sz="1600" i="1" dirty="0"/>
              <a:t>Computing Probabilities of Intersections of Two 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pPr marL="0" indent="0"/>
            <a:r>
              <a:rPr lang="en-IN" dirty="0"/>
              <a:t>A coin is loaded so that the probability of heads is 0.6. Suppose the coin is tossed </a:t>
            </a:r>
            <a:r>
              <a:rPr lang="en-IN" dirty="0" smtClean="0"/>
              <a:t>twice.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Although </a:t>
            </a:r>
            <a:r>
              <a:rPr lang="en-IN" dirty="0"/>
              <a:t>the probability of heads is greater than the probability </a:t>
            </a:r>
            <a:r>
              <a:rPr lang="en-IN" dirty="0" smtClean="0"/>
              <a:t>of tails</a:t>
            </a:r>
            <a:r>
              <a:rPr lang="en-IN" dirty="0"/>
              <a:t>, there is no </a:t>
            </a:r>
            <a:r>
              <a:rPr lang="en-IN" dirty="0" smtClean="0"/>
              <a:t>reason to </a:t>
            </a:r>
            <a:r>
              <a:rPr lang="en-IN" dirty="0"/>
              <a:t>believe that whether the coin lands heads or tails on one toss will affect whether </a:t>
            </a:r>
            <a:r>
              <a:rPr lang="en-IN" dirty="0" smtClean="0"/>
              <a:t>it lands heads </a:t>
            </a:r>
            <a:r>
              <a:rPr lang="en-IN" dirty="0"/>
              <a:t>or tails on the other toss.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Thus </a:t>
            </a:r>
            <a:r>
              <a:rPr lang="en-IN" dirty="0"/>
              <a:t>it is reasonable to assume that the results of the </a:t>
            </a:r>
            <a:r>
              <a:rPr lang="en-IN" dirty="0" smtClean="0"/>
              <a:t>tosses are </a:t>
            </a:r>
            <a:r>
              <a:rPr lang="en-IN" dirty="0"/>
              <a:t>independent.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21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600" dirty="0"/>
              <a:t>Example </a:t>
            </a:r>
            <a:r>
              <a:rPr lang="en-IN" altLang="en-US" sz="1600" dirty="0" smtClean="0"/>
              <a:t>9.9.6 </a:t>
            </a:r>
            <a:r>
              <a:rPr lang="en-US" altLang="en-US" sz="1600" dirty="0"/>
              <a:t>– </a:t>
            </a:r>
            <a:r>
              <a:rPr lang="en-IN" altLang="en-US" sz="1600" i="1" dirty="0"/>
              <a:t>Computing Probabilities of Intersections of Two Independent Events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971800"/>
          </a:xfrm>
        </p:spPr>
        <p:txBody>
          <a:bodyPr/>
          <a:lstStyle/>
          <a:p>
            <a:r>
              <a:rPr lang="en-IN" dirty="0" smtClean="0"/>
              <a:t>a. What </a:t>
            </a:r>
            <a:r>
              <a:rPr lang="en-IN" dirty="0"/>
              <a:t>is the probability of obtaining two </a:t>
            </a:r>
            <a:r>
              <a:rPr lang="en-IN" dirty="0" smtClean="0"/>
              <a:t>heads?</a:t>
            </a:r>
          </a:p>
          <a:p>
            <a:endParaRPr lang="en-IN" sz="2000" dirty="0" smtClean="0"/>
          </a:p>
          <a:p>
            <a:r>
              <a:rPr lang="en-IN" dirty="0" smtClean="0"/>
              <a:t>b</a:t>
            </a:r>
            <a:r>
              <a:rPr lang="en-IN" dirty="0"/>
              <a:t>. What is the probability of obtaining one </a:t>
            </a:r>
            <a:r>
              <a:rPr lang="en-IN" dirty="0" smtClean="0"/>
              <a:t>head?</a:t>
            </a:r>
          </a:p>
          <a:p>
            <a:endParaRPr lang="en-IN" sz="2000" dirty="0"/>
          </a:p>
          <a:p>
            <a:r>
              <a:rPr lang="en-IN" dirty="0" smtClean="0"/>
              <a:t>c</a:t>
            </a:r>
            <a:r>
              <a:rPr lang="en-IN" dirty="0"/>
              <a:t>. What is the probability of obtaining no </a:t>
            </a:r>
            <a:r>
              <a:rPr lang="en-IN" dirty="0" smtClean="0"/>
              <a:t>heads?</a:t>
            </a:r>
          </a:p>
          <a:p>
            <a:endParaRPr lang="en-IN" sz="2000" dirty="0"/>
          </a:p>
          <a:p>
            <a:r>
              <a:rPr lang="en-IN" dirty="0" smtClean="0"/>
              <a:t>d</a:t>
            </a:r>
            <a:r>
              <a:rPr lang="en-IN" dirty="0"/>
              <a:t>. What is the probability of obtaining at least one head?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9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657600"/>
          </a:xfrm>
        </p:spPr>
        <p:txBody>
          <a:bodyPr/>
          <a:lstStyle/>
          <a:p>
            <a:pPr marL="0" indent="0"/>
            <a:r>
              <a:rPr lang="en-IN" dirty="0"/>
              <a:t>The sample space </a:t>
            </a:r>
            <a:r>
              <a:rPr lang="en-IN" i="1" dirty="0"/>
              <a:t>S </a:t>
            </a:r>
            <a:r>
              <a:rPr lang="en-IN" dirty="0"/>
              <a:t>consists of the four outcomes </a:t>
            </a:r>
            <a:r>
              <a:rPr lang="en-IN" dirty="0" smtClean="0"/>
              <a:t>      {</a:t>
            </a:r>
            <a:r>
              <a:rPr lang="en-IN" i="1" dirty="0"/>
              <a:t>HH</a:t>
            </a:r>
            <a:r>
              <a:rPr lang="en-IN" dirty="0"/>
              <a:t>, </a:t>
            </a:r>
            <a:r>
              <a:rPr lang="en-IN" i="1" dirty="0"/>
              <a:t>HT</a:t>
            </a:r>
            <a:r>
              <a:rPr lang="en-IN" dirty="0"/>
              <a:t>, </a:t>
            </a:r>
            <a:r>
              <a:rPr lang="en-IN" i="1" dirty="0"/>
              <a:t>TH</a:t>
            </a:r>
            <a:r>
              <a:rPr lang="en-IN" dirty="0"/>
              <a:t>, </a:t>
            </a:r>
            <a:r>
              <a:rPr lang="en-IN" i="1" dirty="0"/>
              <a:t>TT</a:t>
            </a:r>
            <a:r>
              <a:rPr lang="en-IN" dirty="0"/>
              <a:t>}, which </a:t>
            </a:r>
            <a:r>
              <a:rPr lang="en-IN" dirty="0" smtClean="0"/>
              <a:t>are not </a:t>
            </a:r>
            <a:r>
              <a:rPr lang="en-IN" dirty="0"/>
              <a:t>equally likely.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Let </a:t>
            </a:r>
            <a:r>
              <a:rPr lang="en-IN" i="1" dirty="0"/>
              <a:t>E </a:t>
            </a:r>
            <a:r>
              <a:rPr lang="en-IN" dirty="0"/>
              <a:t>be the event that a head is obtained on the first toss, and let </a:t>
            </a:r>
            <a:r>
              <a:rPr lang="en-IN" i="1" dirty="0" smtClean="0"/>
              <a:t>F </a:t>
            </a:r>
            <a:r>
              <a:rPr lang="en-IN" dirty="0" smtClean="0"/>
              <a:t>be the </a:t>
            </a:r>
            <a:r>
              <a:rPr lang="en-IN" dirty="0"/>
              <a:t>event that a head is obtained on the second toss</a:t>
            </a:r>
            <a:r>
              <a:rPr lang="en-IN" dirty="0" smtClean="0"/>
              <a:t>.</a:t>
            </a:r>
          </a:p>
          <a:p>
            <a:pPr marL="0" indent="0"/>
            <a:endParaRPr lang="en-US" dirty="0">
              <a:solidFill>
                <a:srgbClr val="00AEEF"/>
              </a:solidFill>
            </a:endParaRPr>
          </a:p>
          <a:p>
            <a:pPr marL="0" indent="0"/>
            <a:r>
              <a:rPr lang="en-IN" dirty="0"/>
              <a:t>Then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E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F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0.6, and it is </a:t>
            </a:r>
            <a:r>
              <a:rPr lang="en-IN" dirty="0" smtClean="0"/>
              <a:t>to be </a:t>
            </a:r>
            <a:r>
              <a:rPr lang="en-IN" dirty="0"/>
              <a:t>assumed that </a:t>
            </a:r>
            <a:r>
              <a:rPr lang="en-IN" i="1" dirty="0"/>
              <a:t>E </a:t>
            </a:r>
            <a:r>
              <a:rPr lang="en-IN" dirty="0"/>
              <a:t>and </a:t>
            </a:r>
            <a:r>
              <a:rPr lang="en-IN" i="1" dirty="0"/>
              <a:t>F </a:t>
            </a:r>
            <a:r>
              <a:rPr lang="en-IN" dirty="0"/>
              <a:t>are independent.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733800"/>
          </a:xfrm>
        </p:spPr>
        <p:txBody>
          <a:bodyPr/>
          <a:lstStyle/>
          <a:p>
            <a:r>
              <a:rPr lang="en-IN" dirty="0" smtClean="0"/>
              <a:t>a. The </a:t>
            </a:r>
            <a:r>
              <a:rPr lang="en-IN" dirty="0"/>
              <a:t>event of obtaining two heads is </a:t>
            </a:r>
            <a:r>
              <a:rPr lang="en-IN" i="1" dirty="0"/>
              <a:t>E </a:t>
            </a:r>
            <a:r>
              <a:rPr lang="en-IN" dirty="0"/>
              <a:t>∩</a:t>
            </a:r>
            <a:r>
              <a:rPr lang="en-IN" dirty="0" smtClean="0"/>
              <a:t> </a:t>
            </a:r>
            <a:r>
              <a:rPr lang="en-IN" i="1" dirty="0"/>
              <a:t>F</a:t>
            </a:r>
            <a:r>
              <a:rPr lang="en-IN" dirty="0"/>
              <a:t>. And because </a:t>
            </a:r>
            <a:r>
              <a:rPr lang="en-IN" i="1" dirty="0"/>
              <a:t>E </a:t>
            </a:r>
            <a:r>
              <a:rPr lang="en-IN" dirty="0"/>
              <a:t>and </a:t>
            </a:r>
            <a:r>
              <a:rPr lang="en-IN" i="1" dirty="0"/>
              <a:t>F </a:t>
            </a:r>
            <a:r>
              <a:rPr lang="en-IN" dirty="0"/>
              <a:t>are </a:t>
            </a:r>
            <a:r>
              <a:rPr lang="en-IN" dirty="0" smtClean="0"/>
              <a:t>independent, </a:t>
            </a:r>
          </a:p>
          <a:p>
            <a:r>
              <a:rPr lang="en-IN" sz="1400" i="1" dirty="0" smtClean="0"/>
              <a:t>	</a:t>
            </a:r>
          </a:p>
          <a:p>
            <a:r>
              <a:rPr lang="en-IN" i="1" dirty="0"/>
              <a:t>	</a:t>
            </a:r>
            <a:r>
              <a:rPr lang="en-IN" i="1" dirty="0" smtClean="0"/>
              <a:t>	P</a:t>
            </a:r>
            <a:r>
              <a:rPr lang="en-IN" dirty="0" smtClean="0"/>
              <a:t>(two </a:t>
            </a:r>
            <a:r>
              <a:rPr lang="en-IN" dirty="0"/>
              <a:t>heads) </a:t>
            </a:r>
            <a:r>
              <a:rPr lang="en-IN" dirty="0" smtClean="0"/>
              <a:t>=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E </a:t>
            </a:r>
            <a:r>
              <a:rPr lang="en-IN" dirty="0"/>
              <a:t>∩</a:t>
            </a:r>
            <a:r>
              <a:rPr lang="en-IN" dirty="0" smtClean="0"/>
              <a:t> </a:t>
            </a:r>
            <a:r>
              <a:rPr lang="en-IN" i="1" dirty="0"/>
              <a:t>F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E</a:t>
            </a:r>
            <a:r>
              <a:rPr lang="en-IN" dirty="0" smtClean="0"/>
              <a:t>)</a:t>
            </a:r>
            <a:r>
              <a:rPr lang="en-IN" b="1" dirty="0"/>
              <a:t> ·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F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(0.6)(0.6) 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		           </a:t>
            </a:r>
            <a:r>
              <a:rPr lang="en-IN" sz="1400" dirty="0" smtClean="0"/>
              <a:t> </a:t>
            </a:r>
            <a:r>
              <a:rPr lang="en-IN" dirty="0" smtClean="0"/>
              <a:t>= </a:t>
            </a:r>
            <a:r>
              <a:rPr lang="en-IN" dirty="0"/>
              <a:t>0.36 </a:t>
            </a:r>
            <a:r>
              <a:rPr lang="en-IN" dirty="0" smtClean="0"/>
              <a:t>= </a:t>
            </a:r>
            <a:r>
              <a:rPr lang="en-IN" dirty="0"/>
              <a:t>36</a:t>
            </a:r>
            <a:r>
              <a:rPr lang="en-IN" dirty="0" smtClean="0"/>
              <a:t>%.</a:t>
            </a:r>
          </a:p>
          <a:p>
            <a:endParaRPr lang="en-US" sz="1600" dirty="0">
              <a:solidFill>
                <a:srgbClr val="00AEEF"/>
              </a:solidFill>
            </a:endParaRPr>
          </a:p>
          <a:p>
            <a:r>
              <a:rPr lang="en-IN" dirty="0"/>
              <a:t>b. One head can be obtained in two mutually exclusive ways: head on the first toss </a:t>
            </a:r>
            <a:r>
              <a:rPr lang="en-IN" dirty="0" smtClean="0"/>
              <a:t>and tail </a:t>
            </a:r>
            <a:r>
              <a:rPr lang="en-IN" dirty="0"/>
              <a:t>on the second, or </a:t>
            </a:r>
            <a:r>
              <a:rPr lang="en-IN" dirty="0" smtClean="0"/>
              <a:t>tail on </a:t>
            </a:r>
            <a:r>
              <a:rPr lang="en-IN" dirty="0"/>
              <a:t>the first toss and head on the second</a:t>
            </a:r>
            <a:r>
              <a:rPr lang="en-IN" dirty="0" smtClean="0"/>
              <a:t>. </a:t>
            </a:r>
            <a:r>
              <a:rPr lang="en-IN" dirty="0"/>
              <a:t>Thus, the event </a:t>
            </a:r>
            <a:r>
              <a:rPr lang="en-IN" dirty="0" smtClean="0"/>
              <a:t>of obtaining </a:t>
            </a:r>
            <a:r>
              <a:rPr lang="en-IN" dirty="0"/>
              <a:t>exactly one head is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1266" name="Picture 2" descr="(E intersection F^C) union (E^c intersection F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76800"/>
            <a:ext cx="2562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6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	Also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2290" name="Picture 2" descr="(E intersection F^c) intersection (E^c intersection F) = empty set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3200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r>
              <a:rPr lang="en-IN" dirty="0" smtClean="0"/>
              <a:t>                                                   and</a:t>
            </a:r>
            <a:r>
              <a:rPr lang="en-IN" dirty="0"/>
              <a:t>, moreover, by the formula for the probability of </a:t>
            </a:r>
            <a:r>
              <a:rPr lang="en-IN" dirty="0" smtClean="0"/>
              <a:t>the complement </a:t>
            </a:r>
            <a:r>
              <a:rPr lang="en-IN" dirty="0"/>
              <a:t>of an event,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2291" name="Picture 3" descr="P(E^c) = P(F^c) = 1 minus 0.6 = 0.4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37433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481140" y="2162175"/>
            <a:ext cx="1143000" cy="533400"/>
          </a:xfrm>
        </p:spPr>
        <p:txBody>
          <a:bodyPr/>
          <a:lstStyle/>
          <a:p>
            <a:r>
              <a:rPr lang="en-IN" dirty="0"/>
              <a:t>Hence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2292" name="Picture 4" descr="P(one head) = P((E intersection f^c) union (E^c intersection f)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0"/>
            <a:ext cx="4705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 = P( E)*P(F^c) + P(E^c)*P(F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429000"/>
            <a:ext cx="330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8226425" cy="1600200"/>
          </a:xfrm>
        </p:spPr>
        <p:txBody>
          <a:bodyPr/>
          <a:lstStyle/>
          <a:p>
            <a:r>
              <a:rPr lang="en-IN" dirty="0" smtClean="0"/>
              <a:t>			    = </a:t>
            </a:r>
            <a:r>
              <a:rPr lang="en-IN" dirty="0"/>
              <a:t>(0.6)(0.4</a:t>
            </a:r>
            <a:r>
              <a:rPr lang="en-IN" dirty="0" smtClean="0"/>
              <a:t>) + (</a:t>
            </a:r>
            <a:r>
              <a:rPr lang="en-IN" dirty="0"/>
              <a:t>0.4)(</a:t>
            </a:r>
            <a:r>
              <a:rPr lang="en-IN" dirty="0" smtClean="0"/>
              <a:t>0.6) </a:t>
            </a:r>
          </a:p>
          <a:p>
            <a:endParaRPr lang="en-IN" sz="400" dirty="0" smtClean="0"/>
          </a:p>
          <a:p>
            <a:r>
              <a:rPr lang="en-IN" dirty="0" smtClean="0"/>
              <a:t>                          = </a:t>
            </a:r>
            <a:r>
              <a:rPr lang="en-IN" dirty="0"/>
              <a:t>0.48 </a:t>
            </a:r>
            <a:r>
              <a:rPr lang="en-IN" dirty="0" smtClean="0"/>
              <a:t>= </a:t>
            </a:r>
            <a:r>
              <a:rPr lang="en-IN" dirty="0"/>
              <a:t>48</a:t>
            </a:r>
            <a:r>
              <a:rPr lang="en-IN" dirty="0" smtClean="0"/>
              <a:t>%.</a:t>
            </a:r>
          </a:p>
          <a:p>
            <a:endParaRPr lang="en-IN" sz="1100" dirty="0"/>
          </a:p>
          <a:p>
            <a:r>
              <a:rPr lang="en-IN" dirty="0" smtClean="0"/>
              <a:t>c</a:t>
            </a:r>
            <a:r>
              <a:rPr lang="en-IN" dirty="0"/>
              <a:t>. The event of obtaining no heads is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2295" name="Picture 7" descr="E^c intersection F^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78" y="5038725"/>
            <a:ext cx="1028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4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    Thus</a:t>
            </a:r>
            <a:r>
              <a:rPr lang="en-IN" dirty="0"/>
              <a:t>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3314" name="Picture 2" descr="P(no heads) = P(E^c intersection f^c) = P(E^c)*P(F^c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9"/>
          <a:stretch/>
        </p:blipFill>
        <p:spPr bwMode="auto">
          <a:xfrm>
            <a:off x="1447800" y="1905000"/>
            <a:ext cx="5048534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226425" cy="3124200"/>
          </a:xfrm>
        </p:spPr>
        <p:txBody>
          <a:bodyPr/>
          <a:lstStyle/>
          <a:p>
            <a:r>
              <a:rPr lang="en-IN" dirty="0" smtClean="0"/>
              <a:t>			       = </a:t>
            </a:r>
            <a:r>
              <a:rPr lang="en-IN" dirty="0"/>
              <a:t>(0.4)(0.4) </a:t>
            </a:r>
            <a:r>
              <a:rPr lang="en-IN" dirty="0" smtClean="0"/>
              <a:t>= </a:t>
            </a:r>
            <a:r>
              <a:rPr lang="en-IN" dirty="0"/>
              <a:t>0.16 </a:t>
            </a:r>
            <a:r>
              <a:rPr lang="en-IN" dirty="0" smtClean="0"/>
              <a:t>= </a:t>
            </a:r>
            <a:r>
              <a:rPr lang="en-IN" dirty="0"/>
              <a:t>16</a:t>
            </a:r>
            <a:r>
              <a:rPr lang="en-IN" dirty="0" smtClean="0"/>
              <a:t>%.</a:t>
            </a:r>
          </a:p>
          <a:p>
            <a:endParaRPr lang="en-US" sz="2000" dirty="0">
              <a:solidFill>
                <a:srgbClr val="00AEEF"/>
              </a:solidFill>
            </a:endParaRPr>
          </a:p>
          <a:p>
            <a:r>
              <a:rPr lang="en-IN" dirty="0"/>
              <a:t>d. There are two ways to solve this problem. One is to observe that because the event </a:t>
            </a:r>
            <a:r>
              <a:rPr lang="en-IN" dirty="0" smtClean="0"/>
              <a:t>of obtaining </a:t>
            </a:r>
            <a:r>
              <a:rPr lang="en-IN" dirty="0"/>
              <a:t>one head and the event of obtaining two heads are </a:t>
            </a:r>
            <a:r>
              <a:rPr lang="en-IN" dirty="0" smtClean="0"/>
              <a:t>mutually disjoint,</a:t>
            </a:r>
          </a:p>
          <a:p>
            <a:endParaRPr lang="en-IN" sz="1100" dirty="0" smtClean="0"/>
          </a:p>
          <a:p>
            <a:r>
              <a:rPr lang="en-US" dirty="0">
                <a:solidFill>
                  <a:srgbClr val="00AEEF"/>
                </a:solidFill>
              </a:rPr>
              <a:t>	 </a:t>
            </a:r>
            <a:r>
              <a:rPr lang="en-US" dirty="0" smtClean="0">
                <a:solidFill>
                  <a:srgbClr val="00AEEF"/>
                </a:solidFill>
              </a:rPr>
              <a:t>   </a:t>
            </a:r>
            <a:r>
              <a:rPr lang="en-IN" i="1" dirty="0" smtClean="0"/>
              <a:t>P</a:t>
            </a:r>
            <a:r>
              <a:rPr lang="en-IN" dirty="0" smtClean="0"/>
              <a:t>(at </a:t>
            </a:r>
            <a:r>
              <a:rPr lang="en-IN" dirty="0"/>
              <a:t>least one head) </a:t>
            </a:r>
            <a:r>
              <a:rPr lang="en-IN" dirty="0" smtClean="0"/>
              <a:t>= </a:t>
            </a:r>
            <a:r>
              <a:rPr lang="en-IN" i="1" dirty="0"/>
              <a:t>P</a:t>
            </a:r>
            <a:r>
              <a:rPr lang="en-IN" dirty="0"/>
              <a:t>(one head</a:t>
            </a:r>
            <a:r>
              <a:rPr lang="en-IN" dirty="0" smtClean="0"/>
              <a:t>) + </a:t>
            </a:r>
            <a:r>
              <a:rPr lang="en-IN" i="1" dirty="0" smtClean="0"/>
              <a:t>P</a:t>
            </a:r>
            <a:r>
              <a:rPr lang="en-IN" dirty="0" smtClean="0"/>
              <a:t>(two </a:t>
            </a:r>
            <a:r>
              <a:rPr lang="en-IN" dirty="0"/>
              <a:t>heads</a:t>
            </a:r>
            <a:r>
              <a:rPr lang="en-IN" dirty="0" smtClean="0"/>
              <a:t>)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Conditional Probability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2842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91000"/>
          </a:xfrm>
        </p:spPr>
        <p:txBody>
          <a:bodyPr/>
          <a:lstStyle/>
          <a:p>
            <a:pPr marL="0" indent="0"/>
            <a:r>
              <a:rPr lang="en-IN" dirty="0" smtClean="0"/>
              <a:t>	    = 0.48 + 0.36 		</a:t>
            </a:r>
            <a:r>
              <a:rPr lang="en-IN" sz="1800" dirty="0" smtClean="0">
                <a:solidFill>
                  <a:srgbClr val="00AEEF"/>
                </a:solidFill>
              </a:rPr>
              <a:t>by </a:t>
            </a:r>
            <a:r>
              <a:rPr lang="en-IN" sz="1800" dirty="0">
                <a:solidFill>
                  <a:srgbClr val="00AEEF"/>
                </a:solidFill>
              </a:rPr>
              <a:t>parts (a) and (</a:t>
            </a:r>
            <a:r>
              <a:rPr lang="en-IN" sz="1800" dirty="0" smtClean="0">
                <a:solidFill>
                  <a:srgbClr val="00AEEF"/>
                </a:solidFill>
              </a:rPr>
              <a:t>b)</a:t>
            </a:r>
          </a:p>
          <a:p>
            <a:pPr marL="0" indent="0"/>
            <a:endParaRPr lang="en-IN" sz="400" dirty="0"/>
          </a:p>
          <a:p>
            <a:pPr marL="0" indent="0"/>
            <a:r>
              <a:rPr lang="en-IN" dirty="0" smtClean="0"/>
              <a:t>	    = </a:t>
            </a:r>
            <a:r>
              <a:rPr lang="en-IN" dirty="0"/>
              <a:t>0.84 </a:t>
            </a:r>
            <a:endParaRPr lang="en-IN" dirty="0" smtClean="0"/>
          </a:p>
          <a:p>
            <a:pPr marL="0" indent="0"/>
            <a:endParaRPr lang="en-IN" sz="400" dirty="0"/>
          </a:p>
          <a:p>
            <a:pPr marL="0" indent="0"/>
            <a:r>
              <a:rPr lang="en-IN" dirty="0" smtClean="0"/>
              <a:t>	    = </a:t>
            </a:r>
            <a:r>
              <a:rPr lang="en-IN" dirty="0"/>
              <a:t>84</a:t>
            </a:r>
            <a:r>
              <a:rPr lang="en-IN" dirty="0" smtClean="0"/>
              <a:t>%.</a:t>
            </a:r>
          </a:p>
          <a:p>
            <a:pPr marL="0" indent="0"/>
            <a:endParaRPr lang="en-IN" sz="1200" dirty="0"/>
          </a:p>
          <a:p>
            <a:r>
              <a:rPr lang="en-IN" dirty="0" smtClean="0"/>
              <a:t>	The </a:t>
            </a:r>
            <a:r>
              <a:rPr lang="en-IN" dirty="0"/>
              <a:t>second way is to use the fact that the event </a:t>
            </a:r>
            <a:r>
              <a:rPr lang="en-IN" dirty="0" smtClean="0"/>
              <a:t>of obtaining </a:t>
            </a:r>
            <a:r>
              <a:rPr lang="en-IN" dirty="0"/>
              <a:t>at least one head is </a:t>
            </a:r>
            <a:r>
              <a:rPr lang="en-IN" dirty="0" smtClean="0"/>
              <a:t>the complement </a:t>
            </a:r>
            <a:r>
              <a:rPr lang="en-IN" dirty="0"/>
              <a:t>of the event of obtaining no heads</a:t>
            </a:r>
            <a:r>
              <a:rPr lang="en-IN" dirty="0" smtClean="0"/>
              <a:t>. So </a:t>
            </a:r>
          </a:p>
          <a:p>
            <a:r>
              <a:rPr lang="en-IN" i="1" dirty="0"/>
              <a:t>	 </a:t>
            </a:r>
            <a:r>
              <a:rPr lang="en-IN" i="1" dirty="0" smtClean="0"/>
              <a:t>   P</a:t>
            </a:r>
            <a:r>
              <a:rPr lang="en-IN" dirty="0" smtClean="0"/>
              <a:t>(at </a:t>
            </a:r>
            <a:r>
              <a:rPr lang="en-IN" dirty="0"/>
              <a:t>least one head) = </a:t>
            </a:r>
            <a:r>
              <a:rPr lang="en-IN" dirty="0" smtClean="0"/>
              <a:t>1 </a:t>
            </a:r>
            <a:r>
              <a:rPr lang="en-IN" dirty="0"/>
              <a:t>− </a:t>
            </a:r>
            <a:r>
              <a:rPr lang="en-IN" i="1" dirty="0" smtClean="0"/>
              <a:t>P</a:t>
            </a:r>
            <a:r>
              <a:rPr lang="en-IN" dirty="0" smtClean="0"/>
              <a:t>(no heads) </a:t>
            </a:r>
          </a:p>
          <a:p>
            <a:r>
              <a:rPr lang="en-IN" dirty="0"/>
              <a:t>	</a:t>
            </a:r>
            <a:r>
              <a:rPr lang="en-IN" dirty="0" smtClean="0"/>
              <a:t>		  	</a:t>
            </a: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sz="100" dirty="0" smtClean="0"/>
              <a:t> </a:t>
            </a:r>
            <a:r>
              <a:rPr lang="en-IN" dirty="0" smtClean="0"/>
              <a:t>= </a:t>
            </a:r>
            <a:r>
              <a:rPr lang="en-IN" dirty="0"/>
              <a:t>1 </a:t>
            </a:r>
            <a:r>
              <a:rPr lang="en-IN" dirty="0" smtClean="0"/>
              <a:t>− 0.16 	    </a:t>
            </a:r>
            <a:r>
              <a:rPr lang="en-IN" sz="1800" dirty="0" smtClean="0">
                <a:solidFill>
                  <a:srgbClr val="00AEEF"/>
                </a:solidFill>
              </a:rPr>
              <a:t>by </a:t>
            </a:r>
            <a:r>
              <a:rPr lang="en-IN" sz="1800" dirty="0">
                <a:solidFill>
                  <a:srgbClr val="00AEEF"/>
                </a:solidFill>
              </a:rPr>
              <a:t>part (</a:t>
            </a:r>
            <a:r>
              <a:rPr lang="en-IN" sz="1800" dirty="0" smtClean="0">
                <a:solidFill>
                  <a:srgbClr val="00AEEF"/>
                </a:solidFill>
              </a:rPr>
              <a:t>c) </a:t>
            </a:r>
          </a:p>
          <a:p>
            <a:r>
              <a:rPr lang="en-IN" dirty="0"/>
              <a:t>	</a:t>
            </a:r>
            <a:r>
              <a:rPr lang="en-IN" dirty="0" smtClean="0"/>
              <a:t>		  	         = </a:t>
            </a:r>
            <a:r>
              <a:rPr lang="en-IN" dirty="0"/>
              <a:t>0.84 </a:t>
            </a:r>
            <a:r>
              <a:rPr lang="en-IN" dirty="0" smtClean="0"/>
              <a:t>= </a:t>
            </a:r>
            <a:r>
              <a:rPr lang="en-IN" dirty="0"/>
              <a:t>84%.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9.9.7 </a:t>
            </a:r>
            <a:r>
              <a:rPr lang="en-US" altLang="en-US" sz="2100" dirty="0"/>
              <a:t>– </a:t>
            </a:r>
            <a:r>
              <a:rPr lang="en-IN" altLang="en-US" sz="2100" i="1" dirty="0"/>
              <a:t>Expected Value of Tossing a Loaded Coin Twice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057400"/>
          </a:xfrm>
        </p:spPr>
        <p:txBody>
          <a:bodyPr/>
          <a:lstStyle/>
          <a:p>
            <a:pPr marL="0" indent="0"/>
            <a:r>
              <a:rPr lang="en-IN" dirty="0"/>
              <a:t>Suppose that a coin is loaded so that the probability of heads is 0.6, and suppose the </a:t>
            </a:r>
            <a:r>
              <a:rPr lang="en-IN" dirty="0" smtClean="0"/>
              <a:t>coin is </a:t>
            </a:r>
            <a:r>
              <a:rPr lang="en-IN" dirty="0"/>
              <a:t>tossed twice.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If </a:t>
            </a:r>
            <a:r>
              <a:rPr lang="en-IN" dirty="0"/>
              <a:t>this experiment is repeated many times, what is the expected value </a:t>
            </a:r>
            <a:r>
              <a:rPr lang="en-IN" dirty="0" smtClean="0"/>
              <a:t>of the </a:t>
            </a:r>
            <a:r>
              <a:rPr lang="en-IN" dirty="0"/>
              <a:t>number of heads?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20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352800"/>
          </a:xfrm>
        </p:spPr>
        <p:txBody>
          <a:bodyPr/>
          <a:lstStyle/>
          <a:p>
            <a:pPr marL="0" indent="0"/>
            <a:r>
              <a:rPr lang="en-IN" dirty="0"/>
              <a:t>Think of the outcomes of the coin tosses as just 0, 1, or 2 heads. </a:t>
            </a:r>
            <a:endParaRPr lang="en-IN" dirty="0" smtClean="0"/>
          </a:p>
          <a:p>
            <a:pPr marL="0" indent="0"/>
            <a:endParaRPr lang="en-IN" sz="1000" dirty="0"/>
          </a:p>
          <a:p>
            <a:pPr marL="0" indent="0"/>
            <a:r>
              <a:rPr lang="en-IN" dirty="0" smtClean="0"/>
              <a:t>Example 9.9.6 showed </a:t>
            </a:r>
            <a:r>
              <a:rPr lang="en-IN" dirty="0"/>
              <a:t>that the probabilities of these outcomes are 0.16, 0.48, and 0.36, respectively. </a:t>
            </a:r>
            <a:endParaRPr lang="en-IN" dirty="0" smtClean="0"/>
          </a:p>
          <a:p>
            <a:pPr marL="0" indent="0"/>
            <a:endParaRPr lang="en-IN" sz="1000" dirty="0"/>
          </a:p>
          <a:p>
            <a:pPr marL="0" indent="0"/>
            <a:r>
              <a:rPr lang="en-IN" dirty="0" smtClean="0"/>
              <a:t>Thus, by </a:t>
            </a:r>
            <a:r>
              <a:rPr lang="en-IN" dirty="0"/>
              <a:t>definition of expected value, </a:t>
            </a:r>
            <a:r>
              <a:rPr lang="en-IN" dirty="0" smtClean="0"/>
              <a:t>the </a:t>
            </a:r>
          </a:p>
          <a:p>
            <a:pPr marL="0" indent="0"/>
            <a:r>
              <a:rPr lang="en-IN" dirty="0" smtClean="0"/>
              <a:t>expected </a:t>
            </a:r>
            <a:r>
              <a:rPr lang="en-IN" dirty="0"/>
              <a:t>number of heads = </a:t>
            </a:r>
            <a:r>
              <a:rPr lang="en-IN" dirty="0" smtClean="0"/>
              <a:t>0</a:t>
            </a:r>
            <a:r>
              <a:rPr lang="en-IN" sz="1200" dirty="0" smtClean="0"/>
              <a:t> </a:t>
            </a:r>
            <a:r>
              <a:rPr lang="en-IN" b="1" dirty="0" smtClean="0"/>
              <a:t>·</a:t>
            </a:r>
            <a:r>
              <a:rPr lang="en-IN" sz="1200" b="1" dirty="0" smtClean="0"/>
              <a:t> </a:t>
            </a:r>
            <a:r>
              <a:rPr lang="en-IN" dirty="0" smtClean="0"/>
              <a:t>(0.16)</a:t>
            </a:r>
            <a:r>
              <a:rPr lang="en-IN" sz="1200" dirty="0" smtClean="0"/>
              <a:t> </a:t>
            </a:r>
            <a:r>
              <a:rPr lang="en-IN" dirty="0" smtClean="0"/>
              <a:t>+</a:t>
            </a:r>
            <a:r>
              <a:rPr lang="en-IN" sz="1200" dirty="0" smtClean="0"/>
              <a:t> </a:t>
            </a:r>
            <a:r>
              <a:rPr lang="en-IN" dirty="0" smtClean="0"/>
              <a:t>1</a:t>
            </a:r>
            <a:r>
              <a:rPr lang="en-IN" sz="1200" b="1" dirty="0" smtClean="0"/>
              <a:t> </a:t>
            </a:r>
            <a:r>
              <a:rPr lang="en-IN" b="1" dirty="0" smtClean="0"/>
              <a:t>·</a:t>
            </a:r>
            <a:r>
              <a:rPr lang="en-IN" sz="1200" b="1" dirty="0" smtClean="0"/>
              <a:t> </a:t>
            </a:r>
            <a:r>
              <a:rPr lang="en-IN" dirty="0" smtClean="0"/>
              <a:t>(0.48)</a:t>
            </a:r>
            <a:r>
              <a:rPr lang="en-IN" sz="1200" dirty="0" smtClean="0"/>
              <a:t> </a:t>
            </a:r>
            <a:r>
              <a:rPr lang="en-IN" dirty="0" smtClean="0"/>
              <a:t>+ 2</a:t>
            </a:r>
            <a:r>
              <a:rPr lang="en-IN" sz="1200" dirty="0" smtClean="0"/>
              <a:t> </a:t>
            </a:r>
            <a:r>
              <a:rPr lang="en-IN" b="1" dirty="0" smtClean="0"/>
              <a:t>·</a:t>
            </a:r>
            <a:r>
              <a:rPr lang="en-IN" sz="1200" b="1" dirty="0" smtClean="0"/>
              <a:t> </a:t>
            </a:r>
            <a:r>
              <a:rPr lang="en-IN" dirty="0" smtClean="0"/>
              <a:t>(</a:t>
            </a:r>
            <a:r>
              <a:rPr lang="en-IN" dirty="0"/>
              <a:t>0.36) </a:t>
            </a:r>
          </a:p>
          <a:p>
            <a:pPr marL="0" indent="0"/>
            <a:r>
              <a:rPr lang="en-IN" dirty="0" smtClean="0"/>
              <a:t>				</a:t>
            </a:r>
            <a:r>
              <a:rPr lang="en-IN" sz="400" dirty="0"/>
              <a:t> </a:t>
            </a:r>
            <a:r>
              <a:rPr lang="en-IN" dirty="0" smtClean="0"/>
              <a:t>= </a:t>
            </a:r>
            <a:r>
              <a:rPr lang="en-IN" dirty="0"/>
              <a:t>1.2.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Four conditions must </a:t>
            </a:r>
            <a:r>
              <a:rPr lang="en-IN" dirty="0"/>
              <a:t>be included in the definition of independence for three events.</a:t>
            </a:r>
            <a:endParaRPr lang="en-US" altLang="en-US" dirty="0"/>
          </a:p>
        </p:txBody>
      </p:sp>
      <p:pic>
        <p:nvPicPr>
          <p:cNvPr id="14338" name="Picture 2" descr="A text box has the heading, Definition. The text reads, Let A, B, and C be events in a sample space S. A, B, and C are pairwise independent if, and only if, they satisfy conditions 1 to 3 below. They are mutually independent if, and only if, then satisfy all four conditions below.&#10;1. P(A intersection B) = P(A)*P(B)&#10;2. P(A intersection C) = P(A)*P(C)&#10;3. P(B intersection C) = P(B)*P(C)&#10;4. P(A intersection B intersection C) = P(A)*P(B)*P(C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19" y="2434205"/>
            <a:ext cx="7376181" cy="259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The definition of mutual independence for any collection </a:t>
            </a:r>
            <a:r>
              <a:rPr lang="en-IN" dirty="0" smtClean="0"/>
              <a:t>of </a:t>
            </a:r>
            <a:r>
              <a:rPr lang="en-IN" i="1" dirty="0" smtClean="0"/>
              <a:t>n </a:t>
            </a:r>
            <a:r>
              <a:rPr lang="en-IN" dirty="0"/>
              <a:t>events with </a:t>
            </a:r>
            <a:r>
              <a:rPr lang="en-IN" i="1" dirty="0"/>
              <a:t>n </a:t>
            </a:r>
            <a:r>
              <a:rPr lang="en-IN" dirty="0"/>
              <a:t>≥ 2 </a:t>
            </a:r>
            <a:r>
              <a:rPr lang="en-IN" dirty="0" smtClean="0"/>
              <a:t>generalizes the </a:t>
            </a:r>
            <a:r>
              <a:rPr lang="en-IN" dirty="0"/>
              <a:t>two definitions given previously.</a:t>
            </a:r>
            <a:endParaRPr lang="en-US" altLang="en-US" dirty="0"/>
          </a:p>
        </p:txBody>
      </p:sp>
      <p:pic>
        <p:nvPicPr>
          <p:cNvPr id="15362" name="Picture 2" descr="A text box has the heading, Definition. The text reads, Events A_1, A_2, A_3, … , A_n is a sample space S are mutually independent if, and only if, the probability of the intersection of any subset of the events is the product of the probabilities of the events in the sub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3" y="2819400"/>
            <a:ext cx="7420616" cy="141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700" dirty="0"/>
              <a:t>Example </a:t>
            </a:r>
            <a:r>
              <a:rPr lang="en-IN" altLang="en-US" sz="2700" dirty="0" smtClean="0"/>
              <a:t>9.9.9 </a:t>
            </a:r>
            <a:r>
              <a:rPr lang="en-US" altLang="en-US" sz="2700" dirty="0"/>
              <a:t>– </a:t>
            </a:r>
            <a:r>
              <a:rPr lang="en-IN" altLang="en-US" sz="2700" i="1" dirty="0"/>
              <a:t>Tossing a Loaded Coin Ten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05200"/>
          </a:xfrm>
        </p:spPr>
        <p:txBody>
          <a:bodyPr/>
          <a:lstStyle/>
          <a:p>
            <a:pPr marL="0" indent="0"/>
            <a:r>
              <a:rPr lang="en-IN" dirty="0"/>
              <a:t>A coin is loaded so that the probability of heads is 0.6 (and thus the probability of tails </a:t>
            </a:r>
            <a:r>
              <a:rPr lang="en-IN" dirty="0" smtClean="0"/>
              <a:t>is 0.4</a:t>
            </a:r>
            <a:r>
              <a:rPr lang="en-IN" dirty="0"/>
              <a:t>). Suppose the coin is tossed ten times. As in Example 9.9.6, it is reasonable to </a:t>
            </a:r>
            <a:r>
              <a:rPr lang="en-IN" dirty="0" smtClean="0"/>
              <a:t>assume that </a:t>
            </a:r>
            <a:r>
              <a:rPr lang="en-IN" dirty="0"/>
              <a:t>the results of the tosses are mutually </a:t>
            </a:r>
            <a:r>
              <a:rPr lang="en-IN" dirty="0" smtClean="0"/>
              <a:t>independent.</a:t>
            </a:r>
          </a:p>
          <a:p>
            <a:endParaRPr lang="en-IN" dirty="0"/>
          </a:p>
          <a:p>
            <a:r>
              <a:rPr lang="en-IN" dirty="0" smtClean="0"/>
              <a:t>a. What </a:t>
            </a:r>
            <a:r>
              <a:rPr lang="en-IN" dirty="0"/>
              <a:t>is the probability of obtaining eight </a:t>
            </a:r>
            <a:r>
              <a:rPr lang="en-IN" dirty="0" smtClean="0"/>
              <a:t>heads?</a:t>
            </a:r>
          </a:p>
          <a:p>
            <a:r>
              <a:rPr lang="en-IN" dirty="0" smtClean="0"/>
              <a:t>b</a:t>
            </a:r>
            <a:r>
              <a:rPr lang="en-IN" dirty="0"/>
              <a:t>. What is the probability of obtaining at least eight heads?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2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10000"/>
          </a:xfrm>
        </p:spPr>
        <p:txBody>
          <a:bodyPr/>
          <a:lstStyle/>
          <a:p>
            <a:r>
              <a:rPr lang="en-IN" dirty="0" smtClean="0"/>
              <a:t>a. For </a:t>
            </a:r>
            <a:r>
              <a:rPr lang="en-IN" dirty="0"/>
              <a:t>each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 smtClean="0"/>
              <a:t>= </a:t>
            </a:r>
            <a:r>
              <a:rPr lang="en-IN" dirty="0"/>
              <a:t>1, 2, . . . , 10, let </a:t>
            </a:r>
            <a:r>
              <a:rPr lang="en-IN" i="1" dirty="0"/>
              <a:t>H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be the event that a head is obtained on the </a:t>
            </a:r>
            <a:r>
              <a:rPr lang="en-IN" i="1" dirty="0"/>
              <a:t>i </a:t>
            </a:r>
            <a:r>
              <a:rPr lang="en-IN" dirty="0" err="1"/>
              <a:t>th</a:t>
            </a:r>
            <a:r>
              <a:rPr lang="en-IN" dirty="0"/>
              <a:t> </a:t>
            </a:r>
            <a:r>
              <a:rPr lang="en-IN" dirty="0" smtClean="0"/>
              <a:t>toss, and </a:t>
            </a:r>
            <a:r>
              <a:rPr lang="en-IN" dirty="0"/>
              <a:t>let </a:t>
            </a:r>
            <a:r>
              <a:rPr lang="en-IN" i="1" dirty="0" smtClean="0"/>
              <a:t>T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i</a:t>
            </a:r>
            <a:r>
              <a:rPr lang="en-IN" i="1" dirty="0" smtClean="0"/>
              <a:t> </a:t>
            </a:r>
            <a:r>
              <a:rPr lang="en-IN" dirty="0"/>
              <a:t>be the event that a tail is obtained on the </a:t>
            </a:r>
            <a:r>
              <a:rPr lang="en-IN" i="1" dirty="0" smtClean="0"/>
              <a:t>i</a:t>
            </a:r>
            <a:r>
              <a:rPr lang="en-IN" sz="800" i="1" dirty="0" smtClean="0"/>
              <a:t> </a:t>
            </a:r>
            <a:r>
              <a:rPr lang="en-IN" dirty="0" err="1" smtClean="0"/>
              <a:t>th</a:t>
            </a:r>
            <a:r>
              <a:rPr lang="en-IN" dirty="0" smtClean="0"/>
              <a:t> </a:t>
            </a:r>
            <a:r>
              <a:rPr lang="en-IN" dirty="0"/>
              <a:t>toss</a:t>
            </a:r>
            <a:r>
              <a:rPr lang="en-IN" dirty="0" smtClean="0"/>
              <a:t>.</a:t>
            </a:r>
          </a:p>
          <a:p>
            <a:endParaRPr lang="en-US" sz="1600" dirty="0" smtClean="0">
              <a:solidFill>
                <a:srgbClr val="00AEEF"/>
              </a:solidFill>
            </a:endParaRPr>
          </a:p>
          <a:p>
            <a:r>
              <a:rPr lang="en-IN" dirty="0" smtClean="0"/>
              <a:t>	Suppose </a:t>
            </a:r>
            <a:r>
              <a:rPr lang="en-IN" dirty="0"/>
              <a:t>that the </a:t>
            </a:r>
            <a:r>
              <a:rPr lang="en-IN" dirty="0" smtClean="0"/>
              <a:t>eight </a:t>
            </a:r>
            <a:r>
              <a:rPr lang="en-IN" dirty="0"/>
              <a:t>heads occur on the first eight tosses and that the remaining two tosses are tails. This </a:t>
            </a:r>
            <a:r>
              <a:rPr lang="en-IN" dirty="0" smtClean="0"/>
              <a:t>is </a:t>
            </a:r>
            <a:r>
              <a:rPr lang="pt-BR" dirty="0" smtClean="0"/>
              <a:t>the </a:t>
            </a:r>
            <a:r>
              <a:rPr lang="pt-BR" dirty="0"/>
              <a:t>event </a:t>
            </a:r>
            <a:endParaRPr lang="pt-BR" dirty="0" smtClean="0"/>
          </a:p>
          <a:p>
            <a:r>
              <a:rPr lang="pt-BR" i="1" dirty="0"/>
              <a:t>	</a:t>
            </a:r>
            <a:r>
              <a:rPr lang="pt-BR" i="1" dirty="0" smtClean="0"/>
              <a:t>	H</a:t>
            </a:r>
            <a:r>
              <a:rPr lang="pt-BR" baseline="-25000" dirty="0" smtClean="0"/>
              <a:t>1</a:t>
            </a:r>
            <a:r>
              <a:rPr lang="pt-BR" dirty="0" smtClean="0"/>
              <a:t> ∩ </a:t>
            </a:r>
            <a:r>
              <a:rPr lang="pt-BR" i="1" dirty="0" smtClean="0"/>
              <a:t>H</a:t>
            </a:r>
            <a:r>
              <a:rPr lang="pt-BR" baseline="-25000" dirty="0"/>
              <a:t>2</a:t>
            </a:r>
            <a:r>
              <a:rPr lang="pt-BR" dirty="0"/>
              <a:t> ∩ </a:t>
            </a:r>
            <a:r>
              <a:rPr lang="pt-BR" i="1" dirty="0"/>
              <a:t>H</a:t>
            </a:r>
            <a:r>
              <a:rPr lang="pt-BR" baseline="-25000" dirty="0"/>
              <a:t>3</a:t>
            </a:r>
            <a:r>
              <a:rPr lang="pt-BR" dirty="0"/>
              <a:t> ∩ </a:t>
            </a:r>
            <a:r>
              <a:rPr lang="pt-BR" i="1" dirty="0"/>
              <a:t>H</a:t>
            </a:r>
            <a:r>
              <a:rPr lang="pt-BR" baseline="-25000" dirty="0"/>
              <a:t>4</a:t>
            </a:r>
            <a:r>
              <a:rPr lang="pt-BR" dirty="0"/>
              <a:t> ∩ </a:t>
            </a:r>
            <a:r>
              <a:rPr lang="pt-BR" i="1" dirty="0"/>
              <a:t>H</a:t>
            </a:r>
            <a:r>
              <a:rPr lang="pt-BR" baseline="-25000" dirty="0"/>
              <a:t>5</a:t>
            </a:r>
            <a:r>
              <a:rPr lang="pt-BR" dirty="0"/>
              <a:t> ∩ </a:t>
            </a:r>
            <a:r>
              <a:rPr lang="pt-BR" i="1" dirty="0"/>
              <a:t>H</a:t>
            </a:r>
            <a:r>
              <a:rPr lang="pt-BR" baseline="-25000" dirty="0"/>
              <a:t>6</a:t>
            </a:r>
            <a:r>
              <a:rPr lang="pt-BR" dirty="0"/>
              <a:t> ∩ </a:t>
            </a:r>
            <a:r>
              <a:rPr lang="pt-BR" i="1" dirty="0"/>
              <a:t>H</a:t>
            </a:r>
            <a:r>
              <a:rPr lang="pt-BR" baseline="-25000" dirty="0"/>
              <a:t>7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H</a:t>
            </a:r>
            <a:r>
              <a:rPr lang="pt-BR" baseline="-25000" dirty="0"/>
              <a:t>8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T</a:t>
            </a:r>
            <a:r>
              <a:rPr lang="pt-BR" baseline="-25000" dirty="0"/>
              <a:t>9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T</a:t>
            </a:r>
            <a:r>
              <a:rPr lang="pt-BR" baseline="-25000" dirty="0"/>
              <a:t>10</a:t>
            </a:r>
            <a:r>
              <a:rPr lang="pt-BR" dirty="0" smtClean="0"/>
              <a:t>.</a:t>
            </a:r>
          </a:p>
          <a:p>
            <a:r>
              <a:rPr lang="en-IN" sz="1200" dirty="0" smtClean="0"/>
              <a:t>	</a:t>
            </a:r>
            <a:endParaRPr lang="en-IN" sz="800" dirty="0" smtClean="0"/>
          </a:p>
          <a:p>
            <a:r>
              <a:rPr lang="en-IN" dirty="0"/>
              <a:t>	</a:t>
            </a:r>
            <a:r>
              <a:rPr lang="en-IN" dirty="0" smtClean="0"/>
              <a:t>For </a:t>
            </a:r>
            <a:r>
              <a:rPr lang="en-IN" dirty="0"/>
              <a:t>simplicity, </a:t>
            </a:r>
            <a:r>
              <a:rPr lang="en-IN" dirty="0" smtClean="0"/>
              <a:t>we denote </a:t>
            </a:r>
            <a:r>
              <a:rPr lang="en-IN" dirty="0"/>
              <a:t>it as </a:t>
            </a:r>
            <a:r>
              <a:rPr lang="en-IN" i="1" dirty="0"/>
              <a:t>HHHHHHHHTT</a:t>
            </a:r>
            <a:r>
              <a:rPr lang="en-IN" dirty="0"/>
              <a:t>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	By </a:t>
            </a:r>
            <a:r>
              <a:rPr lang="en-IN" dirty="0"/>
              <a:t>definition of mutually independent events,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6386" name="Picture 2" descr="P(HHHHHHHHTT) = (0.6)^8 (0.4)^2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305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90800"/>
            <a:ext cx="8226425" cy="1981200"/>
          </a:xfrm>
        </p:spPr>
        <p:txBody>
          <a:bodyPr/>
          <a:lstStyle/>
          <a:p>
            <a:r>
              <a:rPr lang="en-IN" dirty="0" smtClean="0"/>
              <a:t>	Because </a:t>
            </a:r>
            <a:r>
              <a:rPr lang="en-IN" dirty="0"/>
              <a:t>of the commutative law for multiplication, if </a:t>
            </a:r>
            <a:r>
              <a:rPr lang="en-IN" dirty="0" smtClean="0"/>
              <a:t>the eight </a:t>
            </a:r>
            <a:r>
              <a:rPr lang="en-IN" dirty="0"/>
              <a:t>heads occur on </a:t>
            </a:r>
            <a:r>
              <a:rPr lang="en-IN" dirty="0" smtClean="0"/>
              <a:t>any other </a:t>
            </a:r>
            <a:r>
              <a:rPr lang="en-IN" dirty="0"/>
              <a:t>of the ten tosses, the same number is obtained. For instance, if we denote </a:t>
            </a:r>
            <a:r>
              <a:rPr lang="en-IN" dirty="0" smtClean="0"/>
              <a:t>the event </a:t>
            </a: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H</a:t>
            </a:r>
            <a:r>
              <a:rPr lang="pt-BR" baseline="-25000" dirty="0"/>
              <a:t>2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T</a:t>
            </a:r>
            <a:r>
              <a:rPr lang="pt-BR" baseline="-25000" dirty="0"/>
              <a:t>3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H</a:t>
            </a:r>
            <a:r>
              <a:rPr lang="pt-BR" baseline="-25000" dirty="0"/>
              <a:t>4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H</a:t>
            </a:r>
            <a:r>
              <a:rPr lang="pt-BR" baseline="-25000" dirty="0"/>
              <a:t>5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H</a:t>
            </a:r>
            <a:r>
              <a:rPr lang="pt-BR" baseline="-25000" dirty="0"/>
              <a:t>6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H</a:t>
            </a:r>
            <a:r>
              <a:rPr lang="pt-BR" baseline="-25000" dirty="0"/>
              <a:t>7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H</a:t>
            </a:r>
            <a:r>
              <a:rPr lang="pt-BR" baseline="-25000" dirty="0"/>
              <a:t>8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T</a:t>
            </a:r>
            <a:r>
              <a:rPr lang="pt-BR" baseline="-25000" dirty="0"/>
              <a:t>9</a:t>
            </a:r>
            <a:r>
              <a:rPr lang="pt-BR" dirty="0"/>
              <a:t> ∩</a:t>
            </a:r>
            <a:r>
              <a:rPr lang="pt-BR" dirty="0" smtClean="0"/>
              <a:t> </a:t>
            </a:r>
            <a:r>
              <a:rPr lang="pt-BR" i="1" dirty="0"/>
              <a:t>H</a:t>
            </a:r>
            <a:r>
              <a:rPr lang="pt-BR" baseline="-25000" dirty="0"/>
              <a:t>10</a:t>
            </a:r>
            <a:r>
              <a:rPr lang="pt-BR" dirty="0"/>
              <a:t> by </a:t>
            </a:r>
            <a:r>
              <a:rPr lang="pt-BR" i="1" dirty="0"/>
              <a:t>H H T H H H H </a:t>
            </a:r>
            <a:r>
              <a:rPr lang="pt-BR" i="1" dirty="0" smtClean="0"/>
              <a:t>H </a:t>
            </a:r>
            <a:r>
              <a:rPr lang="en-IN" i="1" dirty="0" smtClean="0"/>
              <a:t>T </a:t>
            </a:r>
            <a:r>
              <a:rPr lang="en-IN" i="1" dirty="0"/>
              <a:t>H</a:t>
            </a:r>
            <a:r>
              <a:rPr lang="en-IN" dirty="0"/>
              <a:t>, then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6387" name="Picture 3" descr="P(HHHHHHHHTT) = (0.6)^2 (0.4) (0.6)^5 (0.4) (0.6) = (0.6)^8 (0.4)^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572000"/>
            <a:ext cx="790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6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286000"/>
          </a:xfrm>
        </p:spPr>
        <p:txBody>
          <a:bodyPr/>
          <a:lstStyle/>
          <a:p>
            <a:r>
              <a:rPr lang="en-IN" dirty="0" smtClean="0"/>
              <a:t>	Now </a:t>
            </a:r>
            <a:r>
              <a:rPr lang="en-IN" dirty="0"/>
              <a:t>there are as many different ways to obtain eight heads in ten tosses as there </a:t>
            </a:r>
            <a:r>
              <a:rPr lang="en-IN" dirty="0" smtClean="0"/>
              <a:t>are subsets </a:t>
            </a:r>
            <a:r>
              <a:rPr lang="en-IN" dirty="0"/>
              <a:t>of eight elements (the toss numbers on which heads are obtained) that can </a:t>
            </a:r>
            <a:r>
              <a:rPr lang="en-IN" dirty="0" smtClean="0"/>
              <a:t>be chosen </a:t>
            </a:r>
            <a:r>
              <a:rPr lang="en-IN" dirty="0"/>
              <a:t>from a set of ten elements. </a:t>
            </a:r>
            <a:endParaRPr lang="en-IN" dirty="0" smtClean="0"/>
          </a:p>
          <a:p>
            <a:endParaRPr lang="en-IN" sz="1400" dirty="0"/>
          </a:p>
          <a:p>
            <a:r>
              <a:rPr lang="en-IN" dirty="0" smtClean="0"/>
              <a:t>	This </a:t>
            </a:r>
            <a:r>
              <a:rPr lang="en-IN" dirty="0"/>
              <a:t>number is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7410" name="Picture 2" descr="10 choose 8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99045"/>
            <a:ext cx="516155" cy="50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8226425" cy="838200"/>
          </a:xfrm>
        </p:spPr>
        <p:txBody>
          <a:bodyPr/>
          <a:lstStyle/>
          <a:p>
            <a:r>
              <a:rPr lang="en-IN" dirty="0" smtClean="0"/>
              <a:t>				    It </a:t>
            </a:r>
            <a:r>
              <a:rPr lang="en-IN" dirty="0"/>
              <a:t>follows that, because the </a:t>
            </a:r>
            <a:r>
              <a:rPr lang="en-IN" dirty="0" smtClean="0"/>
              <a:t>different ways </a:t>
            </a:r>
            <a:r>
              <a:rPr lang="en-IN" dirty="0"/>
              <a:t>of obtaining eight heads are all mutually exclusive,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7411" name="Picture 3" descr="P(eight heads) = (10 choose 8) (0.6)^8 (0.4)^2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42481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r>
              <a:rPr lang="en-IN" dirty="0"/>
              <a:t>b. By reasoning similar to that in part (a),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8434" name="Picture 2" descr="P(nine heads) = [the number of different ways nine heads can be obtained in ten tosses] * (0.6)^9 (0.4)^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9"/>
          <a:stretch/>
        </p:blipFill>
        <p:spPr bwMode="auto">
          <a:xfrm>
            <a:off x="1059995" y="1961284"/>
            <a:ext cx="6002947" cy="112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 = (10 choose 9) (0.6)^9*(0.4),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58" t="17961" b="14144"/>
          <a:stretch/>
        </p:blipFill>
        <p:spPr bwMode="auto">
          <a:xfrm>
            <a:off x="2620465" y="3200400"/>
            <a:ext cx="2160379" cy="76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and P(ten heads) = [the number of different ways ten heads can be obtained in ten tosses] * (0.6)^10 * (0.4)^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502977" cy="142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2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Conditional Probability</a:t>
            </a:r>
            <a:endParaRPr lang="en-US" altLang="en-US" dirty="0"/>
          </a:p>
        </p:txBody>
      </p:sp>
      <p:pic>
        <p:nvPicPr>
          <p:cNvPr id="1026" name="Picture 2" descr="A text box has the heading, Definition. The text reads, Let A and B be events in a sample space S. If P(A) is not equal to 0, then the conditional probability of B given A, denoted P(B vertical line A), is &#10;P(B|A) = (P(A intersection B))∕ P(A). [This equation has the label 9.9.1.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522"/>
            <a:ext cx="7402842" cy="168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8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19458" name="Picture 2" descr=" = (10 choose 10)*(0.6)^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447800"/>
            <a:ext cx="18954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667000"/>
            <a:ext cx="8226425" cy="1828800"/>
          </a:xfrm>
        </p:spPr>
        <p:txBody>
          <a:bodyPr/>
          <a:lstStyle/>
          <a:p>
            <a:r>
              <a:rPr lang="en-IN" dirty="0" smtClean="0"/>
              <a:t>	Because </a:t>
            </a:r>
            <a:r>
              <a:rPr lang="en-IN" dirty="0"/>
              <a:t>obtaining eight, obtaining nine, and obtaining ten heads are mutually </a:t>
            </a:r>
            <a:r>
              <a:rPr lang="en-IN" dirty="0" smtClean="0"/>
              <a:t>disjoint events, </a:t>
            </a:r>
          </a:p>
          <a:p>
            <a:r>
              <a:rPr lang="en-IN" i="1" dirty="0"/>
              <a:t>	</a:t>
            </a:r>
            <a:r>
              <a:rPr lang="en-IN" i="1" dirty="0" smtClean="0"/>
              <a:t>P</a:t>
            </a:r>
            <a:r>
              <a:rPr lang="en-IN" dirty="0" smtClean="0"/>
              <a:t>(at </a:t>
            </a:r>
            <a:r>
              <a:rPr lang="en-IN" dirty="0"/>
              <a:t>least </a:t>
            </a:r>
            <a:r>
              <a:rPr lang="en-IN" dirty="0" smtClean="0"/>
              <a:t>eight heads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/>
              <a:t>P</a:t>
            </a:r>
            <a:r>
              <a:rPr lang="en-IN" dirty="0"/>
              <a:t>(eight heads</a:t>
            </a:r>
            <a:r>
              <a:rPr lang="en-IN" dirty="0" smtClean="0"/>
              <a:t>) + </a:t>
            </a:r>
          </a:p>
          <a:p>
            <a:r>
              <a:rPr lang="en-IN" i="1" dirty="0"/>
              <a:t>	</a:t>
            </a:r>
            <a:r>
              <a:rPr lang="en-IN" i="1" dirty="0" smtClean="0"/>
              <a:t>				P</a:t>
            </a:r>
            <a:r>
              <a:rPr lang="en-IN" dirty="0" smtClean="0"/>
              <a:t>(nine </a:t>
            </a:r>
            <a:r>
              <a:rPr lang="en-IN" dirty="0"/>
              <a:t>heads</a:t>
            </a:r>
            <a:r>
              <a:rPr lang="en-IN" dirty="0" smtClean="0"/>
              <a:t>) + </a:t>
            </a:r>
            <a:r>
              <a:rPr lang="en-IN" i="1" dirty="0" smtClean="0"/>
              <a:t>P</a:t>
            </a:r>
            <a:r>
              <a:rPr lang="en-IN" dirty="0" smtClean="0"/>
              <a:t>(ten </a:t>
            </a:r>
            <a:r>
              <a:rPr lang="en-IN" dirty="0"/>
              <a:t>heads)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9459" name="Picture 3" descr=" = (10 choose 8)*(0.6)^8*(0.4)^2 + (10 choose 9)*(0.6)^9*(0.4) + (10 choose 10)*(0.6)^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95800"/>
            <a:ext cx="6410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0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r>
              <a:rPr lang="en-IN" dirty="0" smtClean="0"/>
              <a:t>				</a:t>
            </a:r>
            <a:r>
              <a:rPr lang="en-IN" dirty="0" smtClean="0">
                <a:latin typeface="Arial Unicode MS"/>
                <a:ea typeface="Arial Unicode MS"/>
                <a:cs typeface="Arial Unicode MS"/>
              </a:rPr>
              <a:t>≅</a:t>
            </a:r>
            <a:r>
              <a:rPr lang="en-IN" dirty="0" smtClean="0"/>
              <a:t> </a:t>
            </a:r>
            <a:r>
              <a:rPr lang="en-IN" dirty="0"/>
              <a:t>0.167 </a:t>
            </a:r>
            <a:endParaRPr lang="en-IN" dirty="0" smtClean="0"/>
          </a:p>
          <a:p>
            <a:endParaRPr lang="en-IN" sz="1100" dirty="0"/>
          </a:p>
          <a:p>
            <a:r>
              <a:rPr lang="en-IN" dirty="0" smtClean="0"/>
              <a:t>				= </a:t>
            </a:r>
            <a:r>
              <a:rPr lang="en-IN" dirty="0"/>
              <a:t>16.7%.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 smtClean="0"/>
              <a:t>Probabilities </a:t>
            </a:r>
            <a:r>
              <a:rPr lang="en-IN" dirty="0"/>
              <a:t>of the form</a:t>
            </a:r>
            <a:endParaRPr lang="en-US" altLang="en-US" dirty="0"/>
          </a:p>
        </p:txBody>
      </p:sp>
      <p:pic>
        <p:nvPicPr>
          <p:cNvPr id="20482" name="Picture 2" descr="(n choose k) p^(n minus k) (1 minus p)^k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21717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971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where 0 ≤ </a:t>
            </a:r>
            <a:r>
              <a:rPr lang="en-IN" i="1" dirty="0"/>
              <a:t>p </a:t>
            </a:r>
            <a:r>
              <a:rPr lang="en-IN" dirty="0"/>
              <a:t>≤ 1, are called </a:t>
            </a:r>
            <a:r>
              <a:rPr lang="en-IN" b="1" dirty="0"/>
              <a:t>binomial probabilities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70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700" dirty="0"/>
              <a:t>Example </a:t>
            </a:r>
            <a:r>
              <a:rPr lang="en-IN" altLang="en-US" sz="2700" dirty="0" smtClean="0"/>
              <a:t>9.9.1 </a:t>
            </a:r>
            <a:r>
              <a:rPr lang="en-US" altLang="en-US" sz="2700" dirty="0"/>
              <a:t>– </a:t>
            </a:r>
            <a:r>
              <a:rPr lang="en-US" altLang="en-US" sz="2700" i="1" dirty="0"/>
              <a:t>Computing a Conditional Probability</a:t>
            </a:r>
            <a:endParaRPr lang="en-IN" altLang="en-US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A pair of fair dice, one blue and the other </a:t>
            </a:r>
            <a:r>
              <a:rPr lang="en-IN" dirty="0" err="1"/>
              <a:t>gray</a:t>
            </a:r>
            <a:r>
              <a:rPr lang="en-IN" dirty="0"/>
              <a:t>, are </a:t>
            </a:r>
            <a:r>
              <a:rPr lang="en-IN" dirty="0" smtClean="0"/>
              <a:t>rolled. What </a:t>
            </a:r>
            <a:r>
              <a:rPr lang="en-IN" dirty="0"/>
              <a:t>is the probability that </a:t>
            </a:r>
            <a:r>
              <a:rPr lang="en-IN" dirty="0" smtClean="0"/>
              <a:t>the sum </a:t>
            </a:r>
            <a:r>
              <a:rPr lang="en-IN" dirty="0"/>
              <a:t>of the numbers showing face up is 8, given that both of the numbers </a:t>
            </a:r>
            <a:r>
              <a:rPr lang="en-IN" dirty="0" smtClean="0"/>
              <a:t>are even</a:t>
            </a:r>
            <a:r>
              <a:rPr lang="en-IN" dirty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2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pPr marL="0" indent="0"/>
            <a:r>
              <a:rPr lang="en-IN" dirty="0"/>
              <a:t>The sample space is the set of all 36 outcomes obtained from rolling the </a:t>
            </a:r>
            <a:r>
              <a:rPr lang="en-IN" dirty="0" smtClean="0"/>
              <a:t>two dice </a:t>
            </a:r>
            <a:r>
              <a:rPr lang="en-IN" dirty="0"/>
              <a:t>and noting the numbers showing face up on each</a:t>
            </a:r>
            <a:r>
              <a:rPr lang="en-IN" dirty="0" smtClean="0"/>
              <a:t>.</a:t>
            </a:r>
          </a:p>
          <a:p>
            <a:pPr marL="0" indent="0"/>
            <a:endParaRPr lang="en-US" dirty="0">
              <a:solidFill>
                <a:srgbClr val="00AEEF"/>
              </a:solidFill>
            </a:endParaRPr>
          </a:p>
          <a:p>
            <a:pPr marL="0" indent="0"/>
            <a:r>
              <a:rPr lang="en-IN" dirty="0"/>
              <a:t>As in </a:t>
            </a:r>
            <a:r>
              <a:rPr lang="en-IN" dirty="0" smtClean="0"/>
              <a:t>earlier section, </a:t>
            </a:r>
            <a:r>
              <a:rPr lang="en-IN" dirty="0"/>
              <a:t>denote by </a:t>
            </a:r>
            <a:r>
              <a:rPr lang="en-IN" i="1" dirty="0" smtClean="0"/>
              <a:t>ab </a:t>
            </a:r>
            <a:r>
              <a:rPr lang="en-IN" dirty="0" smtClean="0"/>
              <a:t>the </a:t>
            </a:r>
            <a:r>
              <a:rPr lang="en-IN" dirty="0"/>
              <a:t>outcome that </a:t>
            </a:r>
            <a:r>
              <a:rPr lang="en-IN" dirty="0" smtClean="0"/>
              <a:t>the number </a:t>
            </a:r>
            <a:r>
              <a:rPr lang="en-IN" dirty="0"/>
              <a:t>showing face up on the blue die is </a:t>
            </a:r>
            <a:r>
              <a:rPr lang="en-IN" i="1" dirty="0"/>
              <a:t>a </a:t>
            </a:r>
            <a:r>
              <a:rPr lang="en-IN" dirty="0"/>
              <a:t>and the one on the </a:t>
            </a:r>
            <a:r>
              <a:rPr lang="en-IN" dirty="0" err="1" smtClean="0"/>
              <a:t>gray</a:t>
            </a:r>
            <a:r>
              <a:rPr lang="en-IN" dirty="0" smtClean="0"/>
              <a:t> die </a:t>
            </a:r>
            <a:r>
              <a:rPr lang="en-IN" dirty="0"/>
              <a:t>is 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  <a:p>
            <a:pPr marL="0" indent="0"/>
            <a:endParaRPr lang="en-US" dirty="0">
              <a:solidFill>
                <a:srgbClr val="00AEEF"/>
              </a:solidFill>
            </a:endParaRPr>
          </a:p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be the event that both numbers are even and </a:t>
            </a:r>
            <a:r>
              <a:rPr lang="en-IN" i="1" dirty="0"/>
              <a:t>B </a:t>
            </a:r>
            <a:r>
              <a:rPr lang="en-IN" dirty="0"/>
              <a:t>the event that the sum </a:t>
            </a:r>
            <a:r>
              <a:rPr lang="en-IN" dirty="0" smtClean="0"/>
              <a:t>of the </a:t>
            </a:r>
            <a:r>
              <a:rPr lang="en-IN" dirty="0"/>
              <a:t>numbers is 8.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9.9.1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519363"/>
          </a:xfrm>
        </p:spPr>
        <p:txBody>
          <a:bodyPr/>
          <a:lstStyle/>
          <a:p>
            <a:pPr marL="0" indent="0"/>
            <a:r>
              <a:rPr lang="en-IN" dirty="0"/>
              <a:t>Then </a:t>
            </a:r>
            <a:r>
              <a:rPr lang="en-IN" i="1" dirty="0"/>
              <a:t>A </a:t>
            </a:r>
            <a:r>
              <a:rPr lang="en-IN" dirty="0" smtClean="0"/>
              <a:t>= </a:t>
            </a:r>
            <a:r>
              <a:rPr lang="en-IN" dirty="0"/>
              <a:t>{22, 24, 26, 42, 44, 46, 62, 64, 66}, </a:t>
            </a:r>
            <a:r>
              <a:rPr lang="en-IN" dirty="0" smtClean="0"/>
              <a:t>                     </a:t>
            </a:r>
            <a:r>
              <a:rPr lang="en-IN" i="1" dirty="0" smtClean="0"/>
              <a:t>B </a:t>
            </a:r>
            <a:r>
              <a:rPr lang="en-IN" dirty="0" smtClean="0"/>
              <a:t>= </a:t>
            </a:r>
            <a:r>
              <a:rPr lang="en-IN" dirty="0"/>
              <a:t>{26, 35, 44, 53, 62</a:t>
            </a:r>
            <a:r>
              <a:rPr lang="en-IN" dirty="0" smtClean="0"/>
              <a:t>}, and </a:t>
            </a:r>
            <a:r>
              <a:rPr lang="en-IN" i="1" dirty="0"/>
              <a:t>A </a:t>
            </a:r>
            <a:r>
              <a:rPr lang="en-IN" dirty="0"/>
              <a:t>∩ </a:t>
            </a:r>
            <a:r>
              <a:rPr lang="en-IN" i="1" dirty="0"/>
              <a:t>B </a:t>
            </a:r>
            <a:r>
              <a:rPr lang="en-IN" dirty="0" smtClean="0"/>
              <a:t>= </a:t>
            </a:r>
            <a:r>
              <a:rPr lang="en-IN" dirty="0"/>
              <a:t>{26, 44, 62}.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Because </a:t>
            </a:r>
            <a:r>
              <a:rPr lang="en-IN" dirty="0"/>
              <a:t>the dice are fair (so all outcomes are equally likely</a:t>
            </a:r>
            <a:r>
              <a:rPr lang="en-IN" dirty="0" smtClean="0"/>
              <a:t>),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A</a:t>
            </a:r>
            <a:r>
              <a:rPr lang="en-IN" dirty="0"/>
              <a:t>) = </a:t>
            </a:r>
            <a:r>
              <a:rPr lang="en-IN" dirty="0" smtClean="0"/>
              <a:t>9</a:t>
            </a:r>
            <a:r>
              <a:rPr lang="en-IN" sz="1200" dirty="0" smtClean="0"/>
              <a:t> </a:t>
            </a:r>
            <a:r>
              <a:rPr lang="en-IN" b="1" dirty="0" smtClean="0"/>
              <a:t>∕</a:t>
            </a:r>
            <a:r>
              <a:rPr lang="en-IN" sz="1200" dirty="0" smtClean="0"/>
              <a:t> </a:t>
            </a:r>
            <a:r>
              <a:rPr lang="en-IN" dirty="0" smtClean="0"/>
              <a:t>36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= 5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 smtClean="0"/>
              <a:t>36</a:t>
            </a:r>
            <a:r>
              <a:rPr lang="en-IN" i="1" dirty="0"/>
              <a:t>, </a:t>
            </a:r>
            <a:r>
              <a:rPr lang="en-IN" dirty="0"/>
              <a:t>and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∩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= 3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 smtClean="0"/>
              <a:t>36</a:t>
            </a:r>
            <a:r>
              <a:rPr lang="en-IN" dirty="0"/>
              <a:t>. By definition </a:t>
            </a:r>
            <a:r>
              <a:rPr lang="en-IN" dirty="0" smtClean="0"/>
              <a:t>of conditional </a:t>
            </a:r>
            <a:r>
              <a:rPr lang="en-IN" dirty="0"/>
              <a:t>probability,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026" name="Picture 2" descr="P( B|A) = (P(A intersection B))∕ P(A) = (3∕36) ∕(9∕36) = 3∕9 = 1∕3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7163"/>
            <a:ext cx="43719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3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Conditional Probability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Note that when both sides of the formula for </a:t>
            </a:r>
            <a:r>
              <a:rPr lang="en-IN" dirty="0" smtClean="0"/>
              <a:t>conditional probability </a:t>
            </a:r>
            <a:r>
              <a:rPr lang="en-IN" dirty="0"/>
              <a:t>(formula 9.9.1) </a:t>
            </a:r>
            <a:r>
              <a:rPr lang="en-IN" dirty="0" smtClean="0"/>
              <a:t>are multiplied </a:t>
            </a:r>
            <a:r>
              <a:rPr lang="en-IN" dirty="0"/>
              <a:t>by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), a formula for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∩</a:t>
            </a:r>
            <a:r>
              <a:rPr lang="en-IN" dirty="0" smtClean="0"/>
              <a:t> </a:t>
            </a:r>
            <a:r>
              <a:rPr lang="en-IN" i="1" dirty="0"/>
              <a:t>B</a:t>
            </a:r>
            <a:r>
              <a:rPr lang="en-IN" dirty="0"/>
              <a:t>) is obtained:</a:t>
            </a:r>
            <a:endParaRPr lang="en-US" altLang="en-US" dirty="0"/>
          </a:p>
        </p:txBody>
      </p:sp>
      <p:pic>
        <p:nvPicPr>
          <p:cNvPr id="2050" name="Picture 2" descr="P(A intersection B) = P( B|A)*P(A). The equation has the label 9.9.2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3" y="2667000"/>
            <a:ext cx="6485659" cy="83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6576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And dividing both sides of formula (9.9.2) by</a:t>
            </a:r>
            <a:endParaRPr lang="en-US" altLang="en-US" dirty="0"/>
          </a:p>
        </p:txBody>
      </p:sp>
      <p:pic>
        <p:nvPicPr>
          <p:cNvPr id="2051" name="Picture 3" descr="P( B|A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904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6576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          gives </a:t>
            </a:r>
            <a:r>
              <a:rPr lang="en-IN" dirty="0"/>
              <a:t>a formula for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):</a:t>
            </a:r>
            <a:endParaRPr lang="en-US" altLang="en-US" dirty="0"/>
          </a:p>
        </p:txBody>
      </p:sp>
      <p:pic>
        <p:nvPicPr>
          <p:cNvPr id="2052" name="Picture 4" descr="P(A) = P(A intersection B)∕ (P(B|A). The equation has the label 9.9.3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4513118"/>
            <a:ext cx="6399069" cy="112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8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Bayes’ Theorem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5830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8985</TotalTime>
  <Words>1734</Words>
  <Application>Microsoft Office PowerPoint</Application>
  <PresentationFormat>On-screen Show (4:3)</PresentationFormat>
  <Paragraphs>237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 Unicode MS</vt:lpstr>
      <vt:lpstr>Arial</vt:lpstr>
      <vt:lpstr>Wingdings</vt:lpstr>
      <vt:lpstr>sample</vt:lpstr>
      <vt:lpstr>CHAPTER 9</vt:lpstr>
      <vt:lpstr>9.9</vt:lpstr>
      <vt:lpstr>Conditional Probability</vt:lpstr>
      <vt:lpstr>Conditional Probability</vt:lpstr>
      <vt:lpstr>Example 9.9.1 – Computing a Conditional Probability</vt:lpstr>
      <vt:lpstr>Example 9.9.1 – Solution</vt:lpstr>
      <vt:lpstr>Example 9.9.1 – Solution</vt:lpstr>
      <vt:lpstr>Conditional Probability</vt:lpstr>
      <vt:lpstr>Bayes’ Theorem</vt:lpstr>
      <vt:lpstr>Bayes’ Theorem</vt:lpstr>
      <vt:lpstr>Example 9.9.3 – Applying Bayes’ Theorem</vt:lpstr>
      <vt:lpstr>Example 9.9.3 – Applying Bayes’ Theorem</vt:lpstr>
      <vt:lpstr>Example 9.9.3 – Applying Bayes’ Theorem</vt:lpstr>
      <vt:lpstr>Example 9.9.3 – Solution</vt:lpstr>
      <vt:lpstr>Example 9.9.3 – Solution</vt:lpstr>
      <vt:lpstr>Example 9.9.3 – Solution</vt:lpstr>
      <vt:lpstr>Example 9.9.3 – Solution</vt:lpstr>
      <vt:lpstr>Example 9.9.3 – Solution</vt:lpstr>
      <vt:lpstr>Independent Events</vt:lpstr>
      <vt:lpstr>Independent Events</vt:lpstr>
      <vt:lpstr>Independent Events</vt:lpstr>
      <vt:lpstr>Example 9.9.4 – Disjoint Events and Independence</vt:lpstr>
      <vt:lpstr>Example 9.9.4 – Solution</vt:lpstr>
      <vt:lpstr>Example 9.9.6 – Computing Probabilities of Intersections of Two Independent Events</vt:lpstr>
      <vt:lpstr>Example 9.9.6 – Computing Probabilities of Intersections of Two Independent Events</vt:lpstr>
      <vt:lpstr>Example 9.9.6 – Solution</vt:lpstr>
      <vt:lpstr>Example 9.9.6 – Solution</vt:lpstr>
      <vt:lpstr>Example 9.9.6 – Solution</vt:lpstr>
      <vt:lpstr>Example 9.9.6 – Solution</vt:lpstr>
      <vt:lpstr>Example 9.9.6 – Solution</vt:lpstr>
      <vt:lpstr>Example 9.9.7 – Expected Value of Tossing a Loaded Coin Twice</vt:lpstr>
      <vt:lpstr>Example 9.9.7 – Solution</vt:lpstr>
      <vt:lpstr>Independent Events</vt:lpstr>
      <vt:lpstr>Independent Events</vt:lpstr>
      <vt:lpstr>Example 9.9.9 – Tossing a Loaded Coin Ten Times</vt:lpstr>
      <vt:lpstr>Example 9.9.9 – Solution</vt:lpstr>
      <vt:lpstr>Example 9.9.9 – Solution</vt:lpstr>
      <vt:lpstr>Example 9.9.9 – Solution</vt:lpstr>
      <vt:lpstr>Example 9.9.9 – Solution</vt:lpstr>
      <vt:lpstr>Example 9.9.9 – Solution</vt:lpstr>
      <vt:lpstr>Example 9.9.9 – Solution</vt:lpstr>
      <vt:lpstr>Independent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4556</cp:revision>
  <dcterms:created xsi:type="dcterms:W3CDTF">2008-12-01T05:36:35Z</dcterms:created>
  <dcterms:modified xsi:type="dcterms:W3CDTF">2019-02-14T05:32:29Z</dcterms:modified>
</cp:coreProperties>
</file>