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57" r:id="rId3"/>
    <p:sldId id="285" r:id="rId4"/>
    <p:sldId id="286" r:id="rId5"/>
    <p:sldId id="290" r:id="rId6"/>
    <p:sldId id="293" r:id="rId7"/>
    <p:sldId id="295" r:id="rId8"/>
    <p:sldId id="299" r:id="rId9"/>
    <p:sldId id="301" r:id="rId10"/>
    <p:sldId id="353" r:id="rId11"/>
    <p:sldId id="303" r:id="rId12"/>
    <p:sldId id="302" r:id="rId13"/>
    <p:sldId id="304" r:id="rId14"/>
    <p:sldId id="305" r:id="rId15"/>
    <p:sldId id="306" r:id="rId16"/>
    <p:sldId id="307" r:id="rId17"/>
    <p:sldId id="308" r:id="rId18"/>
    <p:sldId id="309" r:id="rId19"/>
    <p:sldId id="356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5" autoAdjust="0"/>
    <p:restoredTop sz="77749" autoAdjust="0"/>
  </p:normalViewPr>
  <p:slideViewPr>
    <p:cSldViewPr snapToGrid="0">
      <p:cViewPr varScale="1">
        <p:scale>
          <a:sx n="92" d="100"/>
          <a:sy n="92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What’s the most</a:t>
            </a:r>
            <a:r>
              <a:rPr lang="en-US" baseline="0" dirty="0"/>
              <a:t> efficient way to search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</a:t>
            </a:r>
            <a:r>
              <a:rPr lang="en-US" baseline="0" dirty="0"/>
              <a:t> Dictionary is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4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the recursive routine …</a:t>
            </a:r>
          </a:p>
          <a:p>
            <a:pPr marL="285750" indent="-285750" defTabSz="344804">
              <a:buFont typeface="Arial" panose="020B0604020202020204" pitchFamily="34" charset="0"/>
              <a:buChar char="•"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>
                <a:solidFill>
                  <a:srgbClr val="BA2DA2"/>
                </a:solidFill>
              </a:rPr>
              <a:t>private</a:t>
            </a:r>
            <a:r>
              <a:rPr lang="en-US" b="1" dirty="0"/>
              <a:t> </a:t>
            </a:r>
            <a:r>
              <a:rPr lang="en-US" b="1" dirty="0">
                <a:solidFill>
                  <a:srgbClr val="BA2DA2"/>
                </a:solidFill>
              </a:rPr>
              <a:t>static</a:t>
            </a:r>
            <a:r>
              <a:rPr lang="en-US" b="1" dirty="0"/>
              <a:t> &lt;T&gt; </a:t>
            </a:r>
            <a:r>
              <a:rPr lang="en-US" b="1" dirty="0" err="1">
                <a:solidFill>
                  <a:srgbClr val="BA2DA2"/>
                </a:solidFill>
              </a:rPr>
              <a:t>boolean</a:t>
            </a:r>
            <a:r>
              <a:rPr lang="en-US" b="1" dirty="0"/>
              <a:t> search(T[] </a:t>
            </a:r>
            <a:r>
              <a:rPr lang="en-US" b="1" dirty="0" err="1"/>
              <a:t>anArray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first,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last, T </a:t>
            </a:r>
            <a:r>
              <a:rPr lang="en-US" b="1" dirty="0" err="1"/>
              <a:t>desiredItem</a:t>
            </a:r>
            <a:r>
              <a:rPr lang="en-US" b="1" dirty="0"/>
              <a:t>) {…}</a:t>
            </a:r>
            <a:endParaRPr lang="en-US" sz="12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827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How</a:t>
            </a:r>
            <a:r>
              <a:rPr lang="en-US" b="1" baseline="0" dirty="0"/>
              <a:t> do you determine best, worst vs. average cases?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baseline="0" dirty="0"/>
              <a:t>Real life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3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defTabSz="344804">
              <a:buFont typeface="Arial" panose="020B0604020202020204" pitchFamily="34" charset="0"/>
              <a:buChar char="•"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>
                <a:solidFill>
                  <a:srgbClr val="BA2DA2"/>
                </a:solidFill>
              </a:rPr>
              <a:t>private</a:t>
            </a:r>
            <a:r>
              <a:rPr lang="en-US" b="1" dirty="0"/>
              <a:t> </a:t>
            </a:r>
            <a:r>
              <a:rPr lang="en-US" b="1" dirty="0">
                <a:solidFill>
                  <a:srgbClr val="BA2DA2"/>
                </a:solidFill>
              </a:rPr>
              <a:t>static</a:t>
            </a:r>
            <a:r>
              <a:rPr lang="en-US" b="1" dirty="0"/>
              <a:t> &lt;T </a:t>
            </a:r>
            <a:r>
              <a:rPr lang="en-US" b="1" dirty="0">
                <a:solidFill>
                  <a:srgbClr val="BA2DA2"/>
                </a:solidFill>
              </a:rPr>
              <a:t>extends</a:t>
            </a:r>
            <a:r>
              <a:rPr lang="en-US" b="1" dirty="0"/>
              <a:t> Comparable&lt;? </a:t>
            </a:r>
            <a:r>
              <a:rPr lang="en-US" b="1" dirty="0">
                <a:solidFill>
                  <a:srgbClr val="BA2DA2"/>
                </a:solidFill>
              </a:rPr>
              <a:t>super</a:t>
            </a:r>
            <a:r>
              <a:rPr lang="en-US" b="1" dirty="0"/>
              <a:t> T&gt;&gt; </a:t>
            </a:r>
            <a:r>
              <a:rPr lang="en-US" b="1" dirty="0" err="1">
                <a:solidFill>
                  <a:srgbClr val="BA2DA2"/>
                </a:solidFill>
              </a:rPr>
              <a:t>boolean</a:t>
            </a:r>
            <a:r>
              <a:rPr lang="en-US" b="1" dirty="0"/>
              <a:t> </a:t>
            </a:r>
            <a:r>
              <a:rPr lang="en-US" b="1" dirty="0" err="1"/>
              <a:t>binarySearch</a:t>
            </a:r>
            <a:r>
              <a:rPr lang="en-US" b="1" dirty="0"/>
              <a:t>(T[] </a:t>
            </a:r>
            <a:r>
              <a:rPr lang="en-US" b="1" dirty="0" err="1"/>
              <a:t>anArray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first,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last, T </a:t>
            </a:r>
            <a:r>
              <a:rPr lang="en-US" b="1" dirty="0" err="1"/>
              <a:t>desiredItem</a:t>
            </a:r>
            <a:r>
              <a:rPr lang="en-US" b="1" dirty="0"/>
              <a:t>) {…}</a:t>
            </a:r>
          </a:p>
          <a:p>
            <a:pPr marL="171450" indent="-171450" defTabSz="344804">
              <a:buFont typeface="Arial" panose="020B0604020202020204" pitchFamily="34" charset="0"/>
              <a:buChar char="•"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1100" b="0" dirty="0">
                <a:latin typeface="+mn-lt"/>
                <a:ea typeface="+mn-ea"/>
                <a:cs typeface="+mn-cs"/>
                <a:sym typeface="Helvetica"/>
              </a:rPr>
              <a:t>Generic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https://docs.oracle.com/javase/8/docs/api/java/util/Arrays.html</a:t>
            </a:r>
          </a:p>
        </p:txBody>
      </p:sp>
    </p:spTree>
    <p:extLst>
      <p:ext uri="{BB962C8B-B14F-4D97-AF65-F5344CB8AC3E}">
        <p14:creationId xmlns:p14="http://schemas.microsoft.com/office/powerpoint/2010/main" val="86690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Iteratively</a:t>
            </a:r>
          </a:p>
        </p:txBody>
      </p:sp>
    </p:spTree>
    <p:extLst>
      <p:ext uri="{BB962C8B-B14F-4D97-AF65-F5344CB8AC3E}">
        <p14:creationId xmlns:p14="http://schemas.microsoft.com/office/powerpoint/2010/main" val="49693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Integ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pearsoncmg.com/ph/esm/ecs_carrano_dsabjava_5/cw/#videonotes" TargetMode="External"/><Relationship Id="rId2" Type="http://schemas.openxmlformats.org/officeDocument/2006/relationships/hyperlink" Target="https://mediaplayer.pearsoncmg.com/assets/secs-vn-ch19a-searching-an-arr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247437" y="317758"/>
            <a:ext cx="8513234" cy="816042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defTabSz="713231">
              <a:defRPr sz="3432"/>
            </a:pPr>
            <a:r>
              <a:rPr lang="en-US" sz="3600"/>
              <a:t>Module 13A </a:t>
            </a:r>
            <a:r>
              <a:rPr lang="en-US" sz="3600" dirty="0"/>
              <a:t>– Searching</a:t>
            </a:r>
            <a:br>
              <a:rPr lang="en-US" sz="3600" dirty="0"/>
            </a:br>
            <a:endParaRPr baseline="30018" dirty="0"/>
          </a:p>
        </p:txBody>
      </p:sp>
      <p:sp>
        <p:nvSpPr>
          <p:cNvPr id="46" name="Shape 199"/>
          <p:cNvSpPr txBox="1"/>
          <p:nvPr/>
        </p:nvSpPr>
        <p:spPr>
          <a:xfrm>
            <a:off x="4948673" y="3463016"/>
            <a:ext cx="3942626" cy="503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600" dirty="0"/>
              <a:t>Chapter 19 – Searching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2" y="178130"/>
            <a:ext cx="8442423" cy="75289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Nomenclatures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49" y="1187532"/>
            <a:ext cx="8229601" cy="4757456"/>
          </a:xfrm>
        </p:spPr>
        <p:txBody>
          <a:bodyPr/>
          <a:lstStyle/>
          <a:p>
            <a:r>
              <a:rPr lang="en-US" dirty="0"/>
              <a:t>List&lt;? super Integer&gt; </a:t>
            </a:r>
          </a:p>
          <a:p>
            <a:pPr lvl="1"/>
            <a:r>
              <a:rPr lang="en-US" sz="2000" dirty="0"/>
              <a:t>includes List&lt;Integer&gt;, List&lt;Number&gt; &amp; List&lt;Object&gt;</a:t>
            </a:r>
          </a:p>
          <a:p>
            <a:pPr lvl="1"/>
            <a:r>
              <a:rPr lang="en-US" sz="2000" dirty="0">
                <a:hlinkClick r:id="rId2"/>
              </a:rPr>
              <a:t>https://docs.oracle.com/javase/8/docs/api/java/lang/Integer.html</a:t>
            </a:r>
            <a:endParaRPr lang="en-US" sz="2000" dirty="0"/>
          </a:p>
          <a:p>
            <a:pPr lvl="1"/>
            <a:r>
              <a:rPr lang="en-US" sz="2000" dirty="0"/>
              <a:t>// Up to the Integer class</a:t>
            </a:r>
          </a:p>
          <a:p>
            <a:r>
              <a:rPr lang="en-US" dirty="0"/>
              <a:t>List&lt;? extends B&gt; is the upper bound</a:t>
            </a:r>
          </a:p>
          <a:p>
            <a:pPr lvl="1"/>
            <a:r>
              <a:rPr lang="en-US" sz="2000" dirty="0"/>
              <a:t>List of any subclass</a:t>
            </a:r>
          </a:p>
          <a:p>
            <a:pPr lvl="1"/>
            <a:r>
              <a:rPr lang="en-US" sz="2000" dirty="0"/>
              <a:t>// B or higher</a:t>
            </a:r>
          </a:p>
          <a:p>
            <a:r>
              <a:rPr lang="en-US" dirty="0"/>
              <a:t>https://docs.oracle.com/javase/tutorial/extra/generics/wildcards.html</a:t>
            </a:r>
          </a:p>
        </p:txBody>
      </p:sp>
    </p:spTree>
    <p:extLst>
      <p:ext uri="{BB962C8B-B14F-4D97-AF65-F5344CB8AC3E}">
        <p14:creationId xmlns:p14="http://schemas.microsoft.com/office/powerpoint/2010/main" val="9601673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6"/>
          <p:cNvSpPr txBox="1">
            <a:spLocks noGrp="1"/>
          </p:cNvSpPr>
          <p:nvPr>
            <p:ph type="title"/>
          </p:nvPr>
        </p:nvSpPr>
        <p:spPr>
          <a:xfrm>
            <a:off x="258232" y="213756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>
            <a:lvl1pPr defTabSz="758951">
              <a:defRPr sz="3652"/>
            </a:lvl1pPr>
          </a:lstStyle>
          <a:p>
            <a:r>
              <a:rPr sz="4000" dirty="0"/>
              <a:t>Efficiency of a Binary Search</a:t>
            </a:r>
          </a:p>
        </p:txBody>
      </p:sp>
      <p:sp>
        <p:nvSpPr>
          <p:cNvPr id="129" name="Content Placeholder 7"/>
          <p:cNvSpPr txBox="1">
            <a:spLocks noGrp="1"/>
          </p:cNvSpPr>
          <p:nvPr>
            <p:ph type="body" idx="1"/>
          </p:nvPr>
        </p:nvSpPr>
        <p:spPr>
          <a:xfrm>
            <a:off x="400049" y="1235034"/>
            <a:ext cx="8229601" cy="4709954"/>
          </a:xfrm>
          <a:prstGeom prst="rect">
            <a:avLst/>
          </a:prstGeom>
        </p:spPr>
        <p:txBody>
          <a:bodyPr/>
          <a:lstStyle/>
          <a:p>
            <a:r>
              <a:rPr dirty="0"/>
              <a:t>Time efficiency of a binary search of an array</a:t>
            </a:r>
          </a:p>
          <a:p>
            <a:pPr lvl="1"/>
            <a:r>
              <a:rPr sz="2000" dirty="0"/>
              <a:t>Best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</a:p>
          <a:p>
            <a:pPr lvl="1"/>
            <a:r>
              <a:rPr sz="2000" dirty="0"/>
              <a:t>Worst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O(log 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1"/>
            <a:r>
              <a:rPr sz="2000" dirty="0"/>
              <a:t>Average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O(log 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173235" y="201879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30936">
              <a:defRPr sz="3036"/>
            </a:pPr>
            <a:r>
              <a:rPr sz="4000" dirty="0"/>
              <a:t>Method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3931589"/>
            <a:ext cx="8229600" cy="8930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832104">
              <a:buFont typeface="Arial" panose="020B0604020202020204" pitchFamily="34" charset="0"/>
              <a:buChar char="•"/>
              <a:defRPr sz="3276"/>
            </a:pPr>
            <a:r>
              <a:rPr lang="en-US" sz="24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Class Arrays</a:t>
            </a:r>
          </a:p>
          <a:p>
            <a:pPr marL="457200" lvl="4" indent="-457200" defTabSz="832104">
              <a:buFont typeface="Arial" panose="020B0604020202020204" pitchFamily="34" charset="0"/>
              <a:buChar char="•"/>
              <a:defRPr sz="3276"/>
            </a:pPr>
            <a:r>
              <a:rPr lang="en-US" sz="2000" dirty="0">
                <a:hlinkClick r:id="rId3"/>
              </a:rPr>
              <a:t>https://docs.oracle.com/javase/8/docs/api/java/util/Arrays.html</a:t>
            </a:r>
            <a:endParaRPr lang="en-US" sz="2000" dirty="0"/>
          </a:p>
        </p:txBody>
      </p:sp>
      <p:sp>
        <p:nvSpPr>
          <p:cNvPr id="126" name="/** Searches an entire array for a given item.…"/>
          <p:cNvSpPr txBox="1"/>
          <p:nvPr/>
        </p:nvSpPr>
        <p:spPr>
          <a:xfrm>
            <a:off x="457200" y="1229219"/>
            <a:ext cx="7682089" cy="2821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Searches an entire array for a given item.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array    An array sorted in ascending order.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desiredItem</a:t>
            </a:r>
            <a:r>
              <a:rPr dirty="0"/>
              <a:t> The item to be found in the array.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b="1" dirty="0"/>
              <a:t>@return</a:t>
            </a:r>
            <a:r>
              <a:rPr dirty="0"/>
              <a:t> Index of the array entry that equals </a:t>
            </a:r>
            <a:r>
              <a:rPr dirty="0" err="1"/>
              <a:t>desiredItem</a:t>
            </a:r>
            <a:r>
              <a:rPr dirty="0"/>
              <a:t>; </a:t>
            </a:r>
          </a:p>
          <a:p>
            <a:pPr lvl="2" indent="457200"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otherwise returns –</a:t>
            </a:r>
            <a:r>
              <a:rPr dirty="0" err="1"/>
              <a:t>belongsAt</a:t>
            </a:r>
            <a:r>
              <a:rPr dirty="0"/>
              <a:t> – 1, where </a:t>
            </a:r>
            <a:r>
              <a:rPr dirty="0" err="1"/>
              <a:t>belongsAt</a:t>
            </a:r>
            <a:r>
              <a:rPr dirty="0"/>
              <a:t> is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the index of the array element that should contain </a:t>
            </a:r>
            <a:r>
              <a:rPr dirty="0" err="1"/>
              <a:t>desiredItem</a:t>
            </a:r>
            <a:r>
              <a:rPr dirty="0"/>
              <a:t>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 </a:t>
            </a:r>
            <a:r>
              <a:rPr dirty="0" err="1"/>
              <a:t>binarySearch</a:t>
            </a:r>
            <a:r>
              <a:rPr dirty="0"/>
              <a:t>(type[]  array,  type  </a:t>
            </a:r>
            <a:r>
              <a:rPr dirty="0" err="1"/>
              <a:t>desiredItem</a:t>
            </a:r>
            <a:r>
              <a:rPr dirty="0"/>
              <a:t>);</a:t>
            </a:r>
            <a:endParaRPr lang="en-US" dirty="0"/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315217" y="158544"/>
            <a:ext cx="8513565" cy="785003"/>
          </a:xfrm>
          <a:prstGeom prst="rect">
            <a:avLst/>
          </a:prstGeom>
        </p:spPr>
        <p:txBody>
          <a:bodyPr>
            <a:noAutofit/>
          </a:bodyPr>
          <a:lstStyle>
            <a:lvl1pPr defTabSz="640079">
              <a:defRPr sz="3080"/>
            </a:lvl1pPr>
          </a:lstStyle>
          <a:p>
            <a:r>
              <a:rPr sz="4000" dirty="0"/>
              <a:t>Search </a:t>
            </a:r>
            <a:r>
              <a:rPr lang="en-US" sz="4000" dirty="0"/>
              <a:t>| </a:t>
            </a:r>
            <a:r>
              <a:rPr sz="4000" dirty="0"/>
              <a:t>Unsorted Chain</a:t>
            </a:r>
          </a:p>
        </p:txBody>
      </p:sp>
      <p:sp>
        <p:nvSpPr>
          <p:cNvPr id="132" name="FIGURE 19-7 A chain of linked nodes that contain the entries in a lis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2112"/>
            </a:lvl1pPr>
          </a:lstStyle>
          <a:p>
            <a:r>
              <a:rPr sz="2000" b="0" dirty="0"/>
              <a:t>A chain of linked nodes that contain the entries in a list</a:t>
            </a:r>
          </a:p>
        </p:txBody>
      </p:sp>
      <p:pic>
        <p:nvPicPr>
          <p:cNvPr id="133" name="A diagram illustrates list of linked node.&#10;&#10;Picture 2" descr="A diagram illustrates list of linked nod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404637"/>
            <a:ext cx="8001000" cy="1251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296936" y="190004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640079">
              <a:defRPr sz="3080"/>
            </a:lvl1pPr>
          </a:lstStyle>
          <a:p>
            <a:r>
              <a:rPr sz="3200" dirty="0"/>
              <a:t>Sequential Search </a:t>
            </a:r>
            <a:r>
              <a:rPr lang="en-US" sz="3200" dirty="0"/>
              <a:t>| </a:t>
            </a:r>
            <a:r>
              <a:rPr sz="3200" dirty="0"/>
              <a:t>Unsorted Chain</a:t>
            </a:r>
          </a:p>
        </p:txBody>
      </p:sp>
      <p:sp>
        <p:nvSpPr>
          <p:cNvPr id="137" name="public boolean contains(T anEntry)…"/>
          <p:cNvSpPr txBox="1"/>
          <p:nvPr/>
        </p:nvSpPr>
        <p:spPr>
          <a:xfrm>
            <a:off x="629838" y="1300755"/>
            <a:ext cx="6911465" cy="411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contains(T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found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(!found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anEntry.equals</a:t>
            </a:r>
            <a:r>
              <a:rPr dirty="0"/>
              <a:t>(</a:t>
            </a:r>
            <a:r>
              <a:rPr dirty="0" err="1"/>
              <a:t>currentNode.getData</a:t>
            </a:r>
            <a:r>
              <a:rPr dirty="0"/>
              <a:t>()))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found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else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found;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contains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30936">
              <a:defRPr sz="3036"/>
            </a:lvl1pPr>
          </a:lstStyle>
          <a:p>
            <a:r>
              <a:rPr sz="3200" dirty="0"/>
              <a:t>Recursive Sequential Search </a:t>
            </a:r>
            <a:r>
              <a:rPr lang="en-US" sz="3200" dirty="0"/>
              <a:t>(</a:t>
            </a:r>
            <a:r>
              <a:rPr sz="3200" dirty="0"/>
              <a:t>Unsorted Chain</a:t>
            </a:r>
            <a:r>
              <a:rPr lang="en-US" sz="3200" dirty="0"/>
              <a:t>)</a:t>
            </a:r>
            <a:endParaRPr sz="3200" dirty="0"/>
          </a:p>
        </p:txBody>
      </p:sp>
      <p:sp>
        <p:nvSpPr>
          <p:cNvPr id="141" name="private boolean search(Node currentNode, T desiredItem)…"/>
          <p:cNvSpPr txBox="1"/>
          <p:nvPr/>
        </p:nvSpPr>
        <p:spPr>
          <a:xfrm>
            <a:off x="457200" y="1009695"/>
            <a:ext cx="5706047" cy="4585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private</a:t>
            </a:r>
            <a:r>
              <a:rPr sz="1600" dirty="0"/>
              <a:t> </a:t>
            </a:r>
            <a:r>
              <a:rPr sz="1600" dirty="0" err="1">
                <a:solidFill>
                  <a:srgbClr val="BA2DA2"/>
                </a:solidFill>
              </a:rPr>
              <a:t>boolean</a:t>
            </a:r>
            <a:r>
              <a:rPr sz="1600" dirty="0"/>
              <a:t> search(Node </a:t>
            </a:r>
            <a:r>
              <a:rPr sz="1600" dirty="0" err="1"/>
              <a:t>currentNode</a:t>
            </a:r>
            <a:r>
              <a:rPr sz="1600" dirty="0"/>
              <a:t>, T </a:t>
            </a:r>
            <a:r>
              <a:rPr sz="1600" dirty="0" err="1"/>
              <a:t>desiredItem</a:t>
            </a:r>
            <a:r>
              <a:rPr sz="1600" dirty="0"/>
              <a:t>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 err="1"/>
              <a:t>boolean</a:t>
            </a:r>
            <a:r>
              <a:rPr sz="1600" dirty="0">
                <a:solidFill>
                  <a:srgbClr val="000000"/>
                </a:solidFill>
              </a:rPr>
              <a:t> found;</a:t>
            </a: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currentNode</a:t>
            </a:r>
            <a:r>
              <a:rPr sz="1600" dirty="0"/>
              <a:t> ==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found = </a:t>
            </a:r>
            <a:r>
              <a:rPr sz="1600" dirty="0">
                <a:solidFill>
                  <a:srgbClr val="BA2DA2"/>
                </a:solidFill>
              </a:rPr>
              <a:t>false</a:t>
            </a:r>
            <a:r>
              <a:rPr sz="1600" dirty="0"/>
              <a:t>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else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desiredItem.equals</a:t>
            </a:r>
            <a:r>
              <a:rPr sz="1600" dirty="0"/>
              <a:t>(</a:t>
            </a:r>
            <a:r>
              <a:rPr sz="1600" dirty="0" err="1"/>
              <a:t>currentNode.getData</a:t>
            </a:r>
            <a:r>
              <a:rPr sz="1600" dirty="0"/>
              <a:t>()))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found = </a:t>
            </a:r>
            <a:r>
              <a:rPr sz="1600" dirty="0">
                <a:solidFill>
                  <a:srgbClr val="BA2DA2"/>
                </a:solidFill>
              </a:rPr>
              <a:t>true</a:t>
            </a:r>
            <a:r>
              <a:rPr sz="1600" dirty="0"/>
              <a:t>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found = search(</a:t>
            </a:r>
            <a:r>
              <a:rPr sz="1600" dirty="0" err="1"/>
              <a:t>currentNode.getNextNode</a:t>
            </a:r>
            <a:r>
              <a:rPr sz="1600" dirty="0"/>
              <a:t>(), </a:t>
            </a:r>
            <a:r>
              <a:rPr sz="1600" dirty="0" err="1"/>
              <a:t>desiredItem</a:t>
            </a:r>
            <a:r>
              <a:rPr sz="1600" dirty="0"/>
              <a:t>);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found;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search</a:t>
            </a: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>
                <a:solidFill>
                  <a:srgbClr val="BA2DA2"/>
                </a:solidFill>
              </a:rPr>
              <a:t>boolean</a:t>
            </a:r>
            <a:r>
              <a:rPr sz="1600" dirty="0"/>
              <a:t> contains(T </a:t>
            </a:r>
            <a:r>
              <a:rPr sz="1600" dirty="0" err="1"/>
              <a:t>anEntry</a:t>
            </a:r>
            <a:r>
              <a:rPr sz="1600" dirty="0"/>
              <a:t>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search(</a:t>
            </a:r>
            <a:r>
              <a:rPr sz="1600" dirty="0" err="1"/>
              <a:t>firstNode</a:t>
            </a:r>
            <a:r>
              <a:rPr sz="1600" dirty="0"/>
              <a:t>, </a:t>
            </a:r>
            <a:r>
              <a:rPr sz="1600" dirty="0" err="1"/>
              <a:t>anEntry</a:t>
            </a:r>
            <a:r>
              <a:rPr sz="1600" dirty="0"/>
              <a:t>);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contains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249435" y="190004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694944">
              <a:defRPr sz="3343"/>
            </a:lvl1pPr>
          </a:lstStyle>
          <a:p>
            <a:r>
              <a:rPr dirty="0"/>
              <a:t>Iterative Sequential Search </a:t>
            </a:r>
            <a:r>
              <a:rPr lang="en-US" dirty="0"/>
              <a:t>(</a:t>
            </a:r>
            <a:r>
              <a:rPr dirty="0"/>
              <a:t>Sorted Chain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45" name="public boolean contains(T anEntry)…"/>
          <p:cNvSpPr txBox="1"/>
          <p:nvPr/>
        </p:nvSpPr>
        <p:spPr>
          <a:xfrm>
            <a:off x="475247" y="1163419"/>
            <a:ext cx="8287753" cy="386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contains(T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(</a:t>
            </a:r>
            <a:r>
              <a:rPr dirty="0" err="1"/>
              <a:t>anEntry.compareTo</a:t>
            </a:r>
            <a:r>
              <a:rPr dirty="0"/>
              <a:t>(</a:t>
            </a:r>
            <a:r>
              <a:rPr dirty="0" err="1"/>
              <a:t>currentNode.getData</a:t>
            </a:r>
            <a:r>
              <a:rPr dirty="0"/>
              <a:t>()) &gt;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) 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</a:t>
            </a:r>
            <a:r>
              <a:rPr dirty="0" err="1"/>
              <a:t>anEntry.equals</a:t>
            </a:r>
            <a:r>
              <a:rPr dirty="0"/>
              <a:t>(</a:t>
            </a:r>
            <a:r>
              <a:rPr dirty="0" err="1"/>
              <a:t>currentNode.getData</a:t>
            </a:r>
            <a:r>
              <a:rPr dirty="0"/>
              <a:t>());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contains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258232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 </a:t>
            </a:r>
            <a:r>
              <a:rPr lang="en-US" dirty="0"/>
              <a:t>(</a:t>
            </a:r>
            <a:r>
              <a:rPr dirty="0"/>
              <a:t>Sorted Chain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48" name="First find middle of the chain:…"/>
          <p:cNvSpPr txBox="1">
            <a:spLocks noGrp="1"/>
          </p:cNvSpPr>
          <p:nvPr>
            <p:ph type="body" idx="1"/>
          </p:nvPr>
        </p:nvSpPr>
        <p:spPr>
          <a:xfrm>
            <a:off x="400049" y="1092530"/>
            <a:ext cx="8229601" cy="4852458"/>
          </a:xfrm>
          <a:prstGeom prst="rect">
            <a:avLst/>
          </a:prstGeom>
        </p:spPr>
        <p:txBody>
          <a:bodyPr/>
          <a:lstStyle/>
          <a:p>
            <a:r>
              <a:rPr dirty="0"/>
              <a:t>First find middle of the chain:</a:t>
            </a:r>
          </a:p>
          <a:p>
            <a:pPr lvl="1"/>
            <a:r>
              <a:rPr sz="2000" dirty="0"/>
              <a:t>You must traverse the whole chain</a:t>
            </a:r>
          </a:p>
          <a:p>
            <a:pPr lvl="1"/>
            <a:r>
              <a:rPr sz="2000" dirty="0"/>
              <a:t>Then traverse one of the halves to find the middle of that half</a:t>
            </a:r>
          </a:p>
          <a:p>
            <a:r>
              <a:rPr dirty="0"/>
              <a:t>Conclusion</a:t>
            </a:r>
          </a:p>
          <a:p>
            <a:pPr lvl="1"/>
            <a:r>
              <a:rPr sz="2000" dirty="0"/>
              <a:t>Hard to implement</a:t>
            </a:r>
          </a:p>
          <a:p>
            <a:pPr lvl="1"/>
            <a:r>
              <a:rPr sz="2000" dirty="0"/>
              <a:t>Less efficient than sequential search</a:t>
            </a:r>
            <a:endParaRPr lang="en-US" sz="2000" dirty="0"/>
          </a:p>
          <a:p>
            <a:r>
              <a:rPr lang="en-US" dirty="0"/>
              <a:t>What can we do about it?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315217" y="231165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sz="4000" dirty="0"/>
              <a:t>Iterative Search </a:t>
            </a:r>
            <a:r>
              <a:rPr lang="en-US" sz="4000" dirty="0"/>
              <a:t>vs.</a:t>
            </a:r>
            <a:r>
              <a:rPr sz="4000" dirty="0"/>
              <a:t> Recursive Search</a:t>
            </a:r>
          </a:p>
        </p:txBody>
      </p:sp>
      <p:sp>
        <p:nvSpPr>
          <p:cNvPr id="151" name="FIGURE 19-8 The time efficiency of searching, expressed in Big Oh notation"/>
          <p:cNvSpPr txBox="1">
            <a:spLocks noGrp="1"/>
          </p:cNvSpPr>
          <p:nvPr>
            <p:ph type="body" sz="quarter" idx="1"/>
          </p:nvPr>
        </p:nvSpPr>
        <p:spPr>
          <a:xfrm>
            <a:off x="457199" y="5600022"/>
            <a:ext cx="8229600" cy="485074"/>
          </a:xfrm>
          <a:prstGeom prst="rect">
            <a:avLst/>
          </a:prstGeom>
        </p:spPr>
        <p:txBody>
          <a:bodyPr>
            <a:normAutofit/>
          </a:bodyPr>
          <a:lstStyle>
            <a:lvl1pPr defTabSz="402336">
              <a:defRPr sz="1936"/>
            </a:lvl1pPr>
          </a:lstStyle>
          <a:p>
            <a:r>
              <a:rPr sz="1800" b="0" dirty="0"/>
              <a:t>The time efficiency of searching, expressed in Big Oh notation</a:t>
            </a:r>
          </a:p>
        </p:txBody>
      </p:sp>
      <p:graphicFrame>
        <p:nvGraphicFramePr>
          <p:cNvPr id="152" name="Table"/>
          <p:cNvGraphicFramePr/>
          <p:nvPr>
            <p:extLst>
              <p:ext uri="{D42A27DB-BD31-4B8C-83A1-F6EECF244321}">
                <p14:modId xmlns:p14="http://schemas.microsoft.com/office/powerpoint/2010/main" val="3383960250"/>
              </p:ext>
            </p:extLst>
          </p:nvPr>
        </p:nvGraphicFramePr>
        <p:xfrm>
          <a:off x="714186" y="1521141"/>
          <a:ext cx="6833373" cy="338265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81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39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Best Case</a:t>
                      </a: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Average Case</a:t>
                      </a: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Worst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058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Sequential Search(unsorted data)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058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 strike="sngStrike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Sequential Search (sorted data)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strike="sngStrik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i="1" strike="sngStrike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i="1" strike="sngStrike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720">
                <a:tc>
                  <a:txBody>
                    <a:bodyPr/>
                    <a:lstStyle/>
                    <a:p>
                      <a:pPr marL="50800" marR="274320" indent="-634" algn="l" defTabSz="457200"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 Search
(sorted array)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O(log 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O(log </a:t>
                      </a:r>
                      <a:r>
                        <a:rPr i="1" dirty="0"/>
                        <a:t>n</a:t>
                      </a:r>
                      <a:r>
                        <a:rPr dirty="0"/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sz="4000" dirty="0"/>
              <a:t>Iterative </a:t>
            </a:r>
            <a:r>
              <a:rPr lang="en-US" sz="4000" dirty="0"/>
              <a:t>vs. </a:t>
            </a:r>
            <a:r>
              <a:rPr sz="4000" dirty="0"/>
              <a:t>Recursive Search</a:t>
            </a:r>
          </a:p>
        </p:txBody>
      </p:sp>
      <p:sp>
        <p:nvSpPr>
          <p:cNvPr id="155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986588"/>
            <a:ext cx="8229601" cy="4958399"/>
          </a:xfrm>
          <a:prstGeom prst="rect">
            <a:avLst/>
          </a:prstGeom>
        </p:spPr>
        <p:txBody>
          <a:bodyPr/>
          <a:lstStyle/>
          <a:p>
            <a:r>
              <a:rPr dirty="0"/>
              <a:t>Iterative Searches</a:t>
            </a:r>
          </a:p>
          <a:p>
            <a:pPr lvl="1"/>
            <a:r>
              <a:rPr sz="2000" dirty="0"/>
              <a:t>Can save some </a:t>
            </a:r>
            <a:r>
              <a:rPr sz="2000" strike="sngStrike" dirty="0"/>
              <a:t>time and </a:t>
            </a:r>
            <a:r>
              <a:rPr sz="2000" dirty="0"/>
              <a:t>space</a:t>
            </a:r>
          </a:p>
          <a:p>
            <a:r>
              <a:rPr dirty="0"/>
              <a:t>Recursive Searches</a:t>
            </a:r>
          </a:p>
          <a:p>
            <a:pPr lvl="1"/>
            <a:r>
              <a:rPr sz="2000" dirty="0"/>
              <a:t>Will not require much additional space for the recursive calls</a:t>
            </a:r>
          </a:p>
          <a:p>
            <a:pPr lvl="1"/>
            <a:r>
              <a:rPr sz="2000" dirty="0"/>
              <a:t>Coding binary search recursively is easier</a:t>
            </a:r>
          </a:p>
        </p:txBody>
      </p:sp>
    </p:spTree>
    <p:extLst>
      <p:ext uri="{BB962C8B-B14F-4D97-AF65-F5344CB8AC3E}">
        <p14:creationId xmlns:p14="http://schemas.microsoft.com/office/powerpoint/2010/main" val="15980615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lang="en-US" sz="4000" dirty="0"/>
              <a:t>Video Notes</a:t>
            </a:r>
            <a:endParaRPr sz="4000" dirty="0"/>
          </a:p>
        </p:txBody>
      </p:sp>
      <p:sp>
        <p:nvSpPr>
          <p:cNvPr id="155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986588"/>
            <a:ext cx="8229601" cy="4958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Searching an Array</a:t>
            </a:r>
          </a:p>
          <a:p>
            <a:pPr lvl="1"/>
            <a:r>
              <a:rPr lang="en-US" sz="2000" dirty="0">
                <a:hlinkClick r:id="rId2"/>
              </a:rPr>
              <a:t>https://mediaplayer.pearsoncmg.com/assets/secs-vn-ch19a-searching-an-array</a:t>
            </a:r>
            <a:endParaRPr lang="en-US" sz="2000" dirty="0"/>
          </a:p>
          <a:p>
            <a:r>
              <a:rPr lang="en-US" dirty="0"/>
              <a:t>Searching a Linked List</a:t>
            </a:r>
          </a:p>
          <a:p>
            <a:pPr lvl="1"/>
            <a:r>
              <a:rPr lang="en-US" sz="2000" dirty="0">
                <a:hlinkClick r:id="rId3"/>
              </a:rPr>
              <a:t>https://media.pearsoncmg.com/ph/esm/ecs_carrano_dsabjava_5/cw/#videonotes</a:t>
            </a:r>
            <a:endParaRPr lang="en-US" sz="2000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4855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304800" y="219169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The Problem</a:t>
            </a:r>
          </a:p>
        </p:txBody>
      </p:sp>
      <p:sp>
        <p:nvSpPr>
          <p:cNvPr id="50" name="FIGURE 19-1 Searching is an everyday occurrence"/>
          <p:cNvSpPr txBox="1">
            <a:spLocks noGrp="1"/>
          </p:cNvSpPr>
          <p:nvPr>
            <p:ph type="body" sz="quarter" idx="1"/>
          </p:nvPr>
        </p:nvSpPr>
        <p:spPr>
          <a:xfrm>
            <a:off x="457200" y="5727776"/>
            <a:ext cx="8229600" cy="458949"/>
          </a:xfrm>
          <a:prstGeom prst="rect">
            <a:avLst/>
          </a:prstGeom>
        </p:spPr>
        <p:txBody>
          <a:bodyPr>
            <a:noAutofit/>
          </a:bodyPr>
          <a:lstStyle>
            <a:lvl1pPr defTabSz="603504">
              <a:defRPr sz="2904"/>
            </a:lvl1pPr>
          </a:lstStyle>
          <a:p>
            <a:r>
              <a:rPr lang="en-US" sz="2000" b="0" dirty="0"/>
              <a:t>What search algorithms have you learned?</a:t>
            </a:r>
            <a:endParaRPr sz="2000" b="0" dirty="0"/>
          </a:p>
        </p:txBody>
      </p:sp>
      <p:pic>
        <p:nvPicPr>
          <p:cNvPr id="51" name="A diagram represents 2 women and 1 man searching for their things.&#10;&#10;Picture 1" descr="A diagram represents 2 women and 1 man searching for their things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1648967"/>
            <a:ext cx="8534400" cy="3560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49223">
              <a:defRPr sz="3124"/>
            </a:lvl1pPr>
          </a:lstStyle>
          <a:p>
            <a:r>
              <a:rPr sz="3200" dirty="0"/>
              <a:t>Sequential Search </a:t>
            </a:r>
            <a:r>
              <a:rPr lang="en-US" sz="3200" dirty="0"/>
              <a:t>(</a:t>
            </a:r>
            <a:r>
              <a:rPr sz="3200" dirty="0"/>
              <a:t>Unsorted Array</a:t>
            </a:r>
            <a:r>
              <a:rPr lang="en-US" sz="3200" dirty="0"/>
              <a:t>) </a:t>
            </a:r>
            <a:endParaRPr sz="3200" dirty="0"/>
          </a:p>
        </p:txBody>
      </p:sp>
      <p:sp>
        <p:nvSpPr>
          <p:cNvPr id="5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783514"/>
            <a:ext cx="8229600" cy="467657"/>
          </a:xfrm>
          <a:prstGeom prst="rect">
            <a:avLst/>
          </a:prstGeom>
        </p:spPr>
        <p:txBody>
          <a:bodyPr>
            <a:normAutofit/>
          </a:bodyPr>
          <a:lstStyle>
            <a:lvl1pPr defTabSz="768095">
              <a:defRPr sz="3024"/>
            </a:lvl1pPr>
          </a:lstStyle>
          <a:p>
            <a:r>
              <a:rPr lang="en-US" sz="1800" b="0" dirty="0"/>
              <a:t>Iterative | </a:t>
            </a:r>
            <a:r>
              <a:rPr sz="1800" b="0" dirty="0"/>
              <a:t>Using a loop to search for a specific valued entry</a:t>
            </a:r>
          </a:p>
        </p:txBody>
      </p:sp>
      <p:sp>
        <p:nvSpPr>
          <p:cNvPr id="55" name="public static &lt;T&gt; boolean inArray(T[] anArray, T anEntry)…"/>
          <p:cNvSpPr txBox="1"/>
          <p:nvPr/>
        </p:nvSpPr>
        <p:spPr>
          <a:xfrm>
            <a:off x="457200" y="1176303"/>
            <a:ext cx="5875966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&lt;T&gt;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inArray</a:t>
            </a:r>
            <a:r>
              <a:rPr dirty="0"/>
              <a:t>(T[] </a:t>
            </a:r>
            <a:r>
              <a:rPr dirty="0" err="1"/>
              <a:t>anArray</a:t>
            </a:r>
            <a:r>
              <a:rPr dirty="0"/>
              <a:t>, 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found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(!found &amp;&amp; (index &lt; </a:t>
            </a:r>
            <a:r>
              <a:rPr dirty="0" err="1"/>
              <a:t>anArray.length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anEntry.</a:t>
            </a:r>
            <a:r>
              <a:rPr b="1" dirty="0" err="1">
                <a:solidFill>
                  <a:srgbClr val="0070C0"/>
                </a:solidFill>
              </a:rPr>
              <a:t>equals</a:t>
            </a:r>
            <a:r>
              <a:rPr dirty="0"/>
              <a:t>(</a:t>
            </a:r>
            <a:r>
              <a:rPr dirty="0" err="1"/>
              <a:t>anArray</a:t>
            </a:r>
            <a:r>
              <a:rPr dirty="0"/>
              <a:t>[index]))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found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index++;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found;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inArray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30936">
              <a:defRPr sz="3036"/>
            </a:lvl1pPr>
          </a:lstStyle>
          <a:p>
            <a:r>
              <a:rPr sz="3200" dirty="0"/>
              <a:t>Recursive Sequential Search</a:t>
            </a:r>
          </a:p>
        </p:txBody>
      </p:sp>
      <p:sp>
        <p:nvSpPr>
          <p:cNvPr id="76" name="Conten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2920">
              <a:defRPr sz="1980"/>
            </a:lvl1pPr>
          </a:lstStyle>
          <a:p>
            <a:r>
              <a:rPr sz="1800" b="0" dirty="0"/>
              <a:t>Method that implements this algorithm will need parameters first and last</a:t>
            </a:r>
          </a:p>
        </p:txBody>
      </p:sp>
      <p:sp>
        <p:nvSpPr>
          <p:cNvPr id="77" name="/** Searches an array for anEntry. */…"/>
          <p:cNvSpPr txBox="1"/>
          <p:nvPr/>
        </p:nvSpPr>
        <p:spPr>
          <a:xfrm>
            <a:off x="457200" y="855547"/>
            <a:ext cx="7726252" cy="493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Searches an array for </a:t>
            </a:r>
            <a:r>
              <a:rPr dirty="0" err="1"/>
              <a:t>anEntry</a:t>
            </a:r>
            <a:r>
              <a:rPr dirty="0"/>
              <a:t>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static</a:t>
            </a:r>
            <a:r>
              <a:rPr b="1" dirty="0"/>
              <a:t> &lt;T&gt;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inArray</a:t>
            </a:r>
            <a:r>
              <a:rPr b="1" dirty="0"/>
              <a:t>(T[] </a:t>
            </a:r>
            <a:r>
              <a:rPr b="1" dirty="0" err="1"/>
              <a:t>anArray</a:t>
            </a:r>
            <a:r>
              <a:rPr b="1" dirty="0"/>
              <a:t>, T </a:t>
            </a:r>
            <a:r>
              <a:rPr b="1" dirty="0" err="1"/>
              <a:t>anEntry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{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</a:t>
            </a:r>
            <a:r>
              <a:rPr b="1" dirty="0">
                <a:solidFill>
                  <a:srgbClr val="BA2DA2"/>
                </a:solidFill>
              </a:rPr>
              <a:t>return</a:t>
            </a:r>
            <a:r>
              <a:rPr b="1" dirty="0"/>
              <a:t> search(</a:t>
            </a:r>
            <a:r>
              <a:rPr b="1" dirty="0" err="1"/>
              <a:t>anArray</a:t>
            </a:r>
            <a:r>
              <a:rPr b="1" dirty="0"/>
              <a:t>, </a:t>
            </a:r>
            <a:r>
              <a:rPr b="1" dirty="0">
                <a:solidFill>
                  <a:srgbClr val="272AD8"/>
                </a:solidFill>
              </a:rPr>
              <a:t>0</a:t>
            </a:r>
            <a:r>
              <a:rPr b="1" dirty="0"/>
              <a:t>, </a:t>
            </a:r>
            <a:r>
              <a:rPr b="1" dirty="0" err="1"/>
              <a:t>anArray.length</a:t>
            </a:r>
            <a:r>
              <a:rPr b="1" dirty="0"/>
              <a:t> - </a:t>
            </a:r>
            <a:r>
              <a:rPr b="1" dirty="0">
                <a:solidFill>
                  <a:srgbClr val="272AD8"/>
                </a:solidFill>
              </a:rPr>
              <a:t>1</a:t>
            </a:r>
            <a:r>
              <a:rPr b="1" dirty="0"/>
              <a:t>, </a:t>
            </a:r>
            <a:r>
              <a:rPr b="1" dirty="0" err="1"/>
              <a:t>anEntry</a:t>
            </a:r>
            <a:r>
              <a:rPr b="1" dirty="0"/>
              <a:t>);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000000"/>
                </a:solidFill>
              </a:rPr>
              <a:t>} </a:t>
            </a:r>
            <a:r>
              <a:rPr b="1" dirty="0"/>
              <a:t>// end </a:t>
            </a:r>
            <a:r>
              <a:rPr b="1" dirty="0" err="1"/>
              <a:t>inArray</a:t>
            </a:r>
            <a:endParaRPr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Searches </a:t>
            </a:r>
            <a:r>
              <a:rPr dirty="0" err="1"/>
              <a:t>anArray</a:t>
            </a:r>
            <a:r>
              <a:rPr dirty="0"/>
              <a:t>[first] through </a:t>
            </a:r>
            <a:r>
              <a:rPr dirty="0" err="1"/>
              <a:t>anArray</a:t>
            </a:r>
            <a:r>
              <a:rPr dirty="0"/>
              <a:t>[last] for </a:t>
            </a:r>
            <a:r>
              <a:rPr dirty="0" err="1"/>
              <a:t>desiredItem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first &gt;= 0 and &lt; </a:t>
            </a:r>
            <a:r>
              <a:rPr dirty="0" err="1"/>
              <a:t>anArray.length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last &gt;= 0 and &lt; </a:t>
            </a:r>
            <a:r>
              <a:rPr dirty="0" err="1"/>
              <a:t>anArray.length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BA2DA2"/>
                </a:solidFill>
              </a:rPr>
              <a:t>private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static</a:t>
            </a:r>
            <a:r>
              <a:rPr b="1" dirty="0"/>
              <a:t> &lt;T&gt;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search(T[] </a:t>
            </a:r>
            <a:r>
              <a:rPr b="1" dirty="0" err="1"/>
              <a:t>anArray</a:t>
            </a:r>
            <a:r>
              <a:rPr b="1" dirty="0"/>
              <a:t>,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first,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last, T </a:t>
            </a:r>
            <a:r>
              <a:rPr b="1" dirty="0" err="1"/>
              <a:t>desiredItem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/>
              <a:t>boolean</a:t>
            </a:r>
            <a:r>
              <a:rPr dirty="0">
                <a:solidFill>
                  <a:srgbClr val="000000"/>
                </a:solidFill>
              </a:rPr>
              <a:t> found;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(first &gt; last)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found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No elements to search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desiredItem.equals</a:t>
            </a:r>
            <a:r>
              <a:rPr dirty="0"/>
              <a:t>(</a:t>
            </a:r>
            <a:r>
              <a:rPr dirty="0" err="1"/>
              <a:t>anArray</a:t>
            </a:r>
            <a:r>
              <a:rPr dirty="0"/>
              <a:t>[first]))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found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found = search(</a:t>
            </a:r>
            <a:r>
              <a:rPr dirty="0" err="1"/>
              <a:t>anArray</a:t>
            </a:r>
            <a:r>
              <a:rPr dirty="0"/>
              <a:t>, first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, last, </a:t>
            </a:r>
            <a:r>
              <a:rPr dirty="0" err="1"/>
              <a:t>desiredItem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found;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search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xfrm>
            <a:off x="258233" y="177338"/>
            <a:ext cx="8513234" cy="638704"/>
          </a:xfrm>
          <a:prstGeom prst="rect">
            <a:avLst/>
          </a:prstGeom>
        </p:spPr>
        <p:txBody>
          <a:bodyPr>
            <a:noAutofit/>
          </a:bodyPr>
          <a:lstStyle>
            <a:lvl1pPr defTabSz="704087">
              <a:defRPr sz="3387"/>
            </a:lvl1pPr>
          </a:lstStyle>
          <a:p>
            <a:r>
              <a:rPr sz="4000" dirty="0"/>
              <a:t>Sequential Search</a:t>
            </a:r>
            <a:r>
              <a:rPr lang="en-US" sz="4000" dirty="0"/>
              <a:t> | Efficiency </a:t>
            </a:r>
            <a:endParaRPr sz="4000" dirty="0"/>
          </a:p>
        </p:txBody>
      </p:sp>
      <p:sp>
        <p:nvSpPr>
          <p:cNvPr id="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080654"/>
            <a:ext cx="8229601" cy="4864333"/>
          </a:xfrm>
          <a:prstGeom prst="rect">
            <a:avLst/>
          </a:prstGeom>
        </p:spPr>
        <p:txBody>
          <a:bodyPr/>
          <a:lstStyle/>
          <a:p>
            <a:r>
              <a:rPr dirty="0"/>
              <a:t>The time efficiency of a sequential search of an array</a:t>
            </a:r>
          </a:p>
          <a:p>
            <a:pPr lvl="1"/>
            <a:r>
              <a:rPr sz="2000" dirty="0"/>
              <a:t>Best case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</a:p>
          <a:p>
            <a:pPr lvl="1"/>
            <a:r>
              <a:rPr sz="2000" dirty="0"/>
              <a:t>Worst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1"/>
            <a:r>
              <a:rPr sz="2000" dirty="0"/>
              <a:t>Average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315217" y="22577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 </a:t>
            </a:r>
            <a:r>
              <a:rPr lang="en-US" dirty="0"/>
              <a:t>| </a:t>
            </a:r>
            <a:r>
              <a:rPr dirty="0"/>
              <a:t>Sorted Array</a:t>
            </a:r>
          </a:p>
        </p:txBody>
      </p:sp>
      <p:sp>
        <p:nvSpPr>
          <p:cNvPr id="97" name="FIGURE 19-5 Ignoring one half of the data when the data is sorted"/>
          <p:cNvSpPr txBox="1">
            <a:spLocks noGrp="1"/>
          </p:cNvSpPr>
          <p:nvPr>
            <p:ph type="body" sz="quarter" idx="1"/>
          </p:nvPr>
        </p:nvSpPr>
        <p:spPr>
          <a:xfrm>
            <a:off x="457199" y="5718371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defRPr sz="2200"/>
            </a:lvl1pPr>
          </a:lstStyle>
          <a:p>
            <a:r>
              <a:rPr sz="1800" b="0" dirty="0"/>
              <a:t>Ignoring one half of the data when the data is sorted</a:t>
            </a:r>
          </a:p>
        </p:txBody>
      </p:sp>
      <p:pic>
        <p:nvPicPr>
          <p:cNvPr id="98" name="A diagram illustrates a boy tearing a notebook with a call out message reads, I don’t need this half of the book. I’ll just throw it away.&#10;&#10;Picture 2" descr="A diagram illustrates a boy tearing a notebook with a call out message reads, I don’t need this half of the book. I’ll just throw it awa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764" y="1326818"/>
            <a:ext cx="6084473" cy="4098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</a:t>
            </a:r>
          </a:p>
        </p:txBody>
      </p:sp>
      <p:sp>
        <p:nvSpPr>
          <p:cNvPr id="113" name="FIGURE 19-6a A recursive binary search of a sorted arra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1208">
              <a:defRPr sz="2508"/>
            </a:lvl1pPr>
          </a:lstStyle>
          <a:p>
            <a:r>
              <a:rPr sz="2000" b="0" dirty="0"/>
              <a:t>A recursive binary search of a sorted array</a:t>
            </a:r>
          </a:p>
        </p:txBody>
      </p:sp>
      <p:pic>
        <p:nvPicPr>
          <p:cNvPr id="114" name="A successful binary search of an array for the value 8" descr="A successful binary search of an array for the valu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207" y="1082964"/>
            <a:ext cx="6253316" cy="4748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</a:t>
            </a:r>
          </a:p>
        </p:txBody>
      </p:sp>
      <p:sp>
        <p:nvSpPr>
          <p:cNvPr id="121" name="Conten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defTabSz="786384">
              <a:defRPr sz="3096"/>
            </a:pPr>
            <a:r>
              <a:rPr sz="2000" b="0" dirty="0"/>
              <a:t>Implementation of the method </a:t>
            </a:r>
            <a:r>
              <a:rPr sz="2000" b="0" dirty="0" err="1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endParaRPr sz="20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private static &lt;T extends Comparable&lt;? super T&gt;&gt;…"/>
          <p:cNvSpPr txBox="1"/>
          <p:nvPr/>
        </p:nvSpPr>
        <p:spPr>
          <a:xfrm>
            <a:off x="367024" y="807814"/>
            <a:ext cx="6257480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BA2DA2"/>
                </a:solidFill>
              </a:rPr>
              <a:t>private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static</a:t>
            </a:r>
            <a:r>
              <a:rPr b="1" dirty="0"/>
              <a:t> &lt;T </a:t>
            </a:r>
            <a:r>
              <a:rPr b="1" dirty="0">
                <a:solidFill>
                  <a:srgbClr val="BA2DA2"/>
                </a:solidFill>
              </a:rPr>
              <a:t>extends</a:t>
            </a:r>
            <a:r>
              <a:rPr b="1" dirty="0"/>
              <a:t> Comparable&lt;? </a:t>
            </a:r>
            <a:r>
              <a:rPr b="1" dirty="0">
                <a:solidFill>
                  <a:srgbClr val="BA2DA2"/>
                </a:solidFill>
              </a:rPr>
              <a:t>super</a:t>
            </a:r>
            <a:r>
              <a:rPr b="1" dirty="0"/>
              <a:t> T&gt;&gt;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binarySearch</a:t>
            </a:r>
            <a:r>
              <a:rPr b="1" dirty="0"/>
              <a:t>(T[] </a:t>
            </a:r>
            <a:r>
              <a:rPr b="1" dirty="0" err="1"/>
              <a:t>anArray</a:t>
            </a:r>
            <a:r>
              <a:rPr b="1" dirty="0"/>
              <a:t>,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first,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last, T </a:t>
            </a:r>
            <a:r>
              <a:rPr b="1" dirty="0" err="1"/>
              <a:t>desiredItem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/>
              <a:t>boolean</a:t>
            </a:r>
            <a:r>
              <a:rPr dirty="0">
                <a:solidFill>
                  <a:srgbClr val="000000"/>
                </a:solidFill>
              </a:rPr>
              <a:t> found;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mid = first + (last - first) /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(first &gt; last)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found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desiredItem.equals</a:t>
            </a:r>
            <a:r>
              <a:rPr dirty="0"/>
              <a:t>(</a:t>
            </a:r>
            <a:r>
              <a:rPr dirty="0" err="1"/>
              <a:t>anArray</a:t>
            </a:r>
            <a:r>
              <a:rPr dirty="0"/>
              <a:t>[mid]))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found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desiredItem.compareTo</a:t>
            </a:r>
            <a:r>
              <a:rPr dirty="0"/>
              <a:t>(</a:t>
            </a:r>
            <a:r>
              <a:rPr dirty="0" err="1"/>
              <a:t>anArray</a:t>
            </a:r>
            <a:r>
              <a:rPr dirty="0"/>
              <a:t>[mid]) &lt;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found = </a:t>
            </a:r>
            <a:r>
              <a:rPr dirty="0" err="1"/>
              <a:t>binarySearch</a:t>
            </a:r>
            <a:r>
              <a:rPr dirty="0"/>
              <a:t>(</a:t>
            </a:r>
            <a:r>
              <a:rPr dirty="0" err="1"/>
              <a:t>anArray</a:t>
            </a:r>
            <a:r>
              <a:rPr dirty="0"/>
              <a:t>, first, mid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, </a:t>
            </a:r>
            <a:r>
              <a:rPr dirty="0" err="1"/>
              <a:t>desiredItem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found = </a:t>
            </a:r>
            <a:r>
              <a:rPr dirty="0" err="1"/>
              <a:t>binarySearch</a:t>
            </a:r>
            <a:r>
              <a:rPr dirty="0"/>
              <a:t>(</a:t>
            </a:r>
            <a:r>
              <a:rPr dirty="0" err="1"/>
              <a:t>anArray</a:t>
            </a:r>
            <a:r>
              <a:rPr dirty="0"/>
              <a:t>, mid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, last, </a:t>
            </a:r>
            <a:r>
              <a:rPr dirty="0" err="1"/>
              <a:t>desiredItem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found;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binarySearch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&lt;T </a:t>
            </a:r>
            <a:r>
              <a:rPr dirty="0">
                <a:solidFill>
                  <a:srgbClr val="BA2DA2"/>
                </a:solidFill>
              </a:rPr>
              <a:t>extends</a:t>
            </a:r>
            <a:r>
              <a:rPr dirty="0"/>
              <a:t> Comparable&lt;? </a:t>
            </a:r>
            <a:r>
              <a:rPr dirty="0">
                <a:solidFill>
                  <a:srgbClr val="BA2DA2"/>
                </a:solidFill>
              </a:rPr>
              <a:t>super</a:t>
            </a:r>
            <a:r>
              <a:rPr dirty="0"/>
              <a:t> T&gt;&gt;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inArray</a:t>
            </a:r>
            <a:r>
              <a:rPr dirty="0"/>
              <a:t>(T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binarySearch</a:t>
            </a:r>
            <a:r>
              <a:rPr dirty="0"/>
              <a:t>(</a:t>
            </a:r>
            <a:r>
              <a:rPr dirty="0" err="1"/>
              <a:t>anArray</a:t>
            </a:r>
            <a:r>
              <a:rPr dirty="0"/>
              <a:t>,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, </a:t>
            </a:r>
            <a:r>
              <a:rPr dirty="0" err="1"/>
              <a:t>anArray.length</a:t>
            </a:r>
            <a:r>
              <a:rPr dirty="0"/>
              <a:t>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, </a:t>
            </a:r>
            <a:r>
              <a:rPr dirty="0" err="1"/>
              <a:t>anEntry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inArray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1332</Words>
  <Application>Microsoft Office PowerPoint</Application>
  <PresentationFormat>On-screen Show (4:3)</PresentationFormat>
  <Paragraphs>197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Module 13A – Searching </vt:lpstr>
      <vt:lpstr>Video Notes</vt:lpstr>
      <vt:lpstr>The Problem</vt:lpstr>
      <vt:lpstr>Sequential Search (Unsorted Array) </vt:lpstr>
      <vt:lpstr>Recursive Sequential Search</vt:lpstr>
      <vt:lpstr>Sequential Search | Efficiency </vt:lpstr>
      <vt:lpstr>Binary Search | Sorted Array</vt:lpstr>
      <vt:lpstr>Binary Search</vt:lpstr>
      <vt:lpstr>Binary Search</vt:lpstr>
      <vt:lpstr>Generic Nomenclatures</vt:lpstr>
      <vt:lpstr>Efficiency of a Binary Search</vt:lpstr>
      <vt:lpstr>Method binarySearch (Java Class Library) </vt:lpstr>
      <vt:lpstr>Search | Unsorted Chain</vt:lpstr>
      <vt:lpstr>Sequential Search | Unsorted Chain</vt:lpstr>
      <vt:lpstr>Recursive Sequential Search (Unsorted Chain)</vt:lpstr>
      <vt:lpstr>Iterative Sequential Search (Sorted Chain)</vt:lpstr>
      <vt:lpstr>Binary Search (Sorted Chain)</vt:lpstr>
      <vt:lpstr>Iterative Search vs. Recursive Search</vt:lpstr>
      <vt:lpstr>Iterative vs. Recursive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158</cp:revision>
  <dcterms:modified xsi:type="dcterms:W3CDTF">2021-07-02T14:44:44Z</dcterms:modified>
</cp:coreProperties>
</file>