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4201" r:id="rId3"/>
    <p:sldMasterId id="2147484214" r:id="rId4"/>
    <p:sldMasterId id="2147484217" r:id="rId5"/>
  </p:sldMasterIdLst>
  <p:notesMasterIdLst>
    <p:notesMasterId r:id="rId36"/>
  </p:notesMasterIdLst>
  <p:sldIdLst>
    <p:sldId id="580" r:id="rId6"/>
    <p:sldId id="620" r:id="rId7"/>
    <p:sldId id="586" r:id="rId8"/>
    <p:sldId id="611" r:id="rId9"/>
    <p:sldId id="606" r:id="rId10"/>
    <p:sldId id="563" r:id="rId11"/>
    <p:sldId id="564" r:id="rId12"/>
    <p:sldId id="587" r:id="rId13"/>
    <p:sldId id="588" r:id="rId14"/>
    <p:sldId id="618" r:id="rId15"/>
    <p:sldId id="566" r:id="rId16"/>
    <p:sldId id="568" r:id="rId17"/>
    <p:sldId id="569" r:id="rId18"/>
    <p:sldId id="570" r:id="rId19"/>
    <p:sldId id="571" r:id="rId20"/>
    <p:sldId id="370" r:id="rId21"/>
    <p:sldId id="558" r:id="rId22"/>
    <p:sldId id="613" r:id="rId23"/>
    <p:sldId id="614" r:id="rId24"/>
    <p:sldId id="612" r:id="rId25"/>
    <p:sldId id="372" r:id="rId26"/>
    <p:sldId id="593" r:id="rId27"/>
    <p:sldId id="595" r:id="rId28"/>
    <p:sldId id="594" r:id="rId29"/>
    <p:sldId id="371" r:id="rId30"/>
    <p:sldId id="373" r:id="rId31"/>
    <p:sldId id="378" r:id="rId32"/>
    <p:sldId id="377" r:id="rId33"/>
    <p:sldId id="383" r:id="rId34"/>
    <p:sldId id="604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0057C1"/>
    <a:srgbClr val="6E7069"/>
    <a:srgbClr val="7A9ECD"/>
    <a:srgbClr val="D05B76"/>
    <a:srgbClr val="0000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9" autoAdjust="0"/>
    <p:restoredTop sz="86731" autoAdjust="0"/>
  </p:normalViewPr>
  <p:slideViewPr>
    <p:cSldViewPr>
      <p:cViewPr varScale="1">
        <p:scale>
          <a:sx n="101" d="100"/>
          <a:sy n="101" d="100"/>
        </p:scale>
        <p:origin x="3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85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5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9922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A4E30-EEA4-43CE-BB22-23D6443DF84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-107" charset="-128"/>
                <a:cs typeface="Arial" pitchFamily="34" charset="0"/>
                <a:sym typeface="Arial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itchFamily="-107" charset="-128"/>
              <a:cs typeface="Arial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40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do we mean by unordered?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Dictionary</a:t>
            </a:r>
            <a:r>
              <a:rPr lang="en-US" baseline="0" dirty="0"/>
              <a:t>(K, 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8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What’s a set?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https</a:t>
            </a:r>
            <a:r>
              <a:rPr lang="en-US" dirty="0"/>
              <a:t>://www.codejava.net/java-core/collections/java-set-collection-tutorial-and-examples</a:t>
            </a:r>
          </a:p>
        </p:txBody>
      </p:sp>
    </p:spTree>
    <p:extLst>
      <p:ext uri="{BB962C8B-B14F-4D97-AF65-F5344CB8AC3E}">
        <p14:creationId xmlns:p14="http://schemas.microsoft.com/office/powerpoint/2010/main" val="4098378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 operation</a:t>
            </a:r>
          </a:p>
        </p:txBody>
      </p:sp>
    </p:spTree>
    <p:extLst>
      <p:ext uri="{BB962C8B-B14F-4D97-AF65-F5344CB8AC3E}">
        <p14:creationId xmlns:p14="http://schemas.microsoft.com/office/powerpoint/2010/main" val="367204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Words would be listed in sorted order, based on the natural ordering for the objects, in this case Strings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0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Arrays and lists remember the order in which you added elements; sets do not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2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6BAFF-4CC8-4C76-A9D7-83B639E7FD50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DFA64-95EE-4826-BAD3-473EF79E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96892-6AD3-4F0B-8294-1710CD3E7382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5CB0A-2E39-4099-B560-0FD8273CA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4B8AE-425C-4E41-8993-A100A95E60A6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6D0DE-0205-4C41-A782-8102F534C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EA782-82A7-4D84-8A31-218F3F1BF6BC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AD6EB-1AF7-4C7C-8211-89860E942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7B45C-19E5-4E66-B22B-798652EE2021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E61EE-FEBA-4FF5-B378-96021B2B8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FB12B-6AAB-41F9-B606-D59C6CEC9D52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91234-FC3E-4D01-8EFC-F526B19DC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2701F-2529-44E9-A037-6642465EE1E6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9E997-2D16-4225-8E6D-7C9D561D8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F2D6C-ED4F-4D60-9D8C-E407D22C81B5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0AD54-4323-48CF-99DC-BE9704668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6083B-6D60-4BC0-A76C-5752E441E5B3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98475-D7AA-40FD-976C-2481C900A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062E1-9895-43E8-BAE7-8BC3EAB527E3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B08C9-8EA7-4423-B22B-33CEC703D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7AB18-8718-400F-8FF6-16A8C2E93DD0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2EE43-A97F-4427-97C4-9BE52C027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E4F85-3942-4F76-9168-B8930E8A530E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C5A07-7E62-4C7F-8ADC-5E2AA1033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AE891-4E6E-48CA-A02B-7EA4910476F8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1F8AB-B75B-428D-98D6-BB47DBB8D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564DF-BBB2-4703-BCA5-376318E56695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A01B0-793B-40C9-ACEB-489B05740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C62C5-1063-4D11-896C-EFE936AE151A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B1B1E-B1D6-48BE-BA69-32C829A29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60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01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140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522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8421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987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9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BF52D-4584-4B8D-81F7-767CDF122064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0DEF-20CA-4820-B7AD-2D1086D7F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8367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2783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062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</a:t>
            </a:r>
          </a:p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Copyright © 2009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05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686580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7684372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685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28158"/>
            <a:ext cx="8229600" cy="5568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8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8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8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8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5225487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7645053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1F290-A3C3-4E2D-80E3-F19614E4C2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72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36930-7DE9-43B2-8F74-ED0B33441B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8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ECE31-3F84-488B-96FF-87069493AA01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E0411-FEFA-4204-8FD9-1242E22EB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1D339-B944-4459-9906-9DBC0EA630F2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14450-3830-4CD5-BB73-38573308D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0657E-CEF4-4AEC-97C2-626BDE7878FF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ACB59-A49C-4F83-BF2D-5141C6E907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75ABD-0AE7-40E1-B4C3-5DCC0C0936B5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4C480-7CFA-45CB-B52C-22B3FE194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356C0-1CC7-43DA-A5E0-8CD637022D77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F0856-1916-47ED-BA8F-55346D825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9F3F06DB-120E-42EE-9277-D3BD6BDDC62B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B243E04-430C-4E08-BC71-AB90B1241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r" eaLnBrk="1" hangingPunct="1">
              <a:defRPr/>
            </a:pPr>
            <a:r>
              <a:rPr lang="en-US" sz="1200" i="1"/>
              <a:t>Big Java </a:t>
            </a:r>
            <a:r>
              <a:rPr lang="en-US" sz="1200"/>
              <a:t>by Cay Horstmann</a:t>
            </a:r>
          </a:p>
          <a:p>
            <a:pPr algn="r" eaLnBrk="1" hangingPunct="1">
              <a:defRPr/>
            </a:pPr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2056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85" r:id="rId7"/>
    <p:sldLayoutId id="2147484169" r:id="rId8"/>
    <p:sldLayoutId id="2147484170" r:id="rId9"/>
    <p:sldLayoutId id="2147484171" r:id="rId10"/>
    <p:sldLayoutId id="2147484172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98609CEE-C6B3-4180-9F64-FF9D706636E3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3718B441-FFD9-41A1-8C7E-8420076B0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9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r" eaLnBrk="1" hangingPunct="1">
              <a:defRPr/>
            </a:pPr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 eaLnBrk="1" hangingPunct="1">
              <a:defRPr/>
            </a:pPr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3080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Big Java by Cay Horstmann Copyright © 2009 by John Wiley &amp; Sons.  All rights reserved.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CE4F24A-953F-42C0-92ED-68EDD894EBC7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8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37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5" descr="Shap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18066" y="59266"/>
            <a:ext cx="8229601" cy="86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18066" y="1030687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343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Set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ruCajMgvG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www.codejava.net/java-se/file-io/how-to-read-and-write-binary-files-in-java" TargetMode="External"/><Relationship Id="rId5" Type="http://schemas.openxmlformats.org/officeDocument/2006/relationships/hyperlink" Target="https://docs.oracle.com/javase/tutorial/essential/io/index.html" TargetMode="External"/><Relationship Id="rId4" Type="http://schemas.openxmlformats.org/officeDocument/2006/relationships/hyperlink" Target="https://www.baeldung.com/java-set-operation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defTabSz="713231">
              <a:defRPr sz="3432"/>
            </a:pPr>
            <a:r>
              <a:rPr lang="en-US" sz="4000" dirty="0"/>
              <a:t>Module 16 – Sets &amp; Maps</a:t>
            </a:r>
            <a:endParaRPr sz="4000" baseline="30018" dirty="0"/>
          </a:p>
        </p:txBody>
      </p:sp>
      <p:sp>
        <p:nvSpPr>
          <p:cNvPr id="46" name="Shape 199"/>
          <p:cNvSpPr txBox="1"/>
          <p:nvPr/>
        </p:nvSpPr>
        <p:spPr>
          <a:xfrm>
            <a:off x="4660584" y="4882302"/>
            <a:ext cx="3989702" cy="949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00" b="1" i="0" u="none" strike="noStrike" kern="0" cap="none" spc="0" normalizeH="0" baseline="0" noProof="0" dirty="0">
              <a:ln>
                <a:noFill/>
              </a:ln>
              <a:solidFill>
                <a:srgbClr val="007FA3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2" y="152400"/>
            <a:ext cx="8513234" cy="816042"/>
          </a:xfrm>
        </p:spPr>
        <p:txBody>
          <a:bodyPr>
            <a:noAutofit/>
          </a:bodyPr>
          <a:lstStyle/>
          <a:p>
            <a:r>
              <a:rPr lang="en-US" sz="4000" dirty="0"/>
              <a:t>Implicit </a:t>
            </a:r>
            <a:r>
              <a:rPr lang="en-US" altLang="en-US" sz="4000" dirty="0"/>
              <a:t>Implementations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49" y="1143000"/>
            <a:ext cx="8229601" cy="480198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en-US" dirty="0"/>
              <a:t>Items in an instance of a set are on a list that represents the set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altLang="en-US" sz="2000" dirty="0">
                <a:cs typeface="Times New Roman" pitchFamily="-107" charset="0"/>
              </a:rPr>
              <a:t>Items that are not on the list are not in the set</a:t>
            </a:r>
          </a:p>
          <a:p>
            <a:pPr algn="just" eaLnBrk="1" hangingPunct="1">
              <a:lnSpc>
                <a:spcPct val="60000"/>
              </a:lnSpc>
              <a:defRPr/>
            </a:pPr>
            <a:r>
              <a:rPr lang="en-US" altLang="en-US" dirty="0">
                <a:cs typeface="Times New Roman" pitchFamily="-107" charset="0"/>
              </a:rPr>
              <a:t>Space is proportional to the cardinality of the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>
                <a:cs typeface="Times New Roman" pitchFamily="-107" charset="0"/>
              </a:rPr>
              <a:t>	set instance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altLang="en-US" sz="2000" dirty="0">
                <a:cs typeface="Times New Roman" pitchFamily="-107" charset="0"/>
              </a:rPr>
              <a:t>Small sets use less memory than large sets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Algorithms use List operations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17101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919956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Implicit Implementation</a:t>
            </a:r>
            <a:endParaRPr lang="en-US" sz="4000" b="1" dirty="0">
              <a:solidFill>
                <a:srgbClr val="007FA3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/>
            <a:fld id="{FA05B950-E3D6-4AA2-B406-8EB0CE942BAC}" type="slidenum">
              <a:rPr lang="en-US" smtClean="0">
                <a:solidFill>
                  <a:srgbClr val="898989"/>
                </a:solidFill>
                <a:latin typeface="Times New Roman" pitchFamily="18" charset="0"/>
              </a:rPr>
              <a:pPr algn="l"/>
              <a:t>11</a:t>
            </a:fld>
            <a:endParaRPr lang="en-US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46519" y="1356012"/>
            <a:ext cx="3672865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setA</a:t>
            </a:r>
            <a:r>
              <a:rPr lang="en-US" dirty="0"/>
              <a:t> has the following elements:</a:t>
            </a:r>
          </a:p>
          <a:p>
            <a:r>
              <a:rPr lang="en-US" dirty="0"/>
              <a:t>(A, D, G, K, M, P, R, T, V, X, Z)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800600" y="762000"/>
            <a:ext cx="38995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setB</a:t>
            </a:r>
            <a:r>
              <a:rPr lang="en-US" dirty="0"/>
              <a:t> has the following elements:</a:t>
            </a:r>
          </a:p>
          <a:p>
            <a:r>
              <a:rPr lang="en-US" dirty="0"/>
              <a:t>(A, C, E, G, I, L, M, O, Q, T, U, W, Z)</a:t>
            </a:r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1295400" y="2057400"/>
            <a:ext cx="5953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setA</a:t>
            </a:r>
          </a:p>
        </p:txBody>
      </p:sp>
      <p:sp>
        <p:nvSpPr>
          <p:cNvPr id="14343" name="Text Box 32"/>
          <p:cNvSpPr txBox="1">
            <a:spLocks noChangeArrowheads="1"/>
          </p:cNvSpPr>
          <p:nvPr/>
        </p:nvSpPr>
        <p:spPr bwMode="auto">
          <a:xfrm>
            <a:off x="5029200" y="2286000"/>
            <a:ext cx="5953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setB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219200" y="2438400"/>
          <a:ext cx="4572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638800" y="1600200"/>
          <a:ext cx="457200" cy="48212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1524001" y="6276434"/>
            <a:ext cx="4190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What’s </a:t>
            </a:r>
            <a:r>
              <a:rPr lang="en-US" sz="2000" dirty="0" err="1">
                <a:solidFill>
                  <a:srgbClr val="0070C0"/>
                </a:solidFill>
              </a:rPr>
              <a:t>setA</a:t>
            </a:r>
            <a:r>
              <a:rPr lang="en-US" sz="2000" dirty="0">
                <a:solidFill>
                  <a:srgbClr val="0070C0"/>
                </a:solidFill>
              </a:rPr>
              <a:t> U </a:t>
            </a:r>
            <a:r>
              <a:rPr lang="en-US" sz="2000" dirty="0" err="1">
                <a:solidFill>
                  <a:srgbClr val="0070C0"/>
                </a:solidFill>
              </a:rPr>
              <a:t>setB</a:t>
            </a:r>
            <a:r>
              <a:rPr lang="en-US" sz="2000" dirty="0">
                <a:solidFill>
                  <a:srgbClr val="0070C0"/>
                </a:solidFill>
              </a:rPr>
              <a:t> (Union)?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32072"/>
            <a:ext cx="7239000" cy="635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Union (</a:t>
            </a:r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setA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 U </a:t>
            </a:r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setB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089A4E-6E71-4CBF-AD0D-7EA2D0A4F1AC}" type="slidenum">
              <a:rPr lang="en-US" smtClean="0">
                <a:solidFill>
                  <a:srgbClr val="898989"/>
                </a:solidFill>
                <a:latin typeface="Times New Roman" pitchFamily="18" charset="0"/>
              </a:rPr>
              <a:pPr/>
              <a:t>12</a:t>
            </a:fld>
            <a:endParaRPr lang="en-US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5365" name="Rectangle 34"/>
          <p:cNvSpPr>
            <a:spLocks noChangeArrowheads="1"/>
          </p:cNvSpPr>
          <p:nvPr/>
        </p:nvSpPr>
        <p:spPr bwMode="auto">
          <a:xfrm>
            <a:off x="6629400" y="1447800"/>
            <a:ext cx="457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35"/>
          <p:cNvSpPr txBox="1">
            <a:spLocks noChangeArrowheads="1"/>
          </p:cNvSpPr>
          <p:nvPr/>
        </p:nvSpPr>
        <p:spPr bwMode="auto">
          <a:xfrm>
            <a:off x="6629400" y="1447800"/>
            <a:ext cx="423863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</a:p>
          <a:p>
            <a:r>
              <a:rPr lang="en-US" sz="2000"/>
              <a:t>C</a:t>
            </a:r>
          </a:p>
          <a:p>
            <a:r>
              <a:rPr lang="en-US" sz="2000"/>
              <a:t>D</a:t>
            </a:r>
          </a:p>
          <a:p>
            <a:r>
              <a:rPr lang="en-US" sz="2000"/>
              <a:t>E</a:t>
            </a:r>
          </a:p>
          <a:p>
            <a:r>
              <a:rPr lang="en-US" sz="2000"/>
              <a:t>G</a:t>
            </a:r>
          </a:p>
          <a:p>
            <a:r>
              <a:rPr lang="en-US" sz="2000"/>
              <a:t>I</a:t>
            </a:r>
          </a:p>
          <a:p>
            <a:r>
              <a:rPr lang="en-US" sz="2000"/>
              <a:t>K</a:t>
            </a:r>
          </a:p>
          <a:p>
            <a:r>
              <a:rPr lang="en-US" sz="2000"/>
              <a:t>L</a:t>
            </a:r>
          </a:p>
          <a:p>
            <a:r>
              <a:rPr lang="en-US" sz="2000"/>
              <a:t>M</a:t>
            </a:r>
          </a:p>
          <a:p>
            <a:r>
              <a:rPr lang="en-US" sz="2000"/>
              <a:t>P</a:t>
            </a:r>
          </a:p>
          <a:p>
            <a:r>
              <a:rPr lang="en-US" sz="2000"/>
              <a:t>Q</a:t>
            </a:r>
          </a:p>
          <a:p>
            <a:r>
              <a:rPr lang="en-US" sz="2000"/>
              <a:t>R</a:t>
            </a:r>
          </a:p>
          <a:p>
            <a:r>
              <a:rPr lang="en-US" sz="2000"/>
              <a:t>T</a:t>
            </a:r>
          </a:p>
          <a:p>
            <a:r>
              <a:rPr lang="en-US" sz="2000"/>
              <a:t>U</a:t>
            </a:r>
          </a:p>
          <a:p>
            <a:r>
              <a:rPr lang="en-US" sz="2000"/>
              <a:t>W</a:t>
            </a:r>
          </a:p>
          <a:p>
            <a:r>
              <a:rPr lang="en-US" sz="2000"/>
              <a:t>X</a:t>
            </a:r>
          </a:p>
          <a:p>
            <a:r>
              <a:rPr lang="en-US" sz="2000"/>
              <a:t>Z</a:t>
            </a:r>
          </a:p>
        </p:txBody>
      </p:sp>
      <p:sp>
        <p:nvSpPr>
          <p:cNvPr id="15367" name="Line 36"/>
          <p:cNvSpPr>
            <a:spLocks noChangeShapeType="1"/>
          </p:cNvSpPr>
          <p:nvPr/>
        </p:nvSpPr>
        <p:spPr bwMode="auto">
          <a:xfrm>
            <a:off x="66294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37"/>
          <p:cNvSpPr>
            <a:spLocks noChangeShapeType="1"/>
          </p:cNvSpPr>
          <p:nvPr/>
        </p:nvSpPr>
        <p:spPr bwMode="auto">
          <a:xfrm>
            <a:off x="66294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38"/>
          <p:cNvSpPr>
            <a:spLocks noChangeShapeType="1"/>
          </p:cNvSpPr>
          <p:nvPr/>
        </p:nvSpPr>
        <p:spPr bwMode="auto">
          <a:xfrm>
            <a:off x="66294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39"/>
          <p:cNvSpPr>
            <a:spLocks noChangeShapeType="1"/>
          </p:cNvSpPr>
          <p:nvPr/>
        </p:nvSpPr>
        <p:spPr bwMode="auto">
          <a:xfrm>
            <a:off x="66294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40"/>
          <p:cNvSpPr>
            <a:spLocks noChangeShapeType="1"/>
          </p:cNvSpPr>
          <p:nvPr/>
        </p:nvSpPr>
        <p:spPr bwMode="auto">
          <a:xfrm>
            <a:off x="66294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41"/>
          <p:cNvSpPr>
            <a:spLocks noChangeShapeType="1"/>
          </p:cNvSpPr>
          <p:nvPr/>
        </p:nvSpPr>
        <p:spPr bwMode="auto">
          <a:xfrm>
            <a:off x="66294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42"/>
          <p:cNvSpPr>
            <a:spLocks noChangeShapeType="1"/>
          </p:cNvSpPr>
          <p:nvPr/>
        </p:nvSpPr>
        <p:spPr bwMode="auto">
          <a:xfrm>
            <a:off x="66294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43"/>
          <p:cNvSpPr>
            <a:spLocks noChangeShapeType="1"/>
          </p:cNvSpPr>
          <p:nvPr/>
        </p:nvSpPr>
        <p:spPr bwMode="auto">
          <a:xfrm>
            <a:off x="66294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44"/>
          <p:cNvSpPr>
            <a:spLocks noChangeShapeType="1"/>
          </p:cNvSpPr>
          <p:nvPr/>
        </p:nvSpPr>
        <p:spPr bwMode="auto">
          <a:xfrm>
            <a:off x="66294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45"/>
          <p:cNvSpPr>
            <a:spLocks noChangeShapeType="1"/>
          </p:cNvSpPr>
          <p:nvPr/>
        </p:nvSpPr>
        <p:spPr bwMode="auto">
          <a:xfrm>
            <a:off x="66294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46"/>
          <p:cNvSpPr txBox="1">
            <a:spLocks noChangeArrowheads="1"/>
          </p:cNvSpPr>
          <p:nvPr/>
        </p:nvSpPr>
        <p:spPr bwMode="auto">
          <a:xfrm>
            <a:off x="6400800" y="1143000"/>
            <a:ext cx="1131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result.items</a:t>
            </a:r>
          </a:p>
        </p:txBody>
      </p:sp>
      <p:sp>
        <p:nvSpPr>
          <p:cNvPr id="15378" name="Line 47"/>
          <p:cNvSpPr>
            <a:spLocks noChangeShapeType="1"/>
          </p:cNvSpPr>
          <p:nvPr/>
        </p:nvSpPr>
        <p:spPr bwMode="auto">
          <a:xfrm>
            <a:off x="66294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48"/>
          <p:cNvSpPr>
            <a:spLocks noChangeShapeType="1"/>
          </p:cNvSpPr>
          <p:nvPr/>
        </p:nvSpPr>
        <p:spPr bwMode="auto">
          <a:xfrm>
            <a:off x="66294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49"/>
          <p:cNvSpPr>
            <a:spLocks noChangeShapeType="1"/>
          </p:cNvSpPr>
          <p:nvPr/>
        </p:nvSpPr>
        <p:spPr bwMode="auto">
          <a:xfrm>
            <a:off x="6629400" y="548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50"/>
          <p:cNvSpPr>
            <a:spLocks noChangeShapeType="1"/>
          </p:cNvSpPr>
          <p:nvPr/>
        </p:nvSpPr>
        <p:spPr bwMode="auto">
          <a:xfrm>
            <a:off x="66294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51"/>
          <p:cNvSpPr>
            <a:spLocks noChangeShapeType="1"/>
          </p:cNvSpPr>
          <p:nvPr/>
        </p:nvSpPr>
        <p:spPr bwMode="auto">
          <a:xfrm>
            <a:off x="6629400" y="609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52"/>
          <p:cNvSpPr>
            <a:spLocks noChangeShapeType="1"/>
          </p:cNvSpPr>
          <p:nvPr/>
        </p:nvSpPr>
        <p:spPr bwMode="auto">
          <a:xfrm>
            <a:off x="6629400" y="640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6200" y="1447800"/>
            <a:ext cx="8728075" cy="1250950"/>
            <a:chOff x="48" y="912"/>
            <a:chExt cx="5498" cy="788"/>
          </a:xfrm>
        </p:grpSpPr>
        <p:sp>
          <p:nvSpPr>
            <p:cNvPr id="15483" name="Text Box 54"/>
            <p:cNvSpPr txBox="1">
              <a:spLocks noChangeArrowheads="1"/>
            </p:cNvSpPr>
            <p:nvPr/>
          </p:nvSpPr>
          <p:spPr bwMode="auto">
            <a:xfrm>
              <a:off x="48" y="1488"/>
              <a:ext cx="5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curposA</a:t>
              </a:r>
            </a:p>
          </p:txBody>
        </p:sp>
        <p:sp>
          <p:nvSpPr>
            <p:cNvPr id="15484" name="Line 55"/>
            <p:cNvSpPr>
              <a:spLocks noChangeShapeType="1"/>
            </p:cNvSpPr>
            <p:nvPr/>
          </p:nvSpPr>
          <p:spPr bwMode="auto">
            <a:xfrm>
              <a:off x="576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5" name="Text Box 56"/>
            <p:cNvSpPr txBox="1">
              <a:spLocks noChangeArrowheads="1"/>
            </p:cNvSpPr>
            <p:nvPr/>
          </p:nvSpPr>
          <p:spPr bwMode="auto">
            <a:xfrm>
              <a:off x="2256" y="1008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curposB</a:t>
              </a:r>
            </a:p>
          </p:txBody>
        </p:sp>
        <p:sp>
          <p:nvSpPr>
            <p:cNvPr id="15486" name="Line 57"/>
            <p:cNvSpPr>
              <a:spLocks noChangeShapeType="1"/>
            </p:cNvSpPr>
            <p:nvPr/>
          </p:nvSpPr>
          <p:spPr bwMode="auto">
            <a:xfrm flipH="1">
              <a:off x="1968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7" name="Text Box 58"/>
            <p:cNvSpPr txBox="1">
              <a:spLocks noChangeArrowheads="1"/>
            </p:cNvSpPr>
            <p:nvPr/>
          </p:nvSpPr>
          <p:spPr bwMode="auto">
            <a:xfrm>
              <a:off x="4896" y="912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curposRes</a:t>
              </a:r>
            </a:p>
          </p:txBody>
        </p:sp>
        <p:sp>
          <p:nvSpPr>
            <p:cNvPr id="15488" name="Line 59"/>
            <p:cNvSpPr>
              <a:spLocks noChangeShapeType="1"/>
            </p:cNvSpPr>
            <p:nvPr/>
          </p:nvSpPr>
          <p:spPr bwMode="auto">
            <a:xfrm flipH="1">
              <a:off x="4560" y="10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76200" y="1752600"/>
            <a:ext cx="8728075" cy="1250950"/>
            <a:chOff x="48" y="912"/>
            <a:chExt cx="5498" cy="788"/>
          </a:xfrm>
        </p:grpSpPr>
        <p:sp>
          <p:nvSpPr>
            <p:cNvPr id="15477" name="Text Box 61"/>
            <p:cNvSpPr txBox="1">
              <a:spLocks noChangeArrowheads="1"/>
            </p:cNvSpPr>
            <p:nvPr/>
          </p:nvSpPr>
          <p:spPr bwMode="auto">
            <a:xfrm>
              <a:off x="48" y="1488"/>
              <a:ext cx="5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curposA</a:t>
              </a:r>
            </a:p>
          </p:txBody>
        </p:sp>
        <p:sp>
          <p:nvSpPr>
            <p:cNvPr id="15478" name="Line 62"/>
            <p:cNvSpPr>
              <a:spLocks noChangeShapeType="1"/>
            </p:cNvSpPr>
            <p:nvPr/>
          </p:nvSpPr>
          <p:spPr bwMode="auto">
            <a:xfrm>
              <a:off x="576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9" name="Text Box 63"/>
            <p:cNvSpPr txBox="1">
              <a:spLocks noChangeArrowheads="1"/>
            </p:cNvSpPr>
            <p:nvPr/>
          </p:nvSpPr>
          <p:spPr bwMode="auto">
            <a:xfrm>
              <a:off x="2256" y="1056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curposB</a:t>
              </a:r>
            </a:p>
          </p:txBody>
        </p:sp>
        <p:sp>
          <p:nvSpPr>
            <p:cNvPr id="15480" name="Line 64"/>
            <p:cNvSpPr>
              <a:spLocks noChangeShapeType="1"/>
            </p:cNvSpPr>
            <p:nvPr/>
          </p:nvSpPr>
          <p:spPr bwMode="auto">
            <a:xfrm flipH="1">
              <a:off x="1968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1" name="Text Box 65"/>
            <p:cNvSpPr txBox="1">
              <a:spLocks noChangeArrowheads="1"/>
            </p:cNvSpPr>
            <p:nvPr/>
          </p:nvSpPr>
          <p:spPr bwMode="auto">
            <a:xfrm>
              <a:off x="4896" y="912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curposRes</a:t>
              </a:r>
            </a:p>
          </p:txBody>
        </p:sp>
        <p:sp>
          <p:nvSpPr>
            <p:cNvPr id="15482" name="Line 66"/>
            <p:cNvSpPr>
              <a:spLocks noChangeShapeType="1"/>
            </p:cNvSpPr>
            <p:nvPr/>
          </p:nvSpPr>
          <p:spPr bwMode="auto">
            <a:xfrm flipH="1">
              <a:off x="4560" y="10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76200" y="2057400"/>
            <a:ext cx="8728075" cy="946150"/>
            <a:chOff x="48" y="1296"/>
            <a:chExt cx="5498" cy="596"/>
          </a:xfrm>
        </p:grpSpPr>
        <p:sp>
          <p:nvSpPr>
            <p:cNvPr id="15471" name="Text Box 68"/>
            <p:cNvSpPr txBox="1">
              <a:spLocks noChangeArrowheads="1"/>
            </p:cNvSpPr>
            <p:nvPr/>
          </p:nvSpPr>
          <p:spPr bwMode="auto">
            <a:xfrm>
              <a:off x="48" y="1680"/>
              <a:ext cx="5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curposA</a:t>
              </a:r>
            </a:p>
          </p:txBody>
        </p:sp>
        <p:sp>
          <p:nvSpPr>
            <p:cNvPr id="15472" name="Line 69"/>
            <p:cNvSpPr>
              <a:spLocks noChangeShapeType="1"/>
            </p:cNvSpPr>
            <p:nvPr/>
          </p:nvSpPr>
          <p:spPr bwMode="auto">
            <a:xfrm>
              <a:off x="576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3" name="Text Box 70"/>
            <p:cNvSpPr txBox="1">
              <a:spLocks noChangeArrowheads="1"/>
            </p:cNvSpPr>
            <p:nvPr/>
          </p:nvSpPr>
          <p:spPr bwMode="auto">
            <a:xfrm>
              <a:off x="2256" y="1440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curposB</a:t>
              </a:r>
            </a:p>
          </p:txBody>
        </p:sp>
        <p:sp>
          <p:nvSpPr>
            <p:cNvPr id="15474" name="Line 71"/>
            <p:cNvSpPr>
              <a:spLocks noChangeShapeType="1"/>
            </p:cNvSpPr>
            <p:nvPr/>
          </p:nvSpPr>
          <p:spPr bwMode="auto">
            <a:xfrm flipH="1">
              <a:off x="1968" y="15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5" name="Text Box 72"/>
            <p:cNvSpPr txBox="1">
              <a:spLocks noChangeArrowheads="1"/>
            </p:cNvSpPr>
            <p:nvPr/>
          </p:nvSpPr>
          <p:spPr bwMode="auto">
            <a:xfrm>
              <a:off x="4896" y="1296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curposRes</a:t>
              </a:r>
            </a:p>
          </p:txBody>
        </p:sp>
        <p:sp>
          <p:nvSpPr>
            <p:cNvPr id="15476" name="Line 73"/>
            <p:cNvSpPr>
              <a:spLocks noChangeShapeType="1"/>
            </p:cNvSpPr>
            <p:nvPr/>
          </p:nvSpPr>
          <p:spPr bwMode="auto">
            <a:xfrm flipH="1">
              <a:off x="4560" y="14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76200" y="2286000"/>
            <a:ext cx="8728075" cy="1022350"/>
            <a:chOff x="48" y="1440"/>
            <a:chExt cx="5498" cy="644"/>
          </a:xfrm>
        </p:grpSpPr>
        <p:sp>
          <p:nvSpPr>
            <p:cNvPr id="15465" name="Text Box 75"/>
            <p:cNvSpPr txBox="1">
              <a:spLocks noChangeArrowheads="1"/>
            </p:cNvSpPr>
            <p:nvPr/>
          </p:nvSpPr>
          <p:spPr bwMode="auto">
            <a:xfrm>
              <a:off x="48" y="1872"/>
              <a:ext cx="5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curposA</a:t>
              </a:r>
            </a:p>
          </p:txBody>
        </p:sp>
        <p:sp>
          <p:nvSpPr>
            <p:cNvPr id="15466" name="Line 76"/>
            <p:cNvSpPr>
              <a:spLocks noChangeShapeType="1"/>
            </p:cNvSpPr>
            <p:nvPr/>
          </p:nvSpPr>
          <p:spPr bwMode="auto">
            <a:xfrm>
              <a:off x="576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" name="Text Box 77"/>
            <p:cNvSpPr txBox="1">
              <a:spLocks noChangeArrowheads="1"/>
            </p:cNvSpPr>
            <p:nvPr/>
          </p:nvSpPr>
          <p:spPr bwMode="auto">
            <a:xfrm>
              <a:off x="2256" y="1440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curposB</a:t>
              </a:r>
            </a:p>
          </p:txBody>
        </p:sp>
        <p:sp>
          <p:nvSpPr>
            <p:cNvPr id="15468" name="Line 78"/>
            <p:cNvSpPr>
              <a:spLocks noChangeShapeType="1"/>
            </p:cNvSpPr>
            <p:nvPr/>
          </p:nvSpPr>
          <p:spPr bwMode="auto">
            <a:xfrm flipH="1">
              <a:off x="1968" y="15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9" name="Text Box 79"/>
            <p:cNvSpPr txBox="1">
              <a:spLocks noChangeArrowheads="1"/>
            </p:cNvSpPr>
            <p:nvPr/>
          </p:nvSpPr>
          <p:spPr bwMode="auto">
            <a:xfrm>
              <a:off x="4896" y="1488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curposRes</a:t>
              </a:r>
            </a:p>
          </p:txBody>
        </p:sp>
        <p:sp>
          <p:nvSpPr>
            <p:cNvPr id="15470" name="Line 80"/>
            <p:cNvSpPr>
              <a:spLocks noChangeShapeType="1"/>
            </p:cNvSpPr>
            <p:nvPr/>
          </p:nvSpPr>
          <p:spPr bwMode="auto">
            <a:xfrm flipH="1">
              <a:off x="4560" y="16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76200" y="2667000"/>
            <a:ext cx="8728075" cy="641350"/>
            <a:chOff x="48" y="1680"/>
            <a:chExt cx="5498" cy="404"/>
          </a:xfrm>
        </p:grpSpPr>
        <p:sp>
          <p:nvSpPr>
            <p:cNvPr id="15459" name="Text Box 82"/>
            <p:cNvSpPr txBox="1">
              <a:spLocks noChangeArrowheads="1"/>
            </p:cNvSpPr>
            <p:nvPr/>
          </p:nvSpPr>
          <p:spPr bwMode="auto">
            <a:xfrm>
              <a:off x="48" y="1872"/>
              <a:ext cx="5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curposA</a:t>
              </a:r>
            </a:p>
          </p:txBody>
        </p:sp>
        <p:sp>
          <p:nvSpPr>
            <p:cNvPr id="15460" name="Line 83"/>
            <p:cNvSpPr>
              <a:spLocks noChangeShapeType="1"/>
            </p:cNvSpPr>
            <p:nvPr/>
          </p:nvSpPr>
          <p:spPr bwMode="auto">
            <a:xfrm>
              <a:off x="576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1" name="Text Box 84"/>
            <p:cNvSpPr txBox="1">
              <a:spLocks noChangeArrowheads="1"/>
            </p:cNvSpPr>
            <p:nvPr/>
          </p:nvSpPr>
          <p:spPr bwMode="auto">
            <a:xfrm>
              <a:off x="2256" y="1680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curposB</a:t>
              </a:r>
            </a:p>
          </p:txBody>
        </p:sp>
        <p:sp>
          <p:nvSpPr>
            <p:cNvPr id="15462" name="Line 85"/>
            <p:cNvSpPr>
              <a:spLocks noChangeShapeType="1"/>
            </p:cNvSpPr>
            <p:nvPr/>
          </p:nvSpPr>
          <p:spPr bwMode="auto">
            <a:xfrm flipH="1">
              <a:off x="1968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" name="Text Box 86"/>
            <p:cNvSpPr txBox="1">
              <a:spLocks noChangeArrowheads="1"/>
            </p:cNvSpPr>
            <p:nvPr/>
          </p:nvSpPr>
          <p:spPr bwMode="auto">
            <a:xfrm>
              <a:off x="4896" y="1680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curposRes</a:t>
              </a:r>
            </a:p>
          </p:txBody>
        </p:sp>
        <p:sp>
          <p:nvSpPr>
            <p:cNvPr id="15464" name="Line 87"/>
            <p:cNvSpPr>
              <a:spLocks noChangeShapeType="1"/>
            </p:cNvSpPr>
            <p:nvPr/>
          </p:nvSpPr>
          <p:spPr bwMode="auto">
            <a:xfrm flipH="1">
              <a:off x="4560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76200" y="2971800"/>
            <a:ext cx="8728075" cy="641350"/>
            <a:chOff x="48" y="1680"/>
            <a:chExt cx="5498" cy="404"/>
          </a:xfrm>
        </p:grpSpPr>
        <p:sp>
          <p:nvSpPr>
            <p:cNvPr id="15453" name="Text Box 89"/>
            <p:cNvSpPr txBox="1">
              <a:spLocks noChangeArrowheads="1"/>
            </p:cNvSpPr>
            <p:nvPr/>
          </p:nvSpPr>
          <p:spPr bwMode="auto">
            <a:xfrm>
              <a:off x="48" y="1872"/>
              <a:ext cx="5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curposA</a:t>
              </a:r>
            </a:p>
          </p:txBody>
        </p:sp>
        <p:sp>
          <p:nvSpPr>
            <p:cNvPr id="15454" name="Line 90"/>
            <p:cNvSpPr>
              <a:spLocks noChangeShapeType="1"/>
            </p:cNvSpPr>
            <p:nvPr/>
          </p:nvSpPr>
          <p:spPr bwMode="auto">
            <a:xfrm>
              <a:off x="576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5" name="Text Box 91"/>
            <p:cNvSpPr txBox="1">
              <a:spLocks noChangeArrowheads="1"/>
            </p:cNvSpPr>
            <p:nvPr/>
          </p:nvSpPr>
          <p:spPr bwMode="auto">
            <a:xfrm>
              <a:off x="2256" y="1728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curposB</a:t>
              </a:r>
            </a:p>
          </p:txBody>
        </p:sp>
        <p:sp>
          <p:nvSpPr>
            <p:cNvPr id="15456" name="Line 92"/>
            <p:cNvSpPr>
              <a:spLocks noChangeShapeType="1"/>
            </p:cNvSpPr>
            <p:nvPr/>
          </p:nvSpPr>
          <p:spPr bwMode="auto">
            <a:xfrm flipH="1">
              <a:off x="1968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7" name="Text Box 93"/>
            <p:cNvSpPr txBox="1">
              <a:spLocks noChangeArrowheads="1"/>
            </p:cNvSpPr>
            <p:nvPr/>
          </p:nvSpPr>
          <p:spPr bwMode="auto">
            <a:xfrm>
              <a:off x="4896" y="1680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curposRes</a:t>
              </a:r>
            </a:p>
          </p:txBody>
        </p:sp>
        <p:sp>
          <p:nvSpPr>
            <p:cNvPr id="15458" name="Line 94"/>
            <p:cNvSpPr>
              <a:spLocks noChangeShapeType="1"/>
            </p:cNvSpPr>
            <p:nvPr/>
          </p:nvSpPr>
          <p:spPr bwMode="auto">
            <a:xfrm flipH="1">
              <a:off x="4560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95"/>
          <p:cNvGrpSpPr>
            <a:grpSpLocks/>
          </p:cNvGrpSpPr>
          <p:nvPr/>
        </p:nvGrpSpPr>
        <p:grpSpPr bwMode="auto">
          <a:xfrm>
            <a:off x="76200" y="3276600"/>
            <a:ext cx="8728075" cy="488950"/>
            <a:chOff x="48" y="2064"/>
            <a:chExt cx="5498" cy="308"/>
          </a:xfrm>
        </p:grpSpPr>
        <p:sp>
          <p:nvSpPr>
            <p:cNvPr id="15447" name="Text Box 96"/>
            <p:cNvSpPr txBox="1">
              <a:spLocks noChangeArrowheads="1"/>
            </p:cNvSpPr>
            <p:nvPr/>
          </p:nvSpPr>
          <p:spPr bwMode="auto">
            <a:xfrm>
              <a:off x="48" y="2064"/>
              <a:ext cx="5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curposA</a:t>
              </a:r>
            </a:p>
          </p:txBody>
        </p:sp>
        <p:sp>
          <p:nvSpPr>
            <p:cNvPr id="15448" name="Line 97"/>
            <p:cNvSpPr>
              <a:spLocks noChangeShapeType="1"/>
            </p:cNvSpPr>
            <p:nvPr/>
          </p:nvSpPr>
          <p:spPr bwMode="auto">
            <a:xfrm>
              <a:off x="576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9" name="Text Box 98"/>
            <p:cNvSpPr txBox="1">
              <a:spLocks noChangeArrowheads="1"/>
            </p:cNvSpPr>
            <p:nvPr/>
          </p:nvSpPr>
          <p:spPr bwMode="auto">
            <a:xfrm>
              <a:off x="2256" y="2160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curposB</a:t>
              </a:r>
            </a:p>
          </p:txBody>
        </p:sp>
        <p:sp>
          <p:nvSpPr>
            <p:cNvPr id="15450" name="Line 99"/>
            <p:cNvSpPr>
              <a:spLocks noChangeShapeType="1"/>
            </p:cNvSpPr>
            <p:nvPr/>
          </p:nvSpPr>
          <p:spPr bwMode="auto">
            <a:xfrm flipH="1">
              <a:off x="1968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1" name="Text Box 100"/>
            <p:cNvSpPr txBox="1">
              <a:spLocks noChangeArrowheads="1"/>
            </p:cNvSpPr>
            <p:nvPr/>
          </p:nvSpPr>
          <p:spPr bwMode="auto">
            <a:xfrm>
              <a:off x="4896" y="2064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curposRes</a:t>
              </a:r>
            </a:p>
          </p:txBody>
        </p:sp>
        <p:sp>
          <p:nvSpPr>
            <p:cNvPr id="15452" name="Line 101"/>
            <p:cNvSpPr>
              <a:spLocks noChangeShapeType="1"/>
            </p:cNvSpPr>
            <p:nvPr/>
          </p:nvSpPr>
          <p:spPr bwMode="auto">
            <a:xfrm flipH="1">
              <a:off x="4560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2667000" y="1600200"/>
          <a:ext cx="457200" cy="48212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421" name="Text Box 16"/>
          <p:cNvSpPr txBox="1">
            <a:spLocks noChangeArrowheads="1"/>
          </p:cNvSpPr>
          <p:nvPr/>
        </p:nvSpPr>
        <p:spPr bwMode="auto">
          <a:xfrm>
            <a:off x="2681288" y="1219200"/>
            <a:ext cx="595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setB</a:t>
            </a:r>
          </a:p>
        </p:txBody>
      </p:sp>
      <p:graphicFrame>
        <p:nvGraphicFramePr>
          <p:cNvPr id="106" name="Table 105"/>
          <p:cNvGraphicFramePr>
            <a:graphicFrameLocks noGrp="1"/>
          </p:cNvGraphicFramePr>
          <p:nvPr/>
        </p:nvGraphicFramePr>
        <p:xfrm>
          <a:off x="1295400" y="2286000"/>
          <a:ext cx="4572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446" name="Text Box 16"/>
          <p:cNvSpPr txBox="1">
            <a:spLocks noChangeArrowheads="1"/>
          </p:cNvSpPr>
          <p:nvPr/>
        </p:nvSpPr>
        <p:spPr bwMode="auto">
          <a:xfrm>
            <a:off x="1219200" y="1752600"/>
            <a:ext cx="5953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24271" y="298451"/>
            <a:ext cx="6934200" cy="76835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Intersection (</a:t>
            </a:r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setA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setB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A8BF25-D9F0-4FC2-A3CB-294BDEE5849C}" type="slidenum">
              <a:rPr lang="en-US" smtClean="0">
                <a:solidFill>
                  <a:srgbClr val="898989"/>
                </a:solidFill>
                <a:latin typeface="Times New Roman" pitchFamily="18" charset="0"/>
              </a:rPr>
              <a:pPr/>
              <a:t>13</a:t>
            </a:fld>
            <a:endParaRPr lang="en-US">
              <a:solidFill>
                <a:srgbClr val="898989"/>
              </a:solidFill>
              <a:latin typeface="Times New Roman" pitchFamily="18" charset="0"/>
            </a:endParaRP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1066800" y="2057400"/>
            <a:ext cx="1050925" cy="3749675"/>
            <a:chOff x="672" y="1296"/>
            <a:chExt cx="662" cy="2362"/>
          </a:xfrm>
        </p:grpSpPr>
        <p:sp>
          <p:nvSpPr>
            <p:cNvPr id="16416" name="Rectangle 4"/>
            <p:cNvSpPr>
              <a:spLocks noChangeArrowheads="1"/>
            </p:cNvSpPr>
            <p:nvPr/>
          </p:nvSpPr>
          <p:spPr bwMode="auto">
            <a:xfrm>
              <a:off x="816" y="1488"/>
              <a:ext cx="2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Text Box 5"/>
            <p:cNvSpPr txBox="1">
              <a:spLocks noChangeArrowheads="1"/>
            </p:cNvSpPr>
            <p:nvPr/>
          </p:nvSpPr>
          <p:spPr bwMode="auto">
            <a:xfrm>
              <a:off x="816" y="1488"/>
              <a:ext cx="258" cy="2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</a:p>
            <a:p>
              <a:r>
                <a:rPr lang="en-US" sz="2000"/>
                <a:t>D</a:t>
              </a:r>
            </a:p>
            <a:p>
              <a:r>
                <a:rPr lang="en-US" sz="2000"/>
                <a:t>G</a:t>
              </a:r>
            </a:p>
            <a:p>
              <a:r>
                <a:rPr lang="en-US" sz="2000"/>
                <a:t>K</a:t>
              </a:r>
            </a:p>
            <a:p>
              <a:r>
                <a:rPr lang="en-US" sz="2000"/>
                <a:t>M</a:t>
              </a:r>
            </a:p>
            <a:p>
              <a:r>
                <a:rPr lang="en-US" sz="2000"/>
                <a:t>P</a:t>
              </a:r>
            </a:p>
            <a:p>
              <a:r>
                <a:rPr lang="en-US" sz="2000"/>
                <a:t>R</a:t>
              </a:r>
            </a:p>
            <a:p>
              <a:r>
                <a:rPr lang="en-US" sz="2000"/>
                <a:t>T</a:t>
              </a:r>
            </a:p>
            <a:p>
              <a:r>
                <a:rPr lang="en-US" sz="2000"/>
                <a:t>V</a:t>
              </a:r>
            </a:p>
            <a:p>
              <a:r>
                <a:rPr lang="en-US" sz="2000"/>
                <a:t>X</a:t>
              </a:r>
            </a:p>
            <a:p>
              <a:r>
                <a:rPr lang="en-US" sz="2000"/>
                <a:t>Z</a:t>
              </a:r>
            </a:p>
          </p:txBody>
        </p:sp>
        <p:sp>
          <p:nvSpPr>
            <p:cNvPr id="16418" name="Line 6"/>
            <p:cNvSpPr>
              <a:spLocks noChangeShapeType="1"/>
            </p:cNvSpPr>
            <p:nvPr/>
          </p:nvSpPr>
          <p:spPr bwMode="auto">
            <a:xfrm>
              <a:off x="816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Line 7"/>
            <p:cNvSpPr>
              <a:spLocks noChangeShapeType="1"/>
            </p:cNvSpPr>
            <p:nvPr/>
          </p:nvSpPr>
          <p:spPr bwMode="auto">
            <a:xfrm>
              <a:off x="81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Line 8"/>
            <p:cNvSpPr>
              <a:spLocks noChangeShapeType="1"/>
            </p:cNvSpPr>
            <p:nvPr/>
          </p:nvSpPr>
          <p:spPr bwMode="auto">
            <a:xfrm>
              <a:off x="816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Line 9"/>
            <p:cNvSpPr>
              <a:spLocks noChangeShapeType="1"/>
            </p:cNvSpPr>
            <p:nvPr/>
          </p:nvSpPr>
          <p:spPr bwMode="auto">
            <a:xfrm>
              <a:off x="816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Line 10"/>
            <p:cNvSpPr>
              <a:spLocks noChangeShapeType="1"/>
            </p:cNvSpPr>
            <p:nvPr/>
          </p:nvSpPr>
          <p:spPr bwMode="auto">
            <a:xfrm>
              <a:off x="816" y="24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Line 11"/>
            <p:cNvSpPr>
              <a:spLocks noChangeShapeType="1"/>
            </p:cNvSpPr>
            <p:nvPr/>
          </p:nvSpPr>
          <p:spPr bwMode="auto">
            <a:xfrm>
              <a:off x="816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4" name="Line 12"/>
            <p:cNvSpPr>
              <a:spLocks noChangeShapeType="1"/>
            </p:cNvSpPr>
            <p:nvPr/>
          </p:nvSpPr>
          <p:spPr bwMode="auto">
            <a:xfrm>
              <a:off x="816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5" name="Line 13"/>
            <p:cNvSpPr>
              <a:spLocks noChangeShapeType="1"/>
            </p:cNvSpPr>
            <p:nvPr/>
          </p:nvSpPr>
          <p:spPr bwMode="auto">
            <a:xfrm>
              <a:off x="816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Line 14"/>
            <p:cNvSpPr>
              <a:spLocks noChangeShapeType="1"/>
            </p:cNvSpPr>
            <p:nvPr/>
          </p:nvSpPr>
          <p:spPr bwMode="auto">
            <a:xfrm>
              <a:off x="816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Line 15"/>
            <p:cNvSpPr>
              <a:spLocks noChangeShapeType="1"/>
            </p:cNvSpPr>
            <p:nvPr/>
          </p:nvSpPr>
          <p:spPr bwMode="auto">
            <a:xfrm>
              <a:off x="816" y="34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8" name="Text Box 16"/>
            <p:cNvSpPr txBox="1">
              <a:spLocks noChangeArrowheads="1"/>
            </p:cNvSpPr>
            <p:nvPr/>
          </p:nvSpPr>
          <p:spPr bwMode="auto">
            <a:xfrm>
              <a:off x="672" y="1296"/>
              <a:ext cx="6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setA.items</a:t>
              </a:r>
            </a:p>
          </p:txBody>
        </p:sp>
      </p:grpSp>
      <p:grpSp>
        <p:nvGrpSpPr>
          <p:cNvPr id="16389" name="Group 17"/>
          <p:cNvGrpSpPr>
            <a:grpSpLocks/>
          </p:cNvGrpSpPr>
          <p:nvPr/>
        </p:nvGrpSpPr>
        <p:grpSpPr bwMode="auto">
          <a:xfrm>
            <a:off x="3048000" y="2057400"/>
            <a:ext cx="1039813" cy="4359275"/>
            <a:chOff x="3504" y="1248"/>
            <a:chExt cx="655" cy="2746"/>
          </a:xfrm>
        </p:grpSpPr>
        <p:sp>
          <p:nvSpPr>
            <p:cNvPr id="16401" name="Rectangle 18"/>
            <p:cNvSpPr>
              <a:spLocks noChangeArrowheads="1"/>
            </p:cNvSpPr>
            <p:nvPr/>
          </p:nvSpPr>
          <p:spPr bwMode="auto">
            <a:xfrm>
              <a:off x="3696" y="1440"/>
              <a:ext cx="288" cy="2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Text Box 19"/>
            <p:cNvSpPr txBox="1">
              <a:spLocks noChangeArrowheads="1"/>
            </p:cNvSpPr>
            <p:nvPr/>
          </p:nvSpPr>
          <p:spPr bwMode="auto">
            <a:xfrm>
              <a:off x="3696" y="1440"/>
              <a:ext cx="267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</a:p>
            <a:p>
              <a:r>
                <a:rPr lang="en-US" sz="2000"/>
                <a:t>C</a:t>
              </a:r>
            </a:p>
            <a:p>
              <a:r>
                <a:rPr lang="en-US" sz="2000"/>
                <a:t>E</a:t>
              </a:r>
            </a:p>
            <a:p>
              <a:r>
                <a:rPr lang="en-US" sz="2000"/>
                <a:t>G</a:t>
              </a:r>
            </a:p>
            <a:p>
              <a:r>
                <a:rPr lang="en-US" sz="2000"/>
                <a:t>I</a:t>
              </a:r>
            </a:p>
            <a:p>
              <a:r>
                <a:rPr lang="en-US" sz="2000"/>
                <a:t>L</a:t>
              </a:r>
            </a:p>
            <a:p>
              <a:r>
                <a:rPr lang="en-US" sz="2000"/>
                <a:t>M</a:t>
              </a:r>
            </a:p>
            <a:p>
              <a:r>
                <a:rPr lang="en-US" sz="2000"/>
                <a:t>O</a:t>
              </a:r>
            </a:p>
            <a:p>
              <a:r>
                <a:rPr lang="en-US" sz="2000"/>
                <a:t>Q</a:t>
              </a:r>
            </a:p>
            <a:p>
              <a:r>
                <a:rPr lang="en-US" sz="2000"/>
                <a:t>T</a:t>
              </a:r>
            </a:p>
            <a:p>
              <a:r>
                <a:rPr lang="en-US" sz="2000"/>
                <a:t>U</a:t>
              </a:r>
            </a:p>
            <a:p>
              <a:r>
                <a:rPr lang="en-US" sz="2000"/>
                <a:t>W</a:t>
              </a:r>
            </a:p>
            <a:p>
              <a:r>
                <a:rPr lang="en-US" sz="2000"/>
                <a:t>Z</a:t>
              </a:r>
            </a:p>
          </p:txBody>
        </p:sp>
        <p:sp>
          <p:nvSpPr>
            <p:cNvPr id="16403" name="Line 20"/>
            <p:cNvSpPr>
              <a:spLocks noChangeShapeType="1"/>
            </p:cNvSpPr>
            <p:nvPr/>
          </p:nvSpPr>
          <p:spPr bwMode="auto">
            <a:xfrm>
              <a:off x="3696" y="16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21"/>
            <p:cNvSpPr>
              <a:spLocks noChangeShapeType="1"/>
            </p:cNvSpPr>
            <p:nvPr/>
          </p:nvSpPr>
          <p:spPr bwMode="auto">
            <a:xfrm>
              <a:off x="3696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22"/>
            <p:cNvSpPr>
              <a:spLocks noChangeShapeType="1"/>
            </p:cNvSpPr>
            <p:nvPr/>
          </p:nvSpPr>
          <p:spPr bwMode="auto">
            <a:xfrm>
              <a:off x="3696" y="20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23"/>
            <p:cNvSpPr>
              <a:spLocks noChangeShapeType="1"/>
            </p:cNvSpPr>
            <p:nvPr/>
          </p:nvSpPr>
          <p:spPr bwMode="auto">
            <a:xfrm>
              <a:off x="3696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Line 24"/>
            <p:cNvSpPr>
              <a:spLocks noChangeShapeType="1"/>
            </p:cNvSpPr>
            <p:nvPr/>
          </p:nvSpPr>
          <p:spPr bwMode="auto">
            <a:xfrm>
              <a:off x="3696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Line 25"/>
            <p:cNvSpPr>
              <a:spLocks noChangeShapeType="1"/>
            </p:cNvSpPr>
            <p:nvPr/>
          </p:nvSpPr>
          <p:spPr bwMode="auto">
            <a:xfrm>
              <a:off x="3696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Line 26"/>
            <p:cNvSpPr>
              <a:spLocks noChangeShapeType="1"/>
            </p:cNvSpPr>
            <p:nvPr/>
          </p:nvSpPr>
          <p:spPr bwMode="auto">
            <a:xfrm>
              <a:off x="3696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Line 27"/>
            <p:cNvSpPr>
              <a:spLocks noChangeShapeType="1"/>
            </p:cNvSpPr>
            <p:nvPr/>
          </p:nvSpPr>
          <p:spPr bwMode="auto">
            <a:xfrm>
              <a:off x="3696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Line 28"/>
            <p:cNvSpPr>
              <a:spLocks noChangeShapeType="1"/>
            </p:cNvSpPr>
            <p:nvPr/>
          </p:nvSpPr>
          <p:spPr bwMode="auto">
            <a:xfrm>
              <a:off x="3696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29"/>
            <p:cNvSpPr>
              <a:spLocks noChangeShapeType="1"/>
            </p:cNvSpPr>
            <p:nvPr/>
          </p:nvSpPr>
          <p:spPr bwMode="auto">
            <a:xfrm>
              <a:off x="3696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30"/>
            <p:cNvSpPr>
              <a:spLocks noChangeShapeType="1"/>
            </p:cNvSpPr>
            <p:nvPr/>
          </p:nvSpPr>
          <p:spPr bwMode="auto">
            <a:xfrm>
              <a:off x="3696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31"/>
            <p:cNvSpPr>
              <a:spLocks noChangeShapeType="1"/>
            </p:cNvSpPr>
            <p:nvPr/>
          </p:nvSpPr>
          <p:spPr bwMode="auto">
            <a:xfrm>
              <a:off x="3696" y="37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Text Box 32"/>
            <p:cNvSpPr txBox="1">
              <a:spLocks noChangeArrowheads="1"/>
            </p:cNvSpPr>
            <p:nvPr/>
          </p:nvSpPr>
          <p:spPr bwMode="auto">
            <a:xfrm>
              <a:off x="3504" y="1248"/>
              <a:ext cx="6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setB.items</a:t>
              </a:r>
            </a:p>
          </p:txBody>
        </p:sp>
      </p:grpSp>
      <p:sp>
        <p:nvSpPr>
          <p:cNvPr id="16390" name="Text Box 33"/>
          <p:cNvSpPr txBox="1">
            <a:spLocks noChangeArrowheads="1"/>
          </p:cNvSpPr>
          <p:nvPr/>
        </p:nvSpPr>
        <p:spPr bwMode="auto">
          <a:xfrm>
            <a:off x="6153150" y="1143000"/>
            <a:ext cx="14176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Intersection</a:t>
            </a:r>
          </a:p>
          <a:p>
            <a:pPr algn="ctr"/>
            <a:r>
              <a:rPr lang="en-US" sz="2000" dirty="0" err="1"/>
              <a:t>setA</a:t>
            </a:r>
            <a:r>
              <a:rPr lang="en-US" sz="2000" dirty="0"/>
              <a:t>     </a:t>
            </a:r>
            <a:r>
              <a:rPr lang="en-US" sz="2000" dirty="0" err="1"/>
              <a:t>setB</a:t>
            </a:r>
            <a:endParaRPr lang="en-US" sz="2000" dirty="0"/>
          </a:p>
        </p:txBody>
      </p:sp>
      <p:grpSp>
        <p:nvGrpSpPr>
          <p:cNvPr id="16391" name="Group 34"/>
          <p:cNvGrpSpPr>
            <a:grpSpLocks/>
          </p:cNvGrpSpPr>
          <p:nvPr/>
        </p:nvGrpSpPr>
        <p:grpSpPr bwMode="auto">
          <a:xfrm>
            <a:off x="6400800" y="2057400"/>
            <a:ext cx="1131888" cy="1920875"/>
            <a:chOff x="4032" y="720"/>
            <a:chExt cx="713" cy="1210"/>
          </a:xfrm>
        </p:grpSpPr>
        <p:sp>
          <p:nvSpPr>
            <p:cNvPr id="16393" name="Rectangle 35"/>
            <p:cNvSpPr>
              <a:spLocks noChangeArrowheads="1"/>
            </p:cNvSpPr>
            <p:nvPr/>
          </p:nvSpPr>
          <p:spPr bwMode="auto">
            <a:xfrm>
              <a:off x="4176" y="912"/>
              <a:ext cx="28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Text Box 36"/>
            <p:cNvSpPr txBox="1">
              <a:spLocks noChangeArrowheads="1"/>
            </p:cNvSpPr>
            <p:nvPr/>
          </p:nvSpPr>
          <p:spPr bwMode="auto">
            <a:xfrm>
              <a:off x="4176" y="912"/>
              <a:ext cx="258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</a:p>
            <a:p>
              <a:r>
                <a:rPr lang="en-US" sz="2000"/>
                <a:t>G</a:t>
              </a:r>
            </a:p>
            <a:p>
              <a:r>
                <a:rPr lang="en-US" sz="2000"/>
                <a:t>M</a:t>
              </a:r>
            </a:p>
            <a:p>
              <a:r>
                <a:rPr lang="en-US" sz="2000"/>
                <a:t>T</a:t>
              </a:r>
            </a:p>
            <a:p>
              <a:r>
                <a:rPr lang="en-US" sz="2000"/>
                <a:t>Z</a:t>
              </a:r>
            </a:p>
          </p:txBody>
        </p:sp>
        <p:sp>
          <p:nvSpPr>
            <p:cNvPr id="16395" name="Line 37"/>
            <p:cNvSpPr>
              <a:spLocks noChangeShapeType="1"/>
            </p:cNvSpPr>
            <p:nvPr/>
          </p:nvSpPr>
          <p:spPr bwMode="auto">
            <a:xfrm>
              <a:off x="4176" y="11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38"/>
            <p:cNvSpPr>
              <a:spLocks noChangeShapeType="1"/>
            </p:cNvSpPr>
            <p:nvPr/>
          </p:nvSpPr>
          <p:spPr bwMode="auto">
            <a:xfrm>
              <a:off x="4176" y="13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39"/>
            <p:cNvSpPr>
              <a:spLocks noChangeShapeType="1"/>
            </p:cNvSpPr>
            <p:nvPr/>
          </p:nvSpPr>
          <p:spPr bwMode="auto">
            <a:xfrm>
              <a:off x="4176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40"/>
            <p:cNvSpPr>
              <a:spLocks noChangeShapeType="1"/>
            </p:cNvSpPr>
            <p:nvPr/>
          </p:nvSpPr>
          <p:spPr bwMode="auto">
            <a:xfrm>
              <a:off x="4176" y="17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41"/>
            <p:cNvSpPr>
              <a:spLocks noChangeShapeType="1"/>
            </p:cNvSpPr>
            <p:nvPr/>
          </p:nvSpPr>
          <p:spPr bwMode="auto">
            <a:xfrm>
              <a:off x="417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Text Box 42"/>
            <p:cNvSpPr txBox="1">
              <a:spLocks noChangeArrowheads="1"/>
            </p:cNvSpPr>
            <p:nvPr/>
          </p:nvSpPr>
          <p:spPr bwMode="auto">
            <a:xfrm>
              <a:off x="4032" y="720"/>
              <a:ext cx="71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result.items</a:t>
              </a:r>
            </a:p>
          </p:txBody>
        </p:sp>
      </p:grpSp>
      <p:sp>
        <p:nvSpPr>
          <p:cNvPr id="16392" name="Text Box 43"/>
          <p:cNvSpPr txBox="1">
            <a:spLocks noChangeArrowheads="1"/>
          </p:cNvSpPr>
          <p:nvPr/>
        </p:nvSpPr>
        <p:spPr bwMode="auto">
          <a:xfrm flipV="1">
            <a:off x="6705600" y="14478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U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 flipV="1">
            <a:off x="5257800" y="328683"/>
            <a:ext cx="55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7FA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/>
                <a:ea typeface="Times New Roman"/>
                <a:cs typeface="Times New Roman"/>
              </a:rPr>
              <a:t>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38125"/>
            <a:ext cx="7117080" cy="69215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Difference (</a:t>
            </a:r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setA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 – </a:t>
            </a:r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setB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9737B8-96F8-48A8-BADC-ADEF69C74492}" type="slidenum">
              <a:rPr lang="en-US" smtClean="0">
                <a:solidFill>
                  <a:srgbClr val="898989"/>
                </a:solidFill>
                <a:latin typeface="Times New Roman" pitchFamily="18" charset="0"/>
              </a:rPr>
              <a:pPr/>
              <a:t>14</a:t>
            </a:fld>
            <a:endParaRPr lang="en-US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133600" y="2514600"/>
            <a:ext cx="457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2133600" y="2514600"/>
            <a:ext cx="4095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A</a:t>
            </a:r>
          </a:p>
          <a:p>
            <a:r>
              <a:rPr lang="en-US" sz="2000" dirty="0"/>
              <a:t>D</a:t>
            </a:r>
          </a:p>
          <a:p>
            <a:r>
              <a:rPr lang="en-US" sz="2000" dirty="0"/>
              <a:t>G</a:t>
            </a:r>
          </a:p>
          <a:p>
            <a:r>
              <a:rPr lang="en-US" sz="2000" dirty="0"/>
              <a:t>K</a:t>
            </a:r>
          </a:p>
          <a:p>
            <a:r>
              <a:rPr lang="en-US" sz="2000" dirty="0"/>
              <a:t>M</a:t>
            </a:r>
          </a:p>
          <a:p>
            <a:r>
              <a:rPr lang="en-US" sz="2000" dirty="0"/>
              <a:t>P</a:t>
            </a:r>
          </a:p>
          <a:p>
            <a:r>
              <a:rPr lang="en-US" sz="2000" dirty="0"/>
              <a:t>R</a:t>
            </a:r>
          </a:p>
          <a:p>
            <a:r>
              <a:rPr lang="en-US" sz="2000" dirty="0"/>
              <a:t>T</a:t>
            </a:r>
          </a:p>
          <a:p>
            <a:r>
              <a:rPr lang="en-US" sz="2000" dirty="0"/>
              <a:t>V</a:t>
            </a:r>
          </a:p>
          <a:p>
            <a:r>
              <a:rPr lang="en-US" sz="2000" dirty="0"/>
              <a:t>X</a:t>
            </a:r>
          </a:p>
          <a:p>
            <a:r>
              <a:rPr lang="en-US" sz="2000" dirty="0"/>
              <a:t>Z</a:t>
            </a: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21336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21336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21336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>
            <a:off x="21336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>
            <a:off x="21336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>
            <a:off x="21336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>
            <a:off x="213360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2"/>
          <p:cNvSpPr>
            <a:spLocks noChangeShapeType="1"/>
          </p:cNvSpPr>
          <p:nvPr/>
        </p:nvSpPr>
        <p:spPr bwMode="auto">
          <a:xfrm>
            <a:off x="21336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3"/>
          <p:cNvSpPr>
            <a:spLocks noChangeShapeType="1"/>
          </p:cNvSpPr>
          <p:nvPr/>
        </p:nvSpPr>
        <p:spPr bwMode="auto">
          <a:xfrm>
            <a:off x="2133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2133600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Text Box 15"/>
          <p:cNvSpPr txBox="1">
            <a:spLocks noChangeArrowheads="1"/>
          </p:cNvSpPr>
          <p:nvPr/>
        </p:nvSpPr>
        <p:spPr bwMode="auto">
          <a:xfrm>
            <a:off x="1867251" y="2057400"/>
            <a:ext cx="1050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setA.items</a:t>
            </a:r>
          </a:p>
        </p:txBody>
      </p:sp>
      <p:grpSp>
        <p:nvGrpSpPr>
          <p:cNvPr id="17425" name="Group 16"/>
          <p:cNvGrpSpPr>
            <a:grpSpLocks/>
          </p:cNvGrpSpPr>
          <p:nvPr/>
        </p:nvGrpSpPr>
        <p:grpSpPr bwMode="auto">
          <a:xfrm>
            <a:off x="3926651" y="2057400"/>
            <a:ext cx="1039813" cy="4359275"/>
            <a:chOff x="3504" y="1248"/>
            <a:chExt cx="655" cy="2746"/>
          </a:xfrm>
        </p:grpSpPr>
        <p:sp>
          <p:nvSpPr>
            <p:cNvPr id="17436" name="Rectangle 17"/>
            <p:cNvSpPr>
              <a:spLocks noChangeArrowheads="1"/>
            </p:cNvSpPr>
            <p:nvPr/>
          </p:nvSpPr>
          <p:spPr bwMode="auto">
            <a:xfrm>
              <a:off x="3696" y="1440"/>
              <a:ext cx="288" cy="2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Text Box 18"/>
            <p:cNvSpPr txBox="1">
              <a:spLocks noChangeArrowheads="1"/>
            </p:cNvSpPr>
            <p:nvPr/>
          </p:nvSpPr>
          <p:spPr bwMode="auto">
            <a:xfrm>
              <a:off x="3696" y="1440"/>
              <a:ext cx="267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</a:p>
            <a:p>
              <a:r>
                <a:rPr lang="en-US" sz="2000"/>
                <a:t>C</a:t>
              </a:r>
            </a:p>
            <a:p>
              <a:r>
                <a:rPr lang="en-US" sz="2000"/>
                <a:t>E</a:t>
              </a:r>
            </a:p>
            <a:p>
              <a:r>
                <a:rPr lang="en-US" sz="2000"/>
                <a:t>G</a:t>
              </a:r>
            </a:p>
            <a:p>
              <a:r>
                <a:rPr lang="en-US" sz="2000"/>
                <a:t>I</a:t>
              </a:r>
            </a:p>
            <a:p>
              <a:r>
                <a:rPr lang="en-US" sz="2000"/>
                <a:t>L</a:t>
              </a:r>
            </a:p>
            <a:p>
              <a:r>
                <a:rPr lang="en-US" sz="2000"/>
                <a:t>M</a:t>
              </a:r>
            </a:p>
            <a:p>
              <a:r>
                <a:rPr lang="en-US" sz="2000"/>
                <a:t>O</a:t>
              </a:r>
            </a:p>
            <a:p>
              <a:r>
                <a:rPr lang="en-US" sz="2000"/>
                <a:t>Q</a:t>
              </a:r>
            </a:p>
            <a:p>
              <a:r>
                <a:rPr lang="en-US" sz="2000"/>
                <a:t>T</a:t>
              </a:r>
            </a:p>
            <a:p>
              <a:r>
                <a:rPr lang="en-US" sz="2000"/>
                <a:t>U</a:t>
              </a:r>
            </a:p>
            <a:p>
              <a:r>
                <a:rPr lang="en-US" sz="2000"/>
                <a:t>W</a:t>
              </a:r>
            </a:p>
            <a:p>
              <a:r>
                <a:rPr lang="en-US" sz="2000"/>
                <a:t>Z</a:t>
              </a:r>
            </a:p>
          </p:txBody>
        </p:sp>
        <p:sp>
          <p:nvSpPr>
            <p:cNvPr id="17438" name="Line 19"/>
            <p:cNvSpPr>
              <a:spLocks noChangeShapeType="1"/>
            </p:cNvSpPr>
            <p:nvPr/>
          </p:nvSpPr>
          <p:spPr bwMode="auto">
            <a:xfrm>
              <a:off x="3696" y="16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9" name="Line 20"/>
            <p:cNvSpPr>
              <a:spLocks noChangeShapeType="1"/>
            </p:cNvSpPr>
            <p:nvPr/>
          </p:nvSpPr>
          <p:spPr bwMode="auto">
            <a:xfrm>
              <a:off x="3696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Line 21"/>
            <p:cNvSpPr>
              <a:spLocks noChangeShapeType="1"/>
            </p:cNvSpPr>
            <p:nvPr/>
          </p:nvSpPr>
          <p:spPr bwMode="auto">
            <a:xfrm>
              <a:off x="3696" y="20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Line 22"/>
            <p:cNvSpPr>
              <a:spLocks noChangeShapeType="1"/>
            </p:cNvSpPr>
            <p:nvPr/>
          </p:nvSpPr>
          <p:spPr bwMode="auto">
            <a:xfrm>
              <a:off x="3696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Line 23"/>
            <p:cNvSpPr>
              <a:spLocks noChangeShapeType="1"/>
            </p:cNvSpPr>
            <p:nvPr/>
          </p:nvSpPr>
          <p:spPr bwMode="auto">
            <a:xfrm>
              <a:off x="3696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Line 24"/>
            <p:cNvSpPr>
              <a:spLocks noChangeShapeType="1"/>
            </p:cNvSpPr>
            <p:nvPr/>
          </p:nvSpPr>
          <p:spPr bwMode="auto">
            <a:xfrm>
              <a:off x="3696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Line 25"/>
            <p:cNvSpPr>
              <a:spLocks noChangeShapeType="1"/>
            </p:cNvSpPr>
            <p:nvPr/>
          </p:nvSpPr>
          <p:spPr bwMode="auto">
            <a:xfrm>
              <a:off x="3696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Line 26"/>
            <p:cNvSpPr>
              <a:spLocks noChangeShapeType="1"/>
            </p:cNvSpPr>
            <p:nvPr/>
          </p:nvSpPr>
          <p:spPr bwMode="auto">
            <a:xfrm>
              <a:off x="3696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27"/>
            <p:cNvSpPr>
              <a:spLocks noChangeShapeType="1"/>
            </p:cNvSpPr>
            <p:nvPr/>
          </p:nvSpPr>
          <p:spPr bwMode="auto">
            <a:xfrm>
              <a:off x="3696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Line 28"/>
            <p:cNvSpPr>
              <a:spLocks noChangeShapeType="1"/>
            </p:cNvSpPr>
            <p:nvPr/>
          </p:nvSpPr>
          <p:spPr bwMode="auto">
            <a:xfrm>
              <a:off x="3696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Line 29"/>
            <p:cNvSpPr>
              <a:spLocks noChangeShapeType="1"/>
            </p:cNvSpPr>
            <p:nvPr/>
          </p:nvSpPr>
          <p:spPr bwMode="auto">
            <a:xfrm>
              <a:off x="3696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Line 30"/>
            <p:cNvSpPr>
              <a:spLocks noChangeShapeType="1"/>
            </p:cNvSpPr>
            <p:nvPr/>
          </p:nvSpPr>
          <p:spPr bwMode="auto">
            <a:xfrm>
              <a:off x="3696" y="37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0" name="Text Box 31"/>
            <p:cNvSpPr txBox="1">
              <a:spLocks noChangeArrowheads="1"/>
            </p:cNvSpPr>
            <p:nvPr/>
          </p:nvSpPr>
          <p:spPr bwMode="auto">
            <a:xfrm>
              <a:off x="3504" y="1248"/>
              <a:ext cx="6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setB.items</a:t>
              </a:r>
            </a:p>
          </p:txBody>
        </p:sp>
      </p:grpSp>
      <p:sp>
        <p:nvSpPr>
          <p:cNvPr id="17427" name="Text Box 33"/>
          <p:cNvSpPr txBox="1">
            <a:spLocks noChangeArrowheads="1"/>
          </p:cNvSpPr>
          <p:nvPr/>
        </p:nvSpPr>
        <p:spPr bwMode="auto">
          <a:xfrm>
            <a:off x="6400800" y="2057400"/>
            <a:ext cx="1131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result.items</a:t>
            </a:r>
          </a:p>
        </p:txBody>
      </p:sp>
      <p:sp>
        <p:nvSpPr>
          <p:cNvPr id="17428" name="Rectangle 34"/>
          <p:cNvSpPr>
            <a:spLocks noChangeArrowheads="1"/>
          </p:cNvSpPr>
          <p:nvPr/>
        </p:nvSpPr>
        <p:spPr bwMode="auto">
          <a:xfrm>
            <a:off x="6705600" y="23622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Text Box 35"/>
          <p:cNvSpPr txBox="1">
            <a:spLocks noChangeArrowheads="1"/>
          </p:cNvSpPr>
          <p:nvPr/>
        </p:nvSpPr>
        <p:spPr bwMode="auto">
          <a:xfrm>
            <a:off x="6705600" y="2362200"/>
            <a:ext cx="3683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</a:p>
          <a:p>
            <a:r>
              <a:rPr lang="en-US" sz="2000"/>
              <a:t>K</a:t>
            </a:r>
          </a:p>
          <a:p>
            <a:r>
              <a:rPr lang="en-US" sz="2000"/>
              <a:t>P</a:t>
            </a:r>
          </a:p>
          <a:p>
            <a:r>
              <a:rPr lang="en-US" sz="2000"/>
              <a:t>R</a:t>
            </a:r>
          </a:p>
          <a:p>
            <a:r>
              <a:rPr lang="en-US" sz="2000"/>
              <a:t>V</a:t>
            </a:r>
          </a:p>
          <a:p>
            <a:r>
              <a:rPr lang="en-US" sz="2000"/>
              <a:t>X</a:t>
            </a:r>
          </a:p>
        </p:txBody>
      </p:sp>
      <p:sp>
        <p:nvSpPr>
          <p:cNvPr id="17430" name="Line 36"/>
          <p:cNvSpPr>
            <a:spLocks noChangeShapeType="1"/>
          </p:cNvSpPr>
          <p:nvPr/>
        </p:nvSpPr>
        <p:spPr bwMode="auto">
          <a:xfrm>
            <a:off x="67056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37"/>
          <p:cNvSpPr>
            <a:spLocks noChangeShapeType="1"/>
          </p:cNvSpPr>
          <p:nvPr/>
        </p:nvSpPr>
        <p:spPr bwMode="auto">
          <a:xfrm>
            <a:off x="67056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38"/>
          <p:cNvSpPr>
            <a:spLocks noChangeShapeType="1"/>
          </p:cNvSpPr>
          <p:nvPr/>
        </p:nvSpPr>
        <p:spPr bwMode="auto">
          <a:xfrm>
            <a:off x="67056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39"/>
          <p:cNvSpPr>
            <a:spLocks noChangeShapeType="1"/>
          </p:cNvSpPr>
          <p:nvPr/>
        </p:nvSpPr>
        <p:spPr bwMode="auto">
          <a:xfrm>
            <a:off x="67056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40"/>
          <p:cNvSpPr>
            <a:spLocks noChangeShapeType="1"/>
          </p:cNvSpPr>
          <p:nvPr/>
        </p:nvSpPr>
        <p:spPr bwMode="auto">
          <a:xfrm>
            <a:off x="67056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41"/>
          <p:cNvSpPr>
            <a:spLocks noChangeShapeType="1"/>
          </p:cNvSpPr>
          <p:nvPr/>
        </p:nvSpPr>
        <p:spPr bwMode="auto">
          <a:xfrm>
            <a:off x="67056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18248" cy="76862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Sets | Big O (Time Complexity)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371600"/>
            <a:ext cx="6477000" cy="4191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			</a:t>
            </a:r>
            <a:r>
              <a:rPr lang="en-US" sz="2800" dirty="0">
                <a:solidFill>
                  <a:srgbClr val="0000FF"/>
                </a:solidFill>
              </a:rPr>
              <a:t>Implicit</a:t>
            </a:r>
            <a:r>
              <a:rPr lang="en-US" dirty="0"/>
              <a:t>		</a:t>
            </a:r>
            <a:r>
              <a:rPr lang="en-US" sz="2800" dirty="0">
                <a:solidFill>
                  <a:srgbClr val="0000CC"/>
                </a:solidFill>
              </a:rPr>
              <a:t>Explicit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0000CC"/>
                </a:solidFill>
              </a:rPr>
              <a:t>				   		</a:t>
            </a:r>
            <a:r>
              <a:rPr lang="en-US" sz="3600" dirty="0">
                <a:solidFill>
                  <a:srgbClr val="0000CC"/>
                </a:solidFill>
              </a:rPr>
              <a:t>	</a:t>
            </a:r>
          </a:p>
          <a:p>
            <a:pPr eaLnBrk="1" hangingPunct="1">
              <a:buFontTx/>
              <a:buNone/>
            </a:pPr>
            <a:endParaRPr lang="en-US" dirty="0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endParaRPr lang="en-US" sz="3600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E0A120-8BE5-454F-9230-CF3A4D58C9A8}" type="slidenum">
              <a:rPr lang="en-US" smtClean="0">
                <a:solidFill>
                  <a:srgbClr val="898989"/>
                </a:solidFill>
                <a:latin typeface="Times New Roman" pitchFamily="18" charset="0"/>
              </a:rPr>
              <a:pPr/>
              <a:t>15</a:t>
            </a:fld>
            <a:endParaRPr lang="en-US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524000" y="1371600"/>
            <a:ext cx="6019800" cy="411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676400" y="2057400"/>
            <a:ext cx="5262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add		O(n)			O(1)</a:t>
            </a:r>
          </a:p>
          <a:p>
            <a:r>
              <a:rPr lang="en-US" dirty="0"/>
              <a:t>remove		O(n)			O(1)</a:t>
            </a:r>
          </a:p>
          <a:p>
            <a:r>
              <a:rPr lang="en-US" dirty="0"/>
              <a:t>union		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unorderd</a:t>
            </a:r>
            <a:r>
              <a:rPr lang="en-US" dirty="0"/>
              <a:t>		O(n)</a:t>
            </a:r>
          </a:p>
          <a:p>
            <a:r>
              <a:rPr lang="en-US" dirty="0"/>
              <a:t>		O(n) ordered</a:t>
            </a:r>
          </a:p>
          <a:p>
            <a:r>
              <a:rPr lang="en-US" dirty="0"/>
              <a:t>intersection	O(n</a:t>
            </a:r>
            <a:r>
              <a:rPr lang="en-US" baseline="30000" dirty="0"/>
              <a:t>2</a:t>
            </a:r>
            <a:r>
              <a:rPr lang="en-US" dirty="0"/>
              <a:t>) unordered		O(n)</a:t>
            </a:r>
          </a:p>
          <a:p>
            <a:r>
              <a:rPr lang="en-US" dirty="0"/>
              <a:t>		O(n) ordered</a:t>
            </a:r>
          </a:p>
          <a:p>
            <a:r>
              <a:rPr lang="en-US" dirty="0"/>
              <a:t>difference	O(n</a:t>
            </a:r>
            <a:r>
              <a:rPr lang="en-US" baseline="30000" dirty="0"/>
              <a:t>2</a:t>
            </a:r>
            <a:r>
              <a:rPr lang="en-US" dirty="0"/>
              <a:t>) unordered		O(n)</a:t>
            </a:r>
          </a:p>
          <a:p>
            <a:r>
              <a:rPr lang="en-US" dirty="0"/>
              <a:t>		O(n) ordered</a:t>
            </a:r>
          </a:p>
          <a:p>
            <a:r>
              <a:rPr lang="en-US" dirty="0" err="1"/>
              <a:t>isEmpty</a:t>
            </a:r>
            <a:r>
              <a:rPr lang="en-US" dirty="0"/>
              <a:t>		O(1)			O(n)</a:t>
            </a:r>
          </a:p>
          <a:p>
            <a:r>
              <a:rPr lang="en-US" dirty="0"/>
              <a:t>contains		O(n)			O(1)</a:t>
            </a:r>
          </a:p>
          <a:p>
            <a:r>
              <a:rPr lang="en-US" dirty="0"/>
              <a:t>subset		O(n</a:t>
            </a:r>
            <a:r>
              <a:rPr lang="en-US" baseline="30000" dirty="0"/>
              <a:t>2</a:t>
            </a:r>
            <a:r>
              <a:rPr lang="en-US" dirty="0"/>
              <a:t>)			O(n)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295400" y="152400"/>
            <a:ext cx="6400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FA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/>
                <a:ea typeface="Times New Roman"/>
                <a:cs typeface="Times New Roman"/>
              </a:rPr>
              <a:t>Set Classes </a:t>
            </a:r>
            <a:r>
              <a:rPr lang="en-US" sz="4000" b="1" dirty="0">
                <a:solidFill>
                  <a:srgbClr val="007FA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/>
                <a:ea typeface="Times New Roman"/>
                <a:cs typeface="Times New Roman"/>
              </a:rPr>
              <a:t>| </a:t>
            </a:r>
            <a:r>
              <a:rPr lang="en-US" sz="2800" b="1" dirty="0">
                <a:solidFill>
                  <a:srgbClr val="007FA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/>
                <a:ea typeface="Times New Roman"/>
                <a:cs typeface="Times New Roman"/>
              </a:rPr>
              <a:t>Java Standard Library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963" y="1039025"/>
            <a:ext cx="4146037" cy="263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1568963" y="4191000"/>
            <a:ext cx="6934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dirty="0"/>
              <a:t>As a rule of thumb, use a hash set unless you want to visit the set elements in sorted order</a:t>
            </a:r>
          </a:p>
          <a:p>
            <a:pPr marL="225425" indent="-225425">
              <a:spcBef>
                <a:spcPts val="1200"/>
              </a:spcBef>
              <a:buFont typeface="Wingdings" pitchFamily="2" charset="2"/>
              <a:buChar char="§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https://docs.oracle.com/javase/8/docs/api/java/util/Set.html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ChangeArrowheads="1"/>
          </p:cNvSpPr>
          <p:nvPr/>
        </p:nvSpPr>
        <p:spPr bwMode="auto">
          <a:xfrm>
            <a:off x="1219200" y="58877"/>
            <a:ext cx="7162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Set | Bulk Operations</a:t>
            </a:r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1273213" y="1514716"/>
            <a:ext cx="7620000" cy="42165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Bulk operations are well suited to Sets; they perform standard set-algebraic operations: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s1.addAll(s2) — transforms</a:t>
            </a:r>
            <a:r>
              <a:rPr lang="en-US" sz="2000" dirty="0">
                <a:solidFill>
                  <a:srgbClr val="7030A0"/>
                </a:solidFill>
              </a:rPr>
              <a:t> s1 into the </a:t>
            </a:r>
            <a:r>
              <a:rPr lang="en-US" sz="2000" b="1" dirty="0">
                <a:solidFill>
                  <a:srgbClr val="7030A0"/>
                </a:solidFill>
              </a:rPr>
              <a:t>union</a:t>
            </a:r>
            <a:r>
              <a:rPr lang="en-US" sz="2000" dirty="0"/>
              <a:t> of s1 and s2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s1.retainAll(s2) — transforms</a:t>
            </a:r>
            <a:r>
              <a:rPr lang="en-US" sz="2000" dirty="0">
                <a:solidFill>
                  <a:srgbClr val="7030A0"/>
                </a:solidFill>
              </a:rPr>
              <a:t> s1 into the </a:t>
            </a:r>
            <a:r>
              <a:rPr lang="en-US" sz="2000" b="1" dirty="0">
                <a:solidFill>
                  <a:srgbClr val="7030A0"/>
                </a:solidFill>
              </a:rPr>
              <a:t>intersection</a:t>
            </a:r>
            <a:r>
              <a:rPr lang="en-US" sz="2000" dirty="0"/>
              <a:t> of s1 and s2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s1.removeAll(s2) — transforms</a:t>
            </a:r>
            <a:r>
              <a:rPr lang="en-US" sz="2000" dirty="0">
                <a:solidFill>
                  <a:srgbClr val="7030A0"/>
                </a:solidFill>
              </a:rPr>
              <a:t> s1 into the (asymmetric) set </a:t>
            </a:r>
            <a:r>
              <a:rPr lang="en-US" sz="2000" b="1" dirty="0">
                <a:solidFill>
                  <a:srgbClr val="7030A0"/>
                </a:solidFill>
              </a:rPr>
              <a:t>difference</a:t>
            </a:r>
            <a:r>
              <a:rPr lang="en-US" sz="2000" dirty="0"/>
              <a:t> of s1 and s2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s1.containsAll(s2) — returns true </a:t>
            </a:r>
            <a:r>
              <a:rPr lang="en-US" sz="2000" dirty="0">
                <a:solidFill>
                  <a:srgbClr val="7030A0"/>
                </a:solidFill>
              </a:rPr>
              <a:t>if s2 is a </a:t>
            </a:r>
            <a:r>
              <a:rPr lang="en-US" sz="2000" b="1" dirty="0">
                <a:solidFill>
                  <a:srgbClr val="7030A0"/>
                </a:solidFill>
              </a:rPr>
              <a:t>subset</a:t>
            </a:r>
            <a:r>
              <a:rPr lang="en-US" sz="2000" dirty="0">
                <a:solidFill>
                  <a:srgbClr val="7030A0"/>
                </a:solidFill>
              </a:rPr>
              <a:t> of s1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s2 is a subset of s1 if set s1 contains all of the elements in s2</a:t>
            </a:r>
          </a:p>
        </p:txBody>
      </p:sp>
      <p:pic>
        <p:nvPicPr>
          <p:cNvPr id="33797" name="Picture 4" descr="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713951"/>
            <a:ext cx="3209260" cy="6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0"/>
            <a:ext cx="7564437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6116638"/>
            <a:ext cx="8153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1371600" y="914400"/>
            <a:ext cx="1752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371600" y="4495800"/>
            <a:ext cx="1752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58900" y="4876800"/>
            <a:ext cx="1752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71600" y="2133600"/>
            <a:ext cx="1752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Up Arrow 7"/>
          <p:cNvSpPr/>
          <p:nvPr/>
        </p:nvSpPr>
        <p:spPr>
          <a:xfrm rot="15849710">
            <a:off x="7366543" y="3882554"/>
            <a:ext cx="304800" cy="838028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45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171450"/>
            <a:ext cx="8724900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990600" y="3962400"/>
            <a:ext cx="1447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2400" y="1905000"/>
            <a:ext cx="2590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6096000"/>
            <a:ext cx="1676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53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7908" y="179581"/>
            <a:ext cx="8229601" cy="794196"/>
          </a:xfrm>
        </p:spPr>
        <p:txBody>
          <a:bodyPr>
            <a:noAutofit/>
          </a:bodyPr>
          <a:lstStyle/>
          <a:p>
            <a:r>
              <a:rPr lang="en-US" sz="4000" dirty="0"/>
              <a:t>Additional Resources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7908" y="973778"/>
            <a:ext cx="8094773" cy="5323784"/>
          </a:xfrm>
        </p:spPr>
        <p:txBody>
          <a:bodyPr>
            <a:normAutofit fontScale="92500"/>
          </a:bodyPr>
          <a:lstStyle/>
          <a:p>
            <a:r>
              <a:rPr lang="en-US" dirty="0"/>
              <a:t>Java Set | Video</a:t>
            </a:r>
          </a:p>
          <a:p>
            <a:pPr lvl="1"/>
            <a:r>
              <a:rPr lang="en-US" sz="2200" dirty="0">
                <a:hlinkClick r:id="rId3"/>
              </a:rPr>
              <a:t>https://www.youtube.com/watch?v=rruCajMgvGA</a:t>
            </a:r>
            <a:endParaRPr lang="en-US" sz="2200" dirty="0"/>
          </a:p>
          <a:p>
            <a:r>
              <a:rPr lang="en-US" dirty="0"/>
              <a:t>Set Operations in Java</a:t>
            </a:r>
          </a:p>
          <a:p>
            <a:pPr lvl="1"/>
            <a:r>
              <a:rPr lang="en-US" sz="2200" dirty="0">
                <a:hlinkClick r:id="rId4"/>
              </a:rPr>
              <a:t>https://www.baeldung.com/java-set-operations</a:t>
            </a:r>
            <a:endParaRPr lang="en-US" dirty="0"/>
          </a:p>
          <a:p>
            <a:r>
              <a:rPr lang="en-US" dirty="0"/>
              <a:t>File Input &amp; Output, Supplement 2 </a:t>
            </a:r>
            <a:r>
              <a:rPr lang="en-US"/>
              <a:t>(PDF, Course </a:t>
            </a:r>
            <a:r>
              <a:rPr lang="en-US" dirty="0"/>
              <a:t>Content)</a:t>
            </a:r>
          </a:p>
          <a:p>
            <a:r>
              <a:rPr lang="en-US" dirty="0"/>
              <a:t>Basic I/O</a:t>
            </a:r>
          </a:p>
          <a:p>
            <a:pPr lvl="1"/>
            <a:r>
              <a:rPr lang="en-US" sz="2200" dirty="0">
                <a:hlinkClick r:id="rId5"/>
              </a:rPr>
              <a:t>https://docs.oracle.com/javase/tutorial/essential/io/index.html</a:t>
            </a:r>
            <a:endParaRPr lang="en-US" sz="2200" dirty="0"/>
          </a:p>
          <a:p>
            <a:r>
              <a:rPr lang="en-US" dirty="0"/>
              <a:t>How to Read and Write Binary Files in Java</a:t>
            </a:r>
          </a:p>
          <a:p>
            <a:pPr lvl="1"/>
            <a:r>
              <a:rPr lang="en-US" sz="2200" dirty="0">
                <a:hlinkClick r:id="rId6"/>
              </a:rPr>
              <a:t>https://www.codejava.net/java-se/file-io/how-to-read-and-write-binary-files-in-java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67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1295400" y="1066800"/>
            <a:ext cx="7696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5425" marR="0" lvl="0" indent="-225425" defTabSz="914400" eaLnBrk="1" latinLnBrk="0" hangingPunct="1">
              <a:lnSpc>
                <a:spcPct val="100000"/>
              </a:lnSpc>
              <a:spcBef>
                <a:spcPts val="1200"/>
              </a:spcBef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>
                <a:sym typeface="Arial"/>
              </a:rPr>
              <a:t>To calculate the union, intersection, or set difference of two sets nondestructively</a:t>
            </a:r>
          </a:p>
          <a:p>
            <a:pPr marL="682625" lvl="1" indent="-225425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sz="2000" dirty="0">
                <a:sym typeface="Arial"/>
              </a:rPr>
              <a:t>Copy one set before calling the appropriate bulk operation </a:t>
            </a:r>
          </a:p>
          <a:p>
            <a:pPr marL="225425" marR="0" lvl="0" indent="-225425" defTabSz="914400" eaLnBrk="1" latinLnBrk="0" hangingPunct="1">
              <a:lnSpc>
                <a:spcPct val="100000"/>
              </a:lnSpc>
              <a:spcBef>
                <a:spcPts val="1200"/>
              </a:spcBef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>
                <a:sym typeface="Arial"/>
              </a:rPr>
              <a:t>The following are the resulting idioms </a:t>
            </a:r>
          </a:p>
        </p:txBody>
      </p:sp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1981200" y="3260332"/>
            <a:ext cx="690193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Set&lt;Type&gt; union = new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HashSet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&lt;Type&gt;(s1);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union.addAll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(s2);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Set&lt;Type&gt; intersection = new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HashSet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&lt;Type&gt;(s1);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intersection.retainAll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(s2);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Set&lt;Type&gt; difference = new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HashSet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&lt;Type&gt;(s1);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difference.removeAll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(s2);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95400" y="96838"/>
            <a:ext cx="678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Set Example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(1 of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2)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7FA3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847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1295400" y="76200"/>
            <a:ext cx="678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Example </a:t>
            </a:r>
            <a:r>
              <a:rPr lang="en-US" sz="32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(2 of 2)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295400" y="990600"/>
            <a:ext cx="7620000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>
              <a:spcBef>
                <a:spcPts val="1200"/>
              </a:spcBef>
              <a:buFontTx/>
              <a:buChar char="•"/>
            </a:pPr>
            <a:r>
              <a:rPr lang="en-US" sz="2400" dirty="0"/>
              <a:t>List of Names</a:t>
            </a:r>
          </a:p>
          <a:p>
            <a:pPr marL="688975" lvl="1" indent="-231775">
              <a:spcBef>
                <a:spcPts val="1200"/>
              </a:spcBef>
              <a:buFontTx/>
              <a:buChar char="•"/>
            </a:pPr>
            <a:r>
              <a:rPr lang="en-US" sz="2000" dirty="0"/>
              <a:t>Construct the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000" dirty="0"/>
              <a:t>:</a:t>
            </a:r>
          </a:p>
          <a:p>
            <a:pPr marL="1146175" lvl="2" indent="-231775">
              <a:spcBef>
                <a:spcPts val="1200"/>
              </a:spcBef>
            </a:pP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Set&lt;String&gt; names = new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&lt;&gt;();</a:t>
            </a:r>
            <a:r>
              <a:rPr lang="en-US" sz="2000" dirty="0">
                <a:solidFill>
                  <a:srgbClr val="FF0000"/>
                </a:solidFill>
              </a:rPr>
              <a:t>or</a:t>
            </a:r>
          </a:p>
          <a:p>
            <a:pPr marL="1146175" lvl="2" indent="-231775">
              <a:spcBef>
                <a:spcPts val="1200"/>
              </a:spcBef>
            </a:pP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Set&lt;String&gt; names = new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&lt;&gt;();</a:t>
            </a:r>
          </a:p>
          <a:p>
            <a:pPr marL="688975" lvl="1" indent="-231775">
              <a:spcBef>
                <a:spcPts val="1200"/>
              </a:spcBef>
              <a:buFontTx/>
              <a:buChar char="•"/>
            </a:pPr>
            <a:r>
              <a:rPr lang="en-US" sz="2000" dirty="0"/>
              <a:t>Add and remove elements:</a:t>
            </a:r>
          </a:p>
          <a:p>
            <a:pPr marL="1146175" lvl="2" indent="-231775">
              <a:spcBef>
                <a:spcPts val="1200"/>
              </a:spcBef>
            </a:pP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names.add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("Romeo");</a:t>
            </a:r>
          </a:p>
          <a:p>
            <a:pPr marL="1146175" lvl="2" indent="-231775"/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names.remove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("Juliet");</a:t>
            </a:r>
          </a:p>
          <a:p>
            <a:pPr marL="688975" lvl="1" indent="-231775">
              <a:spcBef>
                <a:spcPts val="1200"/>
              </a:spcBef>
              <a:buFontTx/>
              <a:buChar char="•"/>
            </a:pPr>
            <a:r>
              <a:rPr lang="en-US" sz="2000" dirty="0"/>
              <a:t>Test whether an element is contained in the set:</a:t>
            </a:r>
          </a:p>
          <a:p>
            <a:pPr marL="1146175" lvl="2" indent="-231775">
              <a:spcBef>
                <a:spcPts val="1200"/>
              </a:spcBef>
            </a:pP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names.contains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("Juliet")) . . .</a:t>
            </a:r>
          </a:p>
          <a:p>
            <a:pPr marL="1146175" lvl="2" indent="-231775">
              <a:spcBef>
                <a:spcPts val="1200"/>
              </a:spcBef>
            </a:pPr>
            <a:endParaRPr lang="en-US" dirty="0">
              <a:solidFill>
                <a:srgbClr val="6E706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49" y="152400"/>
            <a:ext cx="8371418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Activity: Spell Checker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49" y="1066800"/>
            <a:ext cx="8229601" cy="4878188"/>
          </a:xfrm>
        </p:spPr>
        <p:txBody>
          <a:bodyPr/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dirty="0"/>
              <a:t>Read in all words from a dictionary ﬁle that contains correctly spelled words and place them into a set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dirty="0"/>
              <a:t>Read all words from a document into a second set — here, the book “Alice in Wonderland”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dirty="0"/>
              <a:t>Print all words from that set that are not in the dictionary set — potential misspellings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165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1371600" y="96838"/>
            <a:ext cx="6705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Question?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1385777" y="985699"/>
            <a:ext cx="7203126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Suppose you changed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SpellCheck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program from using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TreeSet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instead of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HashSet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. How would the output change?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7737" y="2514600"/>
            <a:ext cx="70991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541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48" y="76200"/>
            <a:ext cx="8371417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Set vs. Array vs.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49" y="990600"/>
            <a:ext cx="8229601" cy="4954388"/>
          </a:xfrm>
        </p:spPr>
        <p:txBody>
          <a:bodyPr/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dirty="0"/>
              <a:t>Pros vs. Cons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dirty="0"/>
              <a:t>Why would you want to use a set instead of an array or list? </a:t>
            </a:r>
          </a:p>
          <a:p>
            <a:pPr marL="642938" lvl="2" indent="-236538">
              <a:spcBef>
                <a:spcPct val="50000"/>
              </a:spcBef>
              <a:buFontTx/>
              <a:buChar char="•"/>
            </a:pPr>
            <a:r>
              <a:rPr lang="en-US" sz="2000" dirty="0"/>
              <a:t>Efficient set implementations can quickly test whether a given element is a member of the set </a:t>
            </a:r>
          </a:p>
          <a:p>
            <a:pPr marL="642938" lvl="2" indent="-236538">
              <a:spcBef>
                <a:spcPct val="50000"/>
              </a:spcBef>
              <a:buFontTx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Can do unions, intersections and differences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endParaRPr lang="en-US" dirty="0"/>
          </a:p>
          <a:p>
            <a:pPr marL="236538" indent="-236538">
              <a:spcBef>
                <a:spcPct val="50000"/>
              </a:spcBef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4877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1295400" y="152400"/>
            <a:ext cx="685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Iterator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295400" y="1066800"/>
            <a:ext cx="762000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Use an iterator to visit all elements in a set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A set iterator </a:t>
            </a:r>
            <a:r>
              <a:rPr lang="en-US" sz="2400" dirty="0">
                <a:solidFill>
                  <a:srgbClr val="7030A0"/>
                </a:solidFill>
              </a:rPr>
              <a:t>does not visit </a:t>
            </a:r>
            <a:r>
              <a:rPr lang="en-US" sz="2400" dirty="0"/>
              <a:t>the elements in the order in which they were inserted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An element </a:t>
            </a:r>
            <a:r>
              <a:rPr lang="en-US" sz="2400" dirty="0">
                <a:solidFill>
                  <a:srgbClr val="7030A0"/>
                </a:solidFill>
              </a:rPr>
              <a:t>cannot</a:t>
            </a:r>
            <a:r>
              <a:rPr lang="en-US" sz="2400" dirty="0"/>
              <a:t> be </a:t>
            </a:r>
            <a:r>
              <a:rPr lang="en-US" sz="2400" dirty="0">
                <a:solidFill>
                  <a:srgbClr val="7030A0"/>
                </a:solidFill>
              </a:rPr>
              <a:t>added</a:t>
            </a:r>
            <a:r>
              <a:rPr lang="en-US" sz="2400" dirty="0"/>
              <a:t> to a set at an iterator position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A set element </a:t>
            </a:r>
            <a:r>
              <a:rPr lang="en-US" sz="2400" dirty="0">
                <a:solidFill>
                  <a:srgbClr val="7030A0"/>
                </a:solidFill>
              </a:rPr>
              <a:t>can</a:t>
            </a:r>
            <a:r>
              <a:rPr lang="en-US" sz="2400" dirty="0"/>
              <a:t> be </a:t>
            </a:r>
            <a:r>
              <a:rPr lang="en-US" sz="2400" dirty="0">
                <a:solidFill>
                  <a:srgbClr val="7030A0"/>
                </a:solidFill>
              </a:rPr>
              <a:t>removed</a:t>
            </a:r>
            <a:r>
              <a:rPr lang="en-US" sz="2400" dirty="0"/>
              <a:t> at an iterator position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1219200" y="152400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Visiting Elements | Iterator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333500" y="1219200"/>
            <a:ext cx="83058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Iterator&lt;String&gt;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iter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=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names.iterator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while (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iter.hasNext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())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{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String name =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iter.next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</a:t>
            </a:r>
            <a:r>
              <a:rPr lang="en-US" sz="2000" dirty="0">
                <a:latin typeface="Courier New" pitchFamily="49" charset="0"/>
              </a:rPr>
              <a:t>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>
                <a:latin typeface="Marker Felt" pitchFamily="-107" charset="0"/>
              </a:rPr>
              <a:t>Do something with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name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}</a:t>
            </a:r>
            <a:br>
              <a:rPr lang="en-US" sz="2000" dirty="0">
                <a:latin typeface="Courier New" pitchFamily="49" charset="0"/>
              </a:rPr>
            </a:br>
            <a:endParaRPr lang="en-US" sz="2000" dirty="0">
              <a:latin typeface="Courier New" pitchFamily="49" charset="0"/>
            </a:endParaRPr>
          </a:p>
          <a:p>
            <a:r>
              <a:rPr lang="en-US" sz="2400" dirty="0"/>
              <a:t>or, using the “for each” loop:</a:t>
            </a:r>
          </a:p>
          <a:p>
            <a:pPr lvl="1"/>
            <a:r>
              <a:rPr lang="en-US" sz="2000" dirty="0"/>
              <a:t>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for (String name : names)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{</a:t>
            </a:r>
            <a:r>
              <a:rPr lang="en-US" sz="2000" dirty="0">
                <a:latin typeface="Courier New" pitchFamily="49" charset="0"/>
              </a:rPr>
              <a:t>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>
                <a:latin typeface="Marker Felt" pitchFamily="-107" charset="0"/>
              </a:rPr>
              <a:t>Do something with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name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295400" y="152400"/>
            <a:ext cx="67865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Map 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962" y="1376362"/>
            <a:ext cx="7629525" cy="411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1267968" y="147776"/>
            <a:ext cx="678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Map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1295400" y="855662"/>
            <a:ext cx="754380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A map keeps associations between key and value objects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/>
              <a:t>Mathematically speaking, a map is a function from one set, the </a:t>
            </a:r>
            <a:r>
              <a:rPr lang="en-US" sz="2000" i="1" dirty="0"/>
              <a:t>key set</a:t>
            </a:r>
            <a:r>
              <a:rPr lang="en-US" sz="2000" dirty="0"/>
              <a:t>, to another set, the </a:t>
            </a:r>
            <a:r>
              <a:rPr lang="en-US" sz="2000" i="1" dirty="0"/>
              <a:t>value set</a:t>
            </a:r>
            <a:r>
              <a:rPr lang="en-US" sz="2000" dirty="0"/>
              <a:t>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/>
              <a:t>Every key in a map has a unique value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/>
              <a:t>A value may be associated with several keys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Classes that implement the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Map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400" dirty="0"/>
              <a:t>interface </a:t>
            </a:r>
          </a:p>
          <a:p>
            <a:pPr marL="635000" lvl="1" indent="-1778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i="1" dirty="0">
                <a:cs typeface="Arial" charset="0"/>
              </a:rPr>
              <a:t> </a:t>
            </a:r>
            <a:r>
              <a:rPr lang="en-US" sz="2000" i="1" dirty="0" err="1">
                <a:solidFill>
                  <a:srgbClr val="6E7069"/>
                </a:solidFill>
                <a:latin typeface="Courier New" pitchFamily="49" charset="0"/>
              </a:rPr>
              <a:t>HashMap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</a:rPr>
              <a:t> </a:t>
            </a:r>
          </a:p>
          <a:p>
            <a:pPr marL="635000" lvl="1" indent="-1778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i="1" dirty="0">
                <a:solidFill>
                  <a:srgbClr val="6E7069"/>
                </a:solidFill>
                <a:cs typeface="Arial" charset="0"/>
              </a:rPr>
              <a:t> </a:t>
            </a:r>
            <a:r>
              <a:rPr lang="en-US" sz="2000" i="1" dirty="0" err="1">
                <a:solidFill>
                  <a:srgbClr val="6E7069"/>
                </a:solidFill>
                <a:latin typeface="Courier New" pitchFamily="49" charset="0"/>
              </a:rPr>
              <a:t>TreeMap</a:t>
            </a:r>
            <a:endParaRPr lang="en-US" sz="2000" i="1" dirty="0">
              <a:solidFill>
                <a:srgbClr val="6E7069"/>
              </a:solidFill>
              <a:latin typeface="Courier New" pitchFamily="49" charset="0"/>
            </a:endParaRP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/>
              <a:t>Both data structures implement the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Map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interface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/>
              <a:t>Use a hash map unless you want to visit the set elements in sorted order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19200" y="76200"/>
            <a:ext cx="678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Set vs. Map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8424" y="866873"/>
            <a:ext cx="693737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What is the difference between a set and a map? </a:t>
            </a:r>
          </a:p>
          <a:p>
            <a:pPr marL="642938" lvl="2" indent="-236538">
              <a:spcBef>
                <a:spcPct val="50000"/>
              </a:spcBef>
              <a:buFontTx/>
              <a:buChar char="•"/>
            </a:pPr>
            <a:r>
              <a:rPr lang="en-US" sz="2000" dirty="0"/>
              <a:t>A set stores unique elements. A map stores associations between keys and values</a:t>
            </a:r>
          </a:p>
          <a:p>
            <a:pPr marL="185738" lvl="1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Why is the collection of the keys of a map a set? </a:t>
            </a:r>
          </a:p>
          <a:p>
            <a:pPr marL="642938" lvl="2" indent="-236538">
              <a:spcBef>
                <a:spcPct val="50000"/>
              </a:spcBef>
              <a:buFontTx/>
              <a:buChar char="•"/>
            </a:pPr>
            <a:r>
              <a:rPr lang="en-US" sz="2000" dirty="0"/>
              <a:t>The ordering does not matter, and you cannot have duplicates</a:t>
            </a:r>
          </a:p>
          <a:p>
            <a:pPr marL="642938" lvl="2" indent="-236538">
              <a:spcBef>
                <a:spcPct val="50000"/>
              </a:spcBef>
              <a:buFontTx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600" dirty="0">
                <a:solidFill>
                  <a:srgbClr val="7030A0"/>
                </a:solidFill>
              </a:rPr>
              <a:t>Unordered</a:t>
            </a:r>
            <a:r>
              <a:rPr lang="en-US" sz="2600" dirty="0"/>
              <a:t> collection of </a:t>
            </a:r>
            <a:r>
              <a:rPr lang="en-US" sz="2600" dirty="0">
                <a:solidFill>
                  <a:srgbClr val="7030A0"/>
                </a:solidFill>
              </a:rPr>
              <a:t>distinct </a:t>
            </a:r>
            <a:r>
              <a:rPr lang="en-US" sz="2600" dirty="0"/>
              <a:t>elements 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sz="2000" dirty="0"/>
              <a:t>Unordered; no duplicates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600" dirty="0"/>
              <a:t>Operations</a:t>
            </a:r>
          </a:p>
          <a:p>
            <a:pPr marL="825500" lvl="1" indent="-342900">
              <a:spcBef>
                <a:spcPts val="1200"/>
              </a:spcBef>
              <a:buFontTx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Adding</a:t>
            </a:r>
            <a:r>
              <a:rPr lang="en-US" sz="2200" dirty="0"/>
              <a:t> an element </a:t>
            </a:r>
          </a:p>
          <a:p>
            <a:pPr marL="1095375" lvl="2" indent="-3429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900" i="1" dirty="0"/>
              <a:t>Adding an element has no effect if the element is already in the set </a:t>
            </a:r>
          </a:p>
          <a:p>
            <a:pPr marL="825500" lvl="1" indent="-342900">
              <a:spcBef>
                <a:spcPts val="1200"/>
              </a:spcBef>
              <a:buFontTx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Removing</a:t>
            </a:r>
            <a:r>
              <a:rPr lang="en-US" sz="2200" dirty="0"/>
              <a:t> an element </a:t>
            </a:r>
          </a:p>
          <a:p>
            <a:pPr marL="1095375" lvl="2" indent="-3429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900" i="1" dirty="0"/>
              <a:t>Attempting to remove an element that isn’t in the set is silently ignored </a:t>
            </a:r>
          </a:p>
          <a:p>
            <a:pPr marL="825500" lvl="1" indent="-342900">
              <a:spcBef>
                <a:spcPts val="1200"/>
              </a:spcBef>
              <a:buFontTx/>
              <a:buChar char="•"/>
            </a:pPr>
            <a:r>
              <a:rPr lang="en-US" sz="2200" b="1" dirty="0">
                <a:solidFill>
                  <a:srgbClr val="7030A0"/>
                </a:solidFill>
              </a:rPr>
              <a:t>Containment testing </a:t>
            </a:r>
            <a:r>
              <a:rPr lang="en-US" dirty="0">
                <a:solidFill>
                  <a:srgbClr val="7030A0"/>
                </a:solidFill>
              </a:rPr>
              <a:t>	</a:t>
            </a:r>
          </a:p>
          <a:p>
            <a:pPr marL="1206500" lvl="2" indent="-342900">
              <a:spcBef>
                <a:spcPts val="1200"/>
              </a:spcBef>
              <a:buFontTx/>
              <a:buChar char="•"/>
            </a:pPr>
            <a:r>
              <a:rPr lang="en-US" sz="1900" i="1" dirty="0">
                <a:solidFill>
                  <a:srgbClr val="7030A0"/>
                </a:solidFill>
              </a:rPr>
              <a:t>Does the set contain a given object?</a:t>
            </a:r>
          </a:p>
          <a:p>
            <a:pPr marL="825500" lvl="1" indent="-342900">
              <a:spcBef>
                <a:spcPts val="1200"/>
              </a:spcBef>
              <a:buFontTx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Listing</a:t>
            </a:r>
            <a:r>
              <a:rPr lang="en-US" sz="2200" dirty="0"/>
              <a:t> all elements (in arbitrary order) </a:t>
            </a:r>
          </a:p>
        </p:txBody>
      </p:sp>
    </p:spTree>
    <p:extLst>
      <p:ext uri="{BB962C8B-B14F-4D97-AF65-F5344CB8AC3E}">
        <p14:creationId xmlns:p14="http://schemas.microsoft.com/office/powerpoint/2010/main" val="173179538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71418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Hash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908" y="1066800"/>
            <a:ext cx="8229601" cy="4725788"/>
          </a:xfrm>
        </p:spPr>
        <p:txBody>
          <a:bodyPr/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dirty="0"/>
              <a:t>In a hash map, only the keys are hashed 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sz="2000" dirty="0"/>
              <a:t>The keys need compatible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hashCode</a:t>
            </a:r>
            <a:r>
              <a:rPr lang="en-US" sz="2000" dirty="0">
                <a:solidFill>
                  <a:srgbClr val="6E7069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equals</a:t>
            </a:r>
            <a:r>
              <a:rPr lang="en-US" sz="2000" dirty="0"/>
              <a:t> method 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sz="2000" dirty="0"/>
              <a:t>If we used Strings as the key, </a:t>
            </a:r>
            <a:r>
              <a:rPr lang="en-US" sz="2000" dirty="0" err="1"/>
              <a:t>hashcode</a:t>
            </a:r>
            <a:r>
              <a:rPr lang="en-US" sz="2000" dirty="0"/>
              <a:t> and equals are already defined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dirty="0"/>
              <a:t>Duplicate Keys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sz="2000" dirty="0"/>
              <a:t>https://www.baeldung.com/java-map-duplicate-keys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676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Set Operations</a:t>
            </a:r>
          </a:p>
        </p:txBody>
      </p:sp>
      <p:pic>
        <p:nvPicPr>
          <p:cNvPr id="4" name="Picture 4" descr="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0"/>
            <a:ext cx="76200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048000"/>
            <a:ext cx="4791871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638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2" y="152400"/>
            <a:ext cx="8513234" cy="816042"/>
          </a:xfrm>
        </p:spPr>
        <p:txBody>
          <a:bodyPr>
            <a:noAutofit/>
          </a:bodyPr>
          <a:lstStyle/>
          <a:p>
            <a:r>
              <a:rPr lang="en-US" sz="4000" dirty="0"/>
              <a:t>Explicit vs. Implicit </a:t>
            </a:r>
            <a:r>
              <a:rPr lang="en-US" altLang="en-US" sz="4000" dirty="0"/>
              <a:t>Implementations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49" y="1143000"/>
            <a:ext cx="8229601" cy="48019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Bit Vector | Explicit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Each item in the base type has a representation in each instance of a set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The representation is either true (item is in the set) or false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Space is proportional to the cardinality of the base type </a:t>
            </a:r>
          </a:p>
          <a:p>
            <a:pPr marL="1100138" lvl="2" indent="-236538"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All bit vectors use same amount of memory regardless of number of elements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Algorithms use Boolean operations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609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128" y="-5383"/>
            <a:ext cx="7825271" cy="893763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ts val="0"/>
              </a:spcBef>
            </a:pPr>
            <a:r>
              <a:rPr lang="en-US" alt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Vector | Array-Based </a:t>
            </a:r>
            <a:r>
              <a:rPr lang="en-US" altLang="en-US" sz="31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lang="en-US" sz="3100" b="1" dirty="0">
              <a:solidFill>
                <a:srgbClr val="007FA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F3B0DA-9201-43F9-89A1-60C043490625}" type="slidenum">
              <a:rPr lang="en-US" smtClean="0">
                <a:solidFill>
                  <a:srgbClr val="898989"/>
                </a:solidFill>
                <a:latin typeface="Times New Roman" pitchFamily="18" charset="0"/>
              </a:rPr>
              <a:pPr/>
              <a:t>6</a:t>
            </a:fld>
            <a:endParaRPr lang="en-US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213402" y="1057669"/>
            <a:ext cx="15520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Bit vector: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063625" y="6180138"/>
            <a:ext cx="7361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* of course would not work with infinite base types or large base types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1281906" y="1731167"/>
            <a:ext cx="48221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If </a:t>
            </a:r>
            <a:r>
              <a:rPr lang="en-US" sz="2400" b="1" dirty="0" err="1">
                <a:solidFill>
                  <a:srgbClr val="007FA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/>
                <a:ea typeface="Times New Roman"/>
                <a:cs typeface="Times New Roman"/>
              </a:rPr>
              <a:t>setA</a:t>
            </a:r>
            <a:r>
              <a:rPr lang="en-US" sz="2400" dirty="0"/>
              <a:t> has the following elements:</a:t>
            </a:r>
          </a:p>
          <a:p>
            <a:r>
              <a:rPr lang="en-US" sz="2400" dirty="0"/>
              <a:t>(A, D, K, M, P, R, T, V, X, Z)</a:t>
            </a:r>
          </a:p>
        </p:txBody>
      </p:sp>
      <p:sp>
        <p:nvSpPr>
          <p:cNvPr id="11272" name="Text Box 38"/>
          <p:cNvSpPr txBox="1">
            <a:spLocks noChangeArrowheads="1"/>
          </p:cNvSpPr>
          <p:nvPr/>
        </p:nvSpPr>
        <p:spPr bwMode="auto">
          <a:xfrm>
            <a:off x="1139825" y="4343400"/>
            <a:ext cx="51228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If </a:t>
            </a:r>
            <a:r>
              <a:rPr lang="en-US" sz="2400" b="1" dirty="0" err="1">
                <a:solidFill>
                  <a:srgbClr val="007FA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/>
                <a:ea typeface="Times New Roman"/>
                <a:cs typeface="Times New Roman"/>
              </a:rPr>
              <a:t>setB</a:t>
            </a:r>
            <a:r>
              <a:rPr lang="en-US" sz="2400" dirty="0"/>
              <a:t> has the following elements:</a:t>
            </a:r>
          </a:p>
          <a:p>
            <a:r>
              <a:rPr lang="en-US" sz="2400" dirty="0"/>
              <a:t>(A, C, E, G, I, L, M, O, Q, T, U, W, Z)</a:t>
            </a: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32456"/>
              </p:ext>
            </p:extLst>
          </p:nvPr>
        </p:nvGraphicFramePr>
        <p:xfrm>
          <a:off x="1200150" y="2984499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1143000" y="5257800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39" name="TextBox 73"/>
          <p:cNvSpPr txBox="1">
            <a:spLocks noChangeArrowheads="1"/>
          </p:cNvSpPr>
          <p:nvPr/>
        </p:nvSpPr>
        <p:spPr bwMode="auto">
          <a:xfrm>
            <a:off x="284264" y="2910081"/>
            <a:ext cx="7665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7FA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/>
                <a:ea typeface="Times New Roman"/>
                <a:cs typeface="Times New Roman"/>
              </a:rPr>
              <a:t>setA</a:t>
            </a:r>
            <a:endParaRPr lang="en-US" sz="2400" b="1" dirty="0">
              <a:solidFill>
                <a:srgbClr val="007FA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440" name="TextBox 74"/>
          <p:cNvSpPr txBox="1">
            <a:spLocks noChangeArrowheads="1"/>
          </p:cNvSpPr>
          <p:nvPr/>
        </p:nvSpPr>
        <p:spPr bwMode="auto">
          <a:xfrm>
            <a:off x="301898" y="5190228"/>
            <a:ext cx="7489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7FA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/>
                <a:ea typeface="Times New Roman"/>
                <a:cs typeface="Times New Roman"/>
              </a:rPr>
              <a:t>setB</a:t>
            </a:r>
            <a:endParaRPr lang="en-US" sz="2400" b="1" dirty="0">
              <a:solidFill>
                <a:srgbClr val="007FA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81572"/>
            <a:ext cx="7659757" cy="7508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Union (Or Operation)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4601A0-1FFD-44C7-AC3E-6C77FC03F029}" type="slidenum">
              <a:rPr lang="en-US" smtClean="0">
                <a:solidFill>
                  <a:srgbClr val="898989"/>
                </a:solidFill>
                <a:latin typeface="Times New Roman" pitchFamily="18" charset="0"/>
              </a:rPr>
              <a:pPr/>
              <a:t>7</a:t>
            </a:fld>
            <a:endParaRPr lang="en-US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2292" name="Text Box 93"/>
          <p:cNvSpPr txBox="1">
            <a:spLocks noChangeArrowheads="1"/>
          </p:cNvSpPr>
          <p:nvPr/>
        </p:nvSpPr>
        <p:spPr bwMode="auto">
          <a:xfrm>
            <a:off x="-23813" y="3505200"/>
            <a:ext cx="11668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setA U setB</a:t>
            </a:r>
          </a:p>
          <a:p>
            <a:r>
              <a:rPr lang="en-US" sz="1600"/>
              <a:t>resultvector</a:t>
            </a:r>
          </a:p>
        </p:txBody>
      </p:sp>
      <p:sp>
        <p:nvSpPr>
          <p:cNvPr id="12295" name="Text Box 126"/>
          <p:cNvSpPr txBox="1">
            <a:spLocks noChangeArrowheads="1"/>
          </p:cNvSpPr>
          <p:nvPr/>
        </p:nvSpPr>
        <p:spPr bwMode="auto">
          <a:xfrm>
            <a:off x="605189" y="3172618"/>
            <a:ext cx="9124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Union</a:t>
            </a:r>
          </a:p>
        </p:txBody>
      </p:sp>
      <p:graphicFrame>
        <p:nvGraphicFramePr>
          <p:cNvPr id="161" name="Table 160"/>
          <p:cNvGraphicFramePr>
            <a:graphicFrameLocks noGrp="1"/>
          </p:cNvGraphicFramePr>
          <p:nvPr/>
        </p:nvGraphicFramePr>
        <p:xfrm>
          <a:off x="1295400" y="1295400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82" name="TextBox 161"/>
          <p:cNvSpPr txBox="1">
            <a:spLocks noChangeArrowheads="1"/>
          </p:cNvSpPr>
          <p:nvPr/>
        </p:nvSpPr>
        <p:spPr bwMode="auto">
          <a:xfrm>
            <a:off x="642662" y="121920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setA</a:t>
            </a:r>
            <a:endParaRPr lang="en-US" dirty="0"/>
          </a:p>
        </p:txBody>
      </p:sp>
      <p:graphicFrame>
        <p:nvGraphicFramePr>
          <p:cNvPr id="163" name="Table 162"/>
          <p:cNvGraphicFramePr>
            <a:graphicFrameLocks noGrp="1"/>
          </p:cNvGraphicFramePr>
          <p:nvPr/>
        </p:nvGraphicFramePr>
        <p:xfrm>
          <a:off x="1295400" y="2133600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66" name="TextBox 163"/>
          <p:cNvSpPr txBox="1">
            <a:spLocks noChangeArrowheads="1"/>
          </p:cNvSpPr>
          <p:nvPr/>
        </p:nvSpPr>
        <p:spPr bwMode="auto">
          <a:xfrm>
            <a:off x="639348" y="2075793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setB</a:t>
            </a:r>
            <a:endParaRPr lang="en-US" dirty="0"/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39605"/>
              </p:ext>
            </p:extLst>
          </p:nvPr>
        </p:nvGraphicFramePr>
        <p:xfrm>
          <a:off x="1287631" y="3679029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308652" y="1044886"/>
            <a:ext cx="304800" cy="20308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65986" y="3568114"/>
            <a:ext cx="347466" cy="9980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 Arrow 1"/>
          <p:cNvSpPr/>
          <p:nvPr/>
        </p:nvSpPr>
        <p:spPr>
          <a:xfrm>
            <a:off x="3124200" y="4735254"/>
            <a:ext cx="304800" cy="489204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5211928" y="4735254"/>
            <a:ext cx="304800" cy="489204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2" y="38032"/>
            <a:ext cx="7132638" cy="82999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Intersection (And Operation)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4601A0-1FFD-44C7-AC3E-6C77FC03F029}" type="slidenum">
              <a:rPr lang="en-US" smtClean="0">
                <a:solidFill>
                  <a:srgbClr val="898989"/>
                </a:solidFill>
                <a:latin typeface="Times New Roman" pitchFamily="18" charset="0"/>
              </a:rPr>
              <a:pPr/>
              <a:t>8</a:t>
            </a:fld>
            <a:endParaRPr lang="en-US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2294" name="Text Box 124"/>
          <p:cNvSpPr txBox="1">
            <a:spLocks noChangeArrowheads="1"/>
          </p:cNvSpPr>
          <p:nvPr/>
        </p:nvSpPr>
        <p:spPr bwMode="auto">
          <a:xfrm>
            <a:off x="0" y="4648200"/>
            <a:ext cx="11731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setA     setB</a:t>
            </a:r>
          </a:p>
          <a:p>
            <a:r>
              <a:rPr lang="en-US" sz="1600"/>
              <a:t>resultvector</a:t>
            </a:r>
          </a:p>
        </p:txBody>
      </p:sp>
      <p:sp>
        <p:nvSpPr>
          <p:cNvPr id="12296" name="Text Box 127"/>
          <p:cNvSpPr txBox="1">
            <a:spLocks noChangeArrowheads="1"/>
          </p:cNvSpPr>
          <p:nvPr/>
        </p:nvSpPr>
        <p:spPr bwMode="auto">
          <a:xfrm flipV="1">
            <a:off x="457200" y="46482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U</a:t>
            </a:r>
          </a:p>
        </p:txBody>
      </p:sp>
      <p:sp>
        <p:nvSpPr>
          <p:cNvPr id="12297" name="Text Box 128"/>
          <p:cNvSpPr txBox="1">
            <a:spLocks noChangeArrowheads="1"/>
          </p:cNvSpPr>
          <p:nvPr/>
        </p:nvSpPr>
        <p:spPr bwMode="auto">
          <a:xfrm>
            <a:off x="286927" y="3857163"/>
            <a:ext cx="1636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Intersection</a:t>
            </a:r>
          </a:p>
        </p:txBody>
      </p:sp>
      <p:graphicFrame>
        <p:nvGraphicFramePr>
          <p:cNvPr id="161" name="Table 160"/>
          <p:cNvGraphicFramePr>
            <a:graphicFrameLocks noGrp="1"/>
          </p:cNvGraphicFramePr>
          <p:nvPr/>
        </p:nvGraphicFramePr>
        <p:xfrm>
          <a:off x="1295400" y="1295400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82" name="TextBox 161"/>
          <p:cNvSpPr txBox="1">
            <a:spLocks noChangeArrowheads="1"/>
          </p:cNvSpPr>
          <p:nvPr/>
        </p:nvSpPr>
        <p:spPr bwMode="auto">
          <a:xfrm>
            <a:off x="620385" y="1220924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setA</a:t>
            </a:r>
            <a:endParaRPr lang="en-US" dirty="0"/>
          </a:p>
        </p:txBody>
      </p:sp>
      <p:graphicFrame>
        <p:nvGraphicFramePr>
          <p:cNvPr id="163" name="Table 162"/>
          <p:cNvGraphicFramePr>
            <a:graphicFrameLocks noGrp="1"/>
          </p:cNvGraphicFramePr>
          <p:nvPr/>
        </p:nvGraphicFramePr>
        <p:xfrm>
          <a:off x="1295400" y="2133600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66" name="TextBox 163"/>
          <p:cNvSpPr txBox="1">
            <a:spLocks noChangeArrowheads="1"/>
          </p:cNvSpPr>
          <p:nvPr/>
        </p:nvSpPr>
        <p:spPr bwMode="auto">
          <a:xfrm>
            <a:off x="527049" y="2036764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setB</a:t>
            </a:r>
            <a:endParaRPr lang="en-US" dirty="0"/>
          </a:p>
        </p:txBody>
      </p:sp>
      <p:graphicFrame>
        <p:nvGraphicFramePr>
          <p:cNvPr id="167" name="Table 166"/>
          <p:cNvGraphicFramePr>
            <a:graphicFrameLocks noGrp="1"/>
          </p:cNvGraphicFramePr>
          <p:nvPr/>
        </p:nvGraphicFramePr>
        <p:xfrm>
          <a:off x="1295400" y="4495800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1300606" y="1106556"/>
            <a:ext cx="347466" cy="2107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83844" y="4320207"/>
            <a:ext cx="347466" cy="12423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3657600" y="5517474"/>
            <a:ext cx="304800" cy="489204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9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0772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Difference (A – B Operation)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4601A0-1FFD-44C7-AC3E-6C77FC03F029}" type="slidenum">
              <a:rPr lang="en-US" smtClean="0">
                <a:solidFill>
                  <a:srgbClr val="898989"/>
                </a:solidFill>
                <a:latin typeface="Times New Roman" pitchFamily="18" charset="0"/>
              </a:rPr>
              <a:pPr/>
              <a:t>9</a:t>
            </a:fld>
            <a:endParaRPr lang="en-US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2293" name="Text Box 95"/>
          <p:cNvSpPr txBox="1">
            <a:spLocks noChangeArrowheads="1"/>
          </p:cNvSpPr>
          <p:nvPr/>
        </p:nvSpPr>
        <p:spPr bwMode="auto">
          <a:xfrm>
            <a:off x="37415" y="4471194"/>
            <a:ext cx="11477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setA</a:t>
            </a:r>
            <a:r>
              <a:rPr lang="en-US" sz="1600" dirty="0"/>
              <a:t> - </a:t>
            </a:r>
            <a:r>
              <a:rPr lang="en-US" sz="1600" dirty="0" err="1"/>
              <a:t>setB</a:t>
            </a:r>
            <a:endParaRPr lang="en-US" sz="1600" dirty="0"/>
          </a:p>
          <a:p>
            <a:r>
              <a:rPr lang="en-US" sz="1600" dirty="0" err="1"/>
              <a:t>resultvector</a:t>
            </a:r>
            <a:endParaRPr lang="en-US" sz="1600" dirty="0"/>
          </a:p>
        </p:txBody>
      </p:sp>
      <p:sp>
        <p:nvSpPr>
          <p:cNvPr id="12298" name="Text Box 129"/>
          <p:cNvSpPr txBox="1">
            <a:spLocks noChangeArrowheads="1"/>
          </p:cNvSpPr>
          <p:nvPr/>
        </p:nvSpPr>
        <p:spPr bwMode="auto">
          <a:xfrm>
            <a:off x="432593" y="3847307"/>
            <a:ext cx="1438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Difference</a:t>
            </a:r>
          </a:p>
        </p:txBody>
      </p:sp>
      <p:graphicFrame>
        <p:nvGraphicFramePr>
          <p:cNvPr id="161" name="Table 160"/>
          <p:cNvGraphicFramePr>
            <a:graphicFrameLocks noGrp="1"/>
          </p:cNvGraphicFramePr>
          <p:nvPr/>
        </p:nvGraphicFramePr>
        <p:xfrm>
          <a:off x="1295400" y="1295400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82" name="TextBox 161"/>
          <p:cNvSpPr txBox="1">
            <a:spLocks noChangeArrowheads="1"/>
          </p:cNvSpPr>
          <p:nvPr/>
        </p:nvSpPr>
        <p:spPr bwMode="auto">
          <a:xfrm>
            <a:off x="420688" y="144780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setA</a:t>
            </a:r>
          </a:p>
        </p:txBody>
      </p:sp>
      <p:graphicFrame>
        <p:nvGraphicFramePr>
          <p:cNvPr id="163" name="Table 162"/>
          <p:cNvGraphicFramePr>
            <a:graphicFrameLocks noGrp="1"/>
          </p:cNvGraphicFramePr>
          <p:nvPr/>
        </p:nvGraphicFramePr>
        <p:xfrm>
          <a:off x="1295400" y="2133600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66" name="TextBox 163"/>
          <p:cNvSpPr txBox="1">
            <a:spLocks noChangeArrowheads="1"/>
          </p:cNvSpPr>
          <p:nvPr/>
        </p:nvSpPr>
        <p:spPr bwMode="auto">
          <a:xfrm>
            <a:off x="381000" y="23622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setB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06385"/>
              </p:ext>
            </p:extLst>
          </p:nvPr>
        </p:nvGraphicFramePr>
        <p:xfrm>
          <a:off x="1295400" y="4419600"/>
          <a:ext cx="7848594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186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284111" y="1073993"/>
            <a:ext cx="347466" cy="2107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78923" y="4255082"/>
            <a:ext cx="347466" cy="10789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3657600" y="5488655"/>
            <a:ext cx="304800" cy="489204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5791200" y="5488655"/>
            <a:ext cx="304800" cy="489204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70843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2_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2218</Words>
  <Application>Microsoft Office PowerPoint</Application>
  <PresentationFormat>On-screen Show (4:3)</PresentationFormat>
  <Paragraphs>912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ＭＳ Ｐゴシック</vt:lpstr>
      <vt:lpstr>Arial</vt:lpstr>
      <vt:lpstr>Calibri</vt:lpstr>
      <vt:lpstr>Courier New</vt:lpstr>
      <vt:lpstr>Gill Sans MT</vt:lpstr>
      <vt:lpstr>Marker Felt</vt:lpstr>
      <vt:lpstr>Times New Roman</vt:lpstr>
      <vt:lpstr>Verdana</vt:lpstr>
      <vt:lpstr>Wingdings</vt:lpstr>
      <vt:lpstr>Wingdings 2</vt:lpstr>
      <vt:lpstr>Office Theme</vt:lpstr>
      <vt:lpstr>1_Office Theme</vt:lpstr>
      <vt:lpstr>Solstice</vt:lpstr>
      <vt:lpstr>508 Lecture</vt:lpstr>
      <vt:lpstr>2_508 Lecture</vt:lpstr>
      <vt:lpstr>Module 16 – Sets &amp; Maps</vt:lpstr>
      <vt:lpstr>Additional Resources</vt:lpstr>
      <vt:lpstr>Set</vt:lpstr>
      <vt:lpstr>Basic Set Operations</vt:lpstr>
      <vt:lpstr>Explicit vs. Implicit Implementations</vt:lpstr>
      <vt:lpstr>Bit Vector | Array-Based Implementation</vt:lpstr>
      <vt:lpstr>Union (Or Operation)</vt:lpstr>
      <vt:lpstr>Intersection (And Operation)</vt:lpstr>
      <vt:lpstr>Difference (A – B Operation)</vt:lpstr>
      <vt:lpstr>Implicit Implementations</vt:lpstr>
      <vt:lpstr>Implicit Implementation</vt:lpstr>
      <vt:lpstr>Union (setA U setB)</vt:lpstr>
      <vt:lpstr>Intersection (setA     setB)</vt:lpstr>
      <vt:lpstr>Difference (setA – setB)</vt:lpstr>
      <vt:lpstr>Sets | Big O (Time Complexity)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Activity: Spell Checker</vt:lpstr>
      <vt:lpstr>PowerPoint Presentation</vt:lpstr>
      <vt:lpstr>Set vs. Array vs.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Hash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Gary Thai</cp:lastModifiedBy>
  <cp:revision>439</cp:revision>
  <dcterms:created xsi:type="dcterms:W3CDTF">2009-11-15T10:21:31Z</dcterms:created>
  <dcterms:modified xsi:type="dcterms:W3CDTF">2021-07-10T13:54:25Z</dcterms:modified>
</cp:coreProperties>
</file>