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51"/>
  </p:notesMasterIdLst>
  <p:sldIdLst>
    <p:sldId id="256" r:id="rId3"/>
    <p:sldId id="503" r:id="rId4"/>
    <p:sldId id="505" r:id="rId5"/>
    <p:sldId id="406" r:id="rId6"/>
    <p:sldId id="407" r:id="rId7"/>
    <p:sldId id="408" r:id="rId8"/>
    <p:sldId id="259" r:id="rId9"/>
    <p:sldId id="480" r:id="rId10"/>
    <p:sldId id="510" r:id="rId11"/>
    <p:sldId id="511" r:id="rId12"/>
    <p:sldId id="512" r:id="rId13"/>
    <p:sldId id="269" r:id="rId14"/>
    <p:sldId id="268" r:id="rId15"/>
    <p:sldId id="519" r:id="rId16"/>
    <p:sldId id="520" r:id="rId17"/>
    <p:sldId id="278" r:id="rId18"/>
    <p:sldId id="279" r:id="rId19"/>
    <p:sldId id="283" r:id="rId20"/>
    <p:sldId id="284" r:id="rId21"/>
    <p:sldId id="285" r:id="rId22"/>
    <p:sldId id="477" r:id="rId23"/>
    <p:sldId id="286" r:id="rId24"/>
    <p:sldId id="409" r:id="rId25"/>
    <p:sldId id="449" r:id="rId26"/>
    <p:sldId id="506" r:id="rId27"/>
    <p:sldId id="419" r:id="rId28"/>
    <p:sldId id="420" r:id="rId29"/>
    <p:sldId id="460" r:id="rId30"/>
    <p:sldId id="452" r:id="rId31"/>
    <p:sldId id="453" r:id="rId32"/>
    <p:sldId id="507" r:id="rId33"/>
    <p:sldId id="462" r:id="rId34"/>
    <p:sldId id="433" r:id="rId35"/>
    <p:sldId id="434" r:id="rId36"/>
    <p:sldId id="435" r:id="rId37"/>
    <p:sldId id="508" r:id="rId38"/>
    <p:sldId id="436" r:id="rId39"/>
    <p:sldId id="438" r:id="rId40"/>
    <p:sldId id="441" r:id="rId41"/>
    <p:sldId id="442" r:id="rId42"/>
    <p:sldId id="484" r:id="rId43"/>
    <p:sldId id="489" r:id="rId44"/>
    <p:sldId id="490" r:id="rId45"/>
    <p:sldId id="491" r:id="rId46"/>
    <p:sldId id="492" r:id="rId47"/>
    <p:sldId id="496" r:id="rId48"/>
    <p:sldId id="497" r:id="rId49"/>
    <p:sldId id="498" r:id="rId5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A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4CA"/>
          </a:solidFill>
        </a:fill>
      </a:tcStyle>
    </a:wholeTbl>
    <a:band2H>
      <a:tcTxStyle/>
      <a:tcStyle>
        <a:tcBdr/>
        <a:fill>
          <a:solidFill>
            <a:srgbClr val="F6EB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755" autoAdjust="0"/>
  </p:normalViewPr>
  <p:slideViewPr>
    <p:cSldViewPr snapToGrid="0">
      <p:cViewPr varScale="1">
        <p:scale>
          <a:sx n="85" d="100"/>
          <a:sy n="85" d="100"/>
        </p:scale>
        <p:origin x="8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463133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Arial"/>
      </a:defRPr>
    </a:lvl1pPr>
    <a:lvl2pPr indent="228600" defTabSz="457200" latinLnBrk="0">
      <a:defRPr sz="1200">
        <a:latin typeface="+mn-lt"/>
        <a:ea typeface="+mn-ea"/>
        <a:cs typeface="+mn-cs"/>
        <a:sym typeface="Arial"/>
      </a:defRPr>
    </a:lvl2pPr>
    <a:lvl3pPr indent="457200" defTabSz="457200" latinLnBrk="0">
      <a:defRPr sz="1200">
        <a:latin typeface="+mn-lt"/>
        <a:ea typeface="+mn-ea"/>
        <a:cs typeface="+mn-cs"/>
        <a:sym typeface="Arial"/>
      </a:defRPr>
    </a:lvl3pPr>
    <a:lvl4pPr indent="685800" defTabSz="457200" latinLnBrk="0">
      <a:defRPr sz="1200">
        <a:latin typeface="+mn-lt"/>
        <a:ea typeface="+mn-ea"/>
        <a:cs typeface="+mn-cs"/>
        <a:sym typeface="Arial"/>
      </a:defRPr>
    </a:lvl4pPr>
    <a:lvl5pPr indent="914400" defTabSz="457200" latinLnBrk="0">
      <a:defRPr sz="1200">
        <a:latin typeface="+mn-lt"/>
        <a:ea typeface="+mn-ea"/>
        <a:cs typeface="+mn-cs"/>
        <a:sym typeface="Arial"/>
      </a:defRPr>
    </a:lvl5pPr>
    <a:lvl6pPr indent="1143000" defTabSz="457200" latinLnBrk="0">
      <a:defRPr sz="1200">
        <a:latin typeface="+mn-lt"/>
        <a:ea typeface="+mn-ea"/>
        <a:cs typeface="+mn-cs"/>
        <a:sym typeface="Arial"/>
      </a:defRPr>
    </a:lvl6pPr>
    <a:lvl7pPr indent="1371600" defTabSz="457200" latinLnBrk="0">
      <a:defRPr sz="1200">
        <a:latin typeface="+mn-lt"/>
        <a:ea typeface="+mn-ea"/>
        <a:cs typeface="+mn-cs"/>
        <a:sym typeface="Arial"/>
      </a:defRPr>
    </a:lvl7pPr>
    <a:lvl8pPr indent="1600200" defTabSz="457200" latinLnBrk="0">
      <a:defRPr sz="1200">
        <a:latin typeface="+mn-lt"/>
        <a:ea typeface="+mn-ea"/>
        <a:cs typeface="+mn-cs"/>
        <a:sym typeface="Arial"/>
      </a:defRPr>
    </a:lvl8pPr>
    <a:lvl9pPr indent="1828800" defTabSz="4572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hws.edu/eck/js/sorting/xSortLab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73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hlinkClick r:id="rId3"/>
              </a:rPr>
              <a:t>https://math.hws.edu/eck/js/sorting/xSortLab.html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71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Compare &amp; contrast</a:t>
            </a:r>
          </a:p>
        </p:txBody>
      </p:sp>
    </p:spTree>
    <p:extLst>
      <p:ext uri="{BB962C8B-B14F-4D97-AF65-F5344CB8AC3E}">
        <p14:creationId xmlns:p14="http://schemas.microsoft.com/office/powerpoint/2010/main" val="3219074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Look for the</a:t>
            </a:r>
            <a:r>
              <a:rPr lang="en-US" baseline="0" dirty="0"/>
              <a:t> smallest value (compares)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Swap with the “1</a:t>
            </a:r>
            <a:r>
              <a:rPr lang="en-US" baseline="30000" dirty="0"/>
              <a:t>st</a:t>
            </a:r>
            <a:r>
              <a:rPr lang="en-US" baseline="0" dirty="0"/>
              <a:t>” 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17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/>
              <a:t>Inserting the next unsorted entry into its proper location within the sorted portion of an array during an insertion sort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74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algorithm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insertInOrder</a:t>
            </a:r>
            <a:r>
              <a:rPr lang="en-US" dirty="0"/>
              <a:t>: final draft. 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Note: insertion sort efficiency (worst case) is O(</a:t>
            </a:r>
            <a:r>
              <a:rPr lang="en-US" i="1" dirty="0"/>
              <a:t>n</a:t>
            </a:r>
            <a:r>
              <a:rPr lang="en-US" baseline="31999" dirty="0"/>
              <a:t>2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25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64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https://www.programiz.com/dsa/shell-sort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https://www.udemy.com/tutorial/data-structures-and-algorithms-deep-dive-using-java/shell-sort-implementation/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https://www.linkedin.com/learning/introduction-to-data-structures-algorithms-in-java/shell-sort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https://www.codingeek.com/algorithms/shell-sort-algorithm-explanation-implementation-and-complexity/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https://www.tutorialspoint.com/data_structures_algorithms/shell_sort_algorithm.htm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http://www.java2s.com/Code/Java/Collections-Data-Structure/Shellsort.htm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88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Data: </a:t>
            </a:r>
            <a:r>
              <a:rPr lang="en-US" b="1" dirty="0"/>
              <a:t>50, 40, 47, 63, 55, 43, 35, 70</a:t>
            </a:r>
            <a:r>
              <a:rPr lang="en-US" dirty="0"/>
              <a:t>, 68 &amp; 80</a:t>
            </a:r>
          </a:p>
        </p:txBody>
      </p:sp>
    </p:spTree>
    <p:extLst>
      <p:ext uri="{BB962C8B-B14F-4D97-AF65-F5344CB8AC3E}">
        <p14:creationId xmlns:p14="http://schemas.microsoft.com/office/powerpoint/2010/main" val="122120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468222"/>
            <a:ext cx="8229600" cy="94379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E9390-1621-4692-998C-E267F361E791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94DA9-119A-4194-AEFC-7E11859610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1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377567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251515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7023-8AA9-4239-B01A-7D63EFC208D5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31A58-0654-493C-ABBB-0AC6C35F3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5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6C13D-A5FF-4335-AF8D-4869E6C79759}" type="datetime1">
              <a:rPr lang="en-US"/>
              <a:pPr>
                <a:defRPr/>
              </a:pPr>
              <a:t>7/11/2021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2FE99-AB5D-4E28-8439-9719B888C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7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629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player.pearsoncmg.com/assets/secs-vn-ch15a-selection-sor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mediaplayer.pearsoncmg.com/assets/secs-vn-ch16b-quick-sort" TargetMode="External"/><Relationship Id="rId4" Type="http://schemas.openxmlformats.org/officeDocument/2006/relationships/hyperlink" Target="https://mediaplayer.pearsoncmg.com/assets/secs-vn-ch16a-merge-sor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lRyO9dXsY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Hoixgm4-P4M" TargetMode="External"/><Relationship Id="rId5" Type="http://schemas.openxmlformats.org/officeDocument/2006/relationships/hyperlink" Target="https://www.hackerearth.com/practice/algorithms/sorting/bubble-sort/visualize/" TargetMode="External"/><Relationship Id="rId4" Type="http://schemas.openxmlformats.org/officeDocument/2006/relationships/hyperlink" Target="https://www.youtube.com/watch?v=f5OD9CKrZEw&amp;list=PLGLfVvz_LVvReUrWr94U-ZMgjYTQ538nT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defTabSz="713231">
              <a:defRPr sz="3432"/>
            </a:pPr>
            <a:r>
              <a:rPr lang="en-US" dirty="0"/>
              <a:t>Module 18 - Sorting</a:t>
            </a:r>
            <a:r>
              <a:rPr dirty="0"/>
              <a:t> </a:t>
            </a:r>
            <a:endParaRPr baseline="30018" dirty="0"/>
          </a:p>
        </p:txBody>
      </p:sp>
      <p:sp>
        <p:nvSpPr>
          <p:cNvPr id="46" name="Shape 199"/>
          <p:cNvSpPr txBox="1"/>
          <p:nvPr/>
        </p:nvSpPr>
        <p:spPr>
          <a:xfrm>
            <a:off x="4713817" y="1421040"/>
            <a:ext cx="4057650" cy="2104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defRPr sz="4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600" dirty="0"/>
              <a:t>Ch. 15 – Intro to Sorting</a:t>
            </a:r>
          </a:p>
          <a:p>
            <a:pPr>
              <a:defRPr sz="4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600" dirty="0"/>
              <a:t>Ch. 16 – Faster Sorting</a:t>
            </a:r>
            <a:endParaRPr sz="2600" dirty="0"/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Selection Sort</a:t>
            </a:r>
            <a:r>
              <a:rPr lang="en-US" dirty="0"/>
              <a:t> | Iterative</a:t>
            </a:r>
            <a:r>
              <a:rPr dirty="0"/>
              <a:t> </a:t>
            </a:r>
            <a:r>
              <a:rPr sz="3600" dirty="0"/>
              <a:t>(</a:t>
            </a:r>
            <a:r>
              <a:rPr lang="en-US" sz="3600" dirty="0"/>
              <a:t>2 of 3</a:t>
            </a:r>
            <a:r>
              <a:rPr sz="3600" dirty="0"/>
              <a:t>)</a:t>
            </a:r>
          </a:p>
        </p:txBody>
      </p:sp>
      <p:sp>
        <p:nvSpPr>
          <p:cNvPr id="72" name="// Finds the index of the smallest value in a portion of an array a.…"/>
          <p:cNvSpPr txBox="1"/>
          <p:nvPr/>
        </p:nvSpPr>
        <p:spPr>
          <a:xfrm>
            <a:off x="370113" y="807815"/>
            <a:ext cx="8251373" cy="5878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Finds the index of the smallest value in a portion of an array a.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Precondition: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a.length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&gt; last &gt;= first &gt;= 0.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Returns the index of the smallest value among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a[first], a[first + 1], . . . , a[last].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private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static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&lt;T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extends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Comparable&lt;?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super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T&gt;&gt;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 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getIndexOfSmallest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(T[] a,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first,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last)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{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T min = a[first];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indexOfMin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first;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for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index = first +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 index &lt;= last; index++)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{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(a[index].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compareTo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(min) &lt;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0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{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   min = a[index];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  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indexOfMin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index;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}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if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Assertion: min is the smallest of a[first] through a[index].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}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for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return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indexOfMin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}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getIndexOfSmallest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8400"/>
              </a:solidFill>
              <a:effectLst/>
              <a:uLnTx/>
              <a:uFillTx/>
              <a:latin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0416219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/>
          <p:cNvSpPr txBox="1">
            <a:spLocks noGrp="1"/>
          </p:cNvSpPr>
          <p:nvPr>
            <p:ph type="title"/>
          </p:nvPr>
        </p:nvSpPr>
        <p:spPr>
          <a:xfrm>
            <a:off x="261627" y="109727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Selection Sort</a:t>
            </a:r>
            <a:r>
              <a:rPr lang="en-US" dirty="0"/>
              <a:t> |</a:t>
            </a:r>
            <a:r>
              <a:rPr dirty="0"/>
              <a:t> </a:t>
            </a:r>
            <a:r>
              <a:rPr lang="en-US" dirty="0"/>
              <a:t>Iterative</a:t>
            </a:r>
            <a:r>
              <a:rPr lang="en-US" sz="3200" dirty="0"/>
              <a:t> </a:t>
            </a:r>
            <a:r>
              <a:rPr sz="3600" dirty="0"/>
              <a:t>(</a:t>
            </a:r>
            <a:r>
              <a:rPr lang="en-US" sz="3600" dirty="0"/>
              <a:t>3 of </a:t>
            </a:r>
            <a:r>
              <a:rPr sz="3600" dirty="0"/>
              <a:t>3)</a:t>
            </a:r>
          </a:p>
        </p:txBody>
      </p:sp>
      <p:sp>
        <p:nvSpPr>
          <p:cNvPr id="76" name="// Swaps the array entries a[i] and a[j].…"/>
          <p:cNvSpPr txBox="1"/>
          <p:nvPr/>
        </p:nvSpPr>
        <p:spPr>
          <a:xfrm>
            <a:off x="456497" y="1145035"/>
            <a:ext cx="4785924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Swaps the array entries a[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i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] and a[j].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private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static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void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swap(Object[] a,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i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,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j)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{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Object temp = a[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i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];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a[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i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] = a[j];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a[j] = temp;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}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swap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SortArray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6646542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Insertion Sort</a:t>
            </a:r>
            <a:r>
              <a:rPr lang="en-US" dirty="0"/>
              <a:t> </a:t>
            </a:r>
            <a:r>
              <a:rPr lang="en-US" sz="3600" dirty="0"/>
              <a:t>(1 of 2)</a:t>
            </a:r>
            <a:endParaRPr sz="3600" dirty="0"/>
          </a:p>
        </p:txBody>
      </p:sp>
      <p:sp>
        <p:nvSpPr>
          <p:cNvPr id="102" name="FIGURE 15-6 An insertion sort of an array of integers into ascending order"/>
          <p:cNvSpPr txBox="1">
            <a:spLocks noGrp="1"/>
          </p:cNvSpPr>
          <p:nvPr>
            <p:ph type="body" sz="quarter" idx="1"/>
          </p:nvPr>
        </p:nvSpPr>
        <p:spPr>
          <a:xfrm>
            <a:off x="457200" y="5718312"/>
            <a:ext cx="8229600" cy="556591"/>
          </a:xfrm>
          <a:prstGeom prst="rect">
            <a:avLst/>
          </a:prstGeom>
        </p:spPr>
        <p:txBody>
          <a:bodyPr>
            <a:normAutofit/>
          </a:bodyPr>
          <a:lstStyle>
            <a:lvl1pPr defTabSz="539495">
              <a:defRPr sz="2596"/>
            </a:lvl1pPr>
          </a:lstStyle>
          <a:p>
            <a:r>
              <a:rPr sz="1800" b="0" dirty="0"/>
              <a:t>An insertion sort of an array of integers into ascending order</a:t>
            </a:r>
          </a:p>
        </p:txBody>
      </p:sp>
      <p:pic>
        <p:nvPicPr>
          <p:cNvPr id="103" name="A diagram explains an entire insertion sort of an array of integers in 8 arrays of 7 elements.&#10;&#10;Picture 2" descr="A diagram explains an entire insertion sort of an array of integers in 8 arrays of 7 elements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9799" y="982578"/>
            <a:ext cx="4130614" cy="4735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>
            <a:spLocks noGrp="1"/>
          </p:cNvSpPr>
          <p:nvPr>
            <p:ph type="title"/>
          </p:nvPr>
        </p:nvSpPr>
        <p:spPr>
          <a:xfrm>
            <a:off x="264183" y="132734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Insertion Sort</a:t>
            </a:r>
            <a:r>
              <a:rPr lang="en-US" dirty="0"/>
              <a:t> </a:t>
            </a:r>
            <a:r>
              <a:rPr lang="en-US" sz="3600" dirty="0"/>
              <a:t>(2 of 2)</a:t>
            </a:r>
            <a:endParaRPr sz="3600" dirty="0"/>
          </a:p>
        </p:txBody>
      </p:sp>
      <p:pic>
        <p:nvPicPr>
          <p:cNvPr id="99" name="A diagram shows an unsorted entry being inserted into its proper location.&#10;&#10;Picture 2" descr="A diagram shows an unsorted entry being inserted into its proper location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6605" y="1058536"/>
            <a:ext cx="5118916" cy="4761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>
            <a:spLocks noGrp="1"/>
          </p:cNvSpPr>
          <p:nvPr>
            <p:ph type="title"/>
          </p:nvPr>
        </p:nvSpPr>
        <p:spPr>
          <a:xfrm>
            <a:off x="317745" y="153317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Insertion Sort</a:t>
            </a:r>
            <a:r>
              <a:rPr lang="en-US" dirty="0"/>
              <a:t> | Recursive</a:t>
            </a:r>
            <a:endParaRPr dirty="0"/>
          </a:p>
        </p:txBody>
      </p:sp>
      <p:sp>
        <p:nvSpPr>
          <p:cNvPr id="119" name="public static &lt;T extends Comparable&lt;? super T&gt;&gt;…"/>
          <p:cNvSpPr txBox="1"/>
          <p:nvPr/>
        </p:nvSpPr>
        <p:spPr>
          <a:xfrm>
            <a:off x="736924" y="1188432"/>
            <a:ext cx="7461980" cy="330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static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&lt;T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extends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Comparable&lt;?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super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T&gt;&gt;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void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insertionSort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(T[] a,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first,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last)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(first &lt; last)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{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Sort all but the last entry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insertionSort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(a, first, last -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Insert the last entry in sorted order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insertInOrder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(a[last], a, first, last -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}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if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insertionSort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8400"/>
              </a:solidFill>
              <a:effectLst/>
              <a:uLnTx/>
              <a:uFillTx/>
              <a:latin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06668329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Insertion Sort</a:t>
            </a:r>
            <a:r>
              <a:rPr lang="en-US" dirty="0"/>
              <a:t> | Recursive </a:t>
            </a:r>
            <a:endParaRPr dirty="0"/>
          </a:p>
        </p:txBody>
      </p:sp>
      <p:sp>
        <p:nvSpPr>
          <p:cNvPr id="132" name="Algorithm insertInOrder(anEntry, a, begin, end)…"/>
          <p:cNvSpPr txBox="1"/>
          <p:nvPr/>
        </p:nvSpPr>
        <p:spPr>
          <a:xfrm>
            <a:off x="880935" y="1117531"/>
            <a:ext cx="6857003" cy="5144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/>
            </a:pPr>
            <a:r>
              <a:rPr kumimoji="0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Times"/>
                <a:cs typeface="Times"/>
                <a:sym typeface="Times"/>
              </a:rPr>
              <a:t>Algorithm </a:t>
            </a:r>
            <a:r>
              <a:rPr kumimoji="0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insertInOrder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</a:t>
            </a:r>
            <a:r>
              <a:rPr kumimoji="0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anEntry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a, begin, end)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// </a:t>
            </a:r>
            <a:r>
              <a:rPr kumimoji="0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Inserts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anEntry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  <a:r>
              <a:rPr kumimoji="0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into the sorted array entries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a[begin] </a:t>
            </a:r>
            <a:r>
              <a:rPr kumimoji="0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through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a[end].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//</a:t>
            </a:r>
            <a:r>
              <a:rPr kumimoji="0" sz="1800" b="0" i="0" u="none" strike="noStrike" kern="0" cap="none" spc="-40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  <a:r>
              <a:rPr kumimoji="0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Revised draft.</a:t>
            </a:r>
          </a:p>
          <a:p>
            <a:pPr marL="0" marR="2891789" lvl="0" indent="0" algn="l" defTabSz="457200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if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anEntry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&gt;= a[end]) </a:t>
            </a:r>
          </a:p>
          <a:p>
            <a:pPr marL="0" marR="2891789" lvl="2" indent="457200" algn="l" defTabSz="457200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a[end + 1] =</a:t>
            </a:r>
            <a:r>
              <a:rPr kumimoji="0" sz="1800" b="0" i="0" u="none" strike="noStrike" kern="0" cap="none" spc="3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anEntry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else if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(begin &lt; end)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{</a:t>
            </a:r>
          </a:p>
          <a:p>
            <a:pPr marL="0" marR="1798320" lvl="2" indent="457200" algn="l" defTabSz="457200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a[end  +  1]  =  a[end] 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1798320" lvl="2" indent="457200" algn="l" defTabSz="457200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insertInOrder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anEntry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a, begin, end −</a:t>
            </a:r>
            <a:r>
              <a:rPr kumimoji="0" sz="1800" b="0" i="0" u="none" strike="noStrike" kern="0" cap="none" spc="3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}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else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// begin == end </a:t>
            </a:r>
            <a:r>
              <a:rPr kumimoji="0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anEntry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&lt; a[end]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{</a:t>
            </a:r>
          </a:p>
          <a:p>
            <a:pPr marL="0" marR="3588384" lvl="2" indent="457200" algn="l" defTabSz="457200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a[end + 1] =</a:t>
            </a:r>
            <a:r>
              <a:rPr kumimoji="0" sz="1800" b="0" i="0" u="none" strike="noStrike" kern="0" cap="none" spc="3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a[end] </a:t>
            </a:r>
          </a:p>
          <a:p>
            <a:pPr marL="0" marR="3588384" lvl="2" indent="457200" algn="l" defTabSz="457200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a[end] =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anEntry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410313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xfrm>
            <a:off x="304800" y="124651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905255">
              <a:defRPr sz="4356"/>
            </a:lvl1pPr>
          </a:lstStyle>
          <a:p>
            <a:r>
              <a:rPr sz="4000" dirty="0"/>
              <a:t>Insertion Sort </a:t>
            </a:r>
            <a:r>
              <a:rPr lang="en-US" sz="4000" dirty="0"/>
              <a:t>| </a:t>
            </a:r>
            <a:r>
              <a:rPr sz="4000" dirty="0"/>
              <a:t>Linked Chain</a:t>
            </a:r>
          </a:p>
        </p:txBody>
      </p:sp>
      <p:sp>
        <p:nvSpPr>
          <p:cNvPr id="139" name="FIGURE 15-9 During the traversal of a chain to locate the insertion point, save a reference to the node before the current one"/>
          <p:cNvSpPr txBox="1">
            <a:spLocks noGrp="1"/>
          </p:cNvSpPr>
          <p:nvPr>
            <p:ph type="body" sz="quarter" idx="1"/>
          </p:nvPr>
        </p:nvSpPr>
        <p:spPr>
          <a:xfrm>
            <a:off x="457200" y="5449768"/>
            <a:ext cx="8229600" cy="804076"/>
          </a:xfrm>
          <a:prstGeom prst="rect">
            <a:avLst/>
          </a:prstGeom>
        </p:spPr>
        <p:txBody>
          <a:bodyPr>
            <a:normAutofit/>
          </a:bodyPr>
          <a:lstStyle>
            <a:lvl1pPr defTabSz="457200">
              <a:defRPr sz="2200"/>
            </a:lvl1pPr>
          </a:lstStyle>
          <a:p>
            <a:r>
              <a:rPr sz="1800" b="0" dirty="0"/>
              <a:t>During the traversal of a chain to locate the insertion point, save a reference to the node before the current one</a:t>
            </a:r>
          </a:p>
        </p:txBody>
      </p:sp>
      <p:pic>
        <p:nvPicPr>
          <p:cNvPr id="140" name="An illustration represents linked nodes.&#10;&#10;Picture 2" descr="An illustration represents linked nodes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1710907"/>
            <a:ext cx="8382000" cy="25565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275374" y="119269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905255">
              <a:defRPr sz="4356"/>
            </a:lvl1pPr>
          </a:lstStyle>
          <a:p>
            <a:r>
              <a:rPr sz="4000" dirty="0"/>
              <a:t>Insertion Sort </a:t>
            </a:r>
            <a:r>
              <a:rPr lang="en-US" sz="4000" dirty="0"/>
              <a:t>| </a:t>
            </a:r>
            <a:r>
              <a:rPr sz="4000" dirty="0"/>
              <a:t>Linked Chain</a:t>
            </a:r>
          </a:p>
        </p:txBody>
      </p:sp>
      <p:sp>
        <p:nvSpPr>
          <p:cNvPr id="143" name="FIGURE 15-10 Breaking a chain of nodes into two pieces as the first step in an insertion sort"/>
          <p:cNvSpPr txBox="1">
            <a:spLocks noGrp="1"/>
          </p:cNvSpPr>
          <p:nvPr>
            <p:ph type="body" sz="quarter" idx="1"/>
          </p:nvPr>
        </p:nvSpPr>
        <p:spPr>
          <a:xfrm>
            <a:off x="457200" y="5655177"/>
            <a:ext cx="8229600" cy="614190"/>
          </a:xfrm>
          <a:prstGeom prst="rect">
            <a:avLst/>
          </a:prstGeom>
        </p:spPr>
        <p:txBody>
          <a:bodyPr>
            <a:normAutofit/>
          </a:bodyPr>
          <a:lstStyle>
            <a:lvl1pPr defTabSz="539495">
              <a:defRPr sz="2596"/>
            </a:lvl1pPr>
          </a:lstStyle>
          <a:p>
            <a:r>
              <a:rPr sz="1800" b="0" dirty="0"/>
              <a:t>Breaking a chain of nodes into two pieces as the first step in an insertion sort</a:t>
            </a:r>
          </a:p>
        </p:txBody>
      </p:sp>
      <p:pic>
        <p:nvPicPr>
          <p:cNvPr id="144" name="An illustration represents linked nodes before and after breaking the chain. The original chain." descr="An illustration represents linked nodes before and after breaking the chain. The original chain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061" y="1347542"/>
            <a:ext cx="8433878" cy="13915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An illustration represents linked nodes before and after breaking the chain. The two pieces." descr="An illustration represents linked nodes before and after breaking the chain. The two pieces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78" y="3429000"/>
            <a:ext cx="8433878" cy="1843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Shell Sort</a:t>
            </a:r>
          </a:p>
        </p:txBody>
      </p:sp>
      <p:sp>
        <p:nvSpPr>
          <p:cNvPr id="160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400049" y="1034142"/>
            <a:ext cx="8229601" cy="4910845"/>
          </a:xfrm>
          <a:prstGeom prst="rect">
            <a:avLst/>
          </a:prstGeom>
        </p:spPr>
        <p:txBody>
          <a:bodyPr/>
          <a:lstStyle/>
          <a:p>
            <a:r>
              <a:rPr dirty="0"/>
              <a:t>Algorithms so far are simple </a:t>
            </a:r>
          </a:p>
          <a:p>
            <a:pPr lvl="1"/>
            <a:r>
              <a:rPr lang="en-US" sz="2000" dirty="0"/>
              <a:t>I</a:t>
            </a:r>
            <a:r>
              <a:rPr sz="2000" dirty="0"/>
              <a:t>nefficient for large arrays at 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sz="2000" i="1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000" baseline="31999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r>
              <a:rPr dirty="0"/>
              <a:t>The more sorted an array is, the less work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insertInOrder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dirty="0"/>
              <a:t> must do</a:t>
            </a:r>
          </a:p>
          <a:p>
            <a:r>
              <a:rPr dirty="0">
                <a:solidFill>
                  <a:srgbClr val="7030A0"/>
                </a:solidFill>
              </a:rPr>
              <a:t>Improved </a:t>
            </a:r>
            <a:r>
              <a:rPr b="1" dirty="0">
                <a:solidFill>
                  <a:srgbClr val="7030A0"/>
                </a:solidFill>
              </a:rPr>
              <a:t>insertion sor</a:t>
            </a:r>
            <a:r>
              <a:rPr dirty="0">
                <a:solidFill>
                  <a:srgbClr val="7030A0"/>
                </a:solidFill>
              </a:rPr>
              <a:t>t </a:t>
            </a:r>
            <a:r>
              <a:rPr dirty="0"/>
              <a:t>developed by Donald Shell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Shell Sort</a:t>
            </a:r>
            <a:r>
              <a:rPr lang="en-US" dirty="0"/>
              <a:t> </a:t>
            </a:r>
            <a:r>
              <a:rPr lang="en-US" sz="3600" dirty="0"/>
              <a:t>(1 of 2)</a:t>
            </a:r>
            <a:endParaRPr sz="4900" dirty="0"/>
          </a:p>
        </p:txBody>
      </p:sp>
      <p:sp>
        <p:nvSpPr>
          <p:cNvPr id="163" name="FIGURE 15-11 An array and the groups of entries whose indices are 6 apart before and after ordering groups"/>
          <p:cNvSpPr txBox="1">
            <a:spLocks noGrp="1"/>
          </p:cNvSpPr>
          <p:nvPr>
            <p:ph type="body" sz="quarter" idx="1"/>
          </p:nvPr>
        </p:nvSpPr>
        <p:spPr>
          <a:xfrm>
            <a:off x="457200" y="5569822"/>
            <a:ext cx="8229600" cy="742078"/>
          </a:xfrm>
          <a:prstGeom prst="rect">
            <a:avLst/>
          </a:prstGeom>
        </p:spPr>
        <p:txBody>
          <a:bodyPr>
            <a:normAutofit/>
          </a:bodyPr>
          <a:lstStyle>
            <a:lvl1pPr defTabSz="539495">
              <a:defRPr sz="2596"/>
            </a:lvl1pPr>
          </a:lstStyle>
          <a:p>
            <a:r>
              <a:rPr sz="1800" b="0" dirty="0"/>
              <a:t>An array and the groups of entries whose indices are </a:t>
            </a:r>
            <a:r>
              <a:rPr sz="1800" dirty="0"/>
              <a:t>6</a:t>
            </a:r>
            <a:r>
              <a:rPr sz="1800" b="0" dirty="0"/>
              <a:t> apart before and after ordering groups</a:t>
            </a:r>
          </a:p>
        </p:txBody>
      </p:sp>
      <p:sp>
        <p:nvSpPr>
          <p:cNvPr id="164" name="Before Ordering"/>
          <p:cNvSpPr txBox="1"/>
          <p:nvPr/>
        </p:nvSpPr>
        <p:spPr>
          <a:xfrm>
            <a:off x="231058" y="2137754"/>
            <a:ext cx="1130914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/>
            </a:lvl1pPr>
          </a:lstStyle>
          <a:p>
            <a:r>
              <a:t>Before Ordering</a:t>
            </a:r>
          </a:p>
        </p:txBody>
      </p:sp>
      <p:pic>
        <p:nvPicPr>
          <p:cNvPr id="165" name="A diagram explains an array of 13 elements and groups obtained.&#10;" descr="A diagram explains an array of 13 elements and groups obtained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5340" y="807814"/>
            <a:ext cx="6244554" cy="2283723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After Ordering"/>
          <p:cNvSpPr txBox="1"/>
          <p:nvPr/>
        </p:nvSpPr>
        <p:spPr>
          <a:xfrm>
            <a:off x="337514" y="3802988"/>
            <a:ext cx="1130914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/>
            </a:lvl1pPr>
          </a:lstStyle>
          <a:p>
            <a:r>
              <a:t>After Ordering</a:t>
            </a:r>
          </a:p>
        </p:txBody>
      </p:sp>
      <p:pic>
        <p:nvPicPr>
          <p:cNvPr id="167" name="A diagram explains sorted group and the corresponding array of 13 elements.&#10;&#10;Picture 2" descr="A diagram explains sorted group and the corresponding array of 13 elements.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1971" y="3286099"/>
            <a:ext cx="6331110" cy="2283723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Line"/>
          <p:cNvSpPr/>
          <p:nvPr/>
        </p:nvSpPr>
        <p:spPr>
          <a:xfrm>
            <a:off x="8980" y="3139755"/>
            <a:ext cx="9126040" cy="1"/>
          </a:xfrm>
          <a:prstGeom prst="line">
            <a:avLst/>
          </a:prstGeom>
          <a:ln w="25400">
            <a:solidFill>
              <a:srgbClr val="DDDDD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4"/>
          <p:cNvSpPr txBox="1">
            <a:spLocks noGrp="1"/>
          </p:cNvSpPr>
          <p:nvPr>
            <p:ph type="title"/>
          </p:nvPr>
        </p:nvSpPr>
        <p:spPr>
          <a:xfrm>
            <a:off x="258233" y="19000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Video Notes</a:t>
            </a:r>
            <a:endParaRPr dirty="0"/>
          </a:p>
        </p:txBody>
      </p:sp>
      <p:sp>
        <p:nvSpPr>
          <p:cNvPr id="7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021278"/>
            <a:ext cx="8229601" cy="519854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Selection Sort</a:t>
            </a:r>
          </a:p>
          <a:p>
            <a:pPr lvl="1"/>
            <a:r>
              <a:rPr lang="en-US" sz="2000" dirty="0">
                <a:hlinkClick r:id="rId3"/>
              </a:rPr>
              <a:t>https://mediaplayer.pearsoncmg.com/assets/secs-vn-ch15a-selection-sort</a:t>
            </a:r>
            <a:endParaRPr lang="en-US" sz="2000" dirty="0"/>
          </a:p>
          <a:p>
            <a:r>
              <a:rPr lang="en-US" b="1" dirty="0">
                <a:solidFill>
                  <a:srgbClr val="7030A0"/>
                </a:solidFill>
              </a:rPr>
              <a:t>Merge Sort</a:t>
            </a:r>
          </a:p>
          <a:p>
            <a:pPr lvl="1"/>
            <a:r>
              <a:rPr lang="en-US" sz="2000" dirty="0">
                <a:hlinkClick r:id="rId4"/>
              </a:rPr>
              <a:t>https://mediaplayer.pearsoncmg.com/assets/secs-vn-ch16a-merge-sort</a:t>
            </a:r>
            <a:endParaRPr lang="en-US" sz="2000" dirty="0"/>
          </a:p>
          <a:p>
            <a:r>
              <a:rPr lang="en-US" b="1" dirty="0">
                <a:solidFill>
                  <a:srgbClr val="7030A0"/>
                </a:solidFill>
              </a:rPr>
              <a:t>Quick Sort</a:t>
            </a:r>
          </a:p>
          <a:p>
            <a:pPr lvl="1"/>
            <a:r>
              <a:rPr lang="en-US" sz="2000" dirty="0">
                <a:hlinkClick r:id="rId5"/>
              </a:rPr>
              <a:t>https://mediaplayer.pearsoncmg.com/assets/secs-vn-ch16b-quick-sort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595371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Shell Sort</a:t>
            </a:r>
            <a:r>
              <a:rPr lang="en-US" dirty="0"/>
              <a:t> </a:t>
            </a:r>
            <a:r>
              <a:rPr lang="en-US" sz="3600" dirty="0"/>
              <a:t>(2 of 2)</a:t>
            </a:r>
            <a:endParaRPr sz="3600" dirty="0"/>
          </a:p>
        </p:txBody>
      </p:sp>
      <p:sp>
        <p:nvSpPr>
          <p:cNvPr id="171" name="Grouped entries in the array in Figure 15-12 whose indices are 3 apart before and after ordering groups"/>
          <p:cNvSpPr txBox="1">
            <a:spLocks noGrp="1"/>
          </p:cNvSpPr>
          <p:nvPr>
            <p:ph type="body" sz="quarter" idx="1"/>
          </p:nvPr>
        </p:nvSpPr>
        <p:spPr>
          <a:xfrm>
            <a:off x="457200" y="5748374"/>
            <a:ext cx="8229600" cy="504941"/>
          </a:xfrm>
          <a:prstGeom prst="rect">
            <a:avLst/>
          </a:prstGeom>
        </p:spPr>
        <p:txBody>
          <a:bodyPr>
            <a:normAutofit/>
          </a:bodyPr>
          <a:lstStyle>
            <a:lvl1pPr defTabSz="539495">
              <a:defRPr sz="2596"/>
            </a:lvl1pPr>
          </a:lstStyle>
          <a:p>
            <a:r>
              <a:rPr sz="1800" b="0" dirty="0"/>
              <a:t>Grouped entries in the array whose indices are 3 apart before and after ordering groups</a:t>
            </a:r>
          </a:p>
        </p:txBody>
      </p:sp>
      <p:pic>
        <p:nvPicPr>
          <p:cNvPr id="172" name="A diagram explains an array of 13 elements and groups obtained.&#10;&#10;Picture 2" descr="A diagram explains an array of 13 elements and groups obtained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0" y="807814"/>
            <a:ext cx="8458200" cy="2023927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Before Ordering"/>
          <p:cNvSpPr txBox="1"/>
          <p:nvPr/>
        </p:nvSpPr>
        <p:spPr>
          <a:xfrm>
            <a:off x="31443" y="2137754"/>
            <a:ext cx="1130914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/>
            </a:lvl1pPr>
          </a:lstStyle>
          <a:p>
            <a:r>
              <a:t>Before Ordering</a:t>
            </a:r>
          </a:p>
        </p:txBody>
      </p:sp>
      <p:sp>
        <p:nvSpPr>
          <p:cNvPr id="174" name="Line"/>
          <p:cNvSpPr/>
          <p:nvPr/>
        </p:nvSpPr>
        <p:spPr>
          <a:xfrm>
            <a:off x="8980" y="3139755"/>
            <a:ext cx="9126040" cy="1"/>
          </a:xfrm>
          <a:prstGeom prst="line">
            <a:avLst/>
          </a:prstGeom>
          <a:ln w="25400">
            <a:solidFill>
              <a:srgbClr val="DDDDD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75" name="A diagram explains sorted group and the corresponding array of 13 elements.&#10;&#10;Picture 2" descr="A diagram explains sorted group and the corresponding array of 13 elements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117" y="3522836"/>
            <a:ext cx="8458201" cy="1945387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After Ordering"/>
          <p:cNvSpPr txBox="1"/>
          <p:nvPr/>
        </p:nvSpPr>
        <p:spPr>
          <a:xfrm>
            <a:off x="31443" y="3802988"/>
            <a:ext cx="1130914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/>
            </a:lvl1pPr>
          </a:lstStyle>
          <a:p>
            <a:r>
              <a:t>After Ordering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>
            <a:spLocks noGrp="1"/>
          </p:cNvSpPr>
          <p:nvPr>
            <p:ph type="title"/>
          </p:nvPr>
        </p:nvSpPr>
        <p:spPr>
          <a:xfrm>
            <a:off x="264184" y="117986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Activity: </a:t>
            </a:r>
            <a:r>
              <a:rPr dirty="0"/>
              <a:t>Shell Sort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0899" y="2505969"/>
            <a:ext cx="4180114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6 Apart (N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 / 2)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/>
              <a:t>3</a:t>
            </a:r>
            <a:endParaRPr lang="en-US" sz="2000" strike="sngStrike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158438"/>
              </p:ext>
            </p:extLst>
          </p:nvPr>
        </p:nvGraphicFramePr>
        <p:xfrm>
          <a:off x="1070899" y="1286052"/>
          <a:ext cx="654828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010">
                  <a:extLst>
                    <a:ext uri="{9D8B030D-6E8A-4147-A177-3AD203B41FA5}">
                      <a16:colId xmlns:a16="http://schemas.microsoft.com/office/drawing/2014/main" val="1817806050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2906358061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1957532981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1514834150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3952105106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3798548831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1769050106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2106627610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2174972674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3092527773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1765426511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2832758942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387625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09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02562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207" y="1286052"/>
            <a:ext cx="5299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01516748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>
            <a:spLocks noGrp="1"/>
          </p:cNvSpPr>
          <p:nvPr>
            <p:ph type="title"/>
          </p:nvPr>
        </p:nvSpPr>
        <p:spPr>
          <a:xfrm>
            <a:off x="315217" y="179219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Comparing Algorithms</a:t>
            </a:r>
          </a:p>
        </p:txBody>
      </p:sp>
      <p:sp>
        <p:nvSpPr>
          <p:cNvPr id="179" name="FIGURE 15-15 The time efficiencies of three sorting algorithms, expressed in Big Oh notation"/>
          <p:cNvSpPr txBox="1">
            <a:spLocks noGrp="1"/>
          </p:cNvSpPr>
          <p:nvPr>
            <p:ph type="body" sz="quarter" idx="1"/>
          </p:nvPr>
        </p:nvSpPr>
        <p:spPr>
          <a:xfrm>
            <a:off x="457200" y="5468222"/>
            <a:ext cx="8229600" cy="591202"/>
          </a:xfrm>
          <a:prstGeom prst="rect">
            <a:avLst/>
          </a:prstGeom>
        </p:spPr>
        <p:txBody>
          <a:bodyPr>
            <a:normAutofit/>
          </a:bodyPr>
          <a:lstStyle>
            <a:lvl1pPr defTabSz="539495">
              <a:defRPr sz="2596"/>
            </a:lvl1pPr>
          </a:lstStyle>
          <a:p>
            <a:r>
              <a:rPr sz="1800" b="0" dirty="0"/>
              <a:t>The time efficiencies of three sorting algorithms, expressed in Big Oh notation</a:t>
            </a:r>
          </a:p>
        </p:txBody>
      </p:sp>
      <p:graphicFrame>
        <p:nvGraphicFramePr>
          <p:cNvPr id="180" name="Table"/>
          <p:cNvGraphicFramePr/>
          <p:nvPr>
            <p:extLst>
              <p:ext uri="{D42A27DB-BD31-4B8C-83A1-F6EECF244321}">
                <p14:modId xmlns:p14="http://schemas.microsoft.com/office/powerpoint/2010/main" val="946279670"/>
              </p:ext>
            </p:extLst>
          </p:nvPr>
        </p:nvGraphicFramePr>
        <p:xfrm>
          <a:off x="609600" y="1491257"/>
          <a:ext cx="7162796" cy="2240843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790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72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Best Case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Average Case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Worst Case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531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Selection Sort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O(</a:t>
                      </a:r>
                      <a:r>
                        <a:rPr i="1" dirty="0"/>
                        <a:t>n</a:t>
                      </a:r>
                      <a:r>
                        <a:rPr baseline="31999" dirty="0"/>
                        <a:t>2</a:t>
                      </a:r>
                      <a:r>
                        <a:rPr dirty="0"/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rPr baseline="31999"/>
                        <a:t>2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rPr baseline="31999"/>
                        <a:t>2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293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Insertion Sort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rPr baseline="31999"/>
                        <a:t>2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rPr baseline="31999"/>
                        <a:t>2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293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Shell Sort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rPr baseline="31999"/>
                        <a:t>1.5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O(</a:t>
                      </a:r>
                      <a:r>
                        <a:rPr i="1" dirty="0"/>
                        <a:t>n</a:t>
                      </a:r>
                      <a:r>
                        <a:rPr baseline="31999" dirty="0"/>
                        <a:t>1.5</a:t>
                      </a:r>
                      <a:r>
                        <a:rPr dirty="0"/>
                        <a:t>)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"/>
          <p:cNvSpPr txBox="1">
            <a:spLocks noGrp="1"/>
          </p:cNvSpPr>
          <p:nvPr>
            <p:ph type="title"/>
          </p:nvPr>
        </p:nvSpPr>
        <p:spPr>
          <a:xfrm>
            <a:off x="400049" y="139148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Merge Sort</a:t>
            </a:r>
          </a:p>
        </p:txBody>
      </p:sp>
      <p:sp>
        <p:nvSpPr>
          <p:cNvPr id="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040296"/>
            <a:ext cx="8229601" cy="4904692"/>
          </a:xfrm>
          <a:prstGeom prst="rect">
            <a:avLst/>
          </a:prstGeom>
        </p:spPr>
        <p:txBody>
          <a:bodyPr/>
          <a:lstStyle/>
          <a:p>
            <a:r>
              <a:rPr dirty="0"/>
              <a:t>Divides an array into halves</a:t>
            </a:r>
          </a:p>
          <a:p>
            <a:r>
              <a:rPr dirty="0"/>
              <a:t>Sorts the two halves</a:t>
            </a:r>
          </a:p>
          <a:p>
            <a:pPr lvl="1"/>
            <a:r>
              <a:rPr dirty="0"/>
              <a:t>Then merges them into one sorted array</a:t>
            </a:r>
          </a:p>
          <a:p>
            <a:r>
              <a:rPr dirty="0"/>
              <a:t>The algorithm for merge sort is usually stated recursively</a:t>
            </a:r>
          </a:p>
          <a:p>
            <a:r>
              <a:rPr dirty="0"/>
              <a:t>Major programming effort is in the merge process</a:t>
            </a:r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Watch provided video</a:t>
            </a:r>
            <a:endParaRPr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Merge Sort</a:t>
            </a:r>
          </a:p>
        </p:txBody>
      </p:sp>
      <p:sp>
        <p:nvSpPr>
          <p:cNvPr id="70" name="FIGURE 16-3 The effect of the recursive calls and the merges during a merge sort"/>
          <p:cNvSpPr txBox="1">
            <a:spLocks noGrp="1"/>
          </p:cNvSpPr>
          <p:nvPr>
            <p:ph type="body" sz="quarter" idx="1"/>
          </p:nvPr>
        </p:nvSpPr>
        <p:spPr>
          <a:xfrm>
            <a:off x="457200" y="5784849"/>
            <a:ext cx="8229600" cy="584201"/>
          </a:xfrm>
          <a:prstGeom prst="rect">
            <a:avLst/>
          </a:prstGeom>
        </p:spPr>
        <p:txBody>
          <a:bodyPr>
            <a:normAutofit/>
          </a:bodyPr>
          <a:lstStyle>
            <a:lvl1pPr defTabSz="448055">
              <a:defRPr sz="2156"/>
            </a:lvl1pPr>
          </a:lstStyle>
          <a:p>
            <a:r>
              <a:rPr sz="1800" b="0" dirty="0"/>
              <a:t>The effect of the recursive calls and the merges during a merge sort</a:t>
            </a:r>
            <a:r>
              <a:rPr sz="1800" dirty="0"/>
              <a:t>	</a:t>
            </a:r>
          </a:p>
        </p:txBody>
      </p:sp>
      <p:pic>
        <p:nvPicPr>
          <p:cNvPr id="71" name="A diagram illustrates an array during merge sort.&#10;&#10;Picture 2" descr="A diagram illustrates an array during merge sort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199" y="832122"/>
            <a:ext cx="7010401" cy="47720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027710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>
            <a:spLocks noGrp="1"/>
          </p:cNvSpPr>
          <p:nvPr>
            <p:ph type="title"/>
          </p:nvPr>
        </p:nvSpPr>
        <p:spPr>
          <a:xfrm>
            <a:off x="205190" y="132734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Activity: Merge Sort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70899" y="1286052"/>
          <a:ext cx="654828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010">
                  <a:extLst>
                    <a:ext uri="{9D8B030D-6E8A-4147-A177-3AD203B41FA5}">
                      <a16:colId xmlns:a16="http://schemas.microsoft.com/office/drawing/2014/main" val="1817806050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2906358061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1957532981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1514834150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3952105106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3798548831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1769050106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2106627610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2174972674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3092527773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1765426511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2832758942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387625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09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02562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207" y="1286052"/>
            <a:ext cx="5299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63891207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 txBox="1">
            <a:spLocks noGrp="1"/>
          </p:cNvSpPr>
          <p:nvPr>
            <p:ph type="title"/>
          </p:nvPr>
        </p:nvSpPr>
        <p:spPr>
          <a:xfrm>
            <a:off x="258233" y="109728"/>
            <a:ext cx="8513234" cy="816042"/>
          </a:xfrm>
          <a:prstGeom prst="rect">
            <a:avLst/>
          </a:prstGeom>
        </p:spPr>
        <p:txBody>
          <a:bodyPr>
            <a:normAutofit/>
          </a:bodyPr>
          <a:lstStyle>
            <a:lvl1pPr defTabSz="850391">
              <a:defRPr sz="4092"/>
            </a:lvl1pPr>
          </a:lstStyle>
          <a:p>
            <a:r>
              <a:rPr sz="4000" dirty="0"/>
              <a:t>Merge Sort </a:t>
            </a:r>
            <a:r>
              <a:rPr lang="en-US" sz="4000" dirty="0"/>
              <a:t>| </a:t>
            </a:r>
            <a:r>
              <a:rPr sz="3200" dirty="0"/>
              <a:t>Java Class Library</a:t>
            </a:r>
            <a:endParaRPr sz="4000" dirty="0"/>
          </a:p>
        </p:txBody>
      </p:sp>
      <p:sp>
        <p:nvSpPr>
          <p:cNvPr id="8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00049" y="1146048"/>
            <a:ext cx="8229601" cy="1272474"/>
          </a:xfrm>
          <a:prstGeom prst="rect">
            <a:avLst/>
          </a:prstGeom>
        </p:spPr>
        <p:txBody>
          <a:bodyPr/>
          <a:lstStyle/>
          <a:p>
            <a:r>
              <a:rPr dirty="0"/>
              <a:t>Class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dirty="0"/>
              <a:t> in the package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java.util</a:t>
            </a:r>
            <a:r>
              <a:rPr dirty="0"/>
              <a:t> defines versions of a static method sort</a:t>
            </a:r>
          </a:p>
        </p:txBody>
      </p:sp>
      <p:sp>
        <p:nvSpPr>
          <p:cNvPr id="90" name="public static void sort(Object[] a)…"/>
          <p:cNvSpPr txBox="1"/>
          <p:nvPr/>
        </p:nvSpPr>
        <p:spPr>
          <a:xfrm>
            <a:off x="1028936" y="2418522"/>
            <a:ext cx="7415963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lang="en-US" dirty="0" err="1"/>
              <a:t>parallelS</a:t>
            </a:r>
            <a:r>
              <a:rPr dirty="0" err="1"/>
              <a:t>ort</a:t>
            </a:r>
            <a:r>
              <a:rPr dirty="0"/>
              <a:t>(Object[] a)</a:t>
            </a: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lang="en-US" dirty="0" err="1"/>
              <a:t>parallelS</a:t>
            </a:r>
            <a:r>
              <a:rPr dirty="0" err="1"/>
              <a:t>ort</a:t>
            </a:r>
            <a:r>
              <a:rPr dirty="0"/>
              <a:t>(Object[] a,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first,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after)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 noGrp="1"/>
          </p:cNvSpPr>
          <p:nvPr>
            <p:ph type="title"/>
          </p:nvPr>
        </p:nvSpPr>
        <p:spPr>
          <a:xfrm>
            <a:off x="258232" y="96970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Quick Sort</a:t>
            </a:r>
          </a:p>
        </p:txBody>
      </p:sp>
      <p:sp>
        <p:nvSpPr>
          <p:cNvPr id="9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00049" y="1022350"/>
            <a:ext cx="8229601" cy="4922638"/>
          </a:xfrm>
          <a:prstGeom prst="rect">
            <a:avLst/>
          </a:prstGeom>
        </p:spPr>
        <p:txBody>
          <a:bodyPr/>
          <a:lstStyle/>
          <a:p>
            <a:r>
              <a:rPr dirty="0"/>
              <a:t>Divides an array into two pieces</a:t>
            </a:r>
          </a:p>
          <a:p>
            <a:pPr lvl="1"/>
            <a:r>
              <a:rPr sz="2000" dirty="0"/>
              <a:t>Pieces are not necessarily halves of the array</a:t>
            </a:r>
          </a:p>
          <a:p>
            <a:pPr lvl="1"/>
            <a:r>
              <a:rPr sz="2000" dirty="0"/>
              <a:t>Chooses one entry in the array—called the pivot</a:t>
            </a:r>
          </a:p>
          <a:p>
            <a:r>
              <a:rPr dirty="0"/>
              <a:t>Partitions the array</a:t>
            </a:r>
            <a:endParaRPr lang="en-US" dirty="0"/>
          </a:p>
          <a:p>
            <a:r>
              <a:rPr lang="en-US" dirty="0"/>
              <a:t>When pivot chosen, array rearranged such that:</a:t>
            </a:r>
          </a:p>
          <a:p>
            <a:pPr lvl="1"/>
            <a:r>
              <a:rPr lang="en-US" sz="2000" dirty="0"/>
              <a:t>Pivot is in position that it will occupy in final sorted array</a:t>
            </a:r>
          </a:p>
          <a:p>
            <a:pPr lvl="1"/>
            <a:r>
              <a:rPr lang="en-US" sz="2000" dirty="0"/>
              <a:t>Entries in positions before pivot are less than or equal to pivot</a:t>
            </a:r>
          </a:p>
          <a:p>
            <a:pPr lvl="1"/>
            <a:r>
              <a:rPr lang="en-US" sz="2000" dirty="0"/>
              <a:t>Entries in positions after pivot are greater than </a:t>
            </a:r>
            <a:r>
              <a:rPr lang="en-US" sz="2000" strike="sngStrike" dirty="0"/>
              <a:t>or equal</a:t>
            </a:r>
            <a:r>
              <a:rPr lang="en-US" sz="2000" dirty="0"/>
              <a:t> to pivot</a:t>
            </a:r>
          </a:p>
          <a:p>
            <a:r>
              <a:rPr lang="en-US" dirty="0">
                <a:solidFill>
                  <a:srgbClr val="7030A0"/>
                </a:solidFill>
              </a:rPr>
              <a:t>Watch provided video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 noGrp="1"/>
          </p:cNvSpPr>
          <p:nvPr>
            <p:ph type="title"/>
          </p:nvPr>
        </p:nvSpPr>
        <p:spPr>
          <a:xfrm>
            <a:off x="249435" y="165652"/>
            <a:ext cx="8513565" cy="78187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Quick Sort</a:t>
            </a:r>
          </a:p>
        </p:txBody>
      </p:sp>
      <p:sp>
        <p:nvSpPr>
          <p:cNvPr id="103" name="FIGURE 16-5 A partition of an array during a quick sort"/>
          <p:cNvSpPr txBox="1">
            <a:spLocks noGrp="1"/>
          </p:cNvSpPr>
          <p:nvPr>
            <p:ph type="body" sz="quarter" idx="1"/>
          </p:nvPr>
        </p:nvSpPr>
        <p:spPr>
          <a:xfrm>
            <a:off x="473528" y="5529943"/>
            <a:ext cx="8229600" cy="529481"/>
          </a:xfrm>
          <a:prstGeom prst="rect">
            <a:avLst/>
          </a:prstGeom>
        </p:spPr>
        <p:txBody>
          <a:bodyPr>
            <a:normAutofit/>
          </a:bodyPr>
          <a:lstStyle>
            <a:lvl1pPr defTabSz="539495">
              <a:defRPr sz="2596"/>
            </a:lvl1pPr>
          </a:lstStyle>
          <a:p>
            <a:r>
              <a:rPr sz="1800" b="0" dirty="0"/>
              <a:t>A partition of an array during a quick sort</a:t>
            </a:r>
          </a:p>
        </p:txBody>
      </p:sp>
      <p:pic>
        <p:nvPicPr>
          <p:cNvPr id="104" name="A diagram displays an array of 3 elements. The first pivot is less than or equal to the middle. pivot and the third pivot is greater than or equal to the middle pivot. &#10;&#10;Picture 2" descr="A diagram displays an array of 3 elements. The first pivot is less than or equal to the middle. pivot and the third pivot is greater than or equal to the middle pivot. 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957" y="1511154"/>
            <a:ext cx="8382000" cy="153271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8014078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Quick Sort Partitioning </a:t>
            </a:r>
            <a:r>
              <a:rPr sz="3100" dirty="0"/>
              <a:t>(1</a:t>
            </a:r>
            <a:r>
              <a:rPr lang="en-US" sz="3100" dirty="0"/>
              <a:t> of 2</a:t>
            </a:r>
            <a:r>
              <a:rPr sz="3100" dirty="0"/>
              <a:t>)</a:t>
            </a:r>
          </a:p>
        </p:txBody>
      </p:sp>
      <p:pic>
        <p:nvPicPr>
          <p:cNvPr id="108" name="A diagram displays partition strategy applied in an array.&#10;&#10;Picture 2" descr="A diagram displays partition strategy applied in an array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399" y="807814"/>
            <a:ext cx="6612533" cy="7935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A diagram displays partition strategy applied in an array.&#10;&#10;Picture 2" descr="A diagram displays partition strategy applied in an array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399" y="1881073"/>
            <a:ext cx="8483973" cy="1218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A diagram displays partition strategy applied in an array.&#10;&#10;Picture 2" descr="A diagram displays partition strategy applied in an array.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9399" y="3275688"/>
            <a:ext cx="8483973" cy="999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A diagram displays partition strategy applied in an array.&#10;&#10;Picture 2" descr="A diagram displays partition strategy applied in an array.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9399" y="4433991"/>
            <a:ext cx="8483601" cy="125436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8325050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4"/>
          <p:cNvSpPr txBox="1">
            <a:spLocks noGrp="1"/>
          </p:cNvSpPr>
          <p:nvPr>
            <p:ph type="title"/>
          </p:nvPr>
        </p:nvSpPr>
        <p:spPr>
          <a:xfrm>
            <a:off x="457200" y="172278"/>
            <a:ext cx="8373902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Additional Resources</a:t>
            </a:r>
            <a:endParaRPr dirty="0"/>
          </a:p>
        </p:txBody>
      </p:sp>
      <p:sp>
        <p:nvSpPr>
          <p:cNvPr id="83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523461" y="1146312"/>
            <a:ext cx="7666382" cy="47986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Shell Sort | Derek </a:t>
            </a:r>
            <a:r>
              <a:rPr lang="en-US" dirty="0" err="1"/>
              <a:t>Banas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https://www.youtube.com/watch?v=IlRyO9dXsYE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https://www.youtube.com/watch?v=f5OD9CKrZEw&amp;list=PLGLfVvz_LVvReUrWr94U-ZMgjYTQ538nT</a:t>
            </a:r>
            <a:endParaRPr lang="en-US" sz="2000" dirty="0"/>
          </a:p>
          <a:p>
            <a:r>
              <a:rPr lang="en-US" dirty="0"/>
              <a:t>Visualization | Check this site out as you are learning the various sorting algorithms</a:t>
            </a:r>
            <a:endParaRPr dirty="0"/>
          </a:p>
          <a:p>
            <a:pPr lvl="1"/>
            <a:r>
              <a:rPr lang="en-US" sz="2000" dirty="0">
                <a:hlinkClick r:id="rId5"/>
              </a:rPr>
              <a:t>https://www.hackerearth.com/practice/algorithms/sorting/bubble-sort/visualize/</a:t>
            </a:r>
            <a:endParaRPr lang="en-US" sz="2000" dirty="0"/>
          </a:p>
          <a:p>
            <a:r>
              <a:rPr lang="en-US" dirty="0"/>
              <a:t>Quick sort in 4 minutes</a:t>
            </a:r>
          </a:p>
          <a:p>
            <a:pPr lvl="1"/>
            <a:r>
              <a:rPr lang="en-US" sz="2000" dirty="0">
                <a:hlinkClick r:id="rId6"/>
              </a:rPr>
              <a:t>https://www.youtube.com/watch?v=Hoixgm4-P4M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987459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Quick Sort Partitioning </a:t>
            </a:r>
            <a:r>
              <a:rPr sz="3100" dirty="0"/>
              <a:t>(</a:t>
            </a:r>
            <a:r>
              <a:rPr lang="en-US" sz="3100" dirty="0"/>
              <a:t>2 of </a:t>
            </a:r>
            <a:r>
              <a:rPr sz="3100" dirty="0"/>
              <a:t>2)</a:t>
            </a:r>
          </a:p>
        </p:txBody>
      </p:sp>
      <p:pic>
        <p:nvPicPr>
          <p:cNvPr id="115" name="Continuation of A partitioning strategy for quick sort&#10;&#10;Picture 2" descr="Continuation of A partitioning strategy for quick sort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187" y="807814"/>
            <a:ext cx="8238061" cy="1012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Continuation of A partitioning strategy for quick sort&#10;&#10;Picture 2" descr="Continuation of A partitioning strategy for quick sort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7187" y="2149282"/>
            <a:ext cx="8190436" cy="1012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Continuation of A partitioning strategy for quick sort&#10;&#10;Picture 2" descr="Continuation of A partitioning strategy for quick sort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7187" y="3490750"/>
            <a:ext cx="7871921" cy="1012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Continuation of A partitioning strategy for quick sort&#10;&#10;Picture 2" descr="Continuation of A partitioning strategy for quick sort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7187" y="4865991"/>
            <a:ext cx="6010821" cy="94455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4587791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>
            <a:spLocks noGrp="1"/>
          </p:cNvSpPr>
          <p:nvPr>
            <p:ph type="title"/>
          </p:nvPr>
        </p:nvSpPr>
        <p:spPr>
          <a:xfrm>
            <a:off x="264184" y="117986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Activity: Quick Sort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70899" y="1286052"/>
          <a:ext cx="654828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010">
                  <a:extLst>
                    <a:ext uri="{9D8B030D-6E8A-4147-A177-3AD203B41FA5}">
                      <a16:colId xmlns:a16="http://schemas.microsoft.com/office/drawing/2014/main" val="1817806050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2906358061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1957532981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1514834150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3952105106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3798548831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1769050106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2106627610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2174972674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3092527773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1765426511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2832758942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387625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09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02562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207" y="1286052"/>
            <a:ext cx="5299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91707309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251606" y="136071"/>
            <a:ext cx="8513234" cy="816042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/>
            </a:lvl1pPr>
          </a:lstStyle>
          <a:p>
            <a:r>
              <a:rPr sz="4000" dirty="0"/>
              <a:t>Quick Sort </a:t>
            </a:r>
            <a:r>
              <a:rPr lang="en-US" sz="4000" dirty="0"/>
              <a:t>| </a:t>
            </a:r>
            <a:r>
              <a:rPr sz="3200" dirty="0"/>
              <a:t>Java Class Library</a:t>
            </a:r>
            <a:endParaRPr sz="4000" dirty="0"/>
          </a:p>
        </p:txBody>
      </p:sp>
      <p:sp>
        <p:nvSpPr>
          <p:cNvPr id="14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93423" y="1091916"/>
            <a:ext cx="8229601" cy="1213962"/>
          </a:xfrm>
          <a:prstGeom prst="rect">
            <a:avLst/>
          </a:prstGeom>
        </p:spPr>
        <p:txBody>
          <a:bodyPr/>
          <a:lstStyle/>
          <a:p>
            <a:r>
              <a:rPr dirty="0"/>
              <a:t>Class 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dirty="0"/>
              <a:t> in the package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java.util</a:t>
            </a:r>
            <a:r>
              <a:rPr dirty="0"/>
              <a:t> defines versions of a static method sort</a:t>
            </a:r>
          </a:p>
        </p:txBody>
      </p:sp>
      <p:sp>
        <p:nvSpPr>
          <p:cNvPr id="148" name="public static void sort(type[] a)…"/>
          <p:cNvSpPr txBox="1"/>
          <p:nvPr/>
        </p:nvSpPr>
        <p:spPr>
          <a:xfrm>
            <a:off x="1219199" y="2305878"/>
            <a:ext cx="6849423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solidFill>
                  <a:srgbClr val="BA2DA2"/>
                </a:solidFill>
              </a:rPr>
              <a:t>public</a:t>
            </a:r>
            <a:r>
              <a:rPr sz="2000" dirty="0"/>
              <a:t> </a:t>
            </a:r>
            <a:r>
              <a:rPr sz="2000" dirty="0">
                <a:solidFill>
                  <a:srgbClr val="BA2DA2"/>
                </a:solidFill>
              </a:rPr>
              <a:t>static</a:t>
            </a:r>
            <a:r>
              <a:rPr sz="2000" dirty="0"/>
              <a:t> </a:t>
            </a:r>
            <a:r>
              <a:rPr sz="2000" dirty="0">
                <a:solidFill>
                  <a:srgbClr val="BA2DA2"/>
                </a:solidFill>
              </a:rPr>
              <a:t>void</a:t>
            </a:r>
            <a:r>
              <a:rPr sz="2000" dirty="0"/>
              <a:t> sort(</a:t>
            </a:r>
            <a:r>
              <a:rPr sz="2000" i="1" dirty="0"/>
              <a:t>type</a:t>
            </a:r>
            <a:r>
              <a:rPr sz="2000" dirty="0"/>
              <a:t>[] a)</a:t>
            </a: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endParaRPr sz="2000"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2000" dirty="0">
                <a:solidFill>
                  <a:srgbClr val="BA2DA2"/>
                </a:solidFill>
              </a:rPr>
              <a:t>public</a:t>
            </a:r>
            <a:r>
              <a:rPr sz="2000" dirty="0"/>
              <a:t> </a:t>
            </a:r>
            <a:r>
              <a:rPr sz="2000" dirty="0">
                <a:solidFill>
                  <a:srgbClr val="BA2DA2"/>
                </a:solidFill>
              </a:rPr>
              <a:t>static</a:t>
            </a:r>
            <a:r>
              <a:rPr sz="2000" dirty="0"/>
              <a:t> </a:t>
            </a:r>
            <a:r>
              <a:rPr sz="2000" dirty="0">
                <a:solidFill>
                  <a:srgbClr val="BA2DA2"/>
                </a:solidFill>
              </a:rPr>
              <a:t>void</a:t>
            </a:r>
            <a:r>
              <a:rPr sz="2000" dirty="0"/>
              <a:t> sort(</a:t>
            </a:r>
            <a:r>
              <a:rPr sz="2000" i="1" dirty="0"/>
              <a:t>type</a:t>
            </a:r>
            <a:r>
              <a:rPr sz="2000" dirty="0"/>
              <a:t>[] a, </a:t>
            </a:r>
            <a:r>
              <a:rPr sz="2000" dirty="0" err="1">
                <a:solidFill>
                  <a:srgbClr val="BA2DA2"/>
                </a:solidFill>
              </a:rPr>
              <a:t>int</a:t>
            </a:r>
            <a:r>
              <a:rPr sz="2000" dirty="0"/>
              <a:t> first, </a:t>
            </a:r>
            <a:r>
              <a:rPr sz="2000" dirty="0" err="1">
                <a:solidFill>
                  <a:srgbClr val="BA2DA2"/>
                </a:solidFill>
              </a:rPr>
              <a:t>int</a:t>
            </a:r>
            <a:r>
              <a:rPr sz="2000" dirty="0"/>
              <a:t> after)</a:t>
            </a:r>
            <a:endParaRPr sz="2000" dirty="0"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9083313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xfrm>
            <a:off x="258232" y="71764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Radix Sort</a:t>
            </a:r>
            <a:r>
              <a:rPr lang="en-US" dirty="0"/>
              <a:t> </a:t>
            </a:r>
            <a:r>
              <a:rPr lang="en-US" sz="3600" dirty="0"/>
              <a:t>(1 of 3)</a:t>
            </a:r>
            <a:endParaRPr sz="3600" dirty="0"/>
          </a:p>
        </p:txBody>
      </p:sp>
      <p:sp>
        <p:nvSpPr>
          <p:cNvPr id="151" name="Content Placeholder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Does not use comparison</a:t>
            </a:r>
          </a:p>
          <a:p>
            <a:r>
              <a:rPr dirty="0"/>
              <a:t>Treats array entries as if they were strings that have the same length</a:t>
            </a:r>
          </a:p>
          <a:p>
            <a:pPr lvl="1"/>
            <a:r>
              <a:rPr sz="2000" dirty="0"/>
              <a:t>Group integers according to their rightmost character (digit) into “buckets”</a:t>
            </a:r>
          </a:p>
          <a:p>
            <a:pPr lvl="1"/>
            <a:r>
              <a:rPr sz="2000" dirty="0"/>
              <a:t>Repeat with next character (digit)</a:t>
            </a:r>
            <a:r>
              <a:rPr lang="en-US" sz="2000" dirty="0"/>
              <a:t>, etc.</a:t>
            </a:r>
            <a:endParaRPr sz="2000" dirty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Radix Sort </a:t>
            </a:r>
            <a:r>
              <a:rPr sz="3600" dirty="0"/>
              <a:t>(</a:t>
            </a:r>
            <a:r>
              <a:rPr lang="en-US" sz="3600" dirty="0"/>
              <a:t>2 of 3</a:t>
            </a:r>
            <a:r>
              <a:rPr sz="3600" dirty="0"/>
              <a:t>)</a:t>
            </a:r>
          </a:p>
        </p:txBody>
      </p:sp>
      <p:pic>
        <p:nvPicPr>
          <p:cNvPr id="155" name="A diagram illustrates steps of radix sort in an array.&#10;&#10;Picture 2" descr="A diagram illustrates steps of radix sort in an array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485" y="919164"/>
            <a:ext cx="8299315" cy="20748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A diagram illustrates steps of radix sort in an array.&#10;&#10;Picture 2" descr="A diagram illustrates steps of radix sort in an array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343" y="3429000"/>
            <a:ext cx="8138919" cy="20812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>
            <a:spLocks noGrp="1"/>
          </p:cNvSpPr>
          <p:nvPr>
            <p:ph type="title"/>
          </p:nvPr>
        </p:nvSpPr>
        <p:spPr>
          <a:xfrm>
            <a:off x="249435" y="132521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Radix Sort </a:t>
            </a:r>
            <a:r>
              <a:rPr sz="3600" dirty="0"/>
              <a:t>(</a:t>
            </a:r>
            <a:r>
              <a:rPr lang="en-US" sz="3600" dirty="0"/>
              <a:t>3 of 3</a:t>
            </a:r>
            <a:r>
              <a:rPr sz="3600" dirty="0"/>
              <a:t>)</a:t>
            </a:r>
          </a:p>
        </p:txBody>
      </p:sp>
      <p:pic>
        <p:nvPicPr>
          <p:cNvPr id="160" name="A diagram illustrates steps of radix sort in an array.&#10;&#10;Picture 2" descr="A diagram illustrates steps of radix sort in an array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737" y="1439864"/>
            <a:ext cx="8241263" cy="21250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A diagram illustrates steps of radix sort in an array.&#10;&#10;Picture 2" descr="A diagram illustrates steps of radix sort in an array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737" y="4345259"/>
            <a:ext cx="8272360" cy="4786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>
            <a:spLocks noGrp="1"/>
          </p:cNvSpPr>
          <p:nvPr>
            <p:ph type="title"/>
          </p:nvPr>
        </p:nvSpPr>
        <p:spPr>
          <a:xfrm>
            <a:off x="398207" y="117986"/>
            <a:ext cx="8379542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Activity: Radix Sort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70899" y="1286052"/>
          <a:ext cx="654828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010">
                  <a:extLst>
                    <a:ext uri="{9D8B030D-6E8A-4147-A177-3AD203B41FA5}">
                      <a16:colId xmlns:a16="http://schemas.microsoft.com/office/drawing/2014/main" val="1817806050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2906358061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1957532981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1514834150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3952105106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3798548831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1769050106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2106627610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2174972674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3092527773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1765426511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2832758942"/>
                    </a:ext>
                  </a:extLst>
                </a:gridCol>
                <a:gridCol w="491106">
                  <a:extLst>
                    <a:ext uri="{9D8B030D-6E8A-4147-A177-3AD203B41FA5}">
                      <a16:colId xmlns:a16="http://schemas.microsoft.com/office/drawing/2014/main" val="387625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09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02562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207" y="1286052"/>
            <a:ext cx="5299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49817130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xfrm>
            <a:off x="323850" y="124527"/>
            <a:ext cx="8401050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Algorithm Comparison</a:t>
            </a:r>
          </a:p>
        </p:txBody>
      </p:sp>
      <p:sp>
        <p:nvSpPr>
          <p:cNvPr id="164" name="FIGURE 16-10 The time efficiency of various sorting algorithms, expressed in Big Oh notation"/>
          <p:cNvSpPr txBox="1">
            <a:spLocks noGrp="1"/>
          </p:cNvSpPr>
          <p:nvPr>
            <p:ph type="body" sz="quarter" idx="1"/>
          </p:nvPr>
        </p:nvSpPr>
        <p:spPr>
          <a:xfrm>
            <a:off x="457200" y="5618922"/>
            <a:ext cx="8229600" cy="635574"/>
          </a:xfrm>
          <a:prstGeom prst="rect">
            <a:avLst/>
          </a:prstGeom>
        </p:spPr>
        <p:txBody>
          <a:bodyPr>
            <a:normAutofit/>
          </a:bodyPr>
          <a:lstStyle>
            <a:lvl1pPr defTabSz="448055">
              <a:defRPr sz="2156"/>
            </a:lvl1pPr>
          </a:lstStyle>
          <a:p>
            <a:r>
              <a:rPr sz="1800" b="0" dirty="0"/>
              <a:t>The time efficiency of various sorting algorithms, expressed in Big Oh notation</a:t>
            </a:r>
          </a:p>
        </p:txBody>
      </p:sp>
      <p:graphicFrame>
        <p:nvGraphicFramePr>
          <p:cNvPr id="165" name="Table"/>
          <p:cNvGraphicFramePr/>
          <p:nvPr>
            <p:extLst>
              <p:ext uri="{D42A27DB-BD31-4B8C-83A1-F6EECF244321}">
                <p14:modId xmlns:p14="http://schemas.microsoft.com/office/powerpoint/2010/main" val="3105966599"/>
              </p:ext>
            </p:extLst>
          </p:nvPr>
        </p:nvGraphicFramePr>
        <p:xfrm>
          <a:off x="603250" y="1189914"/>
          <a:ext cx="7162796" cy="4171436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790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72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Best Case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Average Case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Worst Case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531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Radix Sort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531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Merge Sort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 </a:t>
                      </a:r>
                      <a:r>
                        <a:t>log</a:t>
                      </a:r>
                      <a:r>
                        <a:rPr i="1"/>
                        <a:t> n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 </a:t>
                      </a:r>
                      <a:r>
                        <a:t>log</a:t>
                      </a:r>
                      <a:r>
                        <a:rPr i="1"/>
                        <a:t> n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 </a:t>
                      </a:r>
                      <a:r>
                        <a:t>log</a:t>
                      </a:r>
                      <a:r>
                        <a:rPr i="1"/>
                        <a:t> n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531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Quick Sort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O(</a:t>
                      </a:r>
                      <a:r>
                        <a:rPr i="1" dirty="0"/>
                        <a:t>n </a:t>
                      </a:r>
                      <a:r>
                        <a:rPr dirty="0"/>
                        <a:t>log</a:t>
                      </a:r>
                      <a:r>
                        <a:rPr i="1" dirty="0"/>
                        <a:t> n</a:t>
                      </a:r>
                      <a:r>
                        <a:rPr dirty="0"/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 </a:t>
                      </a:r>
                      <a:r>
                        <a:t>log</a:t>
                      </a:r>
                      <a:r>
                        <a:rPr i="1"/>
                        <a:t> n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rPr baseline="31999"/>
                        <a:t>2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293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Shell Sort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rPr baseline="31999"/>
                        <a:t>1.5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rPr baseline="31999"/>
                        <a:t>1.5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293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Insertion Sort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O(</a:t>
                      </a:r>
                      <a:r>
                        <a:rPr i="1" dirty="0"/>
                        <a:t>n</a:t>
                      </a:r>
                      <a:r>
                        <a:rPr dirty="0"/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rPr baseline="31999"/>
                        <a:t>2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rPr baseline="31999"/>
                        <a:t>2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531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Selection Sort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rPr baseline="31999"/>
                        <a:t>2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rPr baseline="31999"/>
                        <a:t>2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O(</a:t>
                      </a:r>
                      <a:r>
                        <a:rPr i="1" dirty="0"/>
                        <a:t>n</a:t>
                      </a:r>
                      <a:r>
                        <a:rPr baseline="31999" dirty="0"/>
                        <a:t>2</a:t>
                      </a:r>
                      <a:r>
                        <a:rPr dirty="0"/>
                        <a:t>)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5F60AA-0CB0-4D93-9FA5-E117CBC1A3D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339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40F57C1-500B-47D0-8324-CB23C30D474E}" type="slidenum">
              <a:rPr lang="en-US" sz="1400"/>
              <a:pPr algn="r"/>
              <a:t>38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58232" y="90768"/>
            <a:ext cx="8513234" cy="816042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Tree Sort </a:t>
            </a:r>
            <a:r>
              <a:rPr lang="en-US" sz="3600" dirty="0"/>
              <a:t>(1 of 3)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48" y="1113732"/>
            <a:ext cx="8229601" cy="492457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Items to be sorted are inserted into a Binary Search tree (BST)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An LNR (</a:t>
            </a:r>
            <a:r>
              <a:rPr lang="en-US" sz="2000" dirty="0" err="1"/>
              <a:t>inorder</a:t>
            </a:r>
            <a:r>
              <a:rPr lang="en-US" sz="2000" dirty="0"/>
              <a:t>) traversal visits the items in </a:t>
            </a:r>
            <a:r>
              <a:rPr lang="en-US" sz="2000" i="1" dirty="0"/>
              <a:t>ascending</a:t>
            </a:r>
            <a:r>
              <a:rPr lang="en-US" sz="2000" dirty="0"/>
              <a:t> order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An RNL traversal visits the items in </a:t>
            </a:r>
            <a:r>
              <a:rPr lang="en-US" sz="2000" i="1" dirty="0"/>
              <a:t>descending</a:t>
            </a:r>
            <a:r>
              <a:rPr lang="en-US" sz="2000" dirty="0"/>
              <a:t> order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7030A0"/>
                </a:solidFill>
              </a:rPr>
              <a:t>BST’s </a:t>
            </a:r>
            <a:r>
              <a:rPr lang="en-US" b="1" dirty="0">
                <a:solidFill>
                  <a:srgbClr val="7030A0"/>
                </a:solidFill>
              </a:rPr>
              <a:t>Insert</a:t>
            </a:r>
            <a:r>
              <a:rPr lang="en-US" dirty="0"/>
              <a:t> algorithm</a:t>
            </a:r>
          </a:p>
          <a:p>
            <a:pPr>
              <a:lnSpc>
                <a:spcPct val="80000"/>
              </a:lnSpc>
            </a:pPr>
            <a:r>
              <a:rPr lang="en-US" dirty="0"/>
              <a:t>One of the few algorithms </a:t>
            </a:r>
            <a:r>
              <a:rPr lang="en-US" b="1" dirty="0">
                <a:solidFill>
                  <a:srgbClr val="7030A0"/>
                </a:solidFill>
              </a:rPr>
              <a:t>not</a:t>
            </a:r>
            <a:r>
              <a:rPr lang="en-US" dirty="0"/>
              <a:t> to perform </a:t>
            </a:r>
            <a:r>
              <a:rPr lang="en-US" b="1" dirty="0">
                <a:solidFill>
                  <a:srgbClr val="7030A0"/>
                </a:solidFill>
              </a:rPr>
              <a:t>swaps</a:t>
            </a:r>
          </a:p>
          <a:p>
            <a:pPr>
              <a:lnSpc>
                <a:spcPct val="80000"/>
              </a:lnSpc>
            </a:pPr>
            <a:r>
              <a:rPr lang="en-US" dirty="0"/>
              <a:t>Sort can approach the O(</a:t>
            </a:r>
            <a:r>
              <a:rPr lang="en-US" dirty="0" err="1"/>
              <a:t>nlogn</a:t>
            </a:r>
            <a:r>
              <a:rPr lang="en-US" dirty="0"/>
              <a:t>) for a </a:t>
            </a:r>
            <a:r>
              <a:rPr lang="en-US" dirty="0">
                <a:solidFill>
                  <a:srgbClr val="7030A0"/>
                </a:solidFill>
              </a:rPr>
              <a:t>balanced tree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Search can approach the O(h) </a:t>
            </a:r>
            <a:endParaRPr lang="en-US" dirty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</a:pP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BB571A-D345-4FB8-983B-D7F2636ED16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7411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2D81266-87BC-48B7-B000-56C94135B6CF}" type="slidenum">
              <a:rPr lang="en-US" sz="1400"/>
              <a:pPr algn="r"/>
              <a:t>39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265042" y="159202"/>
            <a:ext cx="8421757" cy="799648"/>
          </a:xfrm>
        </p:spPr>
        <p:txBody>
          <a:bodyPr>
            <a:normAutofit/>
          </a:bodyPr>
          <a:lstStyle/>
          <a:p>
            <a:r>
              <a:rPr lang="en-US" sz="4000" dirty="0"/>
              <a:t>Binary Tree Sort </a:t>
            </a:r>
            <a:r>
              <a:rPr lang="en-US" sz="3200" dirty="0"/>
              <a:t>(2 of 3) </a:t>
            </a:r>
            <a:endParaRPr lang="en-US" sz="3600" dirty="0"/>
          </a:p>
        </p:txBody>
      </p:sp>
      <p:sp>
        <p:nvSpPr>
          <p:cNvPr id="17413" name="AutoShape 5"/>
          <p:cNvSpPr>
            <a:spLocks noChangeAspect="1" noChangeArrowheads="1"/>
          </p:cNvSpPr>
          <p:nvPr/>
        </p:nvSpPr>
        <p:spPr bwMode="auto">
          <a:xfrm>
            <a:off x="2354263" y="1390650"/>
            <a:ext cx="6615112" cy="484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2773363" y="1374775"/>
            <a:ext cx="295275" cy="295275"/>
          </a:xfrm>
          <a:prstGeom prst="ellipse">
            <a:avLst/>
          </a:prstGeom>
          <a:solidFill>
            <a:srgbClr val="0033CC">
              <a:alpha val="38039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50</a:t>
            </a:r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5445125" y="1376363"/>
            <a:ext cx="295275" cy="293687"/>
          </a:xfrm>
          <a:prstGeom prst="ellipse">
            <a:avLst/>
          </a:prstGeom>
          <a:solidFill>
            <a:srgbClr val="FFCC9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50</a:t>
            </a:r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4854575" y="1814513"/>
            <a:ext cx="295275" cy="293687"/>
          </a:xfrm>
          <a:prstGeom prst="ellipse">
            <a:avLst/>
          </a:prstGeom>
          <a:solidFill>
            <a:srgbClr val="0033CC">
              <a:alpha val="38039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40</a:t>
            </a:r>
          </a:p>
        </p:txBody>
      </p:sp>
      <p:sp>
        <p:nvSpPr>
          <p:cNvPr id="17417" name="Line 10"/>
          <p:cNvSpPr>
            <a:spLocks noChangeShapeType="1"/>
          </p:cNvSpPr>
          <p:nvPr/>
        </p:nvSpPr>
        <p:spPr bwMode="auto">
          <a:xfrm flipH="1">
            <a:off x="5149850" y="1670050"/>
            <a:ext cx="295275" cy="144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8" name="Oval 12"/>
          <p:cNvSpPr>
            <a:spLocks noChangeArrowheads="1"/>
          </p:cNvSpPr>
          <p:nvPr/>
        </p:nvSpPr>
        <p:spPr bwMode="auto">
          <a:xfrm>
            <a:off x="7761288" y="2287588"/>
            <a:ext cx="325437" cy="279400"/>
          </a:xfrm>
          <a:prstGeom prst="ellipse">
            <a:avLst/>
          </a:prstGeom>
          <a:solidFill>
            <a:srgbClr val="0033CC">
              <a:alpha val="38039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47</a:t>
            </a:r>
          </a:p>
        </p:txBody>
      </p:sp>
      <p:sp>
        <p:nvSpPr>
          <p:cNvPr id="17419" name="Line 13"/>
          <p:cNvSpPr>
            <a:spLocks noChangeShapeType="1"/>
          </p:cNvSpPr>
          <p:nvPr/>
        </p:nvSpPr>
        <p:spPr bwMode="auto">
          <a:xfrm>
            <a:off x="7761288" y="2125663"/>
            <a:ext cx="149225" cy="14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7420" name="Group 14"/>
          <p:cNvGrpSpPr>
            <a:grpSpLocks/>
          </p:cNvGrpSpPr>
          <p:nvPr/>
        </p:nvGrpSpPr>
        <p:grpSpPr bwMode="auto">
          <a:xfrm>
            <a:off x="7466013" y="1387475"/>
            <a:ext cx="887412" cy="731838"/>
            <a:chOff x="5370" y="-470"/>
            <a:chExt cx="900" cy="766"/>
          </a:xfrm>
        </p:grpSpPr>
        <p:sp>
          <p:nvSpPr>
            <p:cNvPr id="17482" name="Oval 15"/>
            <p:cNvSpPr>
              <a:spLocks noChangeArrowheads="1"/>
            </p:cNvSpPr>
            <p:nvPr/>
          </p:nvSpPr>
          <p:spPr bwMode="auto">
            <a:xfrm>
              <a:off x="5970" y="-470"/>
              <a:ext cx="300" cy="308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l"/>
              <a:r>
                <a:rPr lang="en-US" sz="1400"/>
                <a:t>50</a:t>
              </a:r>
            </a:p>
          </p:txBody>
        </p:sp>
        <p:sp>
          <p:nvSpPr>
            <p:cNvPr id="17483" name="Oval 16"/>
            <p:cNvSpPr>
              <a:spLocks noChangeArrowheads="1"/>
            </p:cNvSpPr>
            <p:nvPr/>
          </p:nvSpPr>
          <p:spPr bwMode="auto">
            <a:xfrm>
              <a:off x="5370" y="-11"/>
              <a:ext cx="300" cy="307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l"/>
              <a:r>
                <a:rPr lang="en-US" sz="1400"/>
                <a:t>40</a:t>
              </a:r>
            </a:p>
          </p:txBody>
        </p:sp>
        <p:sp>
          <p:nvSpPr>
            <p:cNvPr id="17484" name="Line 17"/>
            <p:cNvSpPr>
              <a:spLocks noChangeShapeType="1"/>
            </p:cNvSpPr>
            <p:nvPr/>
          </p:nvSpPr>
          <p:spPr bwMode="auto">
            <a:xfrm flipH="1">
              <a:off x="5670" y="-162"/>
              <a:ext cx="300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7421" name="Oval 19"/>
          <p:cNvSpPr>
            <a:spLocks noChangeArrowheads="1"/>
          </p:cNvSpPr>
          <p:nvPr/>
        </p:nvSpPr>
        <p:spPr bwMode="auto">
          <a:xfrm>
            <a:off x="3389313" y="3222625"/>
            <a:ext cx="295275" cy="296863"/>
          </a:xfrm>
          <a:prstGeom prst="ellipse">
            <a:avLst/>
          </a:prstGeom>
          <a:solidFill>
            <a:srgbClr val="0033CC">
              <a:alpha val="38039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63</a:t>
            </a:r>
          </a:p>
        </p:txBody>
      </p:sp>
      <p:sp>
        <p:nvSpPr>
          <p:cNvPr id="17422" name="Line 20"/>
          <p:cNvSpPr>
            <a:spLocks noChangeShapeType="1"/>
          </p:cNvSpPr>
          <p:nvPr/>
        </p:nvSpPr>
        <p:spPr bwMode="auto">
          <a:xfrm>
            <a:off x="3241675" y="3074988"/>
            <a:ext cx="295275" cy="144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7423" name="Group 87"/>
          <p:cNvGrpSpPr>
            <a:grpSpLocks/>
          </p:cNvGrpSpPr>
          <p:nvPr/>
        </p:nvGrpSpPr>
        <p:grpSpPr bwMode="auto">
          <a:xfrm>
            <a:off x="2354263" y="2778125"/>
            <a:ext cx="887412" cy="1196975"/>
            <a:chOff x="1483" y="1750"/>
            <a:chExt cx="559" cy="754"/>
          </a:xfrm>
        </p:grpSpPr>
        <p:sp>
          <p:nvSpPr>
            <p:cNvPr id="17476" name="Oval 22"/>
            <p:cNvSpPr>
              <a:spLocks noChangeArrowheads="1"/>
            </p:cNvSpPr>
            <p:nvPr/>
          </p:nvSpPr>
          <p:spPr bwMode="auto">
            <a:xfrm>
              <a:off x="1669" y="2310"/>
              <a:ext cx="223" cy="194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l"/>
              <a:r>
                <a:rPr lang="en-US" sz="1400"/>
                <a:t>47</a:t>
              </a:r>
            </a:p>
          </p:txBody>
        </p:sp>
        <p:sp>
          <p:nvSpPr>
            <p:cNvPr id="17477" name="Line 23"/>
            <p:cNvSpPr>
              <a:spLocks noChangeShapeType="1"/>
            </p:cNvSpPr>
            <p:nvPr/>
          </p:nvSpPr>
          <p:spPr bwMode="auto">
            <a:xfrm>
              <a:off x="1669" y="2216"/>
              <a:ext cx="94" cy="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7478" name="Group 24"/>
            <p:cNvGrpSpPr>
              <a:grpSpLocks/>
            </p:cNvGrpSpPr>
            <p:nvPr/>
          </p:nvGrpSpPr>
          <p:grpSpPr bwMode="auto">
            <a:xfrm>
              <a:off x="1483" y="1750"/>
              <a:ext cx="559" cy="463"/>
              <a:chOff x="5370" y="-470"/>
              <a:chExt cx="900" cy="766"/>
            </a:xfrm>
          </p:grpSpPr>
          <p:sp>
            <p:nvSpPr>
              <p:cNvPr id="17479" name="Oval 25"/>
              <p:cNvSpPr>
                <a:spLocks noChangeArrowheads="1"/>
              </p:cNvSpPr>
              <p:nvPr/>
            </p:nvSpPr>
            <p:spPr bwMode="auto">
              <a:xfrm>
                <a:off x="5970" y="-470"/>
                <a:ext cx="300" cy="308"/>
              </a:xfrm>
              <a:prstGeom prst="ellipse">
                <a:avLst/>
              </a:prstGeom>
              <a:solidFill>
                <a:srgbClr val="FFCC99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l"/>
                <a:r>
                  <a:rPr lang="en-US" sz="1400"/>
                  <a:t>50</a:t>
                </a:r>
              </a:p>
            </p:txBody>
          </p:sp>
          <p:sp>
            <p:nvSpPr>
              <p:cNvPr id="17480" name="Oval 26"/>
              <p:cNvSpPr>
                <a:spLocks noChangeArrowheads="1"/>
              </p:cNvSpPr>
              <p:nvPr/>
            </p:nvSpPr>
            <p:spPr bwMode="auto">
              <a:xfrm>
                <a:off x="5370" y="-11"/>
                <a:ext cx="300" cy="307"/>
              </a:xfrm>
              <a:prstGeom prst="ellipse">
                <a:avLst/>
              </a:prstGeom>
              <a:solidFill>
                <a:srgbClr val="FFCC99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l"/>
                <a:r>
                  <a:rPr lang="en-US" sz="1400"/>
                  <a:t>40</a:t>
                </a:r>
              </a:p>
            </p:txBody>
          </p:sp>
          <p:sp>
            <p:nvSpPr>
              <p:cNvPr id="17481" name="Line 27"/>
              <p:cNvSpPr>
                <a:spLocks noChangeShapeType="1"/>
              </p:cNvSpPr>
              <p:nvPr/>
            </p:nvSpPr>
            <p:spPr bwMode="auto">
              <a:xfrm flipH="1">
                <a:off x="5670" y="-162"/>
                <a:ext cx="300" cy="1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sp>
        <p:nvSpPr>
          <p:cNvPr id="17424" name="Oval 30"/>
          <p:cNvSpPr>
            <a:spLocks noChangeArrowheads="1"/>
          </p:cNvSpPr>
          <p:nvPr/>
        </p:nvSpPr>
        <p:spPr bwMode="auto">
          <a:xfrm>
            <a:off x="5062538" y="3676650"/>
            <a:ext cx="325437" cy="307975"/>
          </a:xfrm>
          <a:prstGeom prst="ellipse">
            <a:avLst/>
          </a:prstGeom>
          <a:solidFill>
            <a:srgbClr val="FFCC9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47</a:t>
            </a:r>
          </a:p>
        </p:txBody>
      </p:sp>
      <p:sp>
        <p:nvSpPr>
          <p:cNvPr id="17425" name="Line 31"/>
          <p:cNvSpPr>
            <a:spLocks noChangeShapeType="1"/>
          </p:cNvSpPr>
          <p:nvPr/>
        </p:nvSpPr>
        <p:spPr bwMode="auto">
          <a:xfrm>
            <a:off x="5149850" y="3529013"/>
            <a:ext cx="149225" cy="14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7426" name="Group 32"/>
          <p:cNvGrpSpPr>
            <a:grpSpLocks/>
          </p:cNvGrpSpPr>
          <p:nvPr/>
        </p:nvGrpSpPr>
        <p:grpSpPr bwMode="auto">
          <a:xfrm>
            <a:off x="4854575" y="2790825"/>
            <a:ext cx="887413" cy="731838"/>
            <a:chOff x="5370" y="-470"/>
            <a:chExt cx="900" cy="766"/>
          </a:xfrm>
        </p:grpSpPr>
        <p:sp>
          <p:nvSpPr>
            <p:cNvPr id="17473" name="Oval 33"/>
            <p:cNvSpPr>
              <a:spLocks noChangeArrowheads="1"/>
            </p:cNvSpPr>
            <p:nvPr/>
          </p:nvSpPr>
          <p:spPr bwMode="auto">
            <a:xfrm>
              <a:off x="5970" y="-470"/>
              <a:ext cx="300" cy="308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l"/>
              <a:r>
                <a:rPr lang="en-US" sz="1400"/>
                <a:t>50</a:t>
              </a:r>
            </a:p>
          </p:txBody>
        </p:sp>
        <p:sp>
          <p:nvSpPr>
            <p:cNvPr id="17474" name="Oval 34"/>
            <p:cNvSpPr>
              <a:spLocks noChangeArrowheads="1"/>
            </p:cNvSpPr>
            <p:nvPr/>
          </p:nvSpPr>
          <p:spPr bwMode="auto">
            <a:xfrm>
              <a:off x="5370" y="-11"/>
              <a:ext cx="300" cy="307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l"/>
              <a:r>
                <a:rPr lang="en-US" sz="1400"/>
                <a:t>40</a:t>
              </a:r>
            </a:p>
          </p:txBody>
        </p:sp>
        <p:sp>
          <p:nvSpPr>
            <p:cNvPr id="17475" name="Line 35"/>
            <p:cNvSpPr>
              <a:spLocks noChangeShapeType="1"/>
            </p:cNvSpPr>
            <p:nvPr/>
          </p:nvSpPr>
          <p:spPr bwMode="auto">
            <a:xfrm flipH="1">
              <a:off x="5670" y="-162"/>
              <a:ext cx="300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7427" name="Group 86"/>
          <p:cNvGrpSpPr>
            <a:grpSpLocks/>
          </p:cNvGrpSpPr>
          <p:nvPr/>
        </p:nvGrpSpPr>
        <p:grpSpPr bwMode="auto">
          <a:xfrm>
            <a:off x="5594350" y="3087688"/>
            <a:ext cx="739775" cy="881062"/>
            <a:chOff x="3524" y="1945"/>
            <a:chExt cx="466" cy="555"/>
          </a:xfrm>
        </p:grpSpPr>
        <p:sp>
          <p:nvSpPr>
            <p:cNvPr id="17469" name="Oval 37"/>
            <p:cNvSpPr>
              <a:spLocks noChangeArrowheads="1"/>
            </p:cNvSpPr>
            <p:nvPr/>
          </p:nvSpPr>
          <p:spPr bwMode="auto">
            <a:xfrm>
              <a:off x="3524" y="2317"/>
              <a:ext cx="186" cy="183"/>
            </a:xfrm>
            <a:prstGeom prst="ellipse">
              <a:avLst/>
            </a:prstGeom>
            <a:solidFill>
              <a:srgbClr val="0033CC">
                <a:alpha val="38039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l"/>
              <a:r>
                <a:rPr lang="en-US" sz="1400"/>
                <a:t>55</a:t>
              </a:r>
            </a:p>
          </p:txBody>
        </p:sp>
        <p:sp>
          <p:nvSpPr>
            <p:cNvPr id="17470" name="Line 38"/>
            <p:cNvSpPr>
              <a:spLocks noChangeShapeType="1"/>
            </p:cNvSpPr>
            <p:nvPr/>
          </p:nvSpPr>
          <p:spPr bwMode="auto">
            <a:xfrm flipH="1">
              <a:off x="3710" y="2224"/>
              <a:ext cx="94" cy="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71" name="Line 39"/>
            <p:cNvSpPr>
              <a:spLocks noChangeShapeType="1"/>
            </p:cNvSpPr>
            <p:nvPr/>
          </p:nvSpPr>
          <p:spPr bwMode="auto">
            <a:xfrm>
              <a:off x="3617" y="1945"/>
              <a:ext cx="187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72" name="Oval 40"/>
            <p:cNvSpPr>
              <a:spLocks noChangeArrowheads="1"/>
            </p:cNvSpPr>
            <p:nvPr/>
          </p:nvSpPr>
          <p:spPr bwMode="auto">
            <a:xfrm>
              <a:off x="3804" y="2038"/>
              <a:ext cx="186" cy="185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l"/>
              <a:r>
                <a:rPr lang="en-US" sz="1400"/>
                <a:t>63</a:t>
              </a:r>
            </a:p>
          </p:txBody>
        </p:sp>
      </p:grpSp>
      <p:sp>
        <p:nvSpPr>
          <p:cNvPr id="17428" name="Oval 42"/>
          <p:cNvSpPr>
            <a:spLocks noChangeArrowheads="1"/>
          </p:cNvSpPr>
          <p:nvPr/>
        </p:nvSpPr>
        <p:spPr bwMode="auto">
          <a:xfrm>
            <a:off x="7343775" y="4133850"/>
            <a:ext cx="366713" cy="311150"/>
          </a:xfrm>
          <a:prstGeom prst="ellipse">
            <a:avLst/>
          </a:prstGeom>
          <a:solidFill>
            <a:srgbClr val="0033CC">
              <a:alpha val="38039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43</a:t>
            </a:r>
          </a:p>
        </p:txBody>
      </p:sp>
      <p:sp>
        <p:nvSpPr>
          <p:cNvPr id="17429" name="Line 43"/>
          <p:cNvSpPr>
            <a:spLocks noChangeShapeType="1"/>
          </p:cNvSpPr>
          <p:nvPr/>
        </p:nvSpPr>
        <p:spPr bwMode="auto">
          <a:xfrm flipH="1">
            <a:off x="7639050" y="3986213"/>
            <a:ext cx="147638" cy="146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7430" name="Group 44"/>
          <p:cNvGrpSpPr>
            <a:grpSpLocks/>
          </p:cNvGrpSpPr>
          <p:nvPr/>
        </p:nvGrpSpPr>
        <p:grpSpPr bwMode="auto">
          <a:xfrm>
            <a:off x="7491413" y="2803525"/>
            <a:ext cx="887412" cy="1179513"/>
            <a:chOff x="7920" y="-470"/>
            <a:chExt cx="900" cy="1232"/>
          </a:xfrm>
        </p:grpSpPr>
        <p:sp>
          <p:nvSpPr>
            <p:cNvPr id="17463" name="Oval 45"/>
            <p:cNvSpPr>
              <a:spLocks noChangeArrowheads="1"/>
            </p:cNvSpPr>
            <p:nvPr/>
          </p:nvSpPr>
          <p:spPr bwMode="auto">
            <a:xfrm>
              <a:off x="8220" y="456"/>
              <a:ext cx="300" cy="306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l"/>
              <a:r>
                <a:rPr lang="en-US" sz="1400"/>
                <a:t>47</a:t>
              </a:r>
            </a:p>
          </p:txBody>
        </p:sp>
        <p:sp>
          <p:nvSpPr>
            <p:cNvPr id="17464" name="Line 46"/>
            <p:cNvSpPr>
              <a:spLocks noChangeShapeType="1"/>
            </p:cNvSpPr>
            <p:nvPr/>
          </p:nvSpPr>
          <p:spPr bwMode="auto">
            <a:xfrm>
              <a:off x="8220" y="301"/>
              <a:ext cx="15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7465" name="Group 47"/>
            <p:cNvGrpSpPr>
              <a:grpSpLocks/>
            </p:cNvGrpSpPr>
            <p:nvPr/>
          </p:nvGrpSpPr>
          <p:grpSpPr bwMode="auto">
            <a:xfrm>
              <a:off x="7920" y="-470"/>
              <a:ext cx="900" cy="765"/>
              <a:chOff x="5370" y="-470"/>
              <a:chExt cx="900" cy="766"/>
            </a:xfrm>
          </p:grpSpPr>
          <p:sp>
            <p:nvSpPr>
              <p:cNvPr id="17466" name="Oval 48"/>
              <p:cNvSpPr>
                <a:spLocks noChangeArrowheads="1"/>
              </p:cNvSpPr>
              <p:nvPr/>
            </p:nvSpPr>
            <p:spPr bwMode="auto">
              <a:xfrm>
                <a:off x="5970" y="-470"/>
                <a:ext cx="300" cy="308"/>
              </a:xfrm>
              <a:prstGeom prst="ellipse">
                <a:avLst/>
              </a:prstGeom>
              <a:solidFill>
                <a:srgbClr val="FFCC99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l"/>
                <a:r>
                  <a:rPr lang="en-US" sz="1400"/>
                  <a:t>50</a:t>
                </a:r>
              </a:p>
            </p:txBody>
          </p:sp>
          <p:sp>
            <p:nvSpPr>
              <p:cNvPr id="17467" name="Oval 49"/>
              <p:cNvSpPr>
                <a:spLocks noChangeArrowheads="1"/>
              </p:cNvSpPr>
              <p:nvPr/>
            </p:nvSpPr>
            <p:spPr bwMode="auto">
              <a:xfrm>
                <a:off x="5370" y="-11"/>
                <a:ext cx="300" cy="307"/>
              </a:xfrm>
              <a:prstGeom prst="ellipse">
                <a:avLst/>
              </a:prstGeom>
              <a:solidFill>
                <a:srgbClr val="FFCC99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l"/>
                <a:r>
                  <a:rPr lang="en-US" sz="1400"/>
                  <a:t>40</a:t>
                </a:r>
              </a:p>
            </p:txBody>
          </p:sp>
          <p:sp>
            <p:nvSpPr>
              <p:cNvPr id="17468" name="Line 50"/>
              <p:cNvSpPr>
                <a:spLocks noChangeShapeType="1"/>
              </p:cNvSpPr>
              <p:nvPr/>
            </p:nvSpPr>
            <p:spPr bwMode="auto">
              <a:xfrm flipH="1">
                <a:off x="5670" y="-162"/>
                <a:ext cx="300" cy="1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grpSp>
        <p:nvGrpSpPr>
          <p:cNvPr id="17431" name="Group 51"/>
          <p:cNvGrpSpPr>
            <a:grpSpLocks/>
          </p:cNvGrpSpPr>
          <p:nvPr/>
        </p:nvGrpSpPr>
        <p:grpSpPr bwMode="auto">
          <a:xfrm>
            <a:off x="8231188" y="3100388"/>
            <a:ext cx="738187" cy="879475"/>
            <a:chOff x="6120" y="1999"/>
            <a:chExt cx="750" cy="920"/>
          </a:xfrm>
        </p:grpSpPr>
        <p:sp>
          <p:nvSpPr>
            <p:cNvPr id="17459" name="Oval 52"/>
            <p:cNvSpPr>
              <a:spLocks noChangeArrowheads="1"/>
            </p:cNvSpPr>
            <p:nvPr/>
          </p:nvSpPr>
          <p:spPr bwMode="auto">
            <a:xfrm>
              <a:off x="6120" y="2616"/>
              <a:ext cx="300" cy="303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l"/>
              <a:r>
                <a:rPr lang="en-US" sz="1400"/>
                <a:t>55</a:t>
              </a:r>
            </a:p>
          </p:txBody>
        </p:sp>
        <p:sp>
          <p:nvSpPr>
            <p:cNvPr id="17460" name="Line 53"/>
            <p:cNvSpPr>
              <a:spLocks noChangeShapeType="1"/>
            </p:cNvSpPr>
            <p:nvPr/>
          </p:nvSpPr>
          <p:spPr bwMode="auto">
            <a:xfrm flipH="1">
              <a:off x="6420" y="2461"/>
              <a:ext cx="15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61" name="Line 54"/>
            <p:cNvSpPr>
              <a:spLocks noChangeShapeType="1"/>
            </p:cNvSpPr>
            <p:nvPr/>
          </p:nvSpPr>
          <p:spPr bwMode="auto">
            <a:xfrm>
              <a:off x="6270" y="1999"/>
              <a:ext cx="300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62" name="Oval 55"/>
            <p:cNvSpPr>
              <a:spLocks noChangeArrowheads="1"/>
            </p:cNvSpPr>
            <p:nvPr/>
          </p:nvSpPr>
          <p:spPr bwMode="auto">
            <a:xfrm>
              <a:off x="6570" y="2153"/>
              <a:ext cx="300" cy="307"/>
            </a:xfrm>
            <a:prstGeom prst="ellipse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l"/>
              <a:r>
                <a:rPr lang="en-US" sz="1400"/>
                <a:t>63</a:t>
              </a:r>
            </a:p>
          </p:txBody>
        </p:sp>
      </p:grpSp>
      <p:sp>
        <p:nvSpPr>
          <p:cNvPr id="17432" name="Oval 57"/>
          <p:cNvSpPr>
            <a:spLocks noChangeArrowheads="1"/>
          </p:cNvSpPr>
          <p:nvPr/>
        </p:nvSpPr>
        <p:spPr bwMode="auto">
          <a:xfrm>
            <a:off x="6367463" y="5475288"/>
            <a:ext cx="296862" cy="295275"/>
          </a:xfrm>
          <a:prstGeom prst="ellipse">
            <a:avLst/>
          </a:prstGeom>
          <a:solidFill>
            <a:srgbClr val="0033CC">
              <a:alpha val="38039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70</a:t>
            </a:r>
          </a:p>
        </p:txBody>
      </p:sp>
      <p:sp>
        <p:nvSpPr>
          <p:cNvPr id="17433" name="Oval 58"/>
          <p:cNvSpPr>
            <a:spLocks noChangeArrowheads="1"/>
          </p:cNvSpPr>
          <p:nvPr/>
        </p:nvSpPr>
        <p:spPr bwMode="auto">
          <a:xfrm>
            <a:off x="5334000" y="4589463"/>
            <a:ext cx="295275" cy="295275"/>
          </a:xfrm>
          <a:prstGeom prst="ellipse">
            <a:avLst/>
          </a:prstGeom>
          <a:solidFill>
            <a:srgbClr val="FFCC9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50</a:t>
            </a:r>
          </a:p>
        </p:txBody>
      </p:sp>
      <p:sp>
        <p:nvSpPr>
          <p:cNvPr id="17434" name="Oval 59"/>
          <p:cNvSpPr>
            <a:spLocks noChangeArrowheads="1"/>
          </p:cNvSpPr>
          <p:nvPr/>
        </p:nvSpPr>
        <p:spPr bwMode="auto">
          <a:xfrm>
            <a:off x="5924550" y="5030788"/>
            <a:ext cx="295275" cy="293687"/>
          </a:xfrm>
          <a:prstGeom prst="ellipse">
            <a:avLst/>
          </a:prstGeom>
          <a:solidFill>
            <a:srgbClr val="FFCC9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63</a:t>
            </a:r>
          </a:p>
        </p:txBody>
      </p:sp>
      <p:sp>
        <p:nvSpPr>
          <p:cNvPr id="17435" name="Oval 60"/>
          <p:cNvSpPr>
            <a:spLocks noChangeArrowheads="1"/>
          </p:cNvSpPr>
          <p:nvPr/>
        </p:nvSpPr>
        <p:spPr bwMode="auto">
          <a:xfrm>
            <a:off x="5038725" y="5473700"/>
            <a:ext cx="295275" cy="293688"/>
          </a:xfrm>
          <a:prstGeom prst="ellipse">
            <a:avLst/>
          </a:prstGeom>
          <a:solidFill>
            <a:srgbClr val="FFCC9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47</a:t>
            </a:r>
          </a:p>
        </p:txBody>
      </p:sp>
      <p:sp>
        <p:nvSpPr>
          <p:cNvPr id="17436" name="Oval 61"/>
          <p:cNvSpPr>
            <a:spLocks noChangeArrowheads="1"/>
          </p:cNvSpPr>
          <p:nvPr/>
        </p:nvSpPr>
        <p:spPr bwMode="auto">
          <a:xfrm>
            <a:off x="5481638" y="5473700"/>
            <a:ext cx="295275" cy="292100"/>
          </a:xfrm>
          <a:prstGeom prst="ellipse">
            <a:avLst/>
          </a:prstGeom>
          <a:solidFill>
            <a:srgbClr val="FFCC9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55</a:t>
            </a:r>
          </a:p>
        </p:txBody>
      </p:sp>
      <p:sp>
        <p:nvSpPr>
          <p:cNvPr id="17437" name="Oval 62"/>
          <p:cNvSpPr>
            <a:spLocks noChangeArrowheads="1"/>
          </p:cNvSpPr>
          <p:nvPr/>
        </p:nvSpPr>
        <p:spPr bwMode="auto">
          <a:xfrm>
            <a:off x="4240213" y="5429250"/>
            <a:ext cx="339725" cy="323850"/>
          </a:xfrm>
          <a:prstGeom prst="ellipse">
            <a:avLst/>
          </a:prstGeom>
          <a:solidFill>
            <a:srgbClr val="0033CC">
              <a:alpha val="38039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35</a:t>
            </a:r>
          </a:p>
        </p:txBody>
      </p:sp>
      <p:sp>
        <p:nvSpPr>
          <p:cNvPr id="17438" name="Oval 63"/>
          <p:cNvSpPr>
            <a:spLocks noChangeArrowheads="1"/>
          </p:cNvSpPr>
          <p:nvPr/>
        </p:nvSpPr>
        <p:spPr bwMode="auto">
          <a:xfrm>
            <a:off x="4741863" y="5030788"/>
            <a:ext cx="296862" cy="293687"/>
          </a:xfrm>
          <a:prstGeom prst="ellipse">
            <a:avLst/>
          </a:prstGeom>
          <a:solidFill>
            <a:srgbClr val="FFCC9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40</a:t>
            </a:r>
          </a:p>
        </p:txBody>
      </p:sp>
      <p:sp>
        <p:nvSpPr>
          <p:cNvPr id="17439" name="Line 64"/>
          <p:cNvSpPr>
            <a:spLocks noChangeShapeType="1"/>
          </p:cNvSpPr>
          <p:nvPr/>
        </p:nvSpPr>
        <p:spPr bwMode="auto">
          <a:xfrm flipH="1">
            <a:off x="5038725" y="4884738"/>
            <a:ext cx="295275" cy="146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0" name="Line 65"/>
          <p:cNvSpPr>
            <a:spLocks noChangeShapeType="1"/>
          </p:cNvSpPr>
          <p:nvPr/>
        </p:nvSpPr>
        <p:spPr bwMode="auto">
          <a:xfrm>
            <a:off x="5629275" y="4884738"/>
            <a:ext cx="295275" cy="146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1" name="Line 66"/>
          <p:cNvSpPr>
            <a:spLocks noChangeShapeType="1"/>
          </p:cNvSpPr>
          <p:nvPr/>
        </p:nvSpPr>
        <p:spPr bwMode="auto">
          <a:xfrm>
            <a:off x="5038725" y="5324475"/>
            <a:ext cx="147638" cy="14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2" name="Line 67"/>
          <p:cNvSpPr>
            <a:spLocks noChangeShapeType="1"/>
          </p:cNvSpPr>
          <p:nvPr/>
        </p:nvSpPr>
        <p:spPr bwMode="auto">
          <a:xfrm flipH="1">
            <a:off x="5776913" y="5324475"/>
            <a:ext cx="147637" cy="14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3" name="Line 68"/>
          <p:cNvSpPr>
            <a:spLocks noChangeShapeType="1"/>
          </p:cNvSpPr>
          <p:nvPr/>
        </p:nvSpPr>
        <p:spPr bwMode="auto">
          <a:xfrm flipH="1">
            <a:off x="4594225" y="5324475"/>
            <a:ext cx="147638" cy="14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4" name="Line 69"/>
          <p:cNvSpPr>
            <a:spLocks noChangeShapeType="1"/>
          </p:cNvSpPr>
          <p:nvPr/>
        </p:nvSpPr>
        <p:spPr bwMode="auto">
          <a:xfrm>
            <a:off x="6219825" y="5327650"/>
            <a:ext cx="147638" cy="147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5" name="Oval 70"/>
          <p:cNvSpPr>
            <a:spLocks noChangeArrowheads="1"/>
          </p:cNvSpPr>
          <p:nvPr/>
        </p:nvSpPr>
        <p:spPr bwMode="auto">
          <a:xfrm>
            <a:off x="4741863" y="5905500"/>
            <a:ext cx="369887" cy="311150"/>
          </a:xfrm>
          <a:prstGeom prst="ellipse">
            <a:avLst/>
          </a:prstGeom>
          <a:solidFill>
            <a:srgbClr val="FFCC9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 43</a:t>
            </a:r>
          </a:p>
        </p:txBody>
      </p:sp>
      <p:sp>
        <p:nvSpPr>
          <p:cNvPr id="17446" name="Oval 71"/>
          <p:cNvSpPr>
            <a:spLocks noChangeArrowheads="1"/>
          </p:cNvSpPr>
          <p:nvPr/>
        </p:nvSpPr>
        <p:spPr bwMode="auto">
          <a:xfrm>
            <a:off x="6072188" y="5905500"/>
            <a:ext cx="339725" cy="279400"/>
          </a:xfrm>
          <a:prstGeom prst="ellipse">
            <a:avLst/>
          </a:prstGeom>
          <a:solidFill>
            <a:srgbClr val="0033CC">
              <a:alpha val="38039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68</a:t>
            </a:r>
          </a:p>
        </p:txBody>
      </p:sp>
      <p:sp>
        <p:nvSpPr>
          <p:cNvPr id="17447" name="Line 72"/>
          <p:cNvSpPr>
            <a:spLocks noChangeShapeType="1"/>
          </p:cNvSpPr>
          <p:nvPr/>
        </p:nvSpPr>
        <p:spPr bwMode="auto">
          <a:xfrm flipH="1">
            <a:off x="5038725" y="5773738"/>
            <a:ext cx="147638" cy="146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8" name="Line 73"/>
          <p:cNvSpPr>
            <a:spLocks noChangeShapeType="1"/>
          </p:cNvSpPr>
          <p:nvPr/>
        </p:nvSpPr>
        <p:spPr bwMode="auto">
          <a:xfrm flipH="1">
            <a:off x="6367463" y="5773738"/>
            <a:ext cx="149225" cy="146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49" name="Oval 74"/>
          <p:cNvSpPr>
            <a:spLocks noChangeArrowheads="1"/>
          </p:cNvSpPr>
          <p:nvPr/>
        </p:nvSpPr>
        <p:spPr bwMode="auto">
          <a:xfrm>
            <a:off x="6811963" y="5905500"/>
            <a:ext cx="339725" cy="296863"/>
          </a:xfrm>
          <a:prstGeom prst="ellipse">
            <a:avLst/>
          </a:prstGeom>
          <a:solidFill>
            <a:srgbClr val="0033CC">
              <a:alpha val="38039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sz="1400"/>
              <a:t>80</a:t>
            </a:r>
          </a:p>
        </p:txBody>
      </p:sp>
      <p:sp>
        <p:nvSpPr>
          <p:cNvPr id="17450" name="Line 75"/>
          <p:cNvSpPr>
            <a:spLocks noChangeShapeType="1"/>
          </p:cNvSpPr>
          <p:nvPr/>
        </p:nvSpPr>
        <p:spPr bwMode="auto">
          <a:xfrm>
            <a:off x="6664325" y="5773738"/>
            <a:ext cx="147638" cy="146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51" name="AutoShape 78"/>
          <p:cNvSpPr>
            <a:spLocks noChangeArrowheads="1"/>
          </p:cNvSpPr>
          <p:nvPr/>
        </p:nvSpPr>
        <p:spPr bwMode="auto">
          <a:xfrm>
            <a:off x="3511550" y="1727200"/>
            <a:ext cx="1060450" cy="347663"/>
          </a:xfrm>
          <a:prstGeom prst="rightArrow">
            <a:avLst>
              <a:gd name="adj1" fmla="val 50000"/>
              <a:gd name="adj2" fmla="val 762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r>
              <a:rPr lang="en-US" sz="1600"/>
              <a:t>40</a:t>
            </a:r>
          </a:p>
        </p:txBody>
      </p:sp>
      <p:sp>
        <p:nvSpPr>
          <p:cNvPr id="17452" name="AutoShape 79"/>
          <p:cNvSpPr>
            <a:spLocks noChangeArrowheads="1"/>
          </p:cNvSpPr>
          <p:nvPr/>
        </p:nvSpPr>
        <p:spPr bwMode="auto">
          <a:xfrm>
            <a:off x="1384300" y="1358900"/>
            <a:ext cx="1060450" cy="361950"/>
          </a:xfrm>
          <a:prstGeom prst="rightArrow">
            <a:avLst>
              <a:gd name="adj1" fmla="val 50000"/>
              <a:gd name="adj2" fmla="val 7324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r>
              <a:rPr lang="en-US" sz="1600"/>
              <a:t>50</a:t>
            </a:r>
          </a:p>
        </p:txBody>
      </p:sp>
      <p:sp>
        <p:nvSpPr>
          <p:cNvPr id="17453" name="AutoShape 81"/>
          <p:cNvSpPr>
            <a:spLocks noChangeArrowheads="1"/>
          </p:cNvSpPr>
          <p:nvPr/>
        </p:nvSpPr>
        <p:spPr bwMode="auto">
          <a:xfrm>
            <a:off x="6273800" y="2214563"/>
            <a:ext cx="1060450" cy="347662"/>
          </a:xfrm>
          <a:prstGeom prst="rightArrow">
            <a:avLst>
              <a:gd name="adj1" fmla="val 50000"/>
              <a:gd name="adj2" fmla="val 762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r>
              <a:rPr lang="en-US" sz="1600"/>
              <a:t>47</a:t>
            </a:r>
          </a:p>
        </p:txBody>
      </p:sp>
      <p:sp>
        <p:nvSpPr>
          <p:cNvPr id="17454" name="AutoShape 82"/>
          <p:cNvSpPr>
            <a:spLocks noChangeArrowheads="1"/>
          </p:cNvSpPr>
          <p:nvPr/>
        </p:nvSpPr>
        <p:spPr bwMode="auto">
          <a:xfrm>
            <a:off x="3786188" y="3586163"/>
            <a:ext cx="1060450" cy="347662"/>
          </a:xfrm>
          <a:prstGeom prst="rightArrow">
            <a:avLst>
              <a:gd name="adj1" fmla="val 50000"/>
              <a:gd name="adj2" fmla="val 762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r>
              <a:rPr lang="en-US" sz="1600"/>
              <a:t>55</a:t>
            </a:r>
          </a:p>
        </p:txBody>
      </p:sp>
      <p:sp>
        <p:nvSpPr>
          <p:cNvPr id="17455" name="AutoShape 83"/>
          <p:cNvSpPr>
            <a:spLocks noChangeArrowheads="1"/>
          </p:cNvSpPr>
          <p:nvPr/>
        </p:nvSpPr>
        <p:spPr bwMode="auto">
          <a:xfrm>
            <a:off x="1093788" y="3084513"/>
            <a:ext cx="1060450" cy="347662"/>
          </a:xfrm>
          <a:prstGeom prst="rightArrow">
            <a:avLst>
              <a:gd name="adj1" fmla="val 50000"/>
              <a:gd name="adj2" fmla="val 762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r>
              <a:rPr lang="en-US" sz="1600"/>
              <a:t>63</a:t>
            </a:r>
          </a:p>
        </p:txBody>
      </p:sp>
      <p:sp>
        <p:nvSpPr>
          <p:cNvPr id="17456" name="AutoShape 84"/>
          <p:cNvSpPr>
            <a:spLocks noChangeArrowheads="1"/>
          </p:cNvSpPr>
          <p:nvPr/>
        </p:nvSpPr>
        <p:spPr bwMode="auto">
          <a:xfrm>
            <a:off x="6165850" y="4021138"/>
            <a:ext cx="1060450" cy="347662"/>
          </a:xfrm>
          <a:prstGeom prst="rightArrow">
            <a:avLst>
              <a:gd name="adj1" fmla="val 50000"/>
              <a:gd name="adj2" fmla="val 762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r>
              <a:rPr lang="en-US" sz="1600"/>
              <a:t>43</a:t>
            </a:r>
          </a:p>
        </p:txBody>
      </p:sp>
      <p:sp>
        <p:nvSpPr>
          <p:cNvPr id="17457" name="AutoShape 85"/>
          <p:cNvSpPr>
            <a:spLocks noChangeArrowheads="1"/>
          </p:cNvSpPr>
          <p:nvPr/>
        </p:nvSpPr>
        <p:spPr bwMode="auto">
          <a:xfrm>
            <a:off x="1833563" y="5364163"/>
            <a:ext cx="1931987" cy="420687"/>
          </a:xfrm>
          <a:prstGeom prst="rightArrow">
            <a:avLst>
              <a:gd name="adj1" fmla="val 50000"/>
              <a:gd name="adj2" fmla="val 11481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r>
              <a:rPr lang="en-US" sz="1600"/>
              <a:t>70, 80, 35, 68</a:t>
            </a: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963BC1-52C4-4090-B0C8-04D6A13BBE5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099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A85E1AF-5376-4C20-91F3-482DEAAE3C50}" type="slidenum">
              <a:rPr lang="en-US" sz="1400"/>
              <a:pPr algn="r"/>
              <a:t>4</a:t>
            </a:fld>
            <a:endParaRPr lang="en-US" sz="1400"/>
          </a:p>
        </p:txBody>
      </p:sp>
      <p:sp>
        <p:nvSpPr>
          <p:cNvPr id="4100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F84C2EA-A09A-4AAA-9198-749C66B4FB94}" type="slidenum">
              <a:rPr lang="en-US" sz="1400"/>
              <a:pPr algn="r"/>
              <a:t>4</a:t>
            </a:fld>
            <a:endParaRPr lang="en-US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283633" y="76200"/>
            <a:ext cx="8513234" cy="816042"/>
          </a:xfrm>
        </p:spPr>
        <p:txBody>
          <a:bodyPr>
            <a:normAutofit fontScale="90000"/>
          </a:bodyPr>
          <a:lstStyle/>
          <a:p>
            <a:r>
              <a:rPr lang="en-US" dirty="0"/>
              <a:t>Sorting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1002323"/>
            <a:ext cx="8370888" cy="55381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Ordering items | Ascending or descending</a:t>
            </a:r>
          </a:p>
          <a:p>
            <a:r>
              <a:rPr lang="en-US" b="1" dirty="0"/>
              <a:t>Sorting algorithms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Bubble &amp; Selection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Insertion and Shell </a:t>
            </a:r>
          </a:p>
          <a:p>
            <a:pPr lvl="1"/>
            <a:r>
              <a:rPr lang="en-US" sz="2000" dirty="0"/>
              <a:t>Merge, Quick, Radix &amp; </a:t>
            </a:r>
            <a:r>
              <a:rPr lang="en-US" sz="2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Binary Search Tree</a:t>
            </a:r>
          </a:p>
          <a:p>
            <a:r>
              <a:rPr lang="en-US" dirty="0"/>
              <a:t>Sorting algorithms are evaluated based on</a:t>
            </a:r>
          </a:p>
          <a:p>
            <a:pPr lvl="1"/>
            <a:r>
              <a:rPr lang="en-US" sz="2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 </a:t>
            </a:r>
          </a:p>
          <a:p>
            <a:pPr lvl="1"/>
            <a:r>
              <a:rPr lang="en-US" sz="2000" dirty="0"/>
              <a:t>Amount of </a:t>
            </a:r>
            <a:r>
              <a:rPr lang="en-US" sz="2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memory overhead </a:t>
            </a:r>
            <a:r>
              <a:rPr lang="en-US" sz="2000" dirty="0"/>
              <a:t>they require</a:t>
            </a:r>
          </a:p>
          <a:p>
            <a:pPr lvl="1"/>
            <a:r>
              <a:rPr lang="en-US" sz="2000" dirty="0"/>
              <a:t>Programming effort required to </a:t>
            </a:r>
            <a:r>
              <a:rPr lang="en-US" sz="2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implement</a:t>
            </a:r>
            <a:r>
              <a:rPr lang="en-US" sz="2000" dirty="0"/>
              <a:t> them (just like data structures)</a:t>
            </a:r>
          </a:p>
          <a:p>
            <a:pPr lvl="1"/>
            <a:r>
              <a:rPr lang="en-US" sz="2000" dirty="0"/>
              <a:t>Each of the above sorts has its merits</a:t>
            </a:r>
          </a:p>
        </p:txBody>
      </p:sp>
    </p:spTree>
  </p:cSld>
  <p:clrMapOvr>
    <a:masterClrMapping/>
  </p:clrMapOvr>
  <p:transition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1805CC-BA8B-4A79-B40A-B4625E5C27C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8435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3CD386C-CB89-4E49-BD33-148FAF136604}" type="slidenum">
              <a:rPr lang="en-US" sz="1400"/>
              <a:pPr algn="r"/>
              <a:t>40</a:t>
            </a:fld>
            <a:endParaRPr 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 Sort </a:t>
            </a:r>
            <a:r>
              <a:rPr lang="en-US" sz="3600" dirty="0"/>
              <a:t>(3 of 3)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992254"/>
            <a:ext cx="7191637" cy="5133909"/>
          </a:xfrm>
        </p:spPr>
        <p:txBody>
          <a:bodyPr>
            <a:normAutofit/>
          </a:bodyPr>
          <a:lstStyle/>
          <a:p>
            <a:r>
              <a:rPr lang="en-US" dirty="0"/>
              <a:t>Low when the items to be sorted are in </a:t>
            </a:r>
            <a:r>
              <a:rPr lang="en-US" dirty="0">
                <a:solidFill>
                  <a:srgbClr val="0033CC"/>
                </a:solidFill>
              </a:rPr>
              <a:t>random order</a:t>
            </a:r>
            <a:r>
              <a:rPr lang="en-US" dirty="0"/>
              <a:t> (or close to randomized)</a:t>
            </a:r>
          </a:p>
          <a:p>
            <a:pPr lvl="1"/>
            <a:r>
              <a:rPr lang="en-US" sz="2000" dirty="0"/>
              <a:t>The tree is </a:t>
            </a:r>
            <a:r>
              <a:rPr lang="en-US" sz="2000" dirty="0">
                <a:solidFill>
                  <a:srgbClr val="FF0000"/>
                </a:solidFill>
              </a:rPr>
              <a:t>balanced</a:t>
            </a:r>
          </a:p>
          <a:p>
            <a:pPr lvl="1"/>
            <a:r>
              <a:rPr lang="en-US" sz="2000" dirty="0"/>
              <a:t>Zero comparisons for first item; &lt; log2(n+1) comparisons per item for all subsequent items; </a:t>
            </a:r>
            <a:r>
              <a:rPr lang="en-US" sz="2000" dirty="0">
                <a:solidFill>
                  <a:srgbClr val="0033CC"/>
                </a:solidFill>
              </a:rPr>
              <a:t>O(nlog2n)</a:t>
            </a:r>
          </a:p>
          <a:p>
            <a:r>
              <a:rPr lang="en-US" dirty="0"/>
              <a:t>High when the items to be sorted are </a:t>
            </a:r>
            <a:r>
              <a:rPr lang="en-US" dirty="0">
                <a:solidFill>
                  <a:srgbClr val="CC3300"/>
                </a:solidFill>
              </a:rPr>
              <a:t>already sorted</a:t>
            </a:r>
            <a:r>
              <a:rPr lang="en-US" dirty="0"/>
              <a:t> (or closed to sorted)</a:t>
            </a:r>
            <a:endParaRPr lang="en-US" sz="2800" dirty="0"/>
          </a:p>
          <a:p>
            <a:pPr lvl="1"/>
            <a:r>
              <a:rPr lang="en-US" sz="2000" dirty="0"/>
              <a:t>The tree is </a:t>
            </a:r>
            <a:r>
              <a:rPr lang="en-US" sz="2000" dirty="0">
                <a:solidFill>
                  <a:srgbClr val="FF0000"/>
                </a:solidFill>
              </a:rPr>
              <a:t>highly skewed</a:t>
            </a:r>
          </a:p>
          <a:p>
            <a:pPr lvl="1"/>
            <a:r>
              <a:rPr lang="en-US" sz="2000" dirty="0"/>
              <a:t>Zero comparisons for the first item, 1 for the second, 2 for the third, … </a:t>
            </a:r>
            <a:r>
              <a:rPr lang="en-US" sz="2000" dirty="0">
                <a:sym typeface="Wingdings" pitchFamily="2" charset="2"/>
              </a:rPr>
              <a:t>n-1 for the nth; </a:t>
            </a:r>
            <a:r>
              <a:rPr lang="en-US" sz="2000" dirty="0">
                <a:solidFill>
                  <a:srgbClr val="CC3300"/>
                </a:solidFill>
                <a:sym typeface="Wingdings" pitchFamily="2" charset="2"/>
              </a:rPr>
              <a:t>O(n^2)</a:t>
            </a:r>
            <a:r>
              <a:rPr lang="en-US" sz="2000" dirty="0">
                <a:sym typeface="Wingdings" pitchFamily="2" charset="2"/>
              </a:rPr>
              <a:t> </a:t>
            </a:r>
          </a:p>
          <a:p>
            <a:endParaRPr lang="en-US" sz="2800" dirty="0">
              <a:solidFill>
                <a:srgbClr val="0033CC"/>
              </a:solidFill>
            </a:endParaRPr>
          </a:p>
        </p:txBody>
      </p:sp>
      <p:grpSp>
        <p:nvGrpSpPr>
          <p:cNvPr id="18438" name="Group 4"/>
          <p:cNvGrpSpPr>
            <a:grpSpLocks/>
          </p:cNvGrpSpPr>
          <p:nvPr/>
        </p:nvGrpSpPr>
        <p:grpSpPr bwMode="auto">
          <a:xfrm>
            <a:off x="7788707" y="3314120"/>
            <a:ext cx="844550" cy="1239838"/>
            <a:chOff x="3139" y="2551"/>
            <a:chExt cx="624" cy="763"/>
          </a:xfrm>
        </p:grpSpPr>
        <p:sp>
          <p:nvSpPr>
            <p:cNvPr id="18459" name="Oval 5"/>
            <p:cNvSpPr>
              <a:spLocks noChangeArrowheads="1"/>
            </p:cNvSpPr>
            <p:nvPr/>
          </p:nvSpPr>
          <p:spPr bwMode="auto">
            <a:xfrm>
              <a:off x="3596" y="2551"/>
              <a:ext cx="167" cy="144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l"/>
              <a:r>
                <a:rPr lang="en-US" sz="1200"/>
                <a:t> 2</a:t>
              </a:r>
            </a:p>
          </p:txBody>
        </p:sp>
        <p:sp>
          <p:nvSpPr>
            <p:cNvPr id="18460" name="Oval 6"/>
            <p:cNvSpPr>
              <a:spLocks noChangeArrowheads="1"/>
            </p:cNvSpPr>
            <p:nvPr/>
          </p:nvSpPr>
          <p:spPr bwMode="auto">
            <a:xfrm>
              <a:off x="3289" y="2978"/>
              <a:ext cx="167" cy="144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l"/>
              <a:r>
                <a:rPr lang="en-US" sz="1200"/>
                <a:t> 7</a:t>
              </a:r>
            </a:p>
          </p:txBody>
        </p:sp>
        <p:sp>
          <p:nvSpPr>
            <p:cNvPr id="18461" name="Oval 7"/>
            <p:cNvSpPr>
              <a:spLocks noChangeArrowheads="1"/>
            </p:cNvSpPr>
            <p:nvPr/>
          </p:nvSpPr>
          <p:spPr bwMode="auto">
            <a:xfrm>
              <a:off x="3429" y="2767"/>
              <a:ext cx="164" cy="145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l"/>
              <a:r>
                <a:rPr lang="en-US" sz="1200"/>
                <a:t> 4</a:t>
              </a:r>
            </a:p>
          </p:txBody>
        </p:sp>
        <p:sp>
          <p:nvSpPr>
            <p:cNvPr id="18462" name="Line 8"/>
            <p:cNvSpPr>
              <a:spLocks noChangeShapeType="1"/>
            </p:cNvSpPr>
            <p:nvPr/>
          </p:nvSpPr>
          <p:spPr bwMode="auto">
            <a:xfrm flipH="1">
              <a:off x="3547" y="2684"/>
              <a:ext cx="91" cy="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3" name="Oval 9"/>
            <p:cNvSpPr>
              <a:spLocks noChangeArrowheads="1"/>
            </p:cNvSpPr>
            <p:nvPr/>
          </p:nvSpPr>
          <p:spPr bwMode="auto">
            <a:xfrm>
              <a:off x="3139" y="3170"/>
              <a:ext cx="167" cy="144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l"/>
              <a:r>
                <a:rPr lang="en-US" sz="1200"/>
                <a:t> 9</a:t>
              </a:r>
            </a:p>
          </p:txBody>
        </p:sp>
        <p:sp>
          <p:nvSpPr>
            <p:cNvPr id="18464" name="Line 10"/>
            <p:cNvSpPr>
              <a:spLocks noChangeShapeType="1"/>
            </p:cNvSpPr>
            <p:nvPr/>
          </p:nvSpPr>
          <p:spPr bwMode="auto">
            <a:xfrm flipH="1">
              <a:off x="3398" y="2906"/>
              <a:ext cx="76" cy="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5" name="Line 11"/>
            <p:cNvSpPr>
              <a:spLocks noChangeShapeType="1"/>
            </p:cNvSpPr>
            <p:nvPr/>
          </p:nvSpPr>
          <p:spPr bwMode="auto">
            <a:xfrm flipH="1">
              <a:off x="3255" y="3098"/>
              <a:ext cx="69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39" name="Group 4"/>
          <p:cNvGrpSpPr>
            <a:grpSpLocks/>
          </p:cNvGrpSpPr>
          <p:nvPr/>
        </p:nvGrpSpPr>
        <p:grpSpPr bwMode="auto">
          <a:xfrm>
            <a:off x="6760800" y="1524986"/>
            <a:ext cx="2055813" cy="890587"/>
            <a:chOff x="3839" y="1949"/>
            <a:chExt cx="1762" cy="881"/>
          </a:xfrm>
        </p:grpSpPr>
        <p:sp>
          <p:nvSpPr>
            <p:cNvPr id="18445" name="Oval 5"/>
            <p:cNvSpPr>
              <a:spLocks noChangeArrowheads="1"/>
            </p:cNvSpPr>
            <p:nvPr/>
          </p:nvSpPr>
          <p:spPr bwMode="auto">
            <a:xfrm>
              <a:off x="5381" y="2599"/>
              <a:ext cx="220" cy="22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l"/>
              <a:r>
                <a:rPr lang="en-US" sz="1200" b="1"/>
                <a:t> 9</a:t>
              </a:r>
            </a:p>
          </p:txBody>
        </p:sp>
        <p:grpSp>
          <p:nvGrpSpPr>
            <p:cNvPr id="18446" name="Group 6"/>
            <p:cNvGrpSpPr>
              <a:grpSpLocks/>
            </p:cNvGrpSpPr>
            <p:nvPr/>
          </p:nvGrpSpPr>
          <p:grpSpPr bwMode="auto">
            <a:xfrm>
              <a:off x="3839" y="1949"/>
              <a:ext cx="1432" cy="881"/>
              <a:chOff x="3839" y="1949"/>
              <a:chExt cx="1432" cy="881"/>
            </a:xfrm>
          </p:grpSpPr>
          <p:sp>
            <p:nvSpPr>
              <p:cNvPr id="18448" name="Oval 7"/>
              <p:cNvSpPr>
                <a:spLocks noChangeArrowheads="1"/>
              </p:cNvSpPr>
              <p:nvPr/>
            </p:nvSpPr>
            <p:spPr bwMode="auto">
              <a:xfrm>
                <a:off x="4610" y="1949"/>
                <a:ext cx="220" cy="220"/>
              </a:xfrm>
              <a:prstGeom prst="ellipse">
                <a:avLst/>
              </a:prstGeom>
              <a:solidFill>
                <a:srgbClr val="FFCC99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l"/>
                <a:r>
                  <a:rPr lang="en-US" sz="1200" b="1"/>
                  <a:t> 5</a:t>
                </a:r>
              </a:p>
            </p:txBody>
          </p:sp>
          <p:sp>
            <p:nvSpPr>
              <p:cNvPr id="18449" name="Oval 8"/>
              <p:cNvSpPr>
                <a:spLocks noChangeArrowheads="1"/>
              </p:cNvSpPr>
              <p:nvPr/>
            </p:nvSpPr>
            <p:spPr bwMode="auto">
              <a:xfrm>
                <a:off x="5051" y="2279"/>
                <a:ext cx="220" cy="220"/>
              </a:xfrm>
              <a:prstGeom prst="ellipse">
                <a:avLst/>
              </a:prstGeom>
              <a:solidFill>
                <a:srgbClr val="FFCC99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l"/>
                <a:r>
                  <a:rPr lang="en-US" sz="1200" b="1"/>
                  <a:t> 7</a:t>
                </a:r>
              </a:p>
            </p:txBody>
          </p:sp>
          <p:sp>
            <p:nvSpPr>
              <p:cNvPr id="18450" name="Oval 9"/>
              <p:cNvSpPr>
                <a:spLocks noChangeArrowheads="1"/>
              </p:cNvSpPr>
              <p:nvPr/>
            </p:nvSpPr>
            <p:spPr bwMode="auto">
              <a:xfrm>
                <a:off x="4390" y="2610"/>
                <a:ext cx="220" cy="220"/>
              </a:xfrm>
              <a:prstGeom prst="ellipse">
                <a:avLst/>
              </a:prstGeom>
              <a:solidFill>
                <a:srgbClr val="FFCC99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l"/>
                <a:r>
                  <a:rPr lang="en-US" sz="1200" b="1"/>
                  <a:t> 4</a:t>
                </a:r>
              </a:p>
            </p:txBody>
          </p:sp>
          <p:sp>
            <p:nvSpPr>
              <p:cNvPr id="18451" name="Oval 10"/>
              <p:cNvSpPr>
                <a:spLocks noChangeArrowheads="1"/>
              </p:cNvSpPr>
              <p:nvPr/>
            </p:nvSpPr>
            <p:spPr bwMode="auto">
              <a:xfrm>
                <a:off x="4720" y="2610"/>
                <a:ext cx="221" cy="218"/>
              </a:xfrm>
              <a:prstGeom prst="ellipse">
                <a:avLst/>
              </a:prstGeom>
              <a:solidFill>
                <a:srgbClr val="FFCC99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l"/>
                <a:r>
                  <a:rPr lang="en-US" sz="1200" b="1"/>
                  <a:t> 6</a:t>
                </a:r>
              </a:p>
            </p:txBody>
          </p:sp>
          <p:sp>
            <p:nvSpPr>
              <p:cNvPr id="18452" name="Oval 11"/>
              <p:cNvSpPr>
                <a:spLocks noChangeArrowheads="1"/>
              </p:cNvSpPr>
              <p:nvPr/>
            </p:nvSpPr>
            <p:spPr bwMode="auto">
              <a:xfrm>
                <a:off x="3839" y="2610"/>
                <a:ext cx="220" cy="219"/>
              </a:xfrm>
              <a:prstGeom prst="ellipse">
                <a:avLst/>
              </a:prstGeom>
              <a:solidFill>
                <a:srgbClr val="FFCC99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l"/>
                <a:r>
                  <a:rPr lang="en-US" sz="1200" b="1"/>
                  <a:t> 2</a:t>
                </a:r>
              </a:p>
            </p:txBody>
          </p:sp>
          <p:sp>
            <p:nvSpPr>
              <p:cNvPr id="18453" name="Oval 12"/>
              <p:cNvSpPr>
                <a:spLocks noChangeArrowheads="1"/>
              </p:cNvSpPr>
              <p:nvPr/>
            </p:nvSpPr>
            <p:spPr bwMode="auto">
              <a:xfrm>
                <a:off x="4169" y="2279"/>
                <a:ext cx="221" cy="220"/>
              </a:xfrm>
              <a:prstGeom prst="ellipse">
                <a:avLst/>
              </a:prstGeom>
              <a:solidFill>
                <a:srgbClr val="FFCC99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l"/>
                <a:r>
                  <a:rPr lang="en-US" sz="1200" b="1"/>
                  <a:t>3</a:t>
                </a:r>
              </a:p>
            </p:txBody>
          </p:sp>
          <p:sp>
            <p:nvSpPr>
              <p:cNvPr id="18454" name="Line 13"/>
              <p:cNvSpPr>
                <a:spLocks noChangeShapeType="1"/>
              </p:cNvSpPr>
              <p:nvPr/>
            </p:nvSpPr>
            <p:spPr bwMode="auto">
              <a:xfrm flipH="1">
                <a:off x="4390" y="2169"/>
                <a:ext cx="220" cy="1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5" name="Line 14"/>
              <p:cNvSpPr>
                <a:spLocks noChangeShapeType="1"/>
              </p:cNvSpPr>
              <p:nvPr/>
            </p:nvSpPr>
            <p:spPr bwMode="auto">
              <a:xfrm>
                <a:off x="4830" y="2169"/>
                <a:ext cx="221" cy="1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6" name="Line 15"/>
              <p:cNvSpPr>
                <a:spLocks noChangeShapeType="1"/>
              </p:cNvSpPr>
              <p:nvPr/>
            </p:nvSpPr>
            <p:spPr bwMode="auto">
              <a:xfrm>
                <a:off x="4390" y="2499"/>
                <a:ext cx="110" cy="1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7" name="Line 16"/>
              <p:cNvSpPr>
                <a:spLocks noChangeShapeType="1"/>
              </p:cNvSpPr>
              <p:nvPr/>
            </p:nvSpPr>
            <p:spPr bwMode="auto">
              <a:xfrm flipH="1">
                <a:off x="4941" y="2499"/>
                <a:ext cx="110" cy="1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8" name="Line 17"/>
              <p:cNvSpPr>
                <a:spLocks noChangeShapeType="1"/>
              </p:cNvSpPr>
              <p:nvPr/>
            </p:nvSpPr>
            <p:spPr bwMode="auto">
              <a:xfrm flipH="1">
                <a:off x="4059" y="2499"/>
                <a:ext cx="110" cy="1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47" name="Line 18"/>
            <p:cNvSpPr>
              <a:spLocks noChangeShapeType="1"/>
            </p:cNvSpPr>
            <p:nvPr/>
          </p:nvSpPr>
          <p:spPr bwMode="auto">
            <a:xfrm>
              <a:off x="5271" y="2490"/>
              <a:ext cx="110" cy="1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advClick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557" y="0"/>
            <a:ext cx="8426910" cy="816042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9" y="1001486"/>
            <a:ext cx="8229601" cy="494350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68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Merge Sort</a:t>
            </a:r>
            <a:r>
              <a:rPr lang="en-US" dirty="0"/>
              <a:t> | Recursive </a:t>
            </a:r>
            <a:r>
              <a:rPr lang="en-US" sz="3600" dirty="0"/>
              <a:t>(1 of 2) </a:t>
            </a:r>
            <a:endParaRPr dirty="0"/>
          </a:p>
        </p:txBody>
      </p:sp>
      <p:sp>
        <p:nvSpPr>
          <p:cNvPr id="63" name="Algorithm  mergeSort(a,  tempArray,  first, last)…"/>
          <p:cNvSpPr txBox="1"/>
          <p:nvPr/>
        </p:nvSpPr>
        <p:spPr>
          <a:xfrm>
            <a:off x="457200" y="1116933"/>
            <a:ext cx="8536950" cy="320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600"/>
              </a:spcBef>
              <a:defRPr sz="1800"/>
            </a:pPr>
            <a:r>
              <a:rPr b="1" i="1" dirty="0">
                <a:latin typeface="Times"/>
                <a:ea typeface="Times"/>
                <a:cs typeface="Times"/>
                <a:sym typeface="Times"/>
              </a:rPr>
              <a:t>Algorithm  </a:t>
            </a:r>
            <a:r>
              <a:rPr dirty="0" err="1"/>
              <a:t>mergeSort</a:t>
            </a:r>
            <a:r>
              <a:rPr dirty="0"/>
              <a:t>(a,  </a:t>
            </a:r>
            <a:r>
              <a:rPr dirty="0" err="1"/>
              <a:t>tempArray</a:t>
            </a:r>
            <a:r>
              <a:rPr dirty="0"/>
              <a:t>,  </a:t>
            </a:r>
            <a:r>
              <a:rPr b="1" dirty="0"/>
              <a:t>first</a:t>
            </a:r>
            <a:r>
              <a:rPr dirty="0"/>
              <a:t>, last)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6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 dirty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rPr dirty="0"/>
              <a:t>Sorts the array entries </a:t>
            </a:r>
            <a:r>
              <a:rPr i="0" dirty="0">
                <a:latin typeface="+mj-lt"/>
                <a:ea typeface="+mj-ea"/>
                <a:cs typeface="+mj-cs"/>
                <a:sym typeface="Arial"/>
              </a:rPr>
              <a:t>a[</a:t>
            </a:r>
            <a:r>
              <a:rPr i="0" dirty="0" err="1">
                <a:latin typeface="+mj-lt"/>
                <a:ea typeface="+mj-ea"/>
                <a:cs typeface="+mj-cs"/>
                <a:sym typeface="Arial"/>
              </a:rPr>
              <a:t>first..last</a:t>
            </a:r>
            <a:r>
              <a:rPr i="0" dirty="0">
                <a:latin typeface="+mj-lt"/>
                <a:ea typeface="+mj-ea"/>
                <a:cs typeface="+mj-cs"/>
                <a:sym typeface="Arial"/>
              </a:rPr>
              <a:t>] </a:t>
            </a:r>
            <a:r>
              <a:rPr dirty="0"/>
              <a:t>recursively.</a:t>
            </a:r>
          </a:p>
          <a:p>
            <a:pPr defTabSz="457200">
              <a:spcBef>
                <a:spcPts val="600"/>
              </a:spcBef>
              <a:defRPr sz="1800"/>
            </a:pPr>
            <a:r>
              <a:rPr dirty="0"/>
              <a:t>if (first &lt; last)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6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{</a:t>
            </a:r>
          </a:p>
          <a:p>
            <a:pPr marR="2146300" lvl="2" indent="457200" defTabSz="457200">
              <a:spcBef>
                <a:spcPts val="600"/>
              </a:spcBef>
              <a:defRPr sz="1800"/>
            </a:pPr>
            <a:r>
              <a:rPr dirty="0"/>
              <a:t>mid</a:t>
            </a:r>
            <a:r>
              <a:rPr spc="-127" dirty="0"/>
              <a:t> </a:t>
            </a:r>
            <a:r>
              <a:rPr dirty="0"/>
              <a:t>=</a:t>
            </a:r>
            <a:r>
              <a:rPr spc="-172" dirty="0"/>
              <a:t>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approximate</a:t>
            </a:r>
            <a:r>
              <a:rPr i="1" spc="-2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midpoint</a:t>
            </a:r>
            <a:r>
              <a:rPr i="1" spc="-2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between</a:t>
            </a:r>
            <a:r>
              <a:rPr i="1" spc="-292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dirty="0"/>
              <a:t>first</a:t>
            </a:r>
            <a:r>
              <a:rPr spc="-464" dirty="0"/>
              <a:t>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i="1" spc="-285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dirty="0"/>
              <a:t>last </a:t>
            </a:r>
            <a:endParaRPr lang="en-US" dirty="0"/>
          </a:p>
          <a:p>
            <a:pPr marR="2146300" lvl="2" indent="457200" defTabSz="457200">
              <a:spcBef>
                <a:spcPts val="600"/>
              </a:spcBef>
              <a:defRPr sz="1800"/>
            </a:pPr>
            <a:r>
              <a:rPr dirty="0" err="1"/>
              <a:t>mergeSort</a:t>
            </a:r>
            <a:r>
              <a:rPr dirty="0"/>
              <a:t>(a, </a:t>
            </a:r>
            <a:r>
              <a:rPr dirty="0" err="1"/>
              <a:t>tempArray</a:t>
            </a:r>
            <a:r>
              <a:rPr dirty="0"/>
              <a:t>,  first,  mid) </a:t>
            </a:r>
            <a:endParaRPr lang="en-US" dirty="0"/>
          </a:p>
          <a:p>
            <a:pPr marR="2146300" lvl="2" indent="457200" defTabSz="457200">
              <a:spcBef>
                <a:spcPts val="600"/>
              </a:spcBef>
              <a:defRPr sz="1800"/>
            </a:pPr>
            <a:r>
              <a:rPr dirty="0" err="1"/>
              <a:t>mergeSort</a:t>
            </a:r>
            <a:r>
              <a:rPr dirty="0"/>
              <a:t>(a, </a:t>
            </a:r>
            <a:r>
              <a:rPr dirty="0" err="1"/>
              <a:t>tempArray</a:t>
            </a:r>
            <a:r>
              <a:rPr dirty="0"/>
              <a:t>, mid + 1,</a:t>
            </a:r>
            <a:r>
              <a:rPr spc="172" dirty="0"/>
              <a:t> </a:t>
            </a:r>
            <a:r>
              <a:rPr dirty="0"/>
              <a:t>last)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457200" defTabSz="457200">
              <a:spcBef>
                <a:spcPts val="6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Merge the sorted halves </a:t>
            </a:r>
            <a:r>
              <a:rPr i="0" dirty="0">
                <a:latin typeface="+mj-lt"/>
                <a:ea typeface="+mj-ea"/>
                <a:cs typeface="+mj-cs"/>
                <a:sym typeface="Arial"/>
              </a:rPr>
              <a:t>a[</a:t>
            </a:r>
            <a:r>
              <a:rPr i="0" dirty="0" err="1">
                <a:latin typeface="+mj-lt"/>
                <a:ea typeface="+mj-ea"/>
                <a:cs typeface="+mj-cs"/>
                <a:sym typeface="Arial"/>
              </a:rPr>
              <a:t>first..mid</a:t>
            </a:r>
            <a:r>
              <a:rPr i="0" dirty="0">
                <a:latin typeface="+mj-lt"/>
                <a:ea typeface="+mj-ea"/>
                <a:cs typeface="+mj-cs"/>
                <a:sym typeface="Arial"/>
              </a:rPr>
              <a:t>] </a:t>
            </a:r>
            <a:r>
              <a:rPr dirty="0"/>
              <a:t>and </a:t>
            </a:r>
            <a:r>
              <a:rPr i="0" dirty="0">
                <a:latin typeface="+mj-lt"/>
                <a:ea typeface="+mj-ea"/>
                <a:cs typeface="+mj-cs"/>
                <a:sym typeface="Arial"/>
              </a:rPr>
              <a:t>a[mid + 1..last] </a:t>
            </a:r>
            <a:r>
              <a:rPr dirty="0"/>
              <a:t>using the array </a:t>
            </a:r>
            <a:r>
              <a:rPr i="0" dirty="0" err="1">
                <a:latin typeface="+mj-lt"/>
                <a:ea typeface="+mj-ea"/>
                <a:cs typeface="+mj-cs"/>
                <a:sym typeface="Arial"/>
              </a:rPr>
              <a:t>tempArray</a:t>
            </a:r>
            <a:endParaRPr i="0" dirty="0"/>
          </a:p>
          <a:p>
            <a:pPr defTabSz="457200">
              <a:spcBef>
                <a:spcPts val="6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3852972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>
            <a:spLocks noGrp="1"/>
          </p:cNvSpPr>
          <p:nvPr>
            <p:ph type="title"/>
          </p:nvPr>
        </p:nvSpPr>
        <p:spPr>
          <a:xfrm>
            <a:off x="286011" y="92764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Merge Sort</a:t>
            </a:r>
            <a:r>
              <a:rPr lang="en-US" dirty="0"/>
              <a:t> | Recursive </a:t>
            </a:r>
            <a:r>
              <a:rPr lang="en-US" sz="3600" dirty="0"/>
              <a:t>(2 of 2) </a:t>
            </a:r>
            <a:endParaRPr dirty="0"/>
          </a:p>
        </p:txBody>
      </p:sp>
      <p:sp>
        <p:nvSpPr>
          <p:cNvPr id="67" name="Algorithm merge(a, tempArray, first, mid, last)…"/>
          <p:cNvSpPr txBox="1"/>
          <p:nvPr/>
        </p:nvSpPr>
        <p:spPr>
          <a:xfrm>
            <a:off x="558247" y="900580"/>
            <a:ext cx="6507494" cy="517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00"/>
              </a:spcBef>
              <a:defRPr sz="1600"/>
            </a:pPr>
            <a:r>
              <a:rPr b="1" i="1" dirty="0">
                <a:latin typeface="Times"/>
                <a:ea typeface="Times"/>
                <a:cs typeface="Times"/>
                <a:sym typeface="Times"/>
              </a:rPr>
              <a:t>Algorithm </a:t>
            </a:r>
            <a:r>
              <a:rPr dirty="0"/>
              <a:t>merge(a, </a:t>
            </a:r>
            <a:r>
              <a:rPr dirty="0" err="1"/>
              <a:t>tempArray</a:t>
            </a:r>
            <a:r>
              <a:rPr dirty="0"/>
              <a:t>, </a:t>
            </a:r>
            <a:r>
              <a:rPr b="1" dirty="0"/>
              <a:t>first, mid, last)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100"/>
              </a:spcBef>
              <a:defRPr sz="1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 dirty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rPr dirty="0"/>
              <a:t>Merges the adjacent subarrays </a:t>
            </a:r>
            <a:r>
              <a:rPr i="0" dirty="0">
                <a:latin typeface="+mj-lt"/>
                <a:ea typeface="+mj-ea"/>
                <a:cs typeface="+mj-cs"/>
                <a:sym typeface="Arial"/>
              </a:rPr>
              <a:t>a[</a:t>
            </a:r>
            <a:r>
              <a:rPr i="0" dirty="0" err="1">
                <a:latin typeface="+mj-lt"/>
                <a:ea typeface="+mj-ea"/>
                <a:cs typeface="+mj-cs"/>
                <a:sym typeface="Arial"/>
              </a:rPr>
              <a:t>first..mid</a:t>
            </a:r>
            <a:r>
              <a:rPr i="0" dirty="0">
                <a:latin typeface="+mj-lt"/>
                <a:ea typeface="+mj-ea"/>
                <a:cs typeface="+mj-cs"/>
                <a:sym typeface="Arial"/>
              </a:rPr>
              <a:t>] </a:t>
            </a:r>
            <a:r>
              <a:rPr dirty="0"/>
              <a:t>and </a:t>
            </a:r>
            <a:r>
              <a:rPr i="0" dirty="0">
                <a:latin typeface="+mj-lt"/>
                <a:ea typeface="+mj-ea"/>
                <a:cs typeface="+mj-cs"/>
                <a:sym typeface="Arial"/>
              </a:rPr>
              <a:t>a[mid + 1..last].</a:t>
            </a:r>
            <a:endParaRPr i="0" dirty="0"/>
          </a:p>
          <a:p>
            <a:pPr marR="3648075" defTabSz="457200">
              <a:spcBef>
                <a:spcPts val="100"/>
              </a:spcBef>
              <a:defRPr sz="1600"/>
            </a:pPr>
            <a:r>
              <a:rPr dirty="0"/>
              <a:t>beginHalf1 = first endHalf1 = mid beginHalf2 = mid + 1</a:t>
            </a:r>
            <a:r>
              <a:rPr spc="346" dirty="0"/>
              <a:t> </a:t>
            </a:r>
            <a:r>
              <a:rPr dirty="0"/>
              <a:t>endHalf2 = last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100"/>
              </a:spcBef>
              <a:defRPr sz="1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 dirty="0">
                <a:latin typeface="+mj-lt"/>
                <a:ea typeface="+mj-ea"/>
                <a:cs typeface="+mj-cs"/>
                <a:sym typeface="Arial"/>
              </a:rPr>
              <a:t>//</a:t>
            </a:r>
            <a:r>
              <a:rPr i="0" spc="-353" dirty="0"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dirty="0"/>
              <a:t>While both subarrays are not </a:t>
            </a:r>
            <a:r>
              <a:rPr spc="-20" dirty="0"/>
              <a:t>empty, </a:t>
            </a:r>
            <a:r>
              <a:rPr dirty="0"/>
              <a:t>compare an entry in one subarray with</a:t>
            </a:r>
          </a:p>
          <a:p>
            <a:pPr defTabSz="457200">
              <a:spcBef>
                <a:spcPts val="100"/>
              </a:spcBef>
              <a:defRPr sz="1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 dirty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rPr dirty="0"/>
              <a:t>an entry in the other; then copy the smaller item into the temporary array</a:t>
            </a:r>
          </a:p>
          <a:p>
            <a:pPr defTabSz="457200">
              <a:spcBef>
                <a:spcPts val="100"/>
              </a:spcBef>
              <a:defRPr sz="1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 dirty="0">
                <a:latin typeface="+mj-lt"/>
                <a:ea typeface="+mj-ea"/>
                <a:cs typeface="+mj-cs"/>
                <a:sym typeface="Arial"/>
              </a:rPr>
              <a:t>index = 0 //</a:t>
            </a:r>
            <a:r>
              <a:rPr i="0" spc="-473" dirty="0"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dirty="0"/>
              <a:t>Next available location in </a:t>
            </a:r>
            <a:r>
              <a:rPr i="0" dirty="0" err="1">
                <a:latin typeface="+mj-lt"/>
                <a:ea typeface="+mj-ea"/>
                <a:cs typeface="+mj-cs"/>
                <a:sym typeface="Arial"/>
              </a:rPr>
              <a:t>tempArray</a:t>
            </a:r>
            <a:endParaRPr i="0" dirty="0"/>
          </a:p>
          <a:p>
            <a:pPr defTabSz="457200">
              <a:spcBef>
                <a:spcPts val="100"/>
              </a:spcBef>
              <a:defRPr sz="1600"/>
            </a:pPr>
            <a:r>
              <a:rPr dirty="0"/>
              <a:t>while ( (beginHalf1 &lt;= endHalf1)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dirty="0"/>
              <a:t>(beginHalf2 &lt;= endHalf2) 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100"/>
              </a:spcBef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{</a:t>
            </a:r>
          </a:p>
          <a:p>
            <a:pPr lvl="2" indent="457200" defTabSz="457200">
              <a:spcBef>
                <a:spcPts val="100"/>
              </a:spcBef>
              <a:defRPr sz="1600"/>
            </a:pPr>
            <a:r>
              <a:rPr dirty="0"/>
              <a:t>if (a[beginHalf1] &lt;= a[beginHalf2])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457200" defTabSz="457200">
              <a:spcBef>
                <a:spcPts val="100"/>
              </a:spcBef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{</a:t>
            </a:r>
          </a:p>
          <a:p>
            <a:pPr marR="1627504" lvl="4" indent="914400" defTabSz="457200">
              <a:spcBef>
                <a:spcPts val="100"/>
              </a:spcBef>
              <a:defRPr sz="1600"/>
            </a:pPr>
            <a:r>
              <a:rPr dirty="0" err="1"/>
              <a:t>tempArray</a:t>
            </a:r>
            <a:r>
              <a:rPr dirty="0"/>
              <a:t>[index]</a:t>
            </a:r>
            <a:r>
              <a:rPr spc="346" dirty="0"/>
              <a:t> </a:t>
            </a:r>
            <a:r>
              <a:rPr dirty="0"/>
              <a:t>=</a:t>
            </a:r>
            <a:r>
              <a:rPr spc="346" dirty="0"/>
              <a:t> </a:t>
            </a:r>
            <a:r>
              <a:rPr dirty="0"/>
              <a:t>a[beginHalf1] beginHalf1++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457200" defTabSz="457200">
              <a:spcBef>
                <a:spcPts val="100"/>
              </a:spcBef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}</a:t>
            </a:r>
          </a:p>
          <a:p>
            <a:pPr lvl="2" indent="457200" defTabSz="457200">
              <a:spcBef>
                <a:spcPts val="100"/>
              </a:spcBef>
              <a:defRPr sz="1600"/>
            </a:pPr>
            <a:r>
              <a:rPr dirty="0"/>
              <a:t>else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457200" defTabSz="457200">
              <a:spcBef>
                <a:spcPts val="100"/>
              </a:spcBef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{</a:t>
            </a:r>
          </a:p>
          <a:p>
            <a:pPr marR="1627504" lvl="4" indent="914400" defTabSz="457200">
              <a:spcBef>
                <a:spcPts val="100"/>
              </a:spcBef>
              <a:defRPr sz="1600"/>
            </a:pPr>
            <a:r>
              <a:rPr dirty="0" err="1"/>
              <a:t>tempArray</a:t>
            </a:r>
            <a:r>
              <a:rPr dirty="0"/>
              <a:t>[index]</a:t>
            </a:r>
            <a:r>
              <a:rPr spc="346" dirty="0"/>
              <a:t> </a:t>
            </a:r>
            <a:r>
              <a:rPr dirty="0"/>
              <a:t>=</a:t>
            </a:r>
            <a:r>
              <a:rPr spc="346" dirty="0"/>
              <a:t> </a:t>
            </a:r>
            <a:r>
              <a:rPr dirty="0"/>
              <a:t>a[beginHalf2] beginHalf2++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457200" defTabSz="457200">
              <a:spcBef>
                <a:spcPts val="100"/>
              </a:spcBef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}</a:t>
            </a:r>
          </a:p>
          <a:p>
            <a:pPr lvl="2" indent="457200" defTabSz="457200">
              <a:spcBef>
                <a:spcPts val="100"/>
              </a:spcBef>
              <a:defRPr sz="1600"/>
            </a:pPr>
            <a:r>
              <a:rPr dirty="0"/>
              <a:t>index++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100"/>
              </a:spcBef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}</a:t>
            </a:r>
          </a:p>
          <a:p>
            <a:pPr defTabSz="457200">
              <a:spcBef>
                <a:spcPts val="100"/>
              </a:spcBef>
              <a:defRPr sz="1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 dirty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rPr dirty="0"/>
              <a:t>Assertion: One subarray has been completely copied to </a:t>
            </a:r>
            <a:r>
              <a:rPr i="0" dirty="0" err="1">
                <a:latin typeface="+mj-lt"/>
                <a:ea typeface="+mj-ea"/>
                <a:cs typeface="+mj-cs"/>
                <a:sym typeface="Arial"/>
              </a:rPr>
              <a:t>tempArray</a:t>
            </a:r>
            <a:r>
              <a:rPr i="0" dirty="0">
                <a:latin typeface="+mj-lt"/>
                <a:ea typeface="+mj-ea"/>
                <a:cs typeface="+mj-cs"/>
                <a:sym typeface="Arial"/>
              </a:rPr>
              <a:t>.</a:t>
            </a:r>
            <a:endParaRPr i="0" dirty="0"/>
          </a:p>
          <a:p>
            <a:pPr defTabSz="457200">
              <a:spcBef>
                <a:spcPts val="100"/>
              </a:spcBef>
              <a:defRPr sz="1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Copy remaining entries from other subarray to </a:t>
            </a:r>
            <a:r>
              <a:rPr i="0" dirty="0" err="1">
                <a:latin typeface="+mj-lt"/>
                <a:ea typeface="+mj-ea"/>
                <a:cs typeface="+mj-cs"/>
                <a:sym typeface="Arial"/>
              </a:rPr>
              <a:t>tempArray</a:t>
            </a:r>
            <a:endParaRPr i="0" dirty="0"/>
          </a:p>
          <a:p>
            <a:pPr defTabSz="457200">
              <a:spcBef>
                <a:spcPts val="100"/>
              </a:spcBef>
              <a:defRPr sz="16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Copy entries from </a:t>
            </a:r>
            <a:r>
              <a:rPr i="0" dirty="0" err="1">
                <a:latin typeface="+mj-lt"/>
                <a:ea typeface="+mj-ea"/>
                <a:cs typeface="+mj-cs"/>
                <a:sym typeface="Arial"/>
              </a:rPr>
              <a:t>tempArray</a:t>
            </a:r>
            <a:r>
              <a:rPr i="0" dirty="0"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dirty="0"/>
              <a:t>to array </a:t>
            </a:r>
            <a:r>
              <a:rPr i="0" dirty="0">
                <a:latin typeface="+mj-lt"/>
                <a:ea typeface="+mj-ea"/>
                <a:cs typeface="+mj-cs"/>
                <a:sym typeface="Arial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2866343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Merge Sort</a:t>
            </a:r>
            <a:r>
              <a:rPr lang="en-US" dirty="0"/>
              <a:t> | Iterative </a:t>
            </a:r>
            <a:endParaRPr dirty="0"/>
          </a:p>
        </p:txBody>
      </p:sp>
      <p:sp>
        <p:nvSpPr>
          <p:cNvPr id="83" name="Content Placeholder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Less simple than recursive version.</a:t>
            </a:r>
          </a:p>
          <a:p>
            <a:pPr lvl="1"/>
            <a:r>
              <a:rPr dirty="0"/>
              <a:t>Need to control the merges</a:t>
            </a:r>
          </a:p>
          <a:p>
            <a:r>
              <a:rPr dirty="0"/>
              <a:t>Will be more efficient of both time and space</a:t>
            </a:r>
          </a:p>
          <a:p>
            <a:pPr lvl="1"/>
            <a:r>
              <a:rPr dirty="0"/>
              <a:t>But, trickier to code without error</a:t>
            </a:r>
          </a:p>
        </p:txBody>
      </p:sp>
    </p:spTree>
    <p:extLst>
      <p:ext uri="{BB962C8B-B14F-4D97-AF65-F5344CB8AC3E}">
        <p14:creationId xmlns:p14="http://schemas.microsoft.com/office/powerpoint/2010/main" val="6358989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Quick Sort</a:t>
            </a:r>
          </a:p>
        </p:txBody>
      </p:sp>
      <p:sp>
        <p:nvSpPr>
          <p:cNvPr id="100" name="Algorithm quickSort(a, first, last)…"/>
          <p:cNvSpPr txBox="1"/>
          <p:nvPr/>
        </p:nvSpPr>
        <p:spPr>
          <a:xfrm>
            <a:off x="783702" y="1119358"/>
            <a:ext cx="5306242" cy="348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/>
            </a:pPr>
            <a:r>
              <a:rPr kumimoji="0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Times"/>
                <a:cs typeface="Times"/>
                <a:sym typeface="Times"/>
              </a:rPr>
              <a:t>Algorithm </a:t>
            </a:r>
            <a:r>
              <a:rPr kumimoji="0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quickSort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(a, first, last)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j-ea"/>
                <a:cs typeface="Helvetica"/>
                <a:sym typeface="Arial"/>
              </a:rPr>
              <a:t>// </a:t>
            </a:r>
            <a:r>
              <a:rPr kumimoji="0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Sorts the array entries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j-ea"/>
                <a:cs typeface="Helvetica"/>
                <a:sym typeface="Arial"/>
              </a:rPr>
              <a:t>a[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j-ea"/>
                <a:cs typeface="Helvetica"/>
                <a:sym typeface="Arial"/>
              </a:rPr>
              <a:t>first..last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j-ea"/>
                <a:cs typeface="Helvetica"/>
                <a:sym typeface="Arial"/>
              </a:rPr>
              <a:t>] </a:t>
            </a:r>
            <a:r>
              <a:rPr kumimoji="0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recursively.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if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(first &lt; last)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{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Choose a pivot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Partition the array about the pivot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j-ea"/>
                <a:cs typeface="Helvetica"/>
                <a:sym typeface="Arial"/>
              </a:rPr>
              <a:t>pivotIndex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j-ea"/>
                <a:cs typeface="Helvetica"/>
                <a:sym typeface="Arial"/>
              </a:rPr>
              <a:t> = </a:t>
            </a:r>
            <a:r>
              <a:rPr kumimoji="0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index of pivot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quickSort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(a, first,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pivotIndex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− 1) // </a:t>
            </a:r>
            <a:r>
              <a:rPr kumimoji="0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Sort Smaller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quickSort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(a,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pivotIndex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+ 1, last) //</a:t>
            </a:r>
            <a:r>
              <a:rPr kumimoji="0" sz="1800" b="0" i="0" u="none" strike="noStrike" kern="0" cap="none" spc="-46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Sort Larger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872563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xfrm>
            <a:off x="315217" y="174297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Quick Sort Partitioning (Part 1)</a:t>
            </a:r>
          </a:p>
        </p:txBody>
      </p:sp>
      <p:sp>
        <p:nvSpPr>
          <p:cNvPr id="131" name="Adjusting the Partition Algorithm"/>
          <p:cNvSpPr txBox="1">
            <a:spLocks noGrp="1"/>
          </p:cNvSpPr>
          <p:nvPr>
            <p:ph type="body" sz="quarter" idx="1"/>
          </p:nvPr>
        </p:nvSpPr>
        <p:spPr>
          <a:xfrm>
            <a:off x="457200" y="5899079"/>
            <a:ext cx="8229600" cy="512937"/>
          </a:xfrm>
          <a:prstGeom prst="rect">
            <a:avLst/>
          </a:prstGeom>
        </p:spPr>
        <p:txBody>
          <a:bodyPr>
            <a:normAutofit/>
          </a:bodyPr>
          <a:lstStyle>
            <a:lvl1pPr defTabSz="475487">
              <a:defRPr sz="2288"/>
            </a:lvl1pPr>
          </a:lstStyle>
          <a:p>
            <a:r>
              <a:rPr sz="1800" b="0" dirty="0"/>
              <a:t>Adjusting the Partition Algorithm</a:t>
            </a:r>
          </a:p>
        </p:txBody>
      </p:sp>
      <p:sp>
        <p:nvSpPr>
          <p:cNvPr id="132" name="Algorithm partition(a, first, last)…"/>
          <p:cNvSpPr txBox="1"/>
          <p:nvPr/>
        </p:nvSpPr>
        <p:spPr>
          <a:xfrm>
            <a:off x="457200" y="1011014"/>
            <a:ext cx="8531087" cy="405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00"/>
              </a:spcBef>
              <a:defRPr sz="1800" b="1"/>
            </a:pPr>
            <a:r>
              <a:rPr i="1">
                <a:latin typeface="Times"/>
                <a:ea typeface="Times"/>
                <a:cs typeface="Times"/>
                <a:sym typeface="Times"/>
              </a:rPr>
              <a:t>Algorithm </a:t>
            </a:r>
            <a:r>
              <a:t>partition(a, first, last)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100"/>
              </a:spcBef>
              <a:defRPr sz="1800"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t>Partitions an array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a[first..last] </a:t>
            </a:r>
            <a:r>
              <a:t>as part of quick sort into two subarrays named</a:t>
            </a:r>
          </a:p>
          <a:p>
            <a:pPr defTabSz="457200">
              <a:spcBef>
                <a:spcPts val="100"/>
              </a:spcBef>
              <a:defRPr sz="1800"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Smaller </a:t>
            </a:r>
            <a:r>
              <a:t>and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Larger </a:t>
            </a:r>
            <a:r>
              <a:t>that are separated by a single entry—the pivot—named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pivotValue</a:t>
            </a:r>
            <a:r>
              <a:rPr i="0"/>
              <a:t>.</a:t>
            </a:r>
          </a:p>
          <a:p>
            <a:pPr defTabSz="457200">
              <a:spcBef>
                <a:spcPts val="100"/>
              </a:spcBef>
              <a:defRPr sz="1800"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rPr i="0" spc="-60">
                <a:latin typeface="+mj-lt"/>
                <a:ea typeface="+mj-ea"/>
                <a:cs typeface="+mj-cs"/>
                <a:sym typeface="Arial"/>
              </a:rPr>
              <a:t> </a:t>
            </a:r>
            <a:r>
              <a:t>Entries in</a:t>
            </a:r>
            <a:r>
              <a:rPr spc="-7"/>
              <a:t>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Smaller</a:t>
            </a:r>
            <a:r>
              <a:rPr i="0" spc="-30">
                <a:latin typeface="+mj-lt"/>
                <a:ea typeface="+mj-ea"/>
                <a:cs typeface="+mj-cs"/>
                <a:sym typeface="Arial"/>
              </a:rPr>
              <a:t> </a:t>
            </a:r>
            <a:r>
              <a:t>a</a:t>
            </a:r>
            <a:r>
              <a:rPr spc="-45"/>
              <a:t>r</a:t>
            </a:r>
            <a:r>
              <a:t>e  </a:t>
            </a:r>
            <a:r>
              <a:rPr i="0"/>
              <a:t>&lt;= 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pivotValue</a:t>
            </a:r>
            <a:r>
              <a:rPr i="0" spc="-30">
                <a:latin typeface="+mj-lt"/>
                <a:ea typeface="+mj-ea"/>
                <a:cs typeface="+mj-cs"/>
                <a:sym typeface="Arial"/>
              </a:rPr>
              <a:t> </a:t>
            </a:r>
            <a:r>
              <a:t>and appear be</a:t>
            </a:r>
            <a:r>
              <a:rPr spc="-30"/>
              <a:t>f</a:t>
            </a:r>
            <a:r>
              <a:t>o</a:t>
            </a:r>
            <a:r>
              <a:rPr spc="-45"/>
              <a:t>r</a:t>
            </a:r>
            <a:r>
              <a:t>e</a:t>
            </a:r>
            <a:r>
              <a:rPr spc="-7"/>
              <a:t>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pivotValue</a:t>
            </a:r>
            <a:r>
              <a:rPr i="0" spc="-30">
                <a:latin typeface="+mj-lt"/>
                <a:ea typeface="+mj-ea"/>
                <a:cs typeface="+mj-cs"/>
                <a:sym typeface="Arial"/>
              </a:rPr>
              <a:t> </a:t>
            </a:r>
            <a:r>
              <a:t>in the ar</a:t>
            </a:r>
            <a:r>
              <a:rPr spc="-45"/>
              <a:t>r</a:t>
            </a:r>
            <a:r>
              <a:t>a</a:t>
            </a:r>
            <a:r>
              <a:rPr spc="-7"/>
              <a:t>y</a:t>
            </a:r>
            <a:r>
              <a:rPr i="0"/>
              <a:t>.</a:t>
            </a:r>
          </a:p>
          <a:p>
            <a:pPr defTabSz="457200">
              <a:spcBef>
                <a:spcPts val="100"/>
              </a:spcBef>
              <a:defRPr sz="1800"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t>Entries in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Larger </a:t>
            </a:r>
            <a:r>
              <a:t>are </a:t>
            </a:r>
            <a:r>
              <a:rPr i="0"/>
              <a:t>&gt;=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pivotValue </a:t>
            </a:r>
            <a:r>
              <a:t>and appear after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pivotValue </a:t>
            </a:r>
            <a:r>
              <a:t>in the array.</a:t>
            </a:r>
          </a:p>
          <a:p>
            <a:pPr defTabSz="457200">
              <a:spcBef>
                <a:spcPts val="100"/>
              </a:spcBef>
              <a:defRPr sz="1800">
                <a:solidFill>
                  <a:schemeClr val="accent6"/>
                </a:solidFill>
              </a:defRPr>
            </a:pPr>
            <a:r>
              <a:t>// 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Precondition</a:t>
            </a:r>
            <a:r>
              <a:t>:  first  &gt;=  0;  first  &lt;  a.length;  last  –  first  &gt;=  3;  last  &lt; a.length.</a:t>
            </a:r>
          </a:p>
          <a:p>
            <a:pPr defTabSz="457200">
              <a:spcBef>
                <a:spcPts val="100"/>
              </a:spcBef>
              <a:defRPr sz="1800"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t>Returns the index of the pivot.</a:t>
            </a:r>
          </a:p>
          <a:p>
            <a:pPr defTabSz="457200">
              <a:spcBef>
                <a:spcPts val="100"/>
              </a:spcBef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mid = </a:t>
            </a:r>
            <a:r>
              <a:t>index of the array’s middle entry</a:t>
            </a:r>
          </a:p>
          <a:p>
            <a:pPr defTabSz="457200">
              <a:spcBef>
                <a:spcPts val="100"/>
              </a:spcBef>
              <a:defRPr sz="1800"/>
            </a:pPr>
            <a:r>
              <a:t>sortFirstMiddleLast(a, first, mid, last)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100"/>
              </a:spcBef>
              <a:defRPr sz="1800"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t>Assertion: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a[mid] </a:t>
            </a:r>
            <a:r>
              <a:t>is the pivot, that is,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pivotValue</a:t>
            </a:r>
            <a:r>
              <a:t>;</a:t>
            </a:r>
          </a:p>
          <a:p>
            <a:pPr defTabSz="457200">
              <a:spcBef>
                <a:spcPts val="100"/>
              </a:spcBef>
              <a:defRPr sz="1800"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a[first] </a:t>
            </a:r>
            <a:r>
              <a:rPr i="0"/>
              <a:t>&lt;=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pivotValue </a:t>
            </a:r>
            <a:r>
              <a:t>and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a[last] &gt;= pivotValue</a:t>
            </a:r>
            <a:r>
              <a:t>, so do not compare these two</a:t>
            </a:r>
          </a:p>
          <a:p>
            <a:pPr defTabSz="457200">
              <a:spcBef>
                <a:spcPts val="100"/>
              </a:spcBef>
              <a:defRPr sz="1800"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t>array entries with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pivotValue.</a:t>
            </a:r>
            <a:endParaRPr i="0"/>
          </a:p>
          <a:p>
            <a:pPr marR="1619250" defTabSz="457200">
              <a:spcBef>
                <a:spcPts val="100"/>
              </a:spcBef>
              <a:defRPr sz="1800"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</a:t>
            </a:r>
            <a:r>
              <a:rPr i="0" spc="-330"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spc="-22"/>
              <a:t>Move</a:t>
            </a:r>
            <a:r>
              <a:rPr spc="-292"/>
              <a:t>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pivotValue</a:t>
            </a:r>
            <a:r>
              <a:rPr i="0" spc="-337">
                <a:latin typeface="+mj-lt"/>
                <a:ea typeface="+mj-ea"/>
                <a:cs typeface="+mj-cs"/>
                <a:sym typeface="Arial"/>
              </a:rPr>
              <a:t> </a:t>
            </a:r>
            <a:r>
              <a:t>to</a:t>
            </a:r>
            <a:r>
              <a:rPr spc="-292"/>
              <a:t> </a:t>
            </a:r>
            <a:r>
              <a:t>next-to-last</a:t>
            </a:r>
            <a:r>
              <a:rPr spc="-292"/>
              <a:t> </a:t>
            </a:r>
            <a:r>
              <a:t>position</a:t>
            </a:r>
            <a:r>
              <a:rPr spc="-292"/>
              <a:t> </a:t>
            </a:r>
            <a:r>
              <a:t>in</a:t>
            </a:r>
            <a:r>
              <a:rPr spc="-292"/>
              <a:t> </a:t>
            </a:r>
            <a:r>
              <a:t>array Exchange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a[mid] </a:t>
            </a:r>
            <a:r>
              <a:t>and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a[last –</a:t>
            </a:r>
            <a:r>
              <a:rPr i="0" spc="225"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1]</a:t>
            </a:r>
          </a:p>
          <a:p>
            <a:pPr marR="2604135" defTabSz="457200">
              <a:spcBef>
                <a:spcPts val="100"/>
              </a:spcBef>
              <a:defRPr sz="1800"/>
            </a:pPr>
            <a:r>
              <a:t>pivotIndex = last – 1 pivotValue = a[pivotIndex]</a:t>
            </a:r>
          </a:p>
        </p:txBody>
      </p:sp>
    </p:spTree>
    <p:extLst>
      <p:ext uri="{BB962C8B-B14F-4D97-AF65-F5344CB8AC3E}">
        <p14:creationId xmlns:p14="http://schemas.microsoft.com/office/powerpoint/2010/main" val="368139773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xfrm>
            <a:off x="249435" y="-101601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Quick Sort Partitioning (Part 2)</a:t>
            </a:r>
          </a:p>
        </p:txBody>
      </p:sp>
      <p:sp>
        <p:nvSpPr>
          <p:cNvPr id="135" name="Adjusting the Partition Algorithm"/>
          <p:cNvSpPr txBox="1">
            <a:spLocks noGrp="1"/>
          </p:cNvSpPr>
          <p:nvPr>
            <p:ph type="body" sz="quarter" idx="1"/>
          </p:nvPr>
        </p:nvSpPr>
        <p:spPr>
          <a:xfrm>
            <a:off x="457200" y="5905561"/>
            <a:ext cx="8229600" cy="506455"/>
          </a:xfrm>
          <a:prstGeom prst="rect">
            <a:avLst/>
          </a:prstGeom>
        </p:spPr>
        <p:txBody>
          <a:bodyPr>
            <a:normAutofit/>
          </a:bodyPr>
          <a:lstStyle>
            <a:lvl1pPr defTabSz="475487">
              <a:defRPr sz="2288"/>
            </a:lvl1pPr>
          </a:lstStyle>
          <a:p>
            <a:r>
              <a:rPr sz="1800" b="0" dirty="0"/>
              <a:t>Adjusting the Partition Algorithm</a:t>
            </a:r>
          </a:p>
        </p:txBody>
      </p:sp>
      <p:sp>
        <p:nvSpPr>
          <p:cNvPr id="136" name="// Determine two subarrays:…"/>
          <p:cNvSpPr txBox="1"/>
          <p:nvPr/>
        </p:nvSpPr>
        <p:spPr>
          <a:xfrm>
            <a:off x="443971" y="703834"/>
            <a:ext cx="8607995" cy="5450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t>Determine two subarrays:</a:t>
            </a:r>
          </a:p>
          <a:p>
            <a:pPr defTabSz="457200">
              <a:tabLst>
                <a:tab pos="787400" algn="l"/>
              </a:tabLst>
              <a:defRPr sz="1800">
                <a:solidFill>
                  <a:schemeClr val="accent6"/>
                </a:solidFill>
              </a:defRPr>
            </a:pPr>
            <a:r>
              <a:t>//	Smaller = a[first..endSmaller]</a:t>
            </a:r>
            <a:r>
              <a:rPr spc="-22"/>
              <a:t>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</a:p>
          <a:p>
            <a:pPr defTabSz="457200">
              <a:tabLst>
                <a:tab pos="787400" algn="l"/>
              </a:tabLst>
              <a:defRPr sz="1800">
                <a:solidFill>
                  <a:schemeClr val="accent6"/>
                </a:solidFill>
              </a:defRPr>
            </a:pPr>
            <a:r>
              <a:t>//	Larger =</a:t>
            </a:r>
            <a:r>
              <a:rPr spc="120"/>
              <a:t> </a:t>
            </a:r>
            <a:r>
              <a:t>a[endSmaller+1..last–1]</a:t>
            </a:r>
          </a:p>
          <a:p>
            <a:pPr defTabSz="457200">
              <a:defRPr sz="1800"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t>such that entries in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Smaller </a:t>
            </a:r>
            <a:r>
              <a:t>are </a:t>
            </a:r>
            <a:r>
              <a:rPr i="0"/>
              <a:t>&lt;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= pivotValue </a:t>
            </a:r>
            <a:r>
              <a:t>and entries in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Larger </a:t>
            </a:r>
            <a:r>
              <a:t>are </a:t>
            </a:r>
            <a:r>
              <a:rPr i="0"/>
              <a:t>&gt;=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pivotValue.</a:t>
            </a:r>
            <a:endParaRPr i="0"/>
          </a:p>
          <a:p>
            <a:pPr marR="2061845" defTabSz="457200">
              <a:defRPr sz="1800">
                <a:solidFill>
                  <a:schemeClr val="accent6"/>
                </a:solidFill>
              </a:defRPr>
            </a:pPr>
            <a:r>
              <a:t>// 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Initially, these subarrays are empty</a:t>
            </a:r>
            <a:r>
              <a:t>. </a:t>
            </a:r>
          </a:p>
          <a:p>
            <a:pPr marR="2061845" defTabSz="457200">
              <a:defRPr sz="1800"/>
            </a:pPr>
            <a:r>
              <a:t>indexFromLeft = first + 1 indexFromRight = last − 2</a:t>
            </a:r>
          </a:p>
          <a:p>
            <a:pPr marR="3337559" defTabSz="457200">
              <a:defRPr sz="1800" b="1"/>
            </a:pPr>
            <a:r>
              <a:rPr b="0"/>
              <a:t>done = </a:t>
            </a:r>
            <a:r>
              <a:t>false </a:t>
            </a:r>
          </a:p>
          <a:p>
            <a:pPr marR="3337559" defTabSz="457200">
              <a:defRPr sz="1800" b="1"/>
            </a:pPr>
            <a:r>
              <a:t>while </a:t>
            </a:r>
            <a:r>
              <a:rPr b="0"/>
              <a:t>(!done)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{</a:t>
            </a:r>
          </a:p>
          <a:p>
            <a:pPr lvl="2" indent="457200" defTabSz="457200">
              <a:defRPr sz="1800"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t>Starting at the beginning of the array, leave entries that are </a:t>
            </a:r>
            <a:r>
              <a:rPr i="0"/>
              <a:t>&lt;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pivotValue </a:t>
            </a:r>
            <a:r>
              <a:t>and</a:t>
            </a:r>
          </a:p>
          <a:p>
            <a:pPr lvl="2" indent="457200" defTabSz="457200">
              <a:defRPr sz="1800"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t>locate the first entry that is </a:t>
            </a:r>
            <a:r>
              <a:rPr i="0"/>
              <a:t>&gt;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= pivotValue. </a:t>
            </a:r>
            <a:r>
              <a:t>You will find one, since the last</a:t>
            </a:r>
          </a:p>
          <a:p>
            <a:pPr lvl="2" indent="457200" defTabSz="457200">
              <a:defRPr sz="1800">
                <a:solidFill>
                  <a:schemeClr val="accent6"/>
                </a:solidFill>
              </a:defRPr>
            </a:pPr>
            <a:r>
              <a:t>//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entry is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&gt;= </a:t>
            </a:r>
            <a:r>
              <a:t>pivotValue.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1627504" lvl="2" indent="457200" defTabSz="457200">
              <a:defRPr sz="1800"/>
            </a:pPr>
            <a:r>
              <a:rPr b="1"/>
              <a:t>while</a:t>
            </a:r>
            <a:r>
              <a:rPr b="1" spc="390"/>
              <a:t> </a:t>
            </a:r>
            <a:r>
              <a:t>(a[indexFromLeft]</a:t>
            </a:r>
            <a:r>
              <a:rPr spc="390"/>
              <a:t> </a:t>
            </a:r>
            <a:r>
              <a:t>&lt;</a:t>
            </a:r>
            <a:r>
              <a:rPr spc="390"/>
              <a:t> </a:t>
            </a:r>
            <a:r>
              <a:t>pivotValue) </a:t>
            </a:r>
          </a:p>
          <a:p>
            <a:pPr marR="1627504" lvl="3" indent="685800" defTabSz="457200">
              <a:defRPr sz="1800"/>
            </a:pPr>
            <a:r>
              <a:t>indexFromLeft++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457200" defTabSz="457200"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t>Starting at the end of the array, leave entries that are &gt;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pivotValue </a:t>
            </a:r>
            <a:r>
              <a:t>and</a:t>
            </a:r>
          </a:p>
          <a:p>
            <a:pPr lvl="2" indent="457200" defTabSz="457200"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t>locate the first entry that is &lt;</a:t>
            </a:r>
            <a:r>
              <a:rPr i="0"/>
              <a:t>=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pivotValue. </a:t>
            </a:r>
            <a:r>
              <a:t>You will find one, since the first</a:t>
            </a:r>
          </a:p>
          <a:p>
            <a:pPr lvl="2" indent="457200" defTabSz="457200">
              <a:defRPr sz="18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t>entry is &lt;</a:t>
            </a:r>
            <a:r>
              <a:rPr i="0"/>
              <a:t>=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pivotValue</a:t>
            </a:r>
            <a:r>
              <a:rPr i="0"/>
              <a:t>.</a:t>
            </a:r>
          </a:p>
          <a:p>
            <a:pPr marR="2402204" lvl="2" indent="457200" defTabSz="457200">
              <a:defRPr sz="1800"/>
            </a:pPr>
            <a:r>
              <a:rPr b="1"/>
              <a:t>while</a:t>
            </a:r>
            <a:r>
              <a:rPr b="1" spc="390"/>
              <a:t> </a:t>
            </a:r>
            <a:r>
              <a:t>(a[indexFromRight]</a:t>
            </a:r>
            <a:r>
              <a:rPr spc="390"/>
              <a:t> </a:t>
            </a:r>
            <a:r>
              <a:t>&gt;</a:t>
            </a:r>
            <a:r>
              <a:rPr spc="390"/>
              <a:t> </a:t>
            </a:r>
            <a:r>
              <a:t>pivotValue) </a:t>
            </a:r>
          </a:p>
          <a:p>
            <a:pPr marR="2402204" lvl="3" indent="685800" defTabSz="457200">
              <a:defRPr sz="1800"/>
            </a:pPr>
            <a:r>
              <a:t>indexFromRight−−</a:t>
            </a:r>
          </a:p>
        </p:txBody>
      </p:sp>
    </p:spTree>
    <p:extLst>
      <p:ext uri="{BB962C8B-B14F-4D97-AF65-F5344CB8AC3E}">
        <p14:creationId xmlns:p14="http://schemas.microsoft.com/office/powerpoint/2010/main" val="4244683773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xfrm>
            <a:off x="249435" y="-101601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Quick Sort Partitioning (Part 3)</a:t>
            </a:r>
          </a:p>
        </p:txBody>
      </p:sp>
      <p:sp>
        <p:nvSpPr>
          <p:cNvPr id="140" name="// Assertion: a[indexFromLeft] &gt;= pivotValue and…"/>
          <p:cNvSpPr txBox="1"/>
          <p:nvPr/>
        </p:nvSpPr>
        <p:spPr>
          <a:xfrm>
            <a:off x="787400" y="806494"/>
            <a:ext cx="6235274" cy="5397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00"/>
              </a:spcBef>
              <a:defRPr sz="1800"/>
            </a:pPr>
            <a:r>
              <a:t>/</a:t>
            </a:r>
            <a:r>
              <a:rPr>
                <a:solidFill>
                  <a:schemeClr val="accent6"/>
                </a:solidFill>
              </a:rPr>
              <a:t>/ </a:t>
            </a:r>
            <a:r>
              <a:rPr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Assertion: </a:t>
            </a:r>
            <a:r>
              <a:rPr>
                <a:solidFill>
                  <a:schemeClr val="accent6"/>
                </a:solidFill>
              </a:rPr>
              <a:t>a[indexFromLeft] &gt;= pivotValue </a:t>
            </a:r>
            <a:r>
              <a:rPr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</a:p>
          <a:p>
            <a:pPr defTabSz="457200">
              <a:spcBef>
                <a:spcPts val="100"/>
              </a:spcBef>
              <a:tabLst>
                <a:tab pos="2705100" algn="l"/>
              </a:tabLst>
              <a:defRPr sz="1800">
                <a:solidFill>
                  <a:schemeClr val="accent6"/>
                </a:solidFill>
              </a:defRPr>
            </a:pPr>
            <a:r>
              <a:t>//	a[indexFromRight]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t>=</a:t>
            </a:r>
            <a:r>
              <a:rPr spc="187"/>
              <a:t> </a:t>
            </a:r>
            <a:r>
              <a:t>pivotValue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100"/>
              </a:spcBef>
              <a:defRPr sz="1800"/>
            </a:pPr>
            <a:r>
              <a:rPr b="1"/>
              <a:t>if </a:t>
            </a:r>
            <a:r>
              <a:t>(indexFromLeft &lt; indexFromRight)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1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{</a:t>
            </a:r>
          </a:p>
          <a:p>
            <a:pPr marR="1298575" lvl="1" indent="228600" defTabSz="457200">
              <a:spcBef>
                <a:spcPts val="100"/>
              </a:spcBef>
              <a:defRPr sz="1800"/>
            </a:pP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Exchange </a:t>
            </a:r>
            <a:r>
              <a:t>a[indexFromLeft]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t>a[indexFromRight] </a:t>
            </a:r>
          </a:p>
          <a:p>
            <a:pPr marR="1298575" lvl="1" indent="228600" defTabSz="457200">
              <a:spcBef>
                <a:spcPts val="100"/>
              </a:spcBef>
              <a:defRPr sz="1800"/>
            </a:pPr>
            <a:r>
              <a:t>indexFromLeft++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228600" defTabSz="457200">
              <a:spcBef>
                <a:spcPts val="100"/>
              </a:spcBef>
              <a:defRPr sz="1800"/>
            </a:pPr>
            <a:r>
              <a:t>indexFromRight−−</a:t>
            </a:r>
          </a:p>
          <a:p>
            <a:pPr defTabSz="457200">
              <a:spcBef>
                <a:spcPts val="1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</a:t>
            </a:r>
          </a:p>
          <a:p>
            <a:pPr defTabSz="457200">
              <a:spcBef>
                <a:spcPts val="100"/>
              </a:spcBef>
              <a:defRPr sz="1800" b="1"/>
            </a:pPr>
            <a:r>
              <a:t>else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228600" defTabSz="457200">
              <a:spcBef>
                <a:spcPts val="100"/>
              </a:spcBef>
              <a:defRPr sz="1800"/>
            </a:pPr>
            <a:r>
              <a:t>done = </a:t>
            </a:r>
            <a:r>
              <a:rPr b="1"/>
              <a:t>true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1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  // </a:t>
            </a:r>
            <a:r>
              <a:rPr i="1">
                <a:solidFill>
                  <a:schemeClr val="accent6"/>
                </a:solidFill>
              </a:rPr>
              <a:t>while (!done)</a:t>
            </a:r>
          </a:p>
          <a:p>
            <a:pPr defTabSz="457200">
              <a:spcBef>
                <a:spcPts val="100"/>
              </a:spcBef>
              <a:defRPr sz="1800" i="1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>
                <a:latin typeface="+mj-lt"/>
                <a:ea typeface="+mj-ea"/>
                <a:cs typeface="+mj-cs"/>
                <a:sym typeface="Arial"/>
              </a:rPr>
              <a:t>// </a:t>
            </a:r>
            <a:r>
              <a:t>Place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pivotValue </a:t>
            </a:r>
            <a:r>
              <a:t>between the subarrays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Smaller </a:t>
            </a:r>
            <a:r>
              <a:t>and </a:t>
            </a:r>
            <a:r>
              <a:rPr i="0">
                <a:latin typeface="+mj-lt"/>
                <a:ea typeface="+mj-ea"/>
                <a:cs typeface="+mj-cs"/>
                <a:sym typeface="Arial"/>
              </a:rPr>
              <a:t>Larger</a:t>
            </a:r>
            <a:endParaRPr i="0"/>
          </a:p>
          <a:p>
            <a:pPr marR="1815464" defTabSz="457200">
              <a:spcBef>
                <a:spcPts val="100"/>
              </a:spcBef>
              <a:defRPr sz="1800"/>
            </a:pP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Exchange </a:t>
            </a:r>
            <a:r>
              <a:t>a[pivotIndex]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and a</a:t>
            </a:r>
            <a:r>
              <a:t>[indexFromLeft] </a:t>
            </a:r>
          </a:p>
          <a:p>
            <a:pPr marR="1815464" defTabSz="457200">
              <a:spcBef>
                <a:spcPts val="100"/>
              </a:spcBef>
              <a:defRPr sz="1800"/>
            </a:pPr>
            <a:r>
              <a:t>pivotIndex = indexFromLeft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100"/>
              </a:spcBef>
              <a:defRPr sz="1800">
                <a:solidFill>
                  <a:schemeClr val="accent6"/>
                </a:solidFill>
              </a:defRPr>
            </a:pPr>
            <a:r>
              <a:t>//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Assertion: </a:t>
            </a:r>
            <a:r>
              <a:t>Smaller = a[first..pivotIndex–1]</a:t>
            </a:r>
          </a:p>
          <a:p>
            <a:pPr defTabSz="457200">
              <a:spcBef>
                <a:spcPts val="100"/>
              </a:spcBef>
              <a:tabLst>
                <a:tab pos="1295400" algn="l"/>
              </a:tabLst>
              <a:defRPr sz="1800">
                <a:solidFill>
                  <a:schemeClr val="accent6"/>
                </a:solidFill>
              </a:defRPr>
            </a:pPr>
            <a:r>
              <a:t>//	pivotValue =</a:t>
            </a:r>
            <a:r>
              <a:rPr spc="15"/>
              <a:t> </a:t>
            </a:r>
            <a:r>
              <a:t>a[pivotIndex]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100"/>
              </a:spcBef>
              <a:tabLst>
                <a:tab pos="1295400" algn="l"/>
              </a:tabLst>
              <a:defRPr sz="1800">
                <a:solidFill>
                  <a:schemeClr val="accent6"/>
                </a:solidFill>
              </a:defRPr>
            </a:pPr>
            <a:r>
              <a:t>//	Larger =</a:t>
            </a:r>
            <a:r>
              <a:rPr spc="-30"/>
              <a:t> </a:t>
            </a:r>
            <a:r>
              <a:t>a[pivotIndex+1..last]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spcBef>
                <a:spcPts val="100"/>
              </a:spcBef>
              <a:defRPr sz="1800"/>
            </a:pPr>
            <a:r>
              <a:rPr b="1"/>
              <a:t>return </a:t>
            </a:r>
            <a:r>
              <a:t>pivotIndex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62922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692A7B-82C3-44C2-B5A9-EDCE1868DA6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123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B3A1432-E969-4EAB-B8D7-A80BB353606A}" type="slidenum">
              <a:rPr lang="en-US" sz="1400"/>
              <a:pPr algn="r"/>
              <a:t>5</a:t>
            </a:fld>
            <a:endParaRPr 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8233" y="147570"/>
            <a:ext cx="8513234" cy="816042"/>
          </a:xfrm>
        </p:spPr>
        <p:txBody>
          <a:bodyPr>
            <a:normAutofit fontScale="90000"/>
          </a:bodyPr>
          <a:lstStyle/>
          <a:p>
            <a:r>
              <a:rPr lang="en-US" dirty="0"/>
              <a:t>Sorting Strategies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233" y="1036637"/>
            <a:ext cx="8663517" cy="5135563"/>
          </a:xfrm>
        </p:spPr>
        <p:txBody>
          <a:bodyPr>
            <a:normAutofit/>
          </a:bodyPr>
          <a:lstStyle/>
          <a:p>
            <a:r>
              <a:rPr lang="en-US" dirty="0"/>
              <a:t>We seek algorithms to arrange items,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b="1" baseline="-5999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/>
              <a:t>such that: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entry 1 ≤ entry 2 ≤ . . . ≤ entry n</a:t>
            </a:r>
          </a:p>
          <a:p>
            <a:r>
              <a:rPr lang="en-US" dirty="0"/>
              <a:t>Sorting an array is usually easier than sorting a chain of linked nodes</a:t>
            </a:r>
          </a:p>
          <a:p>
            <a:pPr>
              <a:lnSpc>
                <a:spcPct val="90000"/>
              </a:lnSpc>
            </a:pPr>
            <a:r>
              <a:rPr lang="en-US" dirty="0"/>
              <a:t>Sorting takes time, therefore we need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Fast algorithms O(log</a:t>
            </a:r>
            <a:r>
              <a:rPr lang="en-US" sz="1400" dirty="0"/>
              <a:t>2</a:t>
            </a:r>
            <a:r>
              <a:rPr lang="en-US" sz="2000" dirty="0"/>
              <a:t>n)</a:t>
            </a:r>
          </a:p>
          <a:p>
            <a:pPr>
              <a:lnSpc>
                <a:spcPct val="90000"/>
              </a:lnSpc>
            </a:pPr>
            <a:r>
              <a:rPr lang="en-US" dirty="0"/>
              <a:t>Should we ?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Store sorted </a:t>
            </a:r>
            <a:r>
              <a:rPr lang="en-US" sz="2000" dirty="0"/>
              <a:t>data (good for mostly fetch operations)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Sort </a:t>
            </a:r>
            <a:r>
              <a:rPr lang="en-US" sz="2000" dirty="0"/>
              <a:t>before output</a:t>
            </a:r>
          </a:p>
          <a:p>
            <a:pPr>
              <a:lnSpc>
                <a:spcPct val="90000"/>
              </a:lnSpc>
            </a:pPr>
            <a:r>
              <a:rPr lang="en-US" dirty="0"/>
              <a:t>Write once, read many</a:t>
            </a:r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3302A0-73D1-4C99-BA79-2EC19F7A17C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147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6FED7E3-29A9-4718-A5B6-92403FC3252B}" type="slidenum">
              <a:rPr lang="en-US" sz="1400"/>
              <a:pPr algn="r"/>
              <a:t>6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58232" y="55168"/>
            <a:ext cx="8513234" cy="816042"/>
          </a:xfrm>
        </p:spPr>
        <p:txBody>
          <a:bodyPr>
            <a:normAutofit fontScale="90000"/>
          </a:bodyPr>
          <a:lstStyle/>
          <a:p>
            <a:r>
              <a:rPr lang="en-US" dirty="0"/>
              <a:t>Sorting Algorithm Speed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49" y="1052185"/>
            <a:ext cx="8229601" cy="54883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All sorting algorithms repeatedly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Compare</a:t>
            </a:r>
            <a:r>
              <a:rPr lang="en-US" sz="2000" dirty="0"/>
              <a:t> two items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Swap</a:t>
            </a:r>
            <a:r>
              <a:rPr lang="en-US" sz="2000" dirty="0"/>
              <a:t> them if they are out of order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Speed of a sorting algorithm is dependent on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Number of comparisons it makes 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Number of data swaps it makes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7030A0"/>
                </a:solidFill>
              </a:rPr>
              <a:t>Minimize these operations</a:t>
            </a:r>
          </a:p>
          <a:p>
            <a:pPr>
              <a:lnSpc>
                <a:spcPct val="90000"/>
              </a:lnSpc>
            </a:pPr>
            <a:r>
              <a:rPr lang="en-US" dirty="0"/>
              <a:t>When sorting nodes, </a:t>
            </a:r>
            <a:r>
              <a:rPr lang="en-US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</a:rPr>
              <a:t>shallow swaps </a:t>
            </a:r>
            <a:r>
              <a:rPr lang="en-US" dirty="0"/>
              <a:t>save time</a:t>
            </a:r>
          </a:p>
          <a:p>
            <a:r>
              <a:rPr lang="en-US" dirty="0"/>
              <a:t>Efficiency of a sorting algorithm is significant</a:t>
            </a:r>
          </a:p>
          <a:p>
            <a:r>
              <a:rPr lang="en-US" b="1" dirty="0">
                <a:solidFill>
                  <a:srgbClr val="7030A0"/>
                </a:solidFill>
              </a:rPr>
              <a:t>Search vs. Sort</a:t>
            </a:r>
          </a:p>
          <a:p>
            <a:pPr lvl="1"/>
            <a:r>
              <a:rPr lang="en-US" sz="2000" dirty="0"/>
              <a:t>Google, other real world examples </a:t>
            </a: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Selection Sort</a:t>
            </a:r>
          </a:p>
        </p:txBody>
      </p:sp>
      <p:sp>
        <p:nvSpPr>
          <p:cNvPr id="57" name="FIGURE 15-2 A selection sort of an array of integers into ascending order"/>
          <p:cNvSpPr txBox="1">
            <a:spLocks noGrp="1"/>
          </p:cNvSpPr>
          <p:nvPr>
            <p:ph type="body" sz="quarter" idx="1"/>
          </p:nvPr>
        </p:nvSpPr>
        <p:spPr>
          <a:xfrm>
            <a:off x="457200" y="5621814"/>
            <a:ext cx="8229600" cy="643804"/>
          </a:xfrm>
          <a:prstGeom prst="rect">
            <a:avLst/>
          </a:prstGeom>
        </p:spPr>
        <p:txBody>
          <a:bodyPr>
            <a:normAutofit/>
          </a:bodyPr>
          <a:lstStyle>
            <a:lvl1pPr defTabSz="539495">
              <a:defRPr sz="2596"/>
            </a:lvl1pPr>
          </a:lstStyle>
          <a:p>
            <a:r>
              <a:rPr sz="1800" b="0" dirty="0"/>
              <a:t>A selection sort of an array of integers into </a:t>
            </a:r>
            <a:r>
              <a:rPr sz="1800" b="0" dirty="0">
                <a:solidFill>
                  <a:srgbClr val="FF0000"/>
                </a:solidFill>
              </a:rPr>
              <a:t>ascending order</a:t>
            </a:r>
          </a:p>
        </p:txBody>
      </p:sp>
      <p:pic>
        <p:nvPicPr>
          <p:cNvPr id="58" name="A diagram explains 9 arrays of 5 elements, a left bracket 0 right bracket, a left bracket 1 right bracket, a left bracket 2 right bracket, a left bracket 3 right bracket, and a left bracket 4 right bracket.&#10;&#10;Picture 2" descr="A diagram explains 9 arrays of 5 elements, a left bracket 0 right bracket, a left bracket 1 right bracket, a left bracket 2 right bracket, a left bracket 3 right bracket, and a left bracket 4 right bracket.Picture 2"/>
          <p:cNvPicPr>
            <a:picLocks noChangeAspect="1"/>
          </p:cNvPicPr>
          <p:nvPr/>
        </p:nvPicPr>
        <p:blipFill>
          <a:blip r:embed="rId3">
            <a:extLst/>
          </a:blip>
          <a:srcRect b="45212"/>
          <a:stretch>
            <a:fillRect/>
          </a:stretch>
        </p:blipFill>
        <p:spPr>
          <a:xfrm>
            <a:off x="457200" y="1047948"/>
            <a:ext cx="3316064" cy="3695154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A diagram explains 9 arrays of 5 elements, a left bracket 0 right bracket, a left bracket 1 right bracket, a left bracket 2 right bracket, a left bracket 3 right bracket, and a left bracket 4 right bracket.&#10;&#10;Picture 2" descr="A diagram explains 9 arrays of 5 elements, a left bracket 0 right bracket, a left bracket 1 right bracket, a left bracket 2 right bracket, a left bracket 3 right bracket, and a left bracket 4 right bracket.Picture 2"/>
          <p:cNvPicPr>
            <a:picLocks noChangeAspect="1"/>
          </p:cNvPicPr>
          <p:nvPr/>
        </p:nvPicPr>
        <p:blipFill>
          <a:blip r:embed="rId3">
            <a:extLst/>
          </a:blip>
          <a:srcRect t="54169"/>
          <a:stretch>
            <a:fillRect/>
          </a:stretch>
        </p:blipFill>
        <p:spPr>
          <a:xfrm>
            <a:off x="4998996" y="2496145"/>
            <a:ext cx="3337008" cy="3110557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Line"/>
          <p:cNvSpPr/>
          <p:nvPr/>
        </p:nvSpPr>
        <p:spPr>
          <a:xfrm>
            <a:off x="1838821" y="1077920"/>
            <a:ext cx="4791514" cy="4420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7" h="14423" extrusionOk="0">
                <a:moveTo>
                  <a:pt x="0" y="12052"/>
                </a:moveTo>
                <a:cubicBezTo>
                  <a:pt x="10434" y="19827"/>
                  <a:pt x="12101" y="6292"/>
                  <a:pt x="12760" y="2808"/>
                </a:cubicBezTo>
                <a:cubicBezTo>
                  <a:pt x="13418" y="-676"/>
                  <a:pt x="21600" y="-1773"/>
                  <a:pt x="21526" y="4577"/>
                </a:cubicBezTo>
              </a:path>
            </a:pathLst>
          </a:custGeom>
          <a:ln w="50800">
            <a:solidFill>
              <a:srgbClr val="A7A7A7"/>
            </a:solidFill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4"/>
          <p:cNvSpPr txBox="1">
            <a:spLocks noGrp="1"/>
          </p:cNvSpPr>
          <p:nvPr>
            <p:ph type="title"/>
          </p:nvPr>
        </p:nvSpPr>
        <p:spPr>
          <a:xfrm>
            <a:off x="258233" y="96970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Selection Sort</a:t>
            </a:r>
            <a:r>
              <a:rPr lang="en-US" dirty="0"/>
              <a:t> Efficiency</a:t>
            </a:r>
            <a:endParaRPr dirty="0"/>
          </a:p>
        </p:txBody>
      </p:sp>
      <p:sp>
        <p:nvSpPr>
          <p:cNvPr id="83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43971" y="971550"/>
            <a:ext cx="7366051" cy="4973438"/>
          </a:xfrm>
          <a:prstGeom prst="rect">
            <a:avLst/>
          </a:prstGeom>
        </p:spPr>
        <p:txBody>
          <a:bodyPr/>
          <a:lstStyle/>
          <a:p>
            <a:r>
              <a:rPr dirty="0"/>
              <a:t>Selection sort is 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1999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dirty="0"/>
              <a:t> regardless of the initial order of the entries</a:t>
            </a:r>
          </a:p>
          <a:p>
            <a:pPr lvl="1"/>
            <a:r>
              <a:rPr sz="2000" dirty="0"/>
              <a:t>Requires 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sz="2000" i="1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000" baseline="31999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sz="2000" dirty="0"/>
              <a:t> comparisons</a:t>
            </a:r>
          </a:p>
          <a:p>
            <a:pPr lvl="1"/>
            <a:r>
              <a:rPr sz="2000" dirty="0"/>
              <a:t>Does only 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sz="2000" i="1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sz="2000" dirty="0"/>
              <a:t> swaps</a:t>
            </a:r>
          </a:p>
        </p:txBody>
      </p:sp>
    </p:spTree>
    <p:extLst>
      <p:ext uri="{BB962C8B-B14F-4D97-AF65-F5344CB8AC3E}">
        <p14:creationId xmlns:p14="http://schemas.microsoft.com/office/powerpoint/2010/main" val="27551415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 txBox="1">
            <a:spLocks noGrp="1"/>
          </p:cNvSpPr>
          <p:nvPr>
            <p:ph type="title"/>
          </p:nvPr>
        </p:nvSpPr>
        <p:spPr>
          <a:xfrm>
            <a:off x="249435" y="70756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Selection Sort</a:t>
            </a:r>
            <a:r>
              <a:rPr lang="en-US" dirty="0"/>
              <a:t> | Iterative</a:t>
            </a:r>
            <a:r>
              <a:rPr dirty="0"/>
              <a:t> </a:t>
            </a:r>
            <a:r>
              <a:rPr sz="3600" dirty="0"/>
              <a:t>(</a:t>
            </a:r>
            <a:r>
              <a:rPr lang="en-US" sz="3600" dirty="0"/>
              <a:t>1 of 3</a:t>
            </a:r>
            <a:r>
              <a:rPr sz="3600" dirty="0"/>
              <a:t>)</a:t>
            </a:r>
          </a:p>
        </p:txBody>
      </p:sp>
      <p:sp>
        <p:nvSpPr>
          <p:cNvPr id="68" name="/**  A class of static, iterative methods for sorting an array of…"/>
          <p:cNvSpPr txBox="1"/>
          <p:nvPr/>
        </p:nvSpPr>
        <p:spPr>
          <a:xfrm>
            <a:off x="647642" y="1100804"/>
            <a:ext cx="7023716" cy="449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j-ea"/>
                <a:cs typeface="Helvetica"/>
                <a:sym typeface="Helvetic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A class of static, iterative methods for sorting an array of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Comparable objects from smallest to largest.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j-ea"/>
                <a:cs typeface="Helvetica"/>
                <a:sym typeface="Helvetica"/>
              </a:rPr>
              <a:t> 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*/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class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SortArray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Sorts the first n objects in an array into ascending order.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</a:t>
            </a:r>
            <a:r>
              <a:rPr kumimoji="0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param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a  An array of Comparable objects.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</a:t>
            </a:r>
            <a:r>
              <a:rPr kumimoji="0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param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n  An integer &gt; 0. */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static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&lt;T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extends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Comparable&lt;?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super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T&gt;&gt;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void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selectionSort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(T[] a,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n)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{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for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index =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0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 index &lt; n -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 index++)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{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indexOfNextSmallest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getIndexOfSmallest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(a, index, n -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swap(a, index,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indexOfNextSmallest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for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}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</a:t>
            </a:r>
            <a:r>
              <a:rPr kumimoji="0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selectionSort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419696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_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3136</Words>
  <Application>Microsoft Office PowerPoint</Application>
  <PresentationFormat>On-screen Show (4:3)</PresentationFormat>
  <Paragraphs>552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Courier New</vt:lpstr>
      <vt:lpstr>Helvetica</vt:lpstr>
      <vt:lpstr>Menlo</vt:lpstr>
      <vt:lpstr>Times</vt:lpstr>
      <vt:lpstr>Times New Roman</vt:lpstr>
      <vt:lpstr>Verdana</vt:lpstr>
      <vt:lpstr>Wingdings</vt:lpstr>
      <vt:lpstr>508 Lecture</vt:lpstr>
      <vt:lpstr>3_508 Lecture</vt:lpstr>
      <vt:lpstr>Module 18 - Sorting </vt:lpstr>
      <vt:lpstr>Video Notes</vt:lpstr>
      <vt:lpstr>Additional Resources</vt:lpstr>
      <vt:lpstr>Sorting</vt:lpstr>
      <vt:lpstr>Sorting Strategies</vt:lpstr>
      <vt:lpstr>Sorting Algorithm Speed</vt:lpstr>
      <vt:lpstr>Selection Sort</vt:lpstr>
      <vt:lpstr>Selection Sort Efficiency</vt:lpstr>
      <vt:lpstr>Selection Sort | Iterative (1 of 3)</vt:lpstr>
      <vt:lpstr>Selection Sort | Iterative (2 of 3)</vt:lpstr>
      <vt:lpstr>Selection Sort | Iterative (3 of 3)</vt:lpstr>
      <vt:lpstr>Insertion Sort (1 of 2)</vt:lpstr>
      <vt:lpstr>Insertion Sort (2 of 2)</vt:lpstr>
      <vt:lpstr>Insertion Sort | Recursive</vt:lpstr>
      <vt:lpstr>Insertion Sort | Recursive </vt:lpstr>
      <vt:lpstr>Insertion Sort | Linked Chain</vt:lpstr>
      <vt:lpstr>Insertion Sort | Linked Chain</vt:lpstr>
      <vt:lpstr>Shell Sort</vt:lpstr>
      <vt:lpstr>Shell Sort (1 of 2)</vt:lpstr>
      <vt:lpstr>Shell Sort (2 of 2)</vt:lpstr>
      <vt:lpstr>Activity: Shell Sort</vt:lpstr>
      <vt:lpstr>Comparing Algorithms</vt:lpstr>
      <vt:lpstr>Merge Sort</vt:lpstr>
      <vt:lpstr>Merge Sort</vt:lpstr>
      <vt:lpstr>Activity: Merge Sort</vt:lpstr>
      <vt:lpstr>Merge Sort | Java Class Library</vt:lpstr>
      <vt:lpstr>Quick Sort</vt:lpstr>
      <vt:lpstr>Quick Sort</vt:lpstr>
      <vt:lpstr>Quick Sort Partitioning (1 of 2)</vt:lpstr>
      <vt:lpstr>Quick Sort Partitioning (2 of 2)</vt:lpstr>
      <vt:lpstr>Activity: Quick Sort</vt:lpstr>
      <vt:lpstr>Quick Sort | Java Class Library</vt:lpstr>
      <vt:lpstr>Radix Sort (1 of 3)</vt:lpstr>
      <vt:lpstr>Radix Sort (2 of 3)</vt:lpstr>
      <vt:lpstr>Radix Sort (3 of 3)</vt:lpstr>
      <vt:lpstr>Activity: Radix Sort</vt:lpstr>
      <vt:lpstr>Algorithm Comparison</vt:lpstr>
      <vt:lpstr>Binary Tree Sort (1 of 3)</vt:lpstr>
      <vt:lpstr>Binary Tree Sort (2 of 3) </vt:lpstr>
      <vt:lpstr>Binary Tree Sort (3 of 3)</vt:lpstr>
      <vt:lpstr>Implementations</vt:lpstr>
      <vt:lpstr>Merge Sort | Recursive (1 of 2) </vt:lpstr>
      <vt:lpstr>Merge Sort | Recursive (2 of 2) </vt:lpstr>
      <vt:lpstr>Merge Sort | Iterative </vt:lpstr>
      <vt:lpstr>Quick Sort</vt:lpstr>
      <vt:lpstr>Quick Sort Partitioning (Part 1)</vt:lpstr>
      <vt:lpstr>Quick Sort Partitioning (Part 2)</vt:lpstr>
      <vt:lpstr>Quick Sort Partitioning (Part 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Abstractions with Java™</dc:title>
  <cp:lastModifiedBy>Gary Thai</cp:lastModifiedBy>
  <cp:revision>308</cp:revision>
  <dcterms:modified xsi:type="dcterms:W3CDTF">2021-07-11T20:48:45Z</dcterms:modified>
</cp:coreProperties>
</file>