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</p:sldMasterIdLst>
  <p:notesMasterIdLst>
    <p:notesMasterId r:id="rId40"/>
  </p:notesMasterIdLst>
  <p:sldIdLst>
    <p:sldId id="256" r:id="rId3"/>
    <p:sldId id="434" r:id="rId4"/>
    <p:sldId id="437" r:id="rId5"/>
    <p:sldId id="438" r:id="rId6"/>
    <p:sldId id="439" r:id="rId7"/>
    <p:sldId id="257" r:id="rId8"/>
    <p:sldId id="258" r:id="rId9"/>
    <p:sldId id="440" r:id="rId10"/>
    <p:sldId id="261" r:id="rId11"/>
    <p:sldId id="262" r:id="rId12"/>
    <p:sldId id="259" r:id="rId13"/>
    <p:sldId id="260" r:id="rId14"/>
    <p:sldId id="263" r:id="rId15"/>
    <p:sldId id="266" r:id="rId16"/>
    <p:sldId id="267" r:id="rId17"/>
    <p:sldId id="268" r:id="rId18"/>
    <p:sldId id="269" r:id="rId19"/>
    <p:sldId id="271" r:id="rId20"/>
    <p:sldId id="272" r:id="rId21"/>
    <p:sldId id="273" r:id="rId22"/>
    <p:sldId id="415" r:id="rId23"/>
    <p:sldId id="416" r:id="rId24"/>
    <p:sldId id="417" r:id="rId25"/>
    <p:sldId id="282" r:id="rId26"/>
    <p:sldId id="283" r:id="rId27"/>
    <p:sldId id="424" r:id="rId28"/>
    <p:sldId id="435" r:id="rId29"/>
    <p:sldId id="421" r:id="rId30"/>
    <p:sldId id="286" r:id="rId31"/>
    <p:sldId id="287" r:id="rId32"/>
    <p:sldId id="288" r:id="rId33"/>
    <p:sldId id="289" r:id="rId34"/>
    <p:sldId id="290" r:id="rId35"/>
    <p:sldId id="292" r:id="rId36"/>
    <p:sldId id="334" r:id="rId37"/>
    <p:sldId id="397" r:id="rId38"/>
    <p:sldId id="398" r:id="rId3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AD7"/>
          </a:solidFill>
        </a:fill>
      </a:tcStyle>
    </a:wholeTbl>
    <a:band2H>
      <a:tcTxStyle/>
      <a:tcStyle>
        <a:tcBdr/>
        <a:fill>
          <a:solidFill>
            <a:srgbClr val="E7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D4CA"/>
          </a:solidFill>
        </a:fill>
      </a:tcStyle>
    </a:wholeTbl>
    <a:band2H>
      <a:tcTxStyle/>
      <a:tcStyle>
        <a:tcBdr/>
        <a:fill>
          <a:solidFill>
            <a:srgbClr val="F6EB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31" autoAdjust="0"/>
    <p:restoredTop sz="80077" autoAdjust="0"/>
  </p:normalViewPr>
  <p:slideViewPr>
    <p:cSldViewPr snapToGrid="0">
      <p:cViewPr varScale="1">
        <p:scale>
          <a:sx n="80" d="100"/>
          <a:sy n="80" d="100"/>
        </p:scale>
        <p:origin x="57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8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5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505706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Arial"/>
      </a:defRPr>
    </a:lvl1pPr>
    <a:lvl2pPr indent="228600" defTabSz="457200" latinLnBrk="0">
      <a:defRPr sz="1200">
        <a:latin typeface="+mn-lt"/>
        <a:ea typeface="+mn-ea"/>
        <a:cs typeface="+mn-cs"/>
        <a:sym typeface="Arial"/>
      </a:defRPr>
    </a:lvl2pPr>
    <a:lvl3pPr indent="457200" defTabSz="457200" latinLnBrk="0">
      <a:defRPr sz="1200">
        <a:latin typeface="+mn-lt"/>
        <a:ea typeface="+mn-ea"/>
        <a:cs typeface="+mn-cs"/>
        <a:sym typeface="Arial"/>
      </a:defRPr>
    </a:lvl3pPr>
    <a:lvl4pPr indent="685800" defTabSz="457200" latinLnBrk="0">
      <a:defRPr sz="1200">
        <a:latin typeface="+mn-lt"/>
        <a:ea typeface="+mn-ea"/>
        <a:cs typeface="+mn-cs"/>
        <a:sym typeface="Arial"/>
      </a:defRPr>
    </a:lvl4pPr>
    <a:lvl5pPr indent="914400" defTabSz="457200" latinLnBrk="0">
      <a:defRPr sz="1200">
        <a:latin typeface="+mn-lt"/>
        <a:ea typeface="+mn-ea"/>
        <a:cs typeface="+mn-cs"/>
        <a:sym typeface="Arial"/>
      </a:defRPr>
    </a:lvl5pPr>
    <a:lvl6pPr indent="1143000" defTabSz="457200" latinLnBrk="0">
      <a:defRPr sz="1200">
        <a:latin typeface="+mn-lt"/>
        <a:ea typeface="+mn-ea"/>
        <a:cs typeface="+mn-cs"/>
        <a:sym typeface="Arial"/>
      </a:defRPr>
    </a:lvl6pPr>
    <a:lvl7pPr indent="1371600" defTabSz="457200" latinLnBrk="0">
      <a:defRPr sz="1200">
        <a:latin typeface="+mn-lt"/>
        <a:ea typeface="+mn-ea"/>
        <a:cs typeface="+mn-cs"/>
        <a:sym typeface="Arial"/>
      </a:defRPr>
    </a:lvl7pPr>
    <a:lvl8pPr indent="1600200" defTabSz="457200" latinLnBrk="0">
      <a:defRPr sz="1200">
        <a:latin typeface="+mn-lt"/>
        <a:ea typeface="+mn-ea"/>
        <a:cs typeface="+mn-cs"/>
        <a:sym typeface="Arial"/>
      </a:defRPr>
    </a:lvl8pPr>
    <a:lvl9pPr indent="1828800" defTabSz="4572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ArrayList.html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maximize your learning experience, prepare for class prior each</a:t>
            </a:r>
            <a:r>
              <a:rPr lang="en-US" baseline="0" dirty="0"/>
              <a:t>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200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will only discuss (highlight)</a:t>
            </a:r>
            <a:r>
              <a:rPr lang="en-US" baseline="0" dirty="0"/>
              <a:t> select methods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Watch video notes to continue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6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is MAX_CAPACITY needed?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Fail-safe programming is something we need to think about</a:t>
            </a:r>
          </a:p>
        </p:txBody>
      </p:sp>
    </p:spTree>
    <p:extLst>
      <p:ext uri="{BB962C8B-B14F-4D97-AF65-F5344CB8AC3E}">
        <p14:creationId xmlns:p14="http://schemas.microsoft.com/office/powerpoint/2010/main" val="497353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Actual code to illustrate what</a:t>
            </a:r>
            <a:r>
              <a:rPr lang="en-US" baseline="0" dirty="0"/>
              <a:t> we 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19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Everyone should code the Bag and then test it</a:t>
            </a:r>
          </a:p>
        </p:txBody>
      </p:sp>
    </p:spTree>
    <p:extLst>
      <p:ext uri="{BB962C8B-B14F-4D97-AF65-F5344CB8AC3E}">
        <p14:creationId xmlns:p14="http://schemas.microsoft.com/office/powerpoint/2010/main" val="1494449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</a:t>
            </a:r>
            <a:r>
              <a:rPr lang="en-US" baseline="0" dirty="0"/>
              <a:t> to ensure that </a:t>
            </a:r>
            <a:r>
              <a:rPr lang="en-US" b="1" baseline="0" dirty="0"/>
              <a:t>Add() </a:t>
            </a:r>
            <a:r>
              <a:rPr lang="en-US" baseline="0" dirty="0"/>
              <a:t>is working; no point to proceed unless </a:t>
            </a:r>
            <a:r>
              <a:rPr lang="en-US" b="1" baseline="0" dirty="0"/>
              <a:t>Add</a:t>
            </a:r>
            <a:r>
              <a:rPr lang="en-US" baseline="0" dirty="0"/>
              <a:t> is 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397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Is your output the same</a:t>
            </a:r>
            <a:r>
              <a:rPr lang="en-US" baseline="0" dirty="0"/>
              <a:t> as the provided Program Output?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Adding an entry is not too bad,</a:t>
            </a:r>
            <a:r>
              <a:rPr lang="en-US" baseline="0" dirty="0"/>
              <a:t> however, y</a:t>
            </a:r>
            <a:r>
              <a:rPr lang="en-US" dirty="0"/>
              <a:t>ou will need to think about removing an entry.</a:t>
            </a:r>
            <a:r>
              <a:rPr lang="en-US" baseline="0" dirty="0"/>
              <a:t>  Why I am saying that?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64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FIGURE 2-5</a:t>
            </a:r>
          </a:p>
          <a:p>
            <a:r>
              <a:t>(a) A gap in the array bag after setting the entry in bag[index] to null; (b) the array after shifting subsequent entries to avoid a gap; (c) after replacing the duplicate reference to the last entry with null</a:t>
            </a:r>
          </a:p>
        </p:txBody>
      </p:sp>
    </p:spTree>
    <p:extLst>
      <p:ext uri="{BB962C8B-B14F-4D97-AF65-F5344CB8AC3E}">
        <p14:creationId xmlns:p14="http://schemas.microsoft.com/office/powerpoint/2010/main" val="3901394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Simply</a:t>
            </a:r>
            <a:r>
              <a:rPr lang="en-US" baseline="0" dirty="0"/>
              <a:t> replace the removed entry with the last entry is the most efficient way to “remove”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53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88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Q: What are we trying to build?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A: Bag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Q:</a:t>
            </a:r>
            <a:r>
              <a:rPr lang="en-US" baseline="0" dirty="0"/>
              <a:t> How are we going to build it?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A: Using an array as our implementation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Looking ahead, we should consider using </a:t>
            </a:r>
            <a:r>
              <a:rPr lang="en-US" baseline="0" dirty="0" err="1"/>
              <a:t>ArrayList</a:t>
            </a:r>
            <a:r>
              <a:rPr lang="en-US" baseline="0" dirty="0"/>
              <a:t> instead of an array.  It’s just easier once we start dealing with generics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9082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 ahead and </a:t>
            </a:r>
            <a:r>
              <a:rPr lang="en-US" baseline="0" dirty="0"/>
              <a:t>implement the Remove()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210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Array’s limitation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Since it’s a fixed size array, we cannot really make the</a:t>
            </a:r>
            <a:r>
              <a:rPr lang="en-US" baseline="0" dirty="0"/>
              <a:t> original array</a:t>
            </a:r>
            <a:r>
              <a:rPr lang="en-US" dirty="0"/>
              <a:t> bigger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However, we can create</a:t>
            </a:r>
            <a:r>
              <a:rPr lang="en-US" baseline="0" dirty="0"/>
              <a:t> a new and bigger array, and then copy the elements from the Original to the newly created Larger array (and copy data from the old one.)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13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are the actual steps to resize</a:t>
            </a:r>
          </a:p>
        </p:txBody>
      </p:sp>
    </p:spTree>
    <p:extLst>
      <p:ext uri="{BB962C8B-B14F-4D97-AF65-F5344CB8AC3E}">
        <p14:creationId xmlns:p14="http://schemas.microsoft.com/office/powerpoint/2010/main" val="1384752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  <a:defRPr b="1"/>
            </a:pPr>
            <a:r>
              <a:rPr lang="en-US" b="0" dirty="0"/>
              <a:t>Did you know about </a:t>
            </a:r>
            <a:r>
              <a:rPr lang="en-US" b="0" dirty="0" err="1"/>
              <a:t>Arrays.copyOf</a:t>
            </a:r>
            <a:r>
              <a:rPr lang="en-US" b="0" dirty="0"/>
              <a:t>()? </a:t>
            </a:r>
          </a:p>
          <a:p>
            <a:pPr marL="171450" indent="-171450">
              <a:buFont typeface="Arial" panose="020B0604020202020204" pitchFamily="34" charset="0"/>
              <a:buChar char="•"/>
              <a:defRPr b="1"/>
            </a:pPr>
            <a:r>
              <a:rPr lang="en-US" b="0" dirty="0" err="1"/>
              <a:t>m</a:t>
            </a:r>
            <a:r>
              <a:rPr b="0" dirty="0" err="1"/>
              <a:t>yArray</a:t>
            </a:r>
            <a:r>
              <a:rPr b="0" dirty="0"/>
              <a:t> = </a:t>
            </a:r>
            <a:r>
              <a:rPr b="0" dirty="0" err="1"/>
              <a:t>Arrays.copyOf</a:t>
            </a:r>
            <a:r>
              <a:rPr b="0" dirty="0"/>
              <a:t>(</a:t>
            </a:r>
            <a:r>
              <a:rPr b="0" dirty="0" err="1"/>
              <a:t>myArray</a:t>
            </a:r>
            <a:r>
              <a:rPr b="0" dirty="0"/>
              <a:t>, 2 * </a:t>
            </a:r>
            <a:r>
              <a:rPr b="0" dirty="0" err="1"/>
              <a:t>myArray.length</a:t>
            </a:r>
            <a:r>
              <a:rPr b="0" dirty="0"/>
              <a:t>)</a:t>
            </a:r>
            <a:r>
              <a:rPr lang="en-US" b="0" dirty="0"/>
              <a:t>;</a:t>
            </a:r>
            <a:endParaRPr b="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are the pros and cons of using an array based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4648791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Trade-offs</a:t>
            </a:r>
          </a:p>
        </p:txBody>
      </p:sp>
    </p:spTree>
    <p:extLst>
      <p:ext uri="{BB962C8B-B14F-4D97-AF65-F5344CB8AC3E}">
        <p14:creationId xmlns:p14="http://schemas.microsoft.com/office/powerpoint/2010/main" val="12689151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ArrayList</a:t>
            </a:r>
            <a:r>
              <a:rPr lang="en-US" dirty="0"/>
              <a:t> that you have learned in CMSC 203; it has the same behavior and same</a:t>
            </a:r>
            <a:r>
              <a:rPr lang="en-US" baseline="0" dirty="0"/>
              <a:t> (under the hood)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4512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the </a:t>
            </a:r>
            <a:r>
              <a:rPr lang="en-US" b="1" dirty="0" err="1"/>
              <a:t>JavaDoc</a:t>
            </a:r>
            <a:r>
              <a:rPr lang="en-US" dirty="0"/>
              <a:t> of the </a:t>
            </a:r>
            <a:r>
              <a:rPr lang="en-US" b="1" dirty="0"/>
              <a:t>Class </a:t>
            </a:r>
            <a:r>
              <a:rPr lang="en-US" b="1" dirty="0" err="1"/>
              <a:t>ArrayList</a:t>
            </a:r>
            <a:r>
              <a:rPr lang="en-US" b="1" dirty="0"/>
              <a:t>&lt;E&gt;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https://docs.oracle.com/javase/8/docs/api/java/util/ArrayList.html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27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the Bag</a:t>
            </a:r>
            <a:r>
              <a:rPr lang="en-US" baseline="0" dirty="0"/>
              <a:t> interface that we were Why are we talking about an interface?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92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are</a:t>
            </a:r>
            <a:r>
              <a:rPr lang="en-US" baseline="0" dirty="0"/>
              <a:t> building an </a:t>
            </a:r>
            <a:r>
              <a:rPr lang="en-US" baseline="0" dirty="0" err="1"/>
              <a:t>ArrayBag</a:t>
            </a:r>
            <a:r>
              <a:rPr lang="en-US" baseline="0" dirty="0"/>
              <a:t> that can support any data type.  </a:t>
            </a:r>
            <a:r>
              <a:rPr lang="en-US" b="1" baseline="0" dirty="0"/>
              <a:t>T</a:t>
            </a:r>
            <a:r>
              <a:rPr lang="en-US" baseline="0" dirty="0"/>
              <a:t> is a (data type)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97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Q: What are we trying to build?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A: Bag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Q:</a:t>
            </a:r>
            <a:r>
              <a:rPr lang="en-US" baseline="0" dirty="0"/>
              <a:t> How are we going to build it?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A: Using an array as our implementation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Looking ahead, we should consider using </a:t>
            </a:r>
            <a:r>
              <a:rPr lang="en-US" baseline="0" dirty="0" err="1"/>
              <a:t>ArrayList</a:t>
            </a:r>
            <a:r>
              <a:rPr lang="en-US" baseline="0" dirty="0"/>
              <a:t> instead of an array.  It’s just easier once we start dealing with generics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04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how we are adding a new item to the Bag.  For this</a:t>
            </a:r>
            <a:r>
              <a:rPr lang="en-US" baseline="0" dirty="0"/>
              <a:t> example, the Bag holds names (strings)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can manipulate using an array index (position)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198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Since it’s a fixed-size bag, it will eventually become full</a:t>
            </a:r>
          </a:p>
        </p:txBody>
      </p:sp>
    </p:spTree>
    <p:extLst>
      <p:ext uri="{BB962C8B-B14F-4D97-AF65-F5344CB8AC3E}">
        <p14:creationId xmlns:p14="http://schemas.microsoft.com/office/powerpoint/2010/main" val="1262780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Class</a:t>
            </a:r>
            <a:r>
              <a:rPr lang="en-US" baseline="0" dirty="0"/>
              <a:t> </a:t>
            </a:r>
            <a:r>
              <a:rPr lang="en-US" baseline="0" dirty="0" err="1"/>
              <a:t>ArrayBag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Starting code of the</a:t>
            </a:r>
            <a:r>
              <a:rPr lang="en-US" baseline="0" dirty="0"/>
              <a:t> </a:t>
            </a:r>
            <a:r>
              <a:rPr lang="en-US" baseline="0" dirty="0" err="1"/>
              <a:t>ArrayBag</a:t>
            </a:r>
            <a:r>
              <a:rPr lang="en-US" baseline="0" dirty="0"/>
              <a:t> implementation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Constructor for the </a:t>
            </a:r>
            <a:r>
              <a:rPr lang="en-US" baseline="0" dirty="0" err="1"/>
              <a:t>ArrayBag</a:t>
            </a:r>
            <a:r>
              <a:rPr lang="en-US" baseline="0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88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Since we are implementing an interface, we need to “stub” out methods so that our code can compile</a:t>
            </a:r>
          </a:p>
        </p:txBody>
      </p:sp>
    </p:spTree>
    <p:extLst>
      <p:ext uri="{BB962C8B-B14F-4D97-AF65-F5344CB8AC3E}">
        <p14:creationId xmlns:p14="http://schemas.microsoft.com/office/powerpoint/2010/main" val="1098464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685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728158"/>
            <a:ext cx="8229600" cy="55685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8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8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8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8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1F290-A3C3-4E2D-80E3-F19614E4C2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3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A36930-7DE9-43B2-8F74-ED0B33441B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8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49435" y="-1"/>
            <a:ext cx="8513565" cy="80781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5831015"/>
            <a:ext cx="8229600" cy="5810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6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89857" y="97180"/>
            <a:ext cx="231238" cy="2146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757854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e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131121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15" descr="Shape 1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618066" y="59266"/>
            <a:ext cx="8229601" cy="866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18066" y="1030687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5" r:id="rId3"/>
    <p:sldLayoutId id="2147483666" r:id="rId4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58233" y="0"/>
            <a:ext cx="8513234" cy="816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Shape 15" descr="Shape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3971" y="6429709"/>
            <a:ext cx="918000" cy="27991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6"/>
          <p:cNvSpPr txBox="1"/>
          <p:nvPr/>
        </p:nvSpPr>
        <p:spPr>
          <a:xfrm>
            <a:off x="1600199" y="6429343"/>
            <a:ext cx="7162801" cy="2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2019, 2015, 2012 Pearson Education, Inc. All Rights Reserved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49" y="913012"/>
            <a:ext cx="8229601" cy="503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>
            <a:lvl2pPr marL="787400" indent="-228600"/>
            <a:lvl3pPr marL="1193800" indent="-177800"/>
            <a:lvl4pPr marL="1701800" indent="-228600"/>
            <a:lvl5pPr marL="2108200" indent="-1778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300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7FA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04800" marR="0" indent="-2032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835025" marR="0" indent="-276225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06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663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209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5781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353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4925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3949700" marR="0" indent="-190500" algn="l" defTabSz="914400" latinLnBrk="0">
        <a:lnSpc>
          <a:spcPct val="100000"/>
        </a:lnSpc>
        <a:spcBef>
          <a:spcPts val="1500"/>
        </a:spcBef>
        <a:spcAft>
          <a:spcPts val="0"/>
        </a:spcAft>
        <a:buClr>
          <a:srgbClr val="007FA3"/>
        </a:buClr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player.pearsoncmg.com/assets/secs-vn-ch02a-an-array-based-adt-ba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mediaplayer.pearsoncmg.com/assets/secs-vn-ch02b-a-resizeable-bag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195"/>
          <p:cNvSpPr txBox="1">
            <a:spLocks noGrp="1"/>
          </p:cNvSpPr>
          <p:nvPr>
            <p:ph type="title"/>
          </p:nvPr>
        </p:nvSpPr>
        <p:spPr>
          <a:xfrm>
            <a:off x="618066" y="59266"/>
            <a:ext cx="8416206" cy="86684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defTabSz="694944">
              <a:defRPr sz="3343"/>
            </a:pPr>
            <a:r>
              <a:rPr lang="en-US" sz="4000" dirty="0"/>
              <a:t>Module 4</a:t>
            </a:r>
            <a:endParaRPr sz="4000" baseline="29966" dirty="0"/>
          </a:p>
        </p:txBody>
      </p:sp>
      <p:sp>
        <p:nvSpPr>
          <p:cNvPr id="46" name="Shape 199"/>
          <p:cNvSpPr txBox="1"/>
          <p:nvPr/>
        </p:nvSpPr>
        <p:spPr>
          <a:xfrm>
            <a:off x="4626857" y="1420649"/>
            <a:ext cx="4233902" cy="249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>
              <a:defRPr sz="44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3200" dirty="0"/>
              <a:t>Chapter 2 - </a:t>
            </a:r>
            <a:r>
              <a:rPr sz="3200" dirty="0"/>
              <a:t>Bag Implementations</a:t>
            </a:r>
          </a:p>
          <a:p>
            <a:pPr>
              <a:defRPr sz="4400" b="1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3200" dirty="0"/>
              <a:t>t</a:t>
            </a:r>
            <a:r>
              <a:rPr sz="3200"/>
              <a:t>hat </a:t>
            </a:r>
            <a:r>
              <a:rPr sz="3200" dirty="0"/>
              <a:t>Use Arrays</a:t>
            </a:r>
          </a:p>
        </p:txBody>
      </p:sp>
      <p:pic>
        <p:nvPicPr>
          <p:cNvPr id="4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9413" y="1421040"/>
            <a:ext cx="4124641" cy="4776560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31520">
              <a:defRPr sz="3520"/>
            </a:pPr>
            <a:r>
              <a:rPr sz="4000" dirty="0"/>
              <a:t>Adding to </a:t>
            </a:r>
            <a:r>
              <a:rPr sz="4000" dirty="0" err="1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ArrayBag</a:t>
            </a:r>
            <a:r>
              <a:rPr sz="4000" b="0" dirty="0"/>
              <a:t> </a:t>
            </a:r>
            <a:r>
              <a:rPr sz="3600" b="0" dirty="0"/>
              <a:t>(</a:t>
            </a:r>
            <a:r>
              <a:rPr lang="en-US" sz="3600" b="0" dirty="0"/>
              <a:t>2 of</a:t>
            </a:r>
            <a:r>
              <a:rPr sz="3600" b="0" dirty="0"/>
              <a:t> 2)</a:t>
            </a:r>
          </a:p>
        </p:txBody>
      </p:sp>
      <p:pic>
        <p:nvPicPr>
          <p:cNvPr id="71" name="A figure illustrates Adding entries to an array that represents a bag, whose capacity is 6, until it becomes full.&#10;&#10;Picture 2" descr="A figure illustrates Adding entries to an array that represents a bag, whose capacity is 6, until it becomes full.Picture 2"/>
          <p:cNvPicPr>
            <a:picLocks noChangeAspect="1"/>
          </p:cNvPicPr>
          <p:nvPr/>
        </p:nvPicPr>
        <p:blipFill>
          <a:blip r:embed="rId3">
            <a:extLst/>
          </a:blip>
          <a:srcRect t="55378" r="3110"/>
          <a:stretch>
            <a:fillRect/>
          </a:stretch>
        </p:blipFill>
        <p:spPr>
          <a:xfrm>
            <a:off x="903103" y="1628056"/>
            <a:ext cx="7384606" cy="32677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 txBox="1">
            <a:spLocks noGrp="1"/>
          </p:cNvSpPr>
          <p:nvPr>
            <p:ph type="title"/>
          </p:nvPr>
        </p:nvSpPr>
        <p:spPr>
          <a:xfrm>
            <a:off x="457200" y="156411"/>
            <a:ext cx="8229600" cy="91685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/>
              <a:t>Class </a:t>
            </a:r>
            <a:r>
              <a:rPr sz="4000" dirty="0" err="1">
                <a:latin typeface="Courier New"/>
                <a:ea typeface="Courier New"/>
                <a:cs typeface="Courier New"/>
                <a:sym typeface="Courier New"/>
              </a:rPr>
              <a:t>ArrayBag</a:t>
            </a:r>
            <a:r>
              <a:rPr sz="4000" dirty="0"/>
              <a:t> </a:t>
            </a:r>
            <a:r>
              <a:rPr sz="3600" b="0" dirty="0"/>
              <a:t>(</a:t>
            </a:r>
            <a:r>
              <a:rPr lang="en-US" sz="3600" b="0" dirty="0"/>
              <a:t>1 of 2</a:t>
            </a:r>
            <a:r>
              <a:rPr sz="3600" b="0" dirty="0"/>
              <a:t>)</a:t>
            </a:r>
          </a:p>
        </p:txBody>
      </p:sp>
      <p:sp>
        <p:nvSpPr>
          <p:cNvPr id="59" name="/**A class of bags whose entries are stored in a fixed-size array.…"/>
          <p:cNvSpPr txBox="1"/>
          <p:nvPr/>
        </p:nvSpPr>
        <p:spPr>
          <a:xfrm>
            <a:off x="749218" y="1073267"/>
            <a:ext cx="6445666" cy="418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/**A class of bags whose entries are stored in a fixed-size array.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INITIAL, INCOMPLETE DEFINITION; no security checks</a:t>
            </a:r>
            <a:r>
              <a:rPr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/>
              <a:t>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final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ArrayBag</a:t>
            </a:r>
            <a:r>
              <a:rPr dirty="0"/>
              <a:t>&lt;T&gt; </a:t>
            </a:r>
            <a:r>
              <a:rPr dirty="0">
                <a:solidFill>
                  <a:srgbClr val="BA2DA2"/>
                </a:solidFill>
              </a:rPr>
              <a:t>implements</a:t>
            </a:r>
            <a:r>
              <a:rPr dirty="0"/>
              <a:t> </a:t>
            </a:r>
            <a:r>
              <a:rPr dirty="0" err="1"/>
              <a:t>BagInterface</a:t>
            </a:r>
            <a:r>
              <a:rPr dirty="0"/>
              <a:t>&lt;T&gt;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final</a:t>
            </a:r>
            <a:r>
              <a:rPr dirty="0"/>
              <a:t> T[] bag;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numberOfEntries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final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DEFAULT_CAPACITY = </a:t>
            </a:r>
            <a:r>
              <a:rPr dirty="0">
                <a:solidFill>
                  <a:srgbClr val="272AD8"/>
                </a:solidFill>
              </a:rPr>
              <a:t>25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/** Creates an empty bag having a given initial capacity.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</a:t>
            </a:r>
            <a:r>
              <a:rPr dirty="0" err="1"/>
              <a:t>desiredCapacity</a:t>
            </a:r>
            <a:r>
              <a:rPr dirty="0"/>
              <a:t>  The integer capacity desired. 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b="1" dirty="0">
                <a:solidFill>
                  <a:srgbClr val="BA2DA2"/>
                </a:solidFill>
              </a:rPr>
              <a:t>public</a:t>
            </a:r>
            <a:r>
              <a:rPr b="1" dirty="0"/>
              <a:t> </a:t>
            </a:r>
            <a:r>
              <a:rPr b="1" dirty="0" err="1"/>
              <a:t>ArrayBag</a:t>
            </a:r>
            <a:r>
              <a:rPr b="1" dirty="0"/>
              <a:t>(</a:t>
            </a:r>
            <a:r>
              <a:rPr b="1" dirty="0" err="1">
                <a:solidFill>
                  <a:srgbClr val="BA2DA2"/>
                </a:solidFill>
              </a:rPr>
              <a:t>int</a:t>
            </a:r>
            <a:r>
              <a:rPr b="1" dirty="0"/>
              <a:t> </a:t>
            </a:r>
            <a:r>
              <a:rPr b="1" dirty="0" err="1"/>
              <a:t>desiredCapacity</a:t>
            </a:r>
            <a:r>
              <a:rPr b="1" dirty="0"/>
              <a:t>)</a:t>
            </a:r>
            <a:endParaRPr b="1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b="1" dirty="0"/>
              <a:t>	{</a:t>
            </a:r>
            <a:endParaRPr b="1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 dirty="0">
                <a:solidFill>
                  <a:srgbClr val="000000"/>
                </a:solidFill>
              </a:rPr>
              <a:t>      </a:t>
            </a:r>
            <a:r>
              <a:rPr lang="en-US" b="1" dirty="0">
                <a:solidFill>
                  <a:srgbClr val="000000"/>
                </a:solidFill>
              </a:rPr>
              <a:t>			</a:t>
            </a:r>
            <a:r>
              <a:rPr b="1" dirty="0"/>
              <a:t>// The cast is safe because the new array contains null entries.</a:t>
            </a:r>
            <a:endParaRPr b="1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b="1" dirty="0"/>
              <a:t>      </a:t>
            </a:r>
            <a:r>
              <a:rPr lang="en-US" b="1" dirty="0"/>
              <a:t>			</a:t>
            </a:r>
            <a:r>
              <a:rPr b="1" dirty="0"/>
              <a:t>@</a:t>
            </a:r>
            <a:r>
              <a:rPr b="1" dirty="0" err="1"/>
              <a:t>SuppressWarnings</a:t>
            </a:r>
            <a:r>
              <a:rPr b="1" dirty="0"/>
              <a:t>(</a:t>
            </a:r>
            <a:r>
              <a:rPr b="1" dirty="0">
                <a:solidFill>
                  <a:srgbClr val="D12F1B"/>
                </a:solidFill>
              </a:rPr>
              <a:t>"unchecked"</a:t>
            </a:r>
            <a:r>
              <a:rPr b="1" dirty="0"/>
              <a:t>)</a:t>
            </a:r>
            <a:endParaRPr b="1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b="1" dirty="0"/>
              <a:t>      </a:t>
            </a:r>
            <a:r>
              <a:rPr lang="en-US" b="1" dirty="0"/>
              <a:t>			</a:t>
            </a:r>
            <a:r>
              <a:rPr b="1" dirty="0"/>
              <a:t>T[] </a:t>
            </a:r>
            <a:r>
              <a:rPr b="1" dirty="0" err="1"/>
              <a:t>tempBag</a:t>
            </a:r>
            <a:r>
              <a:rPr b="1" dirty="0"/>
              <a:t> = (T[])</a:t>
            </a:r>
            <a:r>
              <a:rPr b="1" dirty="0">
                <a:solidFill>
                  <a:srgbClr val="BA2DA2"/>
                </a:solidFill>
              </a:rPr>
              <a:t>new</a:t>
            </a:r>
            <a:r>
              <a:rPr b="1" dirty="0"/>
              <a:t> Object[</a:t>
            </a:r>
            <a:r>
              <a:rPr b="1" dirty="0" err="1"/>
              <a:t>desiredCapacity</a:t>
            </a:r>
            <a:r>
              <a:rPr b="1" dirty="0"/>
              <a:t>]; </a:t>
            </a:r>
            <a:r>
              <a:rPr b="1" dirty="0">
                <a:solidFill>
                  <a:srgbClr val="008400"/>
                </a:solidFill>
              </a:rPr>
              <a:t>// Unchecked cast</a:t>
            </a:r>
            <a:endParaRPr b="1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b="1" dirty="0"/>
              <a:t>      </a:t>
            </a:r>
            <a:r>
              <a:rPr lang="en-US" b="1" dirty="0"/>
              <a:t>			</a:t>
            </a:r>
            <a:r>
              <a:rPr b="1" dirty="0"/>
              <a:t>bag = </a:t>
            </a:r>
            <a:r>
              <a:rPr b="1" dirty="0" err="1"/>
              <a:t>tempBag</a:t>
            </a:r>
            <a:r>
              <a:rPr b="1" dirty="0"/>
              <a:t>;</a:t>
            </a:r>
            <a:endParaRPr b="1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b="1" dirty="0"/>
              <a:t>     </a:t>
            </a:r>
            <a:r>
              <a:rPr lang="en-US" b="1" dirty="0"/>
              <a:t>			</a:t>
            </a:r>
            <a:r>
              <a:rPr b="1" dirty="0" err="1"/>
              <a:t>numberOfEntries</a:t>
            </a:r>
            <a:r>
              <a:rPr b="1" dirty="0"/>
              <a:t> = </a:t>
            </a:r>
            <a:r>
              <a:rPr b="1" dirty="0">
                <a:solidFill>
                  <a:srgbClr val="272AD8"/>
                </a:solidFill>
              </a:rPr>
              <a:t>0</a:t>
            </a:r>
            <a:r>
              <a:rPr b="1" dirty="0"/>
              <a:t>;</a:t>
            </a:r>
            <a:endParaRPr b="1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 dirty="0">
                <a:solidFill>
                  <a:srgbClr val="000000"/>
                </a:solidFill>
              </a:rPr>
              <a:t>	} </a:t>
            </a:r>
            <a:r>
              <a:rPr b="1" dirty="0"/>
              <a:t>// end constructor</a:t>
            </a:r>
            <a:endParaRPr b="1"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/>
          <p:cNvSpPr txBox="1">
            <a:spLocks noGrp="1"/>
          </p:cNvSpPr>
          <p:nvPr>
            <p:ph type="title"/>
          </p:nvPr>
        </p:nvSpPr>
        <p:spPr>
          <a:xfrm>
            <a:off x="457200" y="220134"/>
            <a:ext cx="8229600" cy="88304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/>
              <a:t>Class </a:t>
            </a:r>
            <a:r>
              <a:rPr sz="4000" dirty="0" err="1">
                <a:latin typeface="Courier New"/>
                <a:ea typeface="Courier New"/>
                <a:cs typeface="Courier New"/>
                <a:sym typeface="Courier New"/>
              </a:rPr>
              <a:t>ArrayBag</a:t>
            </a:r>
            <a:r>
              <a:rPr sz="4000" dirty="0"/>
              <a:t> </a:t>
            </a:r>
            <a:r>
              <a:rPr sz="3600" b="0" dirty="0"/>
              <a:t>(</a:t>
            </a:r>
            <a:r>
              <a:rPr lang="en-US" sz="3600" b="0" dirty="0"/>
              <a:t>2 of</a:t>
            </a:r>
            <a:r>
              <a:rPr sz="3600" b="0" dirty="0"/>
              <a:t> 2)</a:t>
            </a:r>
          </a:p>
        </p:txBody>
      </p:sp>
      <p:sp>
        <p:nvSpPr>
          <p:cNvPr id="63" name="/** Adds a new entry to this bag.…"/>
          <p:cNvSpPr txBox="1"/>
          <p:nvPr/>
        </p:nvSpPr>
        <p:spPr>
          <a:xfrm>
            <a:off x="755117" y="1103180"/>
            <a:ext cx="5388537" cy="5047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/** Adds a new entry to this bag.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</a:t>
            </a:r>
            <a:r>
              <a:rPr dirty="0" err="1"/>
              <a:t>newEntry</a:t>
            </a:r>
            <a:r>
              <a:rPr dirty="0"/>
              <a:t>  The object to be added as a new entry.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@return</a:t>
            </a:r>
            <a:r>
              <a:rPr dirty="0"/>
              <a:t>  True if the addition is successful, or false if not. 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add(T </a:t>
            </a:r>
            <a:r>
              <a:rPr dirty="0" err="1"/>
              <a:t>newEntry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	</a:t>
            </a:r>
            <a:r>
              <a:rPr dirty="0"/>
              <a:t>// To be defined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add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/** Retrieves all entries that are in this bag.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@return</a:t>
            </a:r>
            <a:r>
              <a:rPr dirty="0"/>
              <a:t>  A newly allocated array of all the entries in this bag. 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T[] </a:t>
            </a:r>
            <a:r>
              <a:rPr dirty="0" err="1"/>
              <a:t>toArray</a:t>
            </a:r>
            <a:r>
              <a:rPr dirty="0"/>
              <a:t>()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	</a:t>
            </a:r>
            <a:r>
              <a:rPr dirty="0"/>
              <a:t>// To be defined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</a:t>
            </a:r>
            <a:r>
              <a:rPr dirty="0" err="1"/>
              <a:t>toArray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// Returns true if the array bag is full, or false if not.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</a:t>
            </a:r>
            <a:r>
              <a:rPr dirty="0" err="1"/>
              <a:t>isArrayFull</a:t>
            </a:r>
            <a:r>
              <a:rPr dirty="0"/>
              <a:t>()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	</a:t>
            </a:r>
            <a:r>
              <a:rPr dirty="0"/>
              <a:t>// To be defined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</a:t>
            </a:r>
            <a:r>
              <a:rPr dirty="0" err="1"/>
              <a:t>isArrayFull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</a:t>
            </a:r>
            <a:r>
              <a:rPr dirty="0" err="1"/>
              <a:t>ArrayBag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/>
              <a:t>Method</a:t>
            </a:r>
            <a:r>
              <a:rPr sz="4000" dirty="0"/>
              <a:t> </a:t>
            </a:r>
            <a:r>
              <a:rPr sz="4000" dirty="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4000" dirty="0">
                <a:latin typeface="Courier New"/>
                <a:ea typeface="Courier New"/>
                <a:cs typeface="Courier New"/>
                <a:sym typeface="Courier New"/>
              </a:rPr>
              <a:t>dd()</a:t>
            </a:r>
            <a:endParaRPr sz="4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" name="/** Adds a new entry to this bag.…"/>
          <p:cNvSpPr txBox="1"/>
          <p:nvPr/>
        </p:nvSpPr>
        <p:spPr>
          <a:xfrm>
            <a:off x="548252" y="1191218"/>
            <a:ext cx="7640053" cy="491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/** Adds a new entry to this bag.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   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</a:t>
            </a:r>
            <a:r>
              <a:rPr dirty="0" err="1"/>
              <a:t>newEntry</a:t>
            </a:r>
            <a:r>
              <a:rPr dirty="0"/>
              <a:t>  the object to be added as a new entry.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    </a:t>
            </a:r>
            <a:r>
              <a:rPr b="1" dirty="0"/>
              <a:t>@return</a:t>
            </a:r>
            <a:r>
              <a:rPr dirty="0"/>
              <a:t>  True if the addition is successful, or false if not.*/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add(T </a:t>
            </a:r>
            <a:r>
              <a:rPr dirty="0" err="1"/>
              <a:t>newEntry</a:t>
            </a:r>
            <a:r>
              <a:rPr dirty="0"/>
              <a:t>)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lvl="2"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result = </a:t>
            </a:r>
            <a:r>
              <a:rPr dirty="0">
                <a:solidFill>
                  <a:srgbClr val="BA2DA2"/>
                </a:solidFill>
              </a:rPr>
              <a:t>true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lvl="2"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isArrayFull</a:t>
            </a:r>
            <a:r>
              <a:rPr dirty="0"/>
              <a:t>())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lvl="2"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lvl="2"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	result = </a:t>
            </a:r>
            <a:r>
              <a:rPr dirty="0">
                <a:solidFill>
                  <a:srgbClr val="BA2DA2"/>
                </a:solidFill>
              </a:rPr>
              <a:t>false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lvl="2"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}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lvl="2" defTabSz="344804">
              <a:tabLst>
                <a:tab pos="342900" algn="l"/>
              </a:tabLst>
              <a:defRPr sz="17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	</a:t>
            </a:r>
            <a:r>
              <a:rPr dirty="0"/>
              <a:t>else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lvl="2"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	{  </a:t>
            </a:r>
            <a:r>
              <a:rPr dirty="0"/>
              <a:t>// Assertion: result is true here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lvl="2"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	bag[</a:t>
            </a:r>
            <a:r>
              <a:rPr dirty="0" err="1"/>
              <a:t>numberOfEntries</a:t>
            </a:r>
            <a:r>
              <a:rPr dirty="0"/>
              <a:t>] = </a:t>
            </a:r>
            <a:r>
              <a:rPr dirty="0" err="1"/>
              <a:t>newEntry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lvl="2"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	</a:t>
            </a:r>
            <a:r>
              <a:rPr dirty="0" err="1"/>
              <a:t>numberOfEntries</a:t>
            </a:r>
            <a:r>
              <a:rPr dirty="0"/>
              <a:t>++;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lvl="2"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	} </a:t>
            </a:r>
            <a:r>
              <a:rPr dirty="0"/>
              <a:t>// end if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lvl="2"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lvl="2"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result;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add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68680">
              <a:defRPr sz="4180"/>
            </a:lvl1pPr>
          </a:lstStyle>
          <a:p>
            <a:r>
              <a:rPr sz="4400" dirty="0"/>
              <a:t>Making Implementation Secure</a:t>
            </a:r>
            <a:r>
              <a:rPr lang="en-US" sz="4400" dirty="0"/>
              <a:t> </a:t>
            </a:r>
            <a:r>
              <a:rPr lang="en-US" sz="2700" dirty="0"/>
              <a:t>(1 of 4)</a:t>
            </a:r>
            <a:endParaRPr sz="3600" dirty="0"/>
          </a:p>
        </p:txBody>
      </p:sp>
      <p:sp>
        <p:nvSpPr>
          <p:cNvPr id="86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618066" y="2914649"/>
            <a:ext cx="8229601" cy="3148013"/>
          </a:xfrm>
          <a:prstGeom prst="rect">
            <a:avLst/>
          </a:prstGeom>
        </p:spPr>
        <p:txBody>
          <a:bodyPr/>
          <a:lstStyle/>
          <a:p>
            <a:r>
              <a:rPr dirty="0"/>
              <a:t>Practice fail-safe programming by including checks for anticipated errors</a:t>
            </a:r>
          </a:p>
          <a:p>
            <a:r>
              <a:rPr dirty="0"/>
              <a:t>Validate input data and arguments to a method</a:t>
            </a:r>
          </a:p>
          <a:p>
            <a:r>
              <a:rPr dirty="0"/>
              <a:t>refine incomplete implementation of </a:t>
            </a:r>
            <a:r>
              <a:rPr dirty="0" err="1"/>
              <a:t>ArrayBag</a:t>
            </a:r>
            <a:r>
              <a:rPr dirty="0"/>
              <a:t> to make code more secure by adding the two data fields</a:t>
            </a:r>
          </a:p>
        </p:txBody>
      </p:sp>
      <p:sp>
        <p:nvSpPr>
          <p:cNvPr id="87" name="private boolean integrityOK = false;…"/>
          <p:cNvSpPr txBox="1"/>
          <p:nvPr/>
        </p:nvSpPr>
        <p:spPr>
          <a:xfrm>
            <a:off x="798337" y="1131675"/>
            <a:ext cx="5930468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lang="en-US" sz="2000" dirty="0">
                <a:solidFill>
                  <a:schemeClr val="tx1"/>
                </a:solidFill>
              </a:rPr>
              <a:t>// including additional constraints</a:t>
            </a: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2400" dirty="0">
                <a:solidFill>
                  <a:srgbClr val="BA2DA2"/>
                </a:solidFill>
              </a:rPr>
              <a:t>private</a:t>
            </a:r>
            <a:r>
              <a:rPr sz="2400" dirty="0"/>
              <a:t> </a:t>
            </a:r>
            <a:r>
              <a:rPr sz="2400" dirty="0" err="1">
                <a:solidFill>
                  <a:srgbClr val="BA2DA2"/>
                </a:solidFill>
              </a:rPr>
              <a:t>boolean</a:t>
            </a:r>
            <a:r>
              <a:rPr sz="2400" dirty="0"/>
              <a:t> </a:t>
            </a:r>
            <a:r>
              <a:rPr sz="2400" dirty="0" err="1"/>
              <a:t>integrityOK</a:t>
            </a:r>
            <a:r>
              <a:rPr sz="2400" dirty="0"/>
              <a:t> = </a:t>
            </a:r>
            <a:r>
              <a:rPr sz="2400" dirty="0">
                <a:solidFill>
                  <a:srgbClr val="BA2DA2"/>
                </a:solidFill>
              </a:rPr>
              <a:t>false</a:t>
            </a:r>
            <a:r>
              <a:rPr sz="2400" dirty="0"/>
              <a:t>;</a:t>
            </a:r>
            <a:endParaRPr sz="2400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sz="2400" dirty="0">
                <a:solidFill>
                  <a:srgbClr val="BA2DA2"/>
                </a:solidFill>
              </a:rPr>
              <a:t>private</a:t>
            </a:r>
            <a:r>
              <a:rPr sz="2400" dirty="0"/>
              <a:t> </a:t>
            </a:r>
            <a:r>
              <a:rPr sz="2400" dirty="0">
                <a:solidFill>
                  <a:srgbClr val="BA2DA2"/>
                </a:solidFill>
              </a:rPr>
              <a:t>static</a:t>
            </a:r>
            <a:r>
              <a:rPr sz="2400" dirty="0"/>
              <a:t> </a:t>
            </a:r>
            <a:r>
              <a:rPr sz="2400" dirty="0">
                <a:solidFill>
                  <a:srgbClr val="BA2DA2"/>
                </a:solidFill>
              </a:rPr>
              <a:t>final</a:t>
            </a:r>
            <a:r>
              <a:rPr sz="2400" dirty="0"/>
              <a:t> </a:t>
            </a:r>
            <a:r>
              <a:rPr sz="2400" dirty="0" err="1">
                <a:solidFill>
                  <a:srgbClr val="BA2DA2"/>
                </a:solidFill>
              </a:rPr>
              <a:t>int</a:t>
            </a:r>
            <a:r>
              <a:rPr sz="2400" dirty="0"/>
              <a:t> MAX_CAPACITY = </a:t>
            </a:r>
            <a:r>
              <a:rPr sz="2400" dirty="0">
                <a:solidFill>
                  <a:srgbClr val="272AD8"/>
                </a:solidFill>
              </a:rPr>
              <a:t>10000</a:t>
            </a:r>
            <a:r>
              <a:rPr sz="2400" dirty="0"/>
              <a:t>;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768391"/>
          </a:xfrm>
          <a:prstGeom prst="rect">
            <a:avLst/>
          </a:prstGeom>
        </p:spPr>
        <p:txBody>
          <a:bodyPr>
            <a:noAutofit/>
          </a:bodyPr>
          <a:lstStyle>
            <a:lvl1pPr defTabSz="868680">
              <a:defRPr sz="4180"/>
            </a:lvl1pPr>
          </a:lstStyle>
          <a:p>
            <a:r>
              <a:rPr sz="4000" dirty="0"/>
              <a:t>Making Implementation Secure</a:t>
            </a:r>
            <a:r>
              <a:rPr lang="en-US" sz="4000" dirty="0"/>
              <a:t> </a:t>
            </a:r>
            <a:r>
              <a:rPr lang="en-US" sz="2400" dirty="0"/>
              <a:t>(2 of 4)</a:t>
            </a:r>
            <a:endParaRPr sz="4000" dirty="0"/>
          </a:p>
        </p:txBody>
      </p:sp>
      <p:sp>
        <p:nvSpPr>
          <p:cNvPr id="91" name="/** Creates an empty bag having a given capacity.…"/>
          <p:cNvSpPr txBox="1"/>
          <p:nvPr/>
        </p:nvSpPr>
        <p:spPr>
          <a:xfrm>
            <a:off x="457200" y="1325880"/>
            <a:ext cx="8229600" cy="4016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/** Creates an empty bag having a given capacity.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</a:t>
            </a:r>
            <a:r>
              <a:rPr dirty="0" err="1"/>
              <a:t>desiredCapacity</a:t>
            </a:r>
            <a:r>
              <a:rPr dirty="0"/>
              <a:t>  The integer capacity desired. 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/>
              <a:t>ArrayBag</a:t>
            </a:r>
            <a:r>
              <a:rPr dirty="0"/>
              <a:t>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desiredCapacity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desiredCapacity</a:t>
            </a:r>
            <a:r>
              <a:rPr dirty="0"/>
              <a:t> &lt;= MAX_CAPACITY)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 </a:t>
            </a:r>
            <a:r>
              <a:rPr dirty="0"/>
              <a:t>// The cast is safe because the new array contains null entries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@</a:t>
            </a:r>
            <a:r>
              <a:rPr dirty="0" err="1"/>
              <a:t>SuppressWarnings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"unchecked"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T[] </a:t>
            </a:r>
            <a:r>
              <a:rPr dirty="0" err="1"/>
              <a:t>tempBag</a:t>
            </a:r>
            <a:r>
              <a:rPr dirty="0"/>
              <a:t> = (T[])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Object[</a:t>
            </a:r>
            <a:r>
              <a:rPr dirty="0" err="1"/>
              <a:t>desiredCapacity</a:t>
            </a:r>
            <a:r>
              <a:rPr dirty="0"/>
              <a:t>]; </a:t>
            </a:r>
            <a:r>
              <a:rPr dirty="0">
                <a:solidFill>
                  <a:srgbClr val="008400"/>
                </a:solidFill>
              </a:rPr>
              <a:t>// Unchecked cast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bag = </a:t>
            </a:r>
            <a:r>
              <a:rPr dirty="0" err="1"/>
              <a:t>tempBag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numberOfEntries</a:t>
            </a:r>
            <a:r>
              <a:rPr dirty="0"/>
              <a:t>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integrityOK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true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}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else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 </a:t>
            </a:r>
            <a:r>
              <a:rPr dirty="0">
                <a:solidFill>
                  <a:srgbClr val="BA2DA2"/>
                </a:solidFill>
              </a:rPr>
              <a:t>throw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IllegalStateException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/>
              <a:t>"Attempt to create a bag whose"</a:t>
            </a:r>
            <a:r>
              <a:rPr dirty="0">
                <a:solidFill>
                  <a:srgbClr val="000000"/>
                </a:solidFill>
              </a:rPr>
              <a:t> +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                </a:t>
            </a:r>
            <a:r>
              <a:rPr dirty="0">
                <a:solidFill>
                  <a:srgbClr val="D12F1B"/>
                </a:solidFill>
              </a:rPr>
              <a:t>"capacity exceeds allowed maximum."</a:t>
            </a:r>
            <a:r>
              <a:rPr dirty="0"/>
              <a:t>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constructor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868680">
              <a:defRPr sz="4180"/>
            </a:lvl1pPr>
          </a:lstStyle>
          <a:p>
            <a:r>
              <a:rPr sz="4000" dirty="0"/>
              <a:t>Making Implementation Secure</a:t>
            </a:r>
            <a:r>
              <a:rPr lang="en-US" sz="4000" dirty="0"/>
              <a:t> </a:t>
            </a:r>
            <a:r>
              <a:rPr lang="en-US" sz="2400" dirty="0"/>
              <a:t>(3 of 4)</a:t>
            </a:r>
            <a:endParaRPr sz="2400" dirty="0"/>
          </a:p>
        </p:txBody>
      </p:sp>
      <p:sp>
        <p:nvSpPr>
          <p:cNvPr id="95" name="// Throws an exception if this object is not initialized.…"/>
          <p:cNvSpPr txBox="1"/>
          <p:nvPr/>
        </p:nvSpPr>
        <p:spPr>
          <a:xfrm>
            <a:off x="431800" y="1472709"/>
            <a:ext cx="8571152" cy="166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// Throws an exception if this object is not initialized.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checkIntegrity</a:t>
            </a:r>
            <a:r>
              <a:rPr dirty="0"/>
              <a:t>()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(!</a:t>
            </a:r>
            <a:r>
              <a:rPr dirty="0" err="1"/>
              <a:t>integrityOK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 </a:t>
            </a:r>
            <a:r>
              <a:rPr dirty="0">
                <a:solidFill>
                  <a:srgbClr val="BA2DA2"/>
                </a:solidFill>
              </a:rPr>
              <a:t>throw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SecurityException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/>
              <a:t>"</a:t>
            </a:r>
            <a:r>
              <a:rPr dirty="0" err="1"/>
              <a:t>ArrayBag</a:t>
            </a:r>
            <a:r>
              <a:rPr dirty="0"/>
              <a:t> object is corrupt."</a:t>
            </a:r>
            <a:r>
              <a:rPr dirty="0">
                <a:solidFill>
                  <a:srgbClr val="000000"/>
                </a:solidFill>
              </a:rPr>
              <a:t>);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</a:t>
            </a:r>
            <a:r>
              <a:rPr dirty="0" err="1"/>
              <a:t>checkIntegrity</a:t>
            </a:r>
            <a:endParaRPr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24696"/>
          </a:xfrm>
          <a:prstGeom prst="rect">
            <a:avLst/>
          </a:prstGeom>
        </p:spPr>
        <p:txBody>
          <a:bodyPr>
            <a:normAutofit/>
          </a:bodyPr>
          <a:lstStyle>
            <a:lvl1pPr defTabSz="868680">
              <a:defRPr sz="4180"/>
            </a:lvl1pPr>
          </a:lstStyle>
          <a:p>
            <a:r>
              <a:rPr sz="4000" dirty="0"/>
              <a:t>Making Implementation Secure</a:t>
            </a:r>
            <a:r>
              <a:rPr lang="en-US" sz="4000" dirty="0"/>
              <a:t> </a:t>
            </a:r>
            <a:r>
              <a:rPr lang="en-US" sz="2400" dirty="0"/>
              <a:t>(4 of 4)</a:t>
            </a:r>
            <a:endParaRPr sz="2400" dirty="0"/>
          </a:p>
        </p:txBody>
      </p:sp>
      <p:sp>
        <p:nvSpPr>
          <p:cNvPr id="99" name="/** Adds a new entry to this bag.…"/>
          <p:cNvSpPr txBox="1"/>
          <p:nvPr/>
        </p:nvSpPr>
        <p:spPr>
          <a:xfrm>
            <a:off x="589546" y="1229677"/>
            <a:ext cx="8097254" cy="4770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/** Adds a new entry to this bag.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</a:t>
            </a:r>
            <a:r>
              <a:rPr dirty="0" err="1"/>
              <a:t>newEntry</a:t>
            </a:r>
            <a:r>
              <a:rPr dirty="0"/>
              <a:t>  The object to be added as a new entry.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@return</a:t>
            </a:r>
            <a:r>
              <a:rPr dirty="0"/>
              <a:t>  True if the addition is successful, or false if not. 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add(T </a:t>
            </a:r>
            <a:r>
              <a:rPr dirty="0" err="1"/>
              <a:t>newEntry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 err="1"/>
              <a:t>checkIntegrity</a:t>
            </a:r>
            <a:r>
              <a:rPr dirty="0"/>
              <a:t>();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result = </a:t>
            </a:r>
            <a:r>
              <a:rPr dirty="0">
                <a:solidFill>
                  <a:srgbClr val="BA2DA2"/>
                </a:solidFill>
              </a:rPr>
              <a:t>true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isArrayFull</a:t>
            </a:r>
            <a:r>
              <a:rPr dirty="0"/>
              <a:t>())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result = </a:t>
            </a:r>
            <a:r>
              <a:rPr dirty="0">
                <a:solidFill>
                  <a:srgbClr val="BA2DA2"/>
                </a:solidFill>
              </a:rPr>
              <a:t>false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}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else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{  </a:t>
            </a:r>
            <a:r>
              <a:rPr dirty="0"/>
              <a:t>// Assertion: result is true here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bag[</a:t>
            </a:r>
            <a:r>
              <a:rPr dirty="0" err="1"/>
              <a:t>numberOfEntries</a:t>
            </a:r>
            <a:r>
              <a:rPr dirty="0"/>
              <a:t>] = </a:t>
            </a:r>
            <a:r>
              <a:rPr dirty="0" err="1"/>
              <a:t>newEntry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numberOfEntries</a:t>
            </a:r>
            <a:r>
              <a:rPr dirty="0"/>
              <a:t>++;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} </a:t>
            </a:r>
            <a:r>
              <a:rPr dirty="0"/>
              <a:t>// end if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result;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add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 txBox="1">
            <a:spLocks noGrp="1"/>
          </p:cNvSpPr>
          <p:nvPr>
            <p:ph type="title"/>
          </p:nvPr>
        </p:nvSpPr>
        <p:spPr>
          <a:xfrm>
            <a:off x="443971" y="144380"/>
            <a:ext cx="8229600" cy="764122"/>
          </a:xfrm>
          <a:prstGeom prst="rect">
            <a:avLst/>
          </a:prstGeom>
        </p:spPr>
        <p:txBody>
          <a:bodyPr>
            <a:noAutofit/>
          </a:bodyPr>
          <a:lstStyle>
            <a:lvl1pPr defTabSz="905255">
              <a:defRPr sz="4356"/>
            </a:lvl1pPr>
          </a:lstStyle>
          <a:p>
            <a:r>
              <a:rPr lang="en-US" sz="4000" dirty="0"/>
              <a:t>Activity: </a:t>
            </a:r>
            <a:r>
              <a:rPr sz="4000" dirty="0"/>
              <a:t>Testing Core Methods </a:t>
            </a:r>
            <a:r>
              <a:rPr sz="2800" b="0" dirty="0"/>
              <a:t>(</a:t>
            </a:r>
            <a:r>
              <a:rPr lang="en-US" sz="2800" b="0" dirty="0"/>
              <a:t>1 of</a:t>
            </a:r>
            <a:r>
              <a:rPr sz="2800" b="0" dirty="0"/>
              <a:t> </a:t>
            </a:r>
            <a:r>
              <a:rPr lang="en-US" sz="2800" b="0" dirty="0"/>
              <a:t>3</a:t>
            </a:r>
            <a:r>
              <a:rPr sz="2800" b="0" dirty="0"/>
              <a:t>)</a:t>
            </a:r>
            <a:endParaRPr sz="3600" b="0" dirty="0"/>
          </a:p>
        </p:txBody>
      </p:sp>
      <p:sp>
        <p:nvSpPr>
          <p:cNvPr id="107" name="/**  A test of the constructors and the methods add and toArray,…"/>
          <p:cNvSpPr txBox="1"/>
          <p:nvPr/>
        </p:nvSpPr>
        <p:spPr>
          <a:xfrm>
            <a:off x="443971" y="1277803"/>
            <a:ext cx="6902935" cy="4335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/** </a:t>
            </a:r>
            <a:r>
              <a:rPr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/>
              <a:t>A test of the constructors and the methods add and </a:t>
            </a:r>
            <a:r>
              <a:rPr dirty="0" err="1"/>
              <a:t>toArray</a:t>
            </a:r>
            <a:r>
              <a:rPr dirty="0"/>
              <a:t>,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as defined in the first draft of the class </a:t>
            </a:r>
            <a:r>
              <a:rPr dirty="0" err="1"/>
              <a:t>ArrayBag</a:t>
            </a:r>
            <a:r>
              <a:rPr dirty="0"/>
              <a:t>.</a:t>
            </a:r>
            <a:r>
              <a:rPr dirty="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/>
              <a:t>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class</a:t>
            </a:r>
            <a:r>
              <a:rPr dirty="0"/>
              <a:t> ArrayBagDemo1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main(String[] </a:t>
            </a:r>
            <a:r>
              <a:rPr dirty="0" err="1"/>
              <a:t>args</a:t>
            </a:r>
            <a:r>
              <a:rPr dirty="0"/>
              <a:t>)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Adding to an initially empty bag with sufficient capacity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 err="1">
                <a:solidFill>
                  <a:srgbClr val="000000"/>
                </a:solidFill>
              </a:rPr>
              <a:t>System.out.println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/>
              <a:t>"Testing an initially empty bag with "</a:t>
            </a:r>
            <a:r>
              <a:rPr dirty="0">
                <a:solidFill>
                  <a:srgbClr val="000000"/>
                </a:solidFill>
              </a:rPr>
              <a:t> +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</a:t>
            </a:r>
            <a:r>
              <a:rPr dirty="0">
                <a:solidFill>
                  <a:srgbClr val="D12F1B"/>
                </a:solidFill>
              </a:rPr>
              <a:t>" sufficient capacity:"</a:t>
            </a:r>
            <a:r>
              <a:rPr dirty="0"/>
              <a:t>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 err="1"/>
              <a:t>BagInterface</a:t>
            </a:r>
            <a:r>
              <a:rPr dirty="0"/>
              <a:t>&lt;String&gt; </a:t>
            </a:r>
            <a:r>
              <a:rPr dirty="0" err="1"/>
              <a:t>aBag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ArrayBag1&lt;&gt;();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String[] contentsOfBag1 = {</a:t>
            </a:r>
            <a:r>
              <a:rPr dirty="0">
                <a:solidFill>
                  <a:srgbClr val="D12F1B"/>
                </a:solidFill>
              </a:rPr>
              <a:t>"A"</a:t>
            </a:r>
            <a:r>
              <a:rPr dirty="0"/>
              <a:t>, </a:t>
            </a:r>
            <a:r>
              <a:rPr dirty="0">
                <a:solidFill>
                  <a:srgbClr val="D12F1B"/>
                </a:solidFill>
              </a:rPr>
              <a:t>"A"</a:t>
            </a:r>
            <a:r>
              <a:rPr dirty="0"/>
              <a:t>, </a:t>
            </a:r>
            <a:r>
              <a:rPr dirty="0">
                <a:solidFill>
                  <a:srgbClr val="D12F1B"/>
                </a:solidFill>
              </a:rPr>
              <a:t>"B"</a:t>
            </a:r>
            <a:r>
              <a:rPr dirty="0"/>
              <a:t>, </a:t>
            </a:r>
            <a:r>
              <a:rPr dirty="0">
                <a:solidFill>
                  <a:srgbClr val="D12F1B"/>
                </a:solidFill>
              </a:rPr>
              <a:t>"A"</a:t>
            </a:r>
            <a:r>
              <a:rPr dirty="0"/>
              <a:t>, </a:t>
            </a:r>
            <a:r>
              <a:rPr dirty="0">
                <a:solidFill>
                  <a:srgbClr val="D12F1B"/>
                </a:solidFill>
              </a:rPr>
              <a:t>"C"</a:t>
            </a:r>
            <a:r>
              <a:rPr dirty="0"/>
              <a:t>, </a:t>
            </a:r>
            <a:r>
              <a:rPr dirty="0">
                <a:solidFill>
                  <a:srgbClr val="D12F1B"/>
                </a:solidFill>
              </a:rPr>
              <a:t>"A"</a:t>
            </a:r>
            <a:r>
              <a:rPr dirty="0"/>
              <a:t>};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 err="1"/>
              <a:t>testAdd</a:t>
            </a:r>
            <a:r>
              <a:rPr dirty="0"/>
              <a:t>(</a:t>
            </a:r>
            <a:r>
              <a:rPr dirty="0" err="1"/>
              <a:t>aBag</a:t>
            </a:r>
            <a:r>
              <a:rPr dirty="0"/>
              <a:t>, contentsOfBag1);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/>
              <a:t>// Filling an initially empty bag to capacity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</a:t>
            </a:r>
            <a:r>
              <a:rPr dirty="0" err="1">
                <a:solidFill>
                  <a:srgbClr val="000000"/>
                </a:solidFill>
              </a:rPr>
              <a:t>System.out.println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/>
              <a:t>"\</a:t>
            </a:r>
            <a:r>
              <a:rPr dirty="0" err="1"/>
              <a:t>nTesting</a:t>
            </a:r>
            <a:r>
              <a:rPr dirty="0"/>
              <a:t> an initially empty bag that "</a:t>
            </a:r>
            <a:r>
              <a:rPr dirty="0">
                <a:solidFill>
                  <a:srgbClr val="000000"/>
                </a:solidFill>
              </a:rPr>
              <a:t> +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                   </a:t>
            </a:r>
            <a:r>
              <a:rPr dirty="0"/>
              <a:t>" will be filled to capacity:"</a:t>
            </a:r>
            <a:r>
              <a:rPr dirty="0">
                <a:solidFill>
                  <a:srgbClr val="000000"/>
                </a:solidFill>
              </a:rPr>
              <a:t>);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 err="1"/>
              <a:t>aBag</a:t>
            </a:r>
            <a:r>
              <a:rPr dirty="0"/>
              <a:t> = </a:t>
            </a:r>
            <a:r>
              <a:rPr dirty="0">
                <a:solidFill>
                  <a:srgbClr val="BA2DA2"/>
                </a:solidFill>
              </a:rPr>
              <a:t>new</a:t>
            </a:r>
            <a:r>
              <a:rPr dirty="0"/>
              <a:t> ArrayBag1&lt;&gt;(</a:t>
            </a:r>
            <a:r>
              <a:rPr dirty="0">
                <a:solidFill>
                  <a:srgbClr val="272AD8"/>
                </a:solidFill>
              </a:rPr>
              <a:t>7</a:t>
            </a:r>
            <a:r>
              <a:rPr dirty="0"/>
              <a:t>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String[] contentsOfBag2 = {</a:t>
            </a:r>
            <a:r>
              <a:rPr dirty="0">
                <a:solidFill>
                  <a:srgbClr val="D12F1B"/>
                </a:solidFill>
              </a:rPr>
              <a:t>"A"</a:t>
            </a:r>
            <a:r>
              <a:rPr dirty="0"/>
              <a:t>, </a:t>
            </a:r>
            <a:r>
              <a:rPr dirty="0">
                <a:solidFill>
                  <a:srgbClr val="D12F1B"/>
                </a:solidFill>
              </a:rPr>
              <a:t>"B"</a:t>
            </a:r>
            <a:r>
              <a:rPr dirty="0"/>
              <a:t>, </a:t>
            </a:r>
            <a:r>
              <a:rPr dirty="0">
                <a:solidFill>
                  <a:srgbClr val="D12F1B"/>
                </a:solidFill>
              </a:rPr>
              <a:t>"A"</a:t>
            </a:r>
            <a:r>
              <a:rPr dirty="0"/>
              <a:t>, </a:t>
            </a:r>
            <a:r>
              <a:rPr dirty="0">
                <a:solidFill>
                  <a:srgbClr val="D12F1B"/>
                </a:solidFill>
              </a:rPr>
              <a:t>"C"</a:t>
            </a:r>
            <a:r>
              <a:rPr dirty="0"/>
              <a:t>, </a:t>
            </a:r>
            <a:r>
              <a:rPr dirty="0">
                <a:solidFill>
                  <a:srgbClr val="D12F1B"/>
                </a:solidFill>
              </a:rPr>
              <a:t>"B"</a:t>
            </a:r>
            <a:r>
              <a:rPr dirty="0"/>
              <a:t>, </a:t>
            </a:r>
            <a:r>
              <a:rPr dirty="0">
                <a:solidFill>
                  <a:srgbClr val="D12F1B"/>
                </a:solidFill>
              </a:rPr>
              <a:t>"C"</a:t>
            </a:r>
            <a:r>
              <a:rPr dirty="0"/>
              <a:t>, </a:t>
            </a:r>
            <a:r>
              <a:rPr dirty="0">
                <a:solidFill>
                  <a:srgbClr val="D12F1B"/>
                </a:solidFill>
              </a:rPr>
              <a:t>"D"</a:t>
            </a:r>
            <a:r>
              <a:rPr dirty="0"/>
              <a:t>,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        </a:t>
            </a:r>
            <a:r>
              <a:rPr dirty="0">
                <a:solidFill>
                  <a:srgbClr val="D12F1B"/>
                </a:solidFill>
              </a:rPr>
              <a:t>"another string"</a:t>
            </a:r>
            <a:r>
              <a:rPr dirty="0"/>
              <a:t>};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 err="1"/>
              <a:t>testAdd</a:t>
            </a:r>
            <a:r>
              <a:rPr dirty="0"/>
              <a:t>(</a:t>
            </a:r>
            <a:r>
              <a:rPr dirty="0" err="1"/>
              <a:t>aBag</a:t>
            </a:r>
            <a:r>
              <a:rPr dirty="0"/>
              <a:t>, contentsOfBag2);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main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>
            <a:spLocks noGrp="1"/>
          </p:cNvSpPr>
          <p:nvPr>
            <p:ph type="title"/>
          </p:nvPr>
        </p:nvSpPr>
        <p:spPr>
          <a:xfrm>
            <a:off x="457200" y="131901"/>
            <a:ext cx="8229600" cy="916857"/>
          </a:xfrm>
          <a:prstGeom prst="rect">
            <a:avLst/>
          </a:prstGeom>
        </p:spPr>
        <p:txBody>
          <a:bodyPr>
            <a:normAutofit/>
          </a:bodyPr>
          <a:lstStyle>
            <a:lvl1pPr defTabSz="905255">
              <a:defRPr sz="4356"/>
            </a:lvl1pPr>
          </a:lstStyle>
          <a:p>
            <a:r>
              <a:rPr lang="en-US" sz="4000" dirty="0"/>
              <a:t>Activity: Testing Core Methods </a:t>
            </a:r>
            <a:r>
              <a:rPr lang="en-US" sz="2800" b="0" dirty="0"/>
              <a:t>(2 of 3)</a:t>
            </a:r>
            <a:endParaRPr sz="3600" b="0" dirty="0"/>
          </a:p>
        </p:txBody>
      </p:sp>
      <p:sp>
        <p:nvSpPr>
          <p:cNvPr id="111" name="// Tests the method add.…"/>
          <p:cNvSpPr txBox="1"/>
          <p:nvPr/>
        </p:nvSpPr>
        <p:spPr>
          <a:xfrm>
            <a:off x="291571" y="1374055"/>
            <a:ext cx="7651515" cy="334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// Tests the method add.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testAdd</a:t>
            </a:r>
            <a:r>
              <a:rPr dirty="0"/>
              <a:t>(</a:t>
            </a:r>
            <a:r>
              <a:rPr dirty="0" err="1"/>
              <a:t>BagInterface</a:t>
            </a:r>
            <a:r>
              <a:rPr dirty="0"/>
              <a:t>&lt;String&gt; </a:t>
            </a:r>
            <a:r>
              <a:rPr dirty="0" err="1"/>
              <a:t>aBag</a:t>
            </a:r>
            <a:r>
              <a:rPr dirty="0"/>
              <a:t>, String[] content)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	</a:t>
            </a:r>
            <a:r>
              <a:rPr dirty="0" err="1">
                <a:solidFill>
                  <a:srgbClr val="000000"/>
                </a:solidFill>
              </a:rPr>
              <a:t>System.out.print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/>
              <a:t>"Adding the following strings to the bag: "</a:t>
            </a:r>
            <a:r>
              <a:rPr dirty="0">
                <a:solidFill>
                  <a:srgbClr val="000000"/>
                </a:solidFill>
              </a:rPr>
              <a:t>);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>
                <a:solidFill>
                  <a:srgbClr val="BA2DA2"/>
                </a:solidFill>
              </a:rPr>
              <a:t>for</a:t>
            </a:r>
            <a:r>
              <a:rPr dirty="0"/>
              <a:t> 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index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 index &lt; </a:t>
            </a:r>
            <a:r>
              <a:rPr dirty="0" err="1"/>
              <a:t>content.length</a:t>
            </a:r>
            <a:r>
              <a:rPr dirty="0"/>
              <a:t>; index++)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	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aBag.add</a:t>
            </a:r>
            <a:r>
              <a:rPr dirty="0"/>
              <a:t>(content[index]))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</a:t>
            </a:r>
            <a:r>
              <a:rPr dirty="0" err="1"/>
              <a:t>System.out.print</a:t>
            </a:r>
            <a:r>
              <a:rPr dirty="0"/>
              <a:t>(content[index] + </a:t>
            </a:r>
            <a:r>
              <a:rPr dirty="0">
                <a:solidFill>
                  <a:srgbClr val="D12F1B"/>
                </a:solidFill>
              </a:rPr>
              <a:t>" "</a:t>
            </a:r>
            <a:r>
              <a:rPr dirty="0"/>
              <a:t>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>
                <a:solidFill>
                  <a:srgbClr val="BA2DA2"/>
                </a:solidFill>
              </a:rPr>
              <a:t>else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</a:t>
            </a:r>
            <a:r>
              <a:rPr dirty="0" err="1"/>
              <a:t>System.out.print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"\</a:t>
            </a:r>
            <a:r>
              <a:rPr dirty="0" err="1">
                <a:solidFill>
                  <a:srgbClr val="D12F1B"/>
                </a:solidFill>
              </a:rPr>
              <a:t>nUnable</a:t>
            </a:r>
            <a:r>
              <a:rPr dirty="0">
                <a:solidFill>
                  <a:srgbClr val="D12F1B"/>
                </a:solidFill>
              </a:rPr>
              <a:t> to add "</a:t>
            </a:r>
            <a:r>
              <a:rPr dirty="0"/>
              <a:t> + content[index] +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             </a:t>
            </a:r>
            <a:r>
              <a:rPr dirty="0">
                <a:solidFill>
                  <a:srgbClr val="D12F1B"/>
                </a:solidFill>
              </a:rPr>
              <a:t>" to the bag."</a:t>
            </a:r>
            <a:r>
              <a:rPr dirty="0"/>
              <a:t>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	} </a:t>
            </a:r>
            <a:r>
              <a:rPr dirty="0"/>
              <a:t>// end for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System.out.println</a:t>
            </a:r>
            <a:r>
              <a:rPr dirty="0"/>
              <a:t>();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 err="1"/>
              <a:t>displayBag</a:t>
            </a:r>
            <a:r>
              <a:rPr dirty="0"/>
              <a:t>(</a:t>
            </a:r>
            <a:r>
              <a:rPr dirty="0" err="1"/>
              <a:t>aBag</a:t>
            </a:r>
            <a:r>
              <a:rPr dirty="0"/>
              <a:t>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</a:t>
            </a:r>
            <a:r>
              <a:rPr dirty="0" err="1"/>
              <a:t>testAdd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4"/>
          <p:cNvSpPr txBox="1">
            <a:spLocks noGrp="1"/>
          </p:cNvSpPr>
          <p:nvPr>
            <p:ph type="title"/>
          </p:nvPr>
        </p:nvSpPr>
        <p:spPr>
          <a:xfrm>
            <a:off x="258233" y="190005"/>
            <a:ext cx="8513234" cy="81604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Video Notes</a:t>
            </a:r>
            <a:endParaRPr dirty="0"/>
          </a:p>
        </p:txBody>
      </p:sp>
      <p:sp>
        <p:nvSpPr>
          <p:cNvPr id="71" name="Content Placeholder 5"/>
          <p:cNvSpPr txBox="1">
            <a:spLocks noGrp="1"/>
          </p:cNvSpPr>
          <p:nvPr>
            <p:ph type="body" idx="1"/>
          </p:nvPr>
        </p:nvSpPr>
        <p:spPr>
          <a:xfrm>
            <a:off x="400049" y="1021278"/>
            <a:ext cx="8229601" cy="527665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An Array-Based ADT Bag</a:t>
            </a:r>
          </a:p>
          <a:p>
            <a:pPr lvl="1"/>
            <a:r>
              <a:rPr lang="en-US" sz="2000" dirty="0">
                <a:hlinkClick r:id="rId3"/>
              </a:rPr>
              <a:t>https://mediaplayer.pearsoncmg.com/assets/secs-vn-ch02a-an-array-based-adt-bag</a:t>
            </a:r>
            <a:endParaRPr lang="en-US" sz="2000" dirty="0"/>
          </a:p>
          <a:p>
            <a:r>
              <a:rPr lang="en-US" dirty="0"/>
              <a:t>A Resizable Bag</a:t>
            </a:r>
          </a:p>
          <a:p>
            <a:pPr lvl="1"/>
            <a:r>
              <a:rPr lang="en-US" sz="2000" dirty="0">
                <a:hlinkClick r:id="rId4"/>
              </a:rPr>
              <a:t>https://mediaplayer.pearsoncmg.com/assets/secs-vn-ch02b-a-resizeable-bag</a:t>
            </a:r>
            <a:endParaRPr lang="en-US" sz="2000" dirty="0"/>
          </a:p>
          <a:p>
            <a:pPr lvl="1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88294258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>
            <a:spLocks noGrp="1"/>
          </p:cNvSpPr>
          <p:nvPr>
            <p:ph type="title"/>
          </p:nvPr>
        </p:nvSpPr>
        <p:spPr>
          <a:xfrm>
            <a:off x="443971" y="58994"/>
            <a:ext cx="8229601" cy="76741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905255">
              <a:defRPr sz="4356"/>
            </a:lvl1pPr>
          </a:lstStyle>
          <a:p>
            <a:r>
              <a:rPr lang="en-US" sz="4400" dirty="0"/>
              <a:t>Activity: Testing Core Methods </a:t>
            </a:r>
            <a:r>
              <a:rPr lang="en-US" sz="3100" b="0" dirty="0"/>
              <a:t>(3 of 3)</a:t>
            </a:r>
            <a:endParaRPr sz="3600" b="0" dirty="0"/>
          </a:p>
        </p:txBody>
      </p:sp>
      <p:sp>
        <p:nvSpPr>
          <p:cNvPr id="115" name="// Tests the method toArray while displaying the bag.…"/>
          <p:cNvSpPr txBox="1"/>
          <p:nvPr/>
        </p:nvSpPr>
        <p:spPr>
          <a:xfrm>
            <a:off x="692251" y="1091644"/>
            <a:ext cx="7735721" cy="233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</a:t>
            </a:r>
            <a:r>
              <a:rPr dirty="0"/>
              <a:t>// Tests the method </a:t>
            </a:r>
            <a:r>
              <a:rPr dirty="0" err="1"/>
              <a:t>toArray</a:t>
            </a:r>
            <a:r>
              <a:rPr dirty="0"/>
              <a:t> while displaying the bag.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displayBag</a:t>
            </a:r>
            <a:r>
              <a:rPr dirty="0"/>
              <a:t>(</a:t>
            </a:r>
            <a:r>
              <a:rPr dirty="0" err="1"/>
              <a:t>BagInterface</a:t>
            </a:r>
            <a:r>
              <a:rPr dirty="0"/>
              <a:t>&lt;String&gt; </a:t>
            </a:r>
            <a:r>
              <a:rPr dirty="0" err="1"/>
              <a:t>aBag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	</a:t>
            </a:r>
            <a:r>
              <a:rPr dirty="0" err="1">
                <a:solidFill>
                  <a:srgbClr val="000000"/>
                </a:solidFill>
              </a:rPr>
              <a:t>System.out.println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/>
              <a:t>"The bag contains the following string(s):"</a:t>
            </a:r>
            <a:r>
              <a:rPr dirty="0">
                <a:solidFill>
                  <a:srgbClr val="000000"/>
                </a:solidFill>
              </a:rPr>
              <a:t>);		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Object[] </a:t>
            </a:r>
            <a:r>
              <a:rPr dirty="0" err="1"/>
              <a:t>bagArray</a:t>
            </a:r>
            <a:r>
              <a:rPr dirty="0"/>
              <a:t> = </a:t>
            </a:r>
            <a:r>
              <a:rPr dirty="0" err="1"/>
              <a:t>aBag.toArray</a:t>
            </a:r>
            <a:r>
              <a:rPr dirty="0"/>
              <a:t>();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>
                <a:solidFill>
                  <a:srgbClr val="BA2DA2"/>
                </a:solidFill>
              </a:rPr>
              <a:t>for</a:t>
            </a:r>
            <a:r>
              <a:rPr dirty="0"/>
              <a:t> 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index 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; index &lt; </a:t>
            </a:r>
            <a:r>
              <a:rPr dirty="0" err="1"/>
              <a:t>bagArray.length</a:t>
            </a:r>
            <a:r>
              <a:rPr dirty="0"/>
              <a:t>; index++)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	</a:t>
            </a:r>
            <a:r>
              <a:rPr dirty="0" err="1"/>
              <a:t>System.out.print</a:t>
            </a:r>
            <a:r>
              <a:rPr dirty="0"/>
              <a:t>(</a:t>
            </a:r>
            <a:r>
              <a:rPr dirty="0" err="1"/>
              <a:t>bagArray</a:t>
            </a:r>
            <a:r>
              <a:rPr dirty="0"/>
              <a:t>[index] + </a:t>
            </a:r>
            <a:r>
              <a:rPr dirty="0">
                <a:solidFill>
                  <a:srgbClr val="D12F1B"/>
                </a:solidFill>
              </a:rPr>
              <a:t>" "</a:t>
            </a:r>
            <a:r>
              <a:rPr dirty="0"/>
              <a:t>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	} </a:t>
            </a:r>
            <a:r>
              <a:rPr dirty="0"/>
              <a:t>// end for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 err="1"/>
              <a:t>System.out.println</a:t>
            </a:r>
            <a:r>
              <a:rPr dirty="0"/>
              <a:t>();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</a:t>
            </a:r>
            <a:r>
              <a:rPr dirty="0" err="1"/>
              <a:t>displayBag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sz="13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} </a:t>
            </a:r>
            <a:r>
              <a:rPr dirty="0"/>
              <a:t>// end ArrayBagDemo1</a:t>
            </a:r>
          </a:p>
        </p:txBody>
      </p:sp>
      <p:sp>
        <p:nvSpPr>
          <p:cNvPr id="116" name="Rectangle"/>
          <p:cNvSpPr/>
          <p:nvPr/>
        </p:nvSpPr>
        <p:spPr>
          <a:xfrm>
            <a:off x="692251" y="3983624"/>
            <a:ext cx="7290959" cy="2281662"/>
          </a:xfrm>
          <a:prstGeom prst="rect">
            <a:avLst/>
          </a:prstGeom>
          <a:gradFill>
            <a:gsLst>
              <a:gs pos="0">
                <a:schemeClr val="accent4">
                  <a:hueOff val="-155063"/>
                  <a:lumOff val="44832"/>
                </a:schemeClr>
              </a:gs>
              <a:gs pos="35000">
                <a:srgbClr val="FEF7B7"/>
              </a:gs>
              <a:gs pos="100000">
                <a:schemeClr val="accent4">
                  <a:hueOff val="-178118"/>
                  <a:lumOff val="59630"/>
                </a:schemeClr>
              </a:gs>
            </a:gsLst>
            <a:lin ang="16200000"/>
          </a:gradFill>
          <a:ln>
            <a:solidFill>
              <a:srgbClr val="AEA6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Testing an initially empty bag with  sufficient capacity:…"/>
          <p:cNvSpPr txBox="1"/>
          <p:nvPr/>
        </p:nvSpPr>
        <p:spPr>
          <a:xfrm>
            <a:off x="762213" y="4092959"/>
            <a:ext cx="7480760" cy="1940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defTabSz="344804">
              <a:lnSpc>
                <a:spcPct val="90000"/>
              </a:lnSpc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Testing an initially empty bag with  sufficient capacity:</a:t>
            </a: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Adding the following strings to the bag: A </a:t>
            </a:r>
            <a:r>
              <a:rPr dirty="0" err="1"/>
              <a:t>A</a:t>
            </a:r>
            <a:r>
              <a:rPr dirty="0"/>
              <a:t> B A C A</a:t>
            </a: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The bag contains the following string(s):</a:t>
            </a: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A </a:t>
            </a:r>
            <a:r>
              <a:rPr dirty="0" err="1"/>
              <a:t>A</a:t>
            </a:r>
            <a:r>
              <a:rPr dirty="0"/>
              <a:t> B A C A</a:t>
            </a: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</a:t>
            </a: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Testing an initially empty bag that  will be filled to capacity:</a:t>
            </a: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Adding the following strings to the bag: A B A C B C D</a:t>
            </a: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Unable to add another string to the bag.</a:t>
            </a: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The bag contains the following string(s):</a:t>
            </a:r>
          </a:p>
          <a:p>
            <a:pPr defTabSz="344804">
              <a:lnSpc>
                <a:spcPct val="90000"/>
              </a:lnSpc>
              <a:tabLst>
                <a:tab pos="342900" algn="l"/>
              </a:tabLst>
              <a:defRPr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A B A C B C D </a:t>
            </a:r>
          </a:p>
        </p:txBody>
      </p:sp>
      <p:sp>
        <p:nvSpPr>
          <p:cNvPr id="118" name="Program Output"/>
          <p:cNvSpPr txBox="1"/>
          <p:nvPr/>
        </p:nvSpPr>
        <p:spPr>
          <a:xfrm>
            <a:off x="692251" y="3553416"/>
            <a:ext cx="2068647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i="1"/>
            </a:lvl1pPr>
          </a:lstStyle>
          <a:p>
            <a:r>
              <a:rPr dirty="0"/>
              <a:t>Program Output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7133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/>
              <a:t>Remov</a:t>
            </a:r>
            <a:r>
              <a:rPr lang="en-US" sz="4000" dirty="0"/>
              <a:t>ing</a:t>
            </a:r>
            <a:r>
              <a:rPr sz="4000" dirty="0"/>
              <a:t> Entries</a:t>
            </a:r>
          </a:p>
        </p:txBody>
      </p:sp>
      <p:pic>
        <p:nvPicPr>
          <p:cNvPr id="142" name="A figure illustrates the array after a successful search.&#10;&#10;Picture 2" descr="A figure illustrates the array after a successful search.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5326" y="1293486"/>
            <a:ext cx="8133347" cy="36306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9508955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Methods That Remove Entr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/>
              <a:t>Remov</a:t>
            </a:r>
            <a:r>
              <a:rPr lang="en-US" sz="4000" dirty="0"/>
              <a:t>ing</a:t>
            </a:r>
            <a:r>
              <a:rPr sz="4000" dirty="0"/>
              <a:t> Entries</a:t>
            </a:r>
          </a:p>
        </p:txBody>
      </p:sp>
      <p:pic>
        <p:nvPicPr>
          <p:cNvPr id="146" name="A figure illustrates the pre and post shifting of subsequent entries remove a gap in an array.&#10;&#10;Picture 1" descr="A figure illustrates the pre and post shifting of subsequent entries remove a gap in an array.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7413" y="1145455"/>
            <a:ext cx="6237974" cy="456708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8474442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/>
              <a:t>Remov</a:t>
            </a:r>
            <a:r>
              <a:rPr lang="en-US" sz="4000" dirty="0"/>
              <a:t>ing</a:t>
            </a:r>
            <a:r>
              <a:rPr sz="4000" dirty="0"/>
              <a:t> Entries</a:t>
            </a:r>
          </a:p>
        </p:txBody>
      </p:sp>
      <p:pic>
        <p:nvPicPr>
          <p:cNvPr id="152" name="A figure illustrates the steps to avoid the gap in an array while removing an entry.&#10;&#10;Picture 1" descr="A figure illustrates the steps to avoid the gap in an array while removing an entry.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97473" y="1422864"/>
            <a:ext cx="5444255" cy="416096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44829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77193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4000" dirty="0"/>
              <a:t>Remov</a:t>
            </a:r>
            <a:r>
              <a:rPr lang="en-US" sz="4000" dirty="0"/>
              <a:t>ing</a:t>
            </a:r>
            <a:r>
              <a:rPr sz="4000" dirty="0"/>
              <a:t> Entries</a:t>
            </a:r>
          </a:p>
        </p:txBody>
      </p:sp>
      <p:sp>
        <p:nvSpPr>
          <p:cNvPr id="156" name="// Removes and returns the entry at a given index within the array bag.…"/>
          <p:cNvSpPr txBox="1"/>
          <p:nvPr/>
        </p:nvSpPr>
        <p:spPr>
          <a:xfrm>
            <a:off x="565483" y="1450255"/>
            <a:ext cx="8856523" cy="3970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// Removes and returns the entry at a given index within the array bag.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// If no such entry exists, returns null.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// Preconditions: 0 &lt;= </a:t>
            </a:r>
            <a:r>
              <a:rPr dirty="0" err="1"/>
              <a:t>givenIndex</a:t>
            </a:r>
            <a:r>
              <a:rPr dirty="0"/>
              <a:t> &lt; </a:t>
            </a:r>
            <a:r>
              <a:rPr dirty="0" err="1"/>
              <a:t>numberOfEntries</a:t>
            </a:r>
            <a:r>
              <a:rPr dirty="0"/>
              <a:t>;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//                </a:t>
            </a:r>
            <a:r>
              <a:rPr dirty="0" err="1"/>
              <a:t>checkIntegrity</a:t>
            </a:r>
            <a:r>
              <a:rPr dirty="0"/>
              <a:t> has been called.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private</a:t>
            </a:r>
            <a:r>
              <a:rPr dirty="0"/>
              <a:t> T </a:t>
            </a:r>
            <a:r>
              <a:rPr dirty="0" err="1"/>
              <a:t>removeEntry</a:t>
            </a:r>
            <a:r>
              <a:rPr dirty="0"/>
              <a:t>(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givenIndex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T result 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(!</a:t>
            </a:r>
            <a:r>
              <a:rPr dirty="0" err="1"/>
              <a:t>isEmpty</a:t>
            </a:r>
            <a:r>
              <a:rPr dirty="0"/>
              <a:t>() &amp;&amp; (</a:t>
            </a:r>
            <a:r>
              <a:rPr dirty="0" err="1"/>
              <a:t>givenIndex</a:t>
            </a:r>
            <a:r>
              <a:rPr dirty="0"/>
              <a:t> &gt;= </a:t>
            </a:r>
            <a:r>
              <a:rPr dirty="0">
                <a:solidFill>
                  <a:srgbClr val="272AD8"/>
                </a:solidFill>
              </a:rPr>
              <a:t>0</a:t>
            </a:r>
            <a:r>
              <a:rPr dirty="0"/>
              <a:t>))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result = bag[</a:t>
            </a:r>
            <a:r>
              <a:rPr dirty="0" err="1"/>
              <a:t>givenIndex</a:t>
            </a:r>
            <a:r>
              <a:rPr dirty="0"/>
              <a:t>];                   </a:t>
            </a:r>
            <a:r>
              <a:rPr dirty="0">
                <a:solidFill>
                  <a:srgbClr val="008400"/>
                </a:solidFill>
              </a:rPr>
              <a:t>// Entry to remove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bag[</a:t>
            </a:r>
            <a:r>
              <a:rPr dirty="0" err="1"/>
              <a:t>givenIndex</a:t>
            </a:r>
            <a:r>
              <a:rPr dirty="0"/>
              <a:t>] = bag[</a:t>
            </a:r>
            <a:r>
              <a:rPr dirty="0" err="1"/>
              <a:t>numberOfEntries</a:t>
            </a:r>
            <a:r>
              <a:rPr dirty="0"/>
              <a:t> -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]; </a:t>
            </a:r>
            <a:r>
              <a:rPr dirty="0">
                <a:solidFill>
                  <a:srgbClr val="008400"/>
                </a:solidFill>
              </a:rPr>
              <a:t>// Replace entry with last entry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bag[</a:t>
            </a:r>
            <a:r>
              <a:rPr dirty="0" err="1"/>
              <a:t>numberOfEntries</a:t>
            </a:r>
            <a:r>
              <a:rPr dirty="0"/>
              <a:t> -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] = </a:t>
            </a:r>
            <a:r>
              <a:rPr dirty="0">
                <a:solidFill>
                  <a:srgbClr val="BA2DA2"/>
                </a:solidFill>
              </a:rPr>
              <a:t>null</a:t>
            </a:r>
            <a:r>
              <a:rPr dirty="0"/>
              <a:t>;            </a:t>
            </a:r>
            <a:r>
              <a:rPr dirty="0">
                <a:solidFill>
                  <a:srgbClr val="008400"/>
                </a:solidFill>
              </a:rPr>
              <a:t>// Remove last entry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numberOfEntries</a:t>
            </a:r>
            <a:r>
              <a:rPr dirty="0"/>
              <a:t>--;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	} </a:t>
            </a:r>
            <a:r>
              <a:rPr dirty="0"/>
              <a:t>// end if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result;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</a:t>
            </a:r>
            <a:r>
              <a:rPr dirty="0" err="1"/>
              <a:t>removeEntry</a:t>
            </a:r>
            <a:r>
              <a:rPr dirty="0"/>
              <a:t>   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/** Removes one occurrence of a given entry from this bag.…"/>
          <p:cNvSpPr txBox="1"/>
          <p:nvPr/>
        </p:nvSpPr>
        <p:spPr>
          <a:xfrm>
            <a:off x="541420" y="3472179"/>
            <a:ext cx="7686617" cy="2400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/** Removes one occurrence of a given entry from this bag.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</a:t>
            </a:r>
            <a:r>
              <a:rPr dirty="0" err="1"/>
              <a:t>anEntry</a:t>
            </a:r>
            <a:r>
              <a:rPr dirty="0"/>
              <a:t>  The entry to be removed.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</a:t>
            </a:r>
            <a:r>
              <a:rPr b="1" dirty="0"/>
              <a:t>@return</a:t>
            </a:r>
            <a:r>
              <a:rPr dirty="0"/>
              <a:t>  True if the removal was successful, or false if not. 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</a:t>
            </a:r>
            <a:r>
              <a:rPr b="1" dirty="0"/>
              <a:t>remove(T </a:t>
            </a:r>
            <a:r>
              <a:rPr b="1" dirty="0" err="1"/>
              <a:t>anEntry</a:t>
            </a:r>
            <a:r>
              <a:rPr b="1" dirty="0"/>
              <a:t>)</a:t>
            </a:r>
            <a:endParaRPr b="1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 err="1"/>
              <a:t>checkIntegrity</a:t>
            </a:r>
            <a:r>
              <a:rPr dirty="0"/>
              <a:t>();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>
                <a:solidFill>
                  <a:srgbClr val="BA2DA2"/>
                </a:solidFill>
              </a:rPr>
              <a:t>int</a:t>
            </a:r>
            <a:r>
              <a:rPr dirty="0"/>
              <a:t> index = </a:t>
            </a:r>
            <a:r>
              <a:rPr dirty="0" err="1"/>
              <a:t>getIndexOf</a:t>
            </a:r>
            <a:r>
              <a:rPr dirty="0"/>
              <a:t>(</a:t>
            </a:r>
            <a:r>
              <a:rPr dirty="0" err="1"/>
              <a:t>anEntry</a:t>
            </a:r>
            <a:r>
              <a:rPr dirty="0"/>
              <a:t>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T result = </a:t>
            </a:r>
            <a:r>
              <a:rPr dirty="0" err="1"/>
              <a:t>removeEntry</a:t>
            </a:r>
            <a:r>
              <a:rPr dirty="0"/>
              <a:t>(index);         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</a:t>
            </a:r>
            <a:r>
              <a:rPr dirty="0" err="1"/>
              <a:t>anEntry.equals</a:t>
            </a:r>
            <a:r>
              <a:rPr dirty="0"/>
              <a:t>(result);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remove   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59" name="Title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1832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/>
              <a:t>Remov</a:t>
            </a:r>
            <a:r>
              <a:rPr lang="en-US" sz="4000" dirty="0"/>
              <a:t>ing</a:t>
            </a:r>
            <a:r>
              <a:rPr sz="4000" dirty="0"/>
              <a:t> Entries</a:t>
            </a:r>
          </a:p>
        </p:txBody>
      </p:sp>
      <p:sp>
        <p:nvSpPr>
          <p:cNvPr id="161" name="/** Removes one unspecified entry from this bag, if possible.…"/>
          <p:cNvSpPr txBox="1"/>
          <p:nvPr/>
        </p:nvSpPr>
        <p:spPr>
          <a:xfrm>
            <a:off x="637674" y="1120097"/>
            <a:ext cx="8049126" cy="2169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/>
              <a:t>/** Removes one unspecified entry from this bag, if possible.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@return</a:t>
            </a:r>
            <a:r>
              <a:rPr dirty="0"/>
              <a:t>  Either the removed entry, if the removal was successful,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       or null otherwise. 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T </a:t>
            </a:r>
            <a:r>
              <a:rPr b="1" dirty="0"/>
              <a:t>remove()</a:t>
            </a:r>
            <a:endParaRPr b="1"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 err="1"/>
              <a:t>checkIntegrity</a:t>
            </a:r>
            <a:r>
              <a:rPr dirty="0"/>
              <a:t>();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T result = </a:t>
            </a:r>
            <a:r>
              <a:rPr dirty="0" err="1"/>
              <a:t>removeEntry</a:t>
            </a:r>
            <a:r>
              <a:rPr dirty="0"/>
              <a:t>(</a:t>
            </a:r>
            <a:r>
              <a:rPr dirty="0" err="1"/>
              <a:t>numberOfEntries</a:t>
            </a:r>
            <a:r>
              <a:rPr dirty="0"/>
              <a:t> -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);		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		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result;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	} </a:t>
            </a:r>
            <a:r>
              <a:rPr dirty="0"/>
              <a:t>// end remove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/>
          <p:cNvSpPr txBox="1">
            <a:spLocks noGrp="1"/>
          </p:cNvSpPr>
          <p:nvPr>
            <p:ph type="title"/>
          </p:nvPr>
        </p:nvSpPr>
        <p:spPr>
          <a:xfrm>
            <a:off x="443971" y="110360"/>
            <a:ext cx="8229601" cy="91685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/>
              <a:t>Method </a:t>
            </a:r>
            <a:r>
              <a:rPr lang="en-US" sz="4000" dirty="0" err="1">
                <a:latin typeface="Courier New"/>
                <a:cs typeface="Courier New"/>
                <a:sym typeface="Courier New"/>
              </a:rPr>
              <a:t>getIndexOf</a:t>
            </a:r>
            <a:r>
              <a:rPr lang="en-US" sz="40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4000" dirty="0"/>
          </a:p>
        </p:txBody>
      </p:sp>
      <p:sp>
        <p:nvSpPr>
          <p:cNvPr id="166" name="// Locates a given entry within the array bag.…"/>
          <p:cNvSpPr txBox="1"/>
          <p:nvPr/>
        </p:nvSpPr>
        <p:spPr>
          <a:xfrm>
            <a:off x="443971" y="1027217"/>
            <a:ext cx="7403057" cy="5262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	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Locates a given entry within the array bag.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Returns the index of the entry, if located, or -1 otherwise.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Precondition: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checkIntegrity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has been called.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private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getIndexOf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(T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anEntry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{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	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where =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-1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	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boolean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found =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false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index =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0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+mj-lt"/>
                <a:ea typeface="+mj-ea"/>
                <a:cs typeface="+mj-cs"/>
                <a:sym typeface="Helvetica"/>
              </a:defRPr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while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(!found &amp;&amp; (index &lt;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numberOfEntries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{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if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(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anEntry.equals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(bag[index]))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{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   found =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true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   where = index;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}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if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   index++;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}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while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+mj-lt"/>
                <a:ea typeface="+mj-ea"/>
                <a:cs typeface="+mj-cs"/>
                <a:sym typeface="Helvetica"/>
              </a:defRPr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Assertion: If where &gt; -1,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anEntry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is in the array bag, and it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equals bag[where]; otherwise,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anEntry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is not in the array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	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return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where;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}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getIndexOf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9802407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/>
              <a:t>Method</a:t>
            </a:r>
            <a:r>
              <a:rPr sz="4000" dirty="0"/>
              <a:t> </a:t>
            </a:r>
            <a:r>
              <a:rPr lang="en-US" sz="4000" dirty="0" err="1">
                <a:latin typeface="Courier New"/>
                <a:ea typeface="Courier New"/>
                <a:cs typeface="Courier New"/>
                <a:sym typeface="Courier New"/>
              </a:rPr>
              <a:t>toA</a:t>
            </a:r>
            <a:r>
              <a:rPr sz="4000" dirty="0" err="1">
                <a:latin typeface="Courier New"/>
                <a:ea typeface="Courier New"/>
                <a:cs typeface="Courier New"/>
                <a:sym typeface="Courier New"/>
              </a:rPr>
              <a:t>rray</a:t>
            </a:r>
            <a:r>
              <a:rPr lang="en-US" sz="40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4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/** Retrieves all entries that are in this bag.…"/>
          <p:cNvSpPr txBox="1"/>
          <p:nvPr/>
        </p:nvSpPr>
        <p:spPr>
          <a:xfrm>
            <a:off x="589315" y="1222146"/>
            <a:ext cx="7893958" cy="4278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Retrieves all entries that are in this bag.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		 </a:t>
            </a:r>
            <a:r>
              <a: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@return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A newly allocated array of all </a:t>
            </a:r>
          </a:p>
          <a:p>
            <a:pPr marL="0" marR="0" lvl="3" indent="68580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the entries in the bag. */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T[] </a:t>
            </a:r>
            <a:r>
              <a:rPr kumimoji="0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toArray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()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{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The cast is safe because the new array </a:t>
            </a:r>
          </a:p>
          <a:p>
            <a:pPr marL="0" marR="0" lvl="3" indent="68580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 contains null entries.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@</a:t>
            </a:r>
            <a:r>
              <a:rPr kumimoji="0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SuppressWarnings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D12F1B"/>
                </a:solidFill>
                <a:effectLst/>
                <a:uLnTx/>
                <a:uFillTx/>
                <a:latin typeface="Menlo"/>
                <a:sym typeface="Menlo"/>
              </a:rPr>
              <a:t>"unchecked"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   T[] result = (T[])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new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Object[</a:t>
            </a:r>
            <a:r>
              <a:rPr kumimoji="0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numberOfEntries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];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Unchecked cast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+mj-lt"/>
                <a:ea typeface="+mj-ea"/>
                <a:cs typeface="+mj-cs"/>
                <a:sym typeface="Helvetica"/>
              </a:defRPr>
            </a:pP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	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for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(</a:t>
            </a:r>
            <a:r>
              <a:rPr kumimoji="0" sz="16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index =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272AD8"/>
                </a:solidFill>
                <a:effectLst/>
                <a:uLnTx/>
                <a:uFillTx/>
                <a:latin typeface="Menlo"/>
                <a:sym typeface="Menlo"/>
              </a:rPr>
              <a:t>0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; index &lt; </a:t>
            </a:r>
            <a:r>
              <a:rPr kumimoji="0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numberOfEntries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; index++) 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	{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		result[index] = bag[index];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	}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for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		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	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return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result;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}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</a:t>
            </a:r>
            <a:r>
              <a:rPr kumimoji="0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toArray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8400"/>
              </a:solidFill>
              <a:effectLst/>
              <a:uLnTx/>
              <a:uFillTx/>
              <a:latin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37987357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Activity | Take Home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 the ADT</a:t>
            </a:r>
          </a:p>
          <a:p>
            <a:r>
              <a:rPr lang="en-US" dirty="0"/>
              <a:t>Text includes bits and pieces of code already</a:t>
            </a:r>
          </a:p>
          <a:p>
            <a:r>
              <a:rPr lang="en-US" dirty="0"/>
              <a:t>Upcoming projects will be similar to this</a:t>
            </a:r>
          </a:p>
          <a:p>
            <a:r>
              <a:rPr lang="en-US" dirty="0"/>
              <a:t>What vs. how</a:t>
            </a:r>
          </a:p>
        </p:txBody>
      </p:sp>
    </p:spTree>
    <p:extLst>
      <p:ext uri="{BB962C8B-B14F-4D97-AF65-F5344CB8AC3E}">
        <p14:creationId xmlns:p14="http://schemas.microsoft.com/office/powerpoint/2010/main" val="295821633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9120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/>
              <a:t>Resizing an Array</a:t>
            </a:r>
          </a:p>
        </p:txBody>
      </p:sp>
      <p:pic>
        <p:nvPicPr>
          <p:cNvPr id="174" name="A figure illustrates the process while resizing an array.&#10;&#10;Picture 1" descr="A figure illustrates the process while resizing an array.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4800" y="2816351"/>
            <a:ext cx="8534400" cy="12252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458A-9C53-4F88-8102-7C18062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50" y="59266"/>
            <a:ext cx="8460317" cy="866842"/>
          </a:xfrm>
        </p:spPr>
        <p:txBody>
          <a:bodyPr>
            <a:normAutofit/>
          </a:bodyPr>
          <a:lstStyle/>
          <a:p>
            <a:r>
              <a:rPr lang="en-US" sz="4000" dirty="0"/>
              <a:t>Bag | What vs. How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23E9F7-2800-4779-A3D3-2ED8550A5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100138"/>
            <a:ext cx="7799388" cy="5068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What: ADT Bag</a:t>
            </a:r>
          </a:p>
          <a:p>
            <a:pPr lvl="1" indent="-228600" hangingPunct="1">
              <a:lnSpc>
                <a:spcPct val="90000"/>
              </a:lnSpc>
              <a:buFontTx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What’s a bag?</a:t>
            </a:r>
          </a:p>
          <a:p>
            <a:pPr lvl="1" indent="-228600" hangingPunct="1">
              <a:lnSpc>
                <a:spcPct val="90000"/>
              </a:lnSpc>
              <a:buFontTx/>
              <a:buChar char="•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What are the operations? </a:t>
            </a:r>
          </a:p>
          <a:p>
            <a:pPr lvl="1" indent="-228600" hangingPunct="1">
              <a:lnSpc>
                <a:spcPct val="90000"/>
              </a:lnSpc>
              <a:buFontTx/>
              <a:buChar char="•"/>
              <a:defRPr/>
            </a:pPr>
            <a:r>
              <a:rPr lang="en-US" sz="2000">
                <a:solidFill>
                  <a:srgbClr val="000000"/>
                </a:solidFill>
                <a:latin typeface="Arial"/>
                <a:cs typeface="Arial"/>
              </a:rPr>
              <a:t>Bag Interface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ADT vs. Data Structure</a:t>
            </a:r>
          </a:p>
          <a:p>
            <a:pPr lvl="1" indent="-228600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rgbClr val="000000"/>
                </a:solidFill>
              </a:rPr>
              <a:t>One can build a bag using any programming language</a:t>
            </a:r>
          </a:p>
          <a:p>
            <a:pPr lvl="1" indent="-228600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  <a:cs typeface="Arial"/>
              </a:rPr>
              <a:t>We will learn to build Java collections (in 204) </a:t>
            </a:r>
            <a:endParaRPr lang="en-US" sz="24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342900" marR="0" lvl="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How?</a:t>
            </a:r>
          </a:p>
          <a:p>
            <a:pPr lvl="1" indent="-228600" hangingPunct="1">
              <a:lnSpc>
                <a:spcPct val="90000"/>
              </a:lnSpc>
              <a:defRPr/>
            </a:pPr>
            <a:r>
              <a:rPr lang="en-US" sz="2000" dirty="0"/>
              <a:t>We will create a bag using an array implementation (as the underlying structure) first</a:t>
            </a:r>
          </a:p>
          <a:p>
            <a:pPr lvl="1" indent="-228600" hangingPunct="1">
              <a:lnSpc>
                <a:spcPct val="90000"/>
              </a:lnSpc>
              <a:defRPr/>
            </a:pPr>
            <a:r>
              <a:rPr lang="en-US" sz="2000" dirty="0"/>
              <a:t>We will then create the same bag using a linked implementation instead</a:t>
            </a:r>
          </a:p>
          <a:p>
            <a:pPr lvl="1" indent="-228600" hangingPunct="1">
              <a:lnSpc>
                <a:spcPct val="90000"/>
              </a:lnSpc>
              <a:defRPr/>
            </a:pPr>
            <a:r>
              <a:rPr lang="en-US" sz="2000" dirty="0"/>
              <a:t>Internally, they are vastly different</a:t>
            </a:r>
          </a:p>
          <a:p>
            <a:pPr lvl="1" indent="-228600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rgbClr val="7030A0"/>
                </a:solidFill>
              </a:rPr>
              <a:t>However, it’s still a bag to anyone who is using our bag</a:t>
            </a:r>
          </a:p>
          <a:p>
            <a:pPr lvl="1" indent="-228600" hangingPunct="1">
              <a:lnSpc>
                <a:spcPct val="90000"/>
              </a:lnSpc>
              <a:defRPr/>
            </a:pPr>
            <a:endParaRPr lang="en-US" sz="2000" dirty="0"/>
          </a:p>
          <a:p>
            <a:pPr marL="342900" marR="0" lvl="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713313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/>
              <a:t>Steps to Resize an Array </a:t>
            </a:r>
            <a:r>
              <a:rPr sz="3600" dirty="0"/>
              <a:t>(</a:t>
            </a:r>
            <a:r>
              <a:rPr lang="en-US" sz="3600" dirty="0"/>
              <a:t>1 of 2</a:t>
            </a:r>
            <a:r>
              <a:rPr sz="3600" dirty="0"/>
              <a:t>)</a:t>
            </a:r>
          </a:p>
        </p:txBody>
      </p:sp>
      <p:pic>
        <p:nvPicPr>
          <p:cNvPr id="178" name="A figure illustrates the process involved in resizing an array.  An Array&#10;&#10;Picture 1" descr="A figure illustrates the process involved in resizing an array.  An Array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0867" y="1445043"/>
            <a:ext cx="5335988" cy="697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A figure illustrates the process involved in resizing an array. Two references to the same array&#10;&#10;Picture 1" descr="A figure illustrates the process involved in resizing an array. Two references to the same arrayPicture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0867" y="2362960"/>
            <a:ext cx="5335988" cy="14712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A figure illustrates the process involved in resizing an array. The original array variable now references a new larger array.&#10;&#10;Picture 1" descr="A figure illustrates the process involved in resizing an array. The original array variable now references a new larger array.Picture 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3451" y="4018080"/>
            <a:ext cx="8249549" cy="15261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/>
              <a:t>Steps to Resize an Array </a:t>
            </a:r>
            <a:r>
              <a:rPr sz="3600" dirty="0"/>
              <a:t>(</a:t>
            </a:r>
            <a:r>
              <a:rPr lang="en-US" sz="3600" dirty="0"/>
              <a:t>2 of</a:t>
            </a:r>
            <a:r>
              <a:rPr sz="3600" dirty="0"/>
              <a:t> 2)</a:t>
            </a:r>
          </a:p>
        </p:txBody>
      </p:sp>
      <p:pic>
        <p:nvPicPr>
          <p:cNvPr id="184" name="A figure illustrates the process involved in resizing an array. The entries in the original array are copied to the new array&#10;&#10;Picture 1" descr="A figure illustrates the process involved in resizing an array. The entries in the original array are copied to the new array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867" y="1926813"/>
            <a:ext cx="8162133" cy="15099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A figure illustrates the process involved in resizing an array. The original array is discarded&#10;&#10;Picture 1" descr="A figure illustrates the process involved in resizing an array. The original array is discarded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2280" y="3630641"/>
            <a:ext cx="8230720" cy="15226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sizing Using Arrays.copyOf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/>
              <a:t>Using </a:t>
            </a:r>
            <a:r>
              <a:rPr sz="4000" dirty="0" err="1">
                <a:latin typeface="Courier New"/>
                <a:ea typeface="Courier New"/>
                <a:cs typeface="Courier New"/>
                <a:sym typeface="Courier New"/>
              </a:rPr>
              <a:t>Arrays.copyOf</a:t>
            </a:r>
            <a:endParaRPr sz="4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9" name="A figure illustrates the effect of a statement.&#10;&#10;Picture 1" descr="A figure illustrates the effect of a statement.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4800" y="1645920"/>
            <a:ext cx="8534400" cy="3566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New Implementation</a:t>
            </a:r>
          </a:p>
        </p:txBody>
      </p:sp>
      <p:sp>
        <p:nvSpPr>
          <p:cNvPr id="195" name="/** Adds a new entry to this bag.…"/>
          <p:cNvSpPr txBox="1"/>
          <p:nvPr/>
        </p:nvSpPr>
        <p:spPr>
          <a:xfrm>
            <a:off x="565484" y="1265770"/>
            <a:ext cx="8265546" cy="4801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/** Adds a new entry to this bag.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</a:t>
            </a:r>
            <a:r>
              <a:rPr b="1" dirty="0" err="1"/>
              <a:t>param</a:t>
            </a:r>
            <a:r>
              <a:rPr dirty="0"/>
              <a:t> </a:t>
            </a:r>
            <a:r>
              <a:rPr dirty="0" err="1"/>
              <a:t>newEntry</a:t>
            </a:r>
            <a:r>
              <a:rPr dirty="0"/>
              <a:t>  The object to be added as a new entry.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</a:t>
            </a:r>
            <a:r>
              <a:rPr b="1" dirty="0"/>
              <a:t>@return</a:t>
            </a:r>
            <a:r>
              <a:rPr dirty="0"/>
              <a:t>  True.  */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BA2DA2"/>
                </a:solidFill>
              </a:rPr>
              <a:t>public</a:t>
            </a:r>
            <a:r>
              <a:rPr dirty="0"/>
              <a:t>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add(T </a:t>
            </a:r>
            <a:r>
              <a:rPr dirty="0" err="1"/>
              <a:t>newEntry</a:t>
            </a:r>
            <a:r>
              <a:rPr dirty="0"/>
              <a:t>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checkIntegrity</a:t>
            </a:r>
            <a:r>
              <a:rPr dirty="0"/>
              <a:t>();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>
                <a:solidFill>
                  <a:srgbClr val="BA2DA2"/>
                </a:solidFill>
              </a:rPr>
              <a:t>boolean</a:t>
            </a:r>
            <a:r>
              <a:rPr dirty="0"/>
              <a:t> result = </a:t>
            </a:r>
            <a:r>
              <a:rPr dirty="0">
                <a:solidFill>
                  <a:srgbClr val="BA2DA2"/>
                </a:solidFill>
              </a:rPr>
              <a:t>true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isArrayFull</a:t>
            </a:r>
            <a:r>
              <a:rPr dirty="0"/>
              <a:t>())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{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   </a:t>
            </a:r>
            <a:r>
              <a:rPr dirty="0" err="1"/>
              <a:t>doubleCapacity</a:t>
            </a:r>
            <a:r>
              <a:rPr dirty="0"/>
              <a:t>();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  } </a:t>
            </a:r>
            <a:r>
              <a:rPr dirty="0"/>
              <a:t>// end if</a:t>
            </a: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solidFill>
                <a:srgbClr val="000000"/>
              </a:solidFill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bag[</a:t>
            </a:r>
            <a:r>
              <a:rPr dirty="0" err="1"/>
              <a:t>numberOfEntries</a:t>
            </a:r>
            <a:r>
              <a:rPr dirty="0"/>
              <a:t>] = </a:t>
            </a:r>
            <a:r>
              <a:rPr dirty="0" err="1"/>
              <a:t>newEntry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 err="1"/>
              <a:t>numberOfEntries</a:t>
            </a:r>
            <a:r>
              <a:rPr dirty="0"/>
              <a:t>++;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  </a:t>
            </a:r>
            <a:r>
              <a:rPr dirty="0">
                <a:solidFill>
                  <a:srgbClr val="BA2DA2"/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rgbClr val="BA2DA2"/>
                </a:solidFill>
              </a:rPr>
              <a:t>true</a:t>
            </a:r>
            <a:r>
              <a:rPr dirty="0"/>
              <a:t>;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defTabSz="344804">
              <a:tabLst>
                <a:tab pos="342900" algn="l"/>
              </a:tabLst>
              <a:defRPr sz="18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} </a:t>
            </a:r>
            <a:r>
              <a:rPr dirty="0"/>
              <a:t>// end add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Array</a:t>
            </a:r>
            <a:r>
              <a:rPr lang="en-US" dirty="0"/>
              <a:t> Based Implementation</a:t>
            </a:r>
            <a:endParaRPr dirty="0"/>
          </a:p>
        </p:txBody>
      </p:sp>
      <p:sp>
        <p:nvSpPr>
          <p:cNvPr id="202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618066" y="1030687"/>
            <a:ext cx="8229601" cy="280979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Pros</a:t>
            </a:r>
          </a:p>
          <a:p>
            <a:pPr lvl="1"/>
            <a:r>
              <a:rPr sz="2200" dirty="0"/>
              <a:t>Adding an entry to the bag is fast</a:t>
            </a:r>
          </a:p>
          <a:p>
            <a:pPr lvl="1"/>
            <a:r>
              <a:rPr sz="2200" dirty="0"/>
              <a:t>Removing an unspecified entry is fast</a:t>
            </a:r>
            <a:endParaRPr lang="en-US" sz="2200" dirty="0"/>
          </a:p>
          <a:p>
            <a:r>
              <a:rPr lang="en-US" sz="2600" dirty="0"/>
              <a:t>Cons</a:t>
            </a:r>
            <a:endParaRPr sz="2600" dirty="0"/>
          </a:p>
          <a:p>
            <a:pPr lvl="1"/>
            <a:r>
              <a:rPr sz="2200" dirty="0"/>
              <a:t>Removing a particular entry requires time to locate the entry</a:t>
            </a:r>
          </a:p>
          <a:p>
            <a:pPr lvl="1"/>
            <a:r>
              <a:rPr sz="2200" dirty="0"/>
              <a:t>Increasing the size of the array requires time to copy its entries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915E-E52D-40B7-BB52-B0ABD370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266"/>
            <a:ext cx="8390467" cy="866842"/>
          </a:xfrm>
        </p:spPr>
        <p:txBody>
          <a:bodyPr>
            <a:normAutofit/>
          </a:bodyPr>
          <a:lstStyle/>
          <a:p>
            <a:r>
              <a:rPr lang="en-US" sz="3600" dirty="0"/>
              <a:t>Sorted vs. Unsorted Data Structures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8F990A-9FCC-44E4-A031-CC0AC3E2D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66018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Sorted vs. unsorted: Compare and contrast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Sorted array structures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lvl="1" indent="-342900" hangingPunct="1">
              <a:lnSpc>
                <a:spcPct val="90000"/>
              </a:lnSpc>
              <a:buFontTx/>
              <a:buChar char="•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Nodes are stored in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sorted order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based on key</a:t>
            </a:r>
          </a:p>
          <a:p>
            <a:pPr lvl="1" indent="-342900" hangingPunct="1">
              <a:lnSpc>
                <a:spcPct val="90000"/>
              </a:lnSpc>
              <a:buFontTx/>
              <a:buChar char="•"/>
              <a:defRPr/>
            </a:pPr>
            <a:r>
              <a:rPr lang="en-US" sz="2000" dirty="0" err="1">
                <a:solidFill>
                  <a:srgbClr val="000000"/>
                </a:solidFill>
                <a:latin typeface="Arial"/>
              </a:rPr>
              <a:t>getIndexOf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uses a binary search</a:t>
            </a:r>
          </a:p>
          <a:p>
            <a:pPr lvl="1" indent="-342900" hangingPunct="1">
              <a:lnSpc>
                <a:spcPct val="90000"/>
              </a:lnSpc>
              <a:buFontTx/>
              <a:buChar char="•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remove</a:t>
            </a:r>
          </a:p>
          <a:p>
            <a:pPr lvl="2" indent="-285750" hangingPunct="1">
              <a:lnSpc>
                <a:spcPct val="90000"/>
              </a:lnSpc>
              <a:buFontTx/>
              <a:buChar char="–"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uses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getIndexOf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with binary search</a:t>
            </a:r>
          </a:p>
          <a:p>
            <a:pPr lvl="2" indent="-285750" hangingPunct="1">
              <a:lnSpc>
                <a:spcPct val="90000"/>
              </a:lnSpc>
              <a:buFontTx/>
              <a:buChar char="–"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moves up all node references below the deleted node </a:t>
            </a:r>
          </a:p>
          <a:p>
            <a:pPr lvl="1" indent="-342900" hangingPunct="1">
              <a:lnSpc>
                <a:spcPct val="90000"/>
              </a:lnSpc>
              <a:buFontTx/>
              <a:buChar char="•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</a:t>
            </a:r>
          </a:p>
          <a:p>
            <a:pPr lvl="2" indent="-285750" hangingPunct="1">
              <a:lnSpc>
                <a:spcPct val="90000"/>
              </a:lnSpc>
              <a:buFontTx/>
              <a:buChar char="–"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Places the inserted node in its sorted order position</a:t>
            </a:r>
          </a:p>
          <a:p>
            <a:pPr lvl="2" indent="-285750" hangingPunct="1">
              <a:lnSpc>
                <a:spcPct val="90000"/>
              </a:lnSpc>
              <a:buFontTx/>
              <a:buChar char="–"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After moving larger nodes references down in array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61853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2D3C1AA-35FB-4D3A-9505-3560B1D33A0A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49154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0D601F5E-FD4E-482C-95E0-F5C4DBB1604B}" type="slidenum">
              <a:rPr lang="en-US" sz="1400"/>
              <a:pPr algn="r" eaLnBrk="1" hangingPunct="1"/>
              <a:t>36</a:t>
            </a:fld>
            <a:endParaRPr lang="en-US" sz="140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Class </a:t>
            </a:r>
            <a:r>
              <a:rPr lang="en-US" sz="4000" dirty="0" err="1"/>
              <a:t>ArrayList</a:t>
            </a:r>
            <a:r>
              <a:rPr lang="en-US" sz="4000" dirty="0"/>
              <a:t>&lt;E&gt; </a:t>
            </a:r>
            <a:r>
              <a:rPr lang="en-US" sz="2800" b="0" dirty="0"/>
              <a:t>(Java Standard Library)</a:t>
            </a:r>
            <a:endParaRPr lang="en-US" sz="4000" b="0" dirty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dirty="0"/>
              <a:t>Interface List&lt;E&gt;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A generic data structure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Supports the </a:t>
            </a:r>
            <a:r>
              <a:rPr lang="en-US" sz="2000" dirty="0">
                <a:solidFill>
                  <a:srgbClr val="FF0000"/>
                </a:solidFill>
              </a:rPr>
              <a:t>basic </a:t>
            </a:r>
            <a:r>
              <a:rPr lang="en-US" sz="2000" dirty="0"/>
              <a:t>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Stores </a:t>
            </a:r>
            <a:r>
              <a:rPr lang="en-US" sz="2000" i="1" dirty="0"/>
              <a:t>objects</a:t>
            </a:r>
            <a:r>
              <a:rPr lang="en-US" sz="2000" dirty="0"/>
              <a:t>, but primitive types are wrapped automatically in Wrapper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Expandable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Client code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solidFill>
                  <a:srgbClr val="7030A0"/>
                </a:solidFill>
              </a:rPr>
              <a:t>ArrayList</a:t>
            </a:r>
            <a:r>
              <a:rPr lang="en-US" sz="2000" dirty="0">
                <a:solidFill>
                  <a:srgbClr val="7030A0"/>
                </a:solidFill>
              </a:rPr>
              <a:t> &lt;Car&gt; garage = new </a:t>
            </a:r>
            <a:r>
              <a:rPr lang="en-US" sz="2000" dirty="0" err="1">
                <a:solidFill>
                  <a:srgbClr val="7030A0"/>
                </a:solidFill>
              </a:rPr>
              <a:t>ArrayList</a:t>
            </a:r>
            <a:r>
              <a:rPr lang="en-US" sz="2000" dirty="0">
                <a:solidFill>
                  <a:srgbClr val="7030A0"/>
                </a:solidFill>
              </a:rPr>
              <a:t>&lt;Car&gt; (200)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An </a:t>
            </a:r>
            <a:r>
              <a:rPr lang="en-US" sz="2000" i="1" dirty="0"/>
              <a:t>initial</a:t>
            </a:r>
            <a:r>
              <a:rPr lang="en-US" sz="2000" dirty="0"/>
              <a:t> capacity of 200 Car objects (default is a capacity of 10)</a:t>
            </a:r>
          </a:p>
        </p:txBody>
      </p:sp>
    </p:spTree>
    <p:extLst>
      <p:ext uri="{BB962C8B-B14F-4D97-AF65-F5344CB8AC3E}">
        <p14:creationId xmlns:p14="http://schemas.microsoft.com/office/powerpoint/2010/main" val="866968344"/>
      </p:ext>
    </p:extLst>
  </p:cSld>
  <p:clrMapOvr>
    <a:masterClrMapping/>
  </p:clrMapOvr>
  <p:transition advClick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36930-7DE9-43B2-8F74-ED0B33441B65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91" y="381000"/>
            <a:ext cx="8457896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2950029" y="1747157"/>
            <a:ext cx="696685" cy="3156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0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70349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Bag</a:t>
            </a:r>
            <a:r>
              <a:rPr dirty="0"/>
              <a:t> Interface</a:t>
            </a:r>
            <a:r>
              <a:rPr sz="4000" dirty="0"/>
              <a:t> </a:t>
            </a:r>
            <a:r>
              <a:rPr sz="3600" dirty="0"/>
              <a:t>(</a:t>
            </a:r>
            <a:r>
              <a:rPr lang="en-US" sz="3600" dirty="0"/>
              <a:t>1 of 2</a:t>
            </a:r>
            <a:r>
              <a:rPr sz="3600" dirty="0"/>
              <a:t>)</a:t>
            </a:r>
          </a:p>
        </p:txBody>
      </p:sp>
      <p:sp>
        <p:nvSpPr>
          <p:cNvPr id="71" name="/** An interface that describes the operations of a bag of objects. */…"/>
          <p:cNvSpPr txBox="1"/>
          <p:nvPr/>
        </p:nvSpPr>
        <p:spPr>
          <a:xfrm>
            <a:off x="421581" y="1145456"/>
            <a:ext cx="8300838" cy="4664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j-ea"/>
                <a:cs typeface="Helvetica"/>
                <a:sym typeface="Helvetica"/>
              </a:rPr>
              <a:t>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An interface that describes the operations of a bag of objects.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j-ea"/>
                <a:cs typeface="Helvetica"/>
                <a:sym typeface="Helvetica"/>
              </a:rPr>
              <a:t>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*/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interface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BagInterface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&lt;T&gt;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{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Gets the current number of entries in this bag.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		 </a:t>
            </a:r>
            <a:r>
              <a:rPr kumimoji="0" sz="15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@return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The integer number of entries currently in the bag. */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getCurrentSize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();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Sees whether this bag is empty.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		 </a:t>
            </a:r>
            <a:r>
              <a:rPr kumimoji="0" sz="15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@return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True if the bag is empty, or false if not. */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boolean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isEmpty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();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Adds a new entry to this bag.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	    </a:t>
            </a:r>
            <a:r>
              <a:rPr kumimoji="0" sz="15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</a:t>
            </a:r>
            <a:r>
              <a:rPr kumimoji="0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param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newEntry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The object to be added as a new entry.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	    </a:t>
            </a:r>
            <a:r>
              <a:rPr kumimoji="0" sz="15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@return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True if the addition is successful, or false if not. */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boolean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add(T </a:t>
            </a:r>
            <a:r>
              <a:rPr kumimoji="0" sz="1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newEntry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+mj-lt"/>
                <a:ea typeface="+mj-ea"/>
                <a:cs typeface="+mj-cs"/>
                <a:sym typeface="Helvetica"/>
              </a:defRPr>
            </a:pP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Removes one unspecified entry from this bag, if possible.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   </a:t>
            </a:r>
            <a:r>
              <a:rPr kumimoji="0" sz="15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@return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Either the removed entry, if the removal.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            was successful, or null. */</a:t>
            </a:r>
            <a:endParaRPr kumimoji="0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 sz="1500">
                <a:latin typeface="Menlo"/>
                <a:ea typeface="Menlo"/>
                <a:cs typeface="Menlo"/>
                <a:sym typeface="Menlo"/>
              </a:defRPr>
            </a:pP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T remove();</a:t>
            </a:r>
          </a:p>
        </p:txBody>
      </p:sp>
    </p:spTree>
    <p:extLst>
      <p:ext uri="{BB962C8B-B14F-4D97-AF65-F5344CB8AC3E}">
        <p14:creationId xmlns:p14="http://schemas.microsoft.com/office/powerpoint/2010/main" val="371709131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4"/>
          <p:cNvSpPr txBox="1">
            <a:spLocks noGrp="1"/>
          </p:cNvSpPr>
          <p:nvPr>
            <p:ph type="title"/>
          </p:nvPr>
        </p:nvSpPr>
        <p:spPr>
          <a:xfrm>
            <a:off x="504311" y="96398"/>
            <a:ext cx="8193505" cy="73299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000" dirty="0"/>
              <a:t>Bag</a:t>
            </a:r>
            <a:r>
              <a:rPr sz="4000" dirty="0"/>
              <a:t> Interface </a:t>
            </a:r>
            <a:r>
              <a:rPr lang="en-US" sz="3200" dirty="0"/>
              <a:t>(2 of 2)</a:t>
            </a:r>
            <a:endParaRPr sz="3200" dirty="0"/>
          </a:p>
        </p:txBody>
      </p:sp>
      <p:sp>
        <p:nvSpPr>
          <p:cNvPr id="75" name="/** Removes one occurrence of a given entry from this bag, if possible.…"/>
          <p:cNvSpPr txBox="1"/>
          <p:nvPr/>
        </p:nvSpPr>
        <p:spPr>
          <a:xfrm>
            <a:off x="649995" y="961595"/>
            <a:ext cx="5736184" cy="5478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Removes one occurrence of a given entry from this bag, if possible.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  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</a:t>
            </a:r>
            <a:r>
              <a:rPr kumimoji="0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param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anEntry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The entry to be removed.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  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@return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True if the removal was successful, or false if not. */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boolean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remove(T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anEntry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Removes all entries from this bag. */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void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clear();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Counts the number of times a given entry appears in this bag.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		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</a:t>
            </a:r>
            <a:r>
              <a:rPr kumimoji="0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param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anEntry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The entry to be counted.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		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@return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The number of times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anEntry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appears in the bag. */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int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getFrequencyOf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(T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anEntry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Tests whether this bag contains a given entry.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		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</a:t>
            </a:r>
            <a:r>
              <a:rPr kumimoji="0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param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anEntry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The entry to find.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		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@return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True if the bag contains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anEntry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, or false if not. */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boolean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contains(T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anEntry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);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 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/** Retrieves all entries that are in this bag.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		 </a:t>
            </a:r>
            <a:r>
              <a:rPr kumimoji="0" sz="1400" b="1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@return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A newly allocated array of all the entries in the bag.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                Note: If the bag is empty, the returned array is empty. */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	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BA2DA2"/>
                </a:solidFill>
                <a:effectLst/>
                <a:uLnTx/>
                <a:uFillTx/>
                <a:latin typeface="Menlo"/>
                <a:sym typeface="Menlo"/>
              </a:rPr>
              <a:t>public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 T[]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toArray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();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/>
              <a:sym typeface="Menlo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j-ea"/>
              <a:cs typeface="Helvetica"/>
              <a:sym typeface="Helvetica"/>
            </a:endParaRPr>
          </a:p>
          <a:p>
            <a:pPr marL="0" marR="0" lvl="0" indent="0" algn="l" defTabSz="34480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429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sym typeface="Menlo"/>
              </a:rPr>
              <a:t>}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// end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8400"/>
                </a:solidFill>
                <a:effectLst/>
                <a:uLnTx/>
                <a:uFillTx/>
                <a:latin typeface="Menlo"/>
                <a:sym typeface="Menlo"/>
              </a:rPr>
              <a:t>BagInterface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8400"/>
              </a:solidFill>
              <a:effectLst/>
              <a:uLnTx/>
              <a:uFillTx/>
              <a:latin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31471229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 txBox="1">
            <a:spLocks noGrp="1"/>
          </p:cNvSpPr>
          <p:nvPr>
            <p:ph type="title"/>
          </p:nvPr>
        </p:nvSpPr>
        <p:spPr>
          <a:xfrm>
            <a:off x="529389" y="83724"/>
            <a:ext cx="8144183" cy="89031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685800">
              <a:defRPr sz="3300"/>
            </a:lvl1pPr>
          </a:lstStyle>
          <a:p>
            <a:r>
              <a:rPr lang="en-US" sz="4400" dirty="0"/>
              <a:t>ADT Bag | </a:t>
            </a:r>
            <a:r>
              <a:rPr sz="4400" dirty="0"/>
              <a:t>Fixed-Size Array</a:t>
            </a:r>
            <a:r>
              <a:rPr lang="en-US" sz="4400" dirty="0"/>
              <a:t> </a:t>
            </a:r>
            <a:r>
              <a:rPr lang="en-US" sz="2000" dirty="0"/>
              <a:t>Implementation</a:t>
            </a:r>
            <a:r>
              <a:rPr sz="1800" b="0" dirty="0"/>
              <a:t> </a:t>
            </a:r>
          </a:p>
        </p:txBody>
      </p:sp>
      <p:pic>
        <p:nvPicPr>
          <p:cNvPr id="51" name="A figure illustrates the arrangement of 40 desks in a classroom. The desks are arranged in a pattern of 5 rows and 8 columns.&#10;&#10;Picture 1" descr="A figure illustrates the arrangement of 40 desks in a classroom. The desks are arranged in a pattern of 5 rows and 8 columns.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7126" y="1231919"/>
            <a:ext cx="5538867" cy="39049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/>
          <p:cNvSpPr txBox="1">
            <a:spLocks noGrp="1"/>
          </p:cNvSpPr>
          <p:nvPr>
            <p:ph type="title"/>
          </p:nvPr>
        </p:nvSpPr>
        <p:spPr>
          <a:xfrm>
            <a:off x="476250" y="101600"/>
            <a:ext cx="8229600" cy="91685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 err="1">
                <a:sym typeface="Courier New"/>
              </a:rPr>
              <a:t>ArrayBag</a:t>
            </a:r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ea typeface="Courier New"/>
                <a:cs typeface="Times New Roman" panose="02020603050405020304" pitchFamily="18" charset="0"/>
                <a:sym typeface="Courier New"/>
              </a:rPr>
              <a:t> | Fixed Size &amp; Generic</a:t>
            </a:r>
            <a:r>
              <a:rPr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5" name="Table"/>
          <p:cNvGraphicFramePr/>
          <p:nvPr>
            <p:extLst>
              <p:ext uri="{D42A27DB-BD31-4B8C-83A1-F6EECF244321}">
                <p14:modId xmlns:p14="http://schemas.microsoft.com/office/powerpoint/2010/main" val="3514547708"/>
              </p:ext>
            </p:extLst>
          </p:nvPr>
        </p:nvGraphicFramePr>
        <p:xfrm>
          <a:off x="1784349" y="1348655"/>
          <a:ext cx="4982632" cy="458732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982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4887">
                <a:tc>
                  <a:txBody>
                    <a:bodyPr/>
                    <a:lstStyle/>
                    <a:p>
                      <a:pPr algn="ctr" defTabSz="457200">
                        <a:spcBef>
                          <a:spcPts val="300"/>
                        </a:spcBef>
                        <a:defRPr sz="1800"/>
                      </a:pPr>
                      <a:r>
                        <a:rPr b="1" dirty="0" err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ArrayBag</a:t>
                      </a:r>
                      <a:endParaRPr b="1" dirty="0">
                        <a:solidFill>
                          <a:srgbClr val="2F2A2B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3500" marR="63500" marT="0" marB="0" horzOverflow="overflow">
                    <a:lnL w="25400">
                      <a:solidFill>
                        <a:srgbClr val="2F2A2B"/>
                      </a:solidFill>
                      <a:miter lim="400000"/>
                    </a:lnL>
                    <a:lnR w="25400">
                      <a:solidFill>
                        <a:srgbClr val="2F2A2B"/>
                      </a:solidFill>
                      <a:miter lim="400000"/>
                    </a:lnR>
                    <a:lnT w="25400">
                      <a:solidFill>
                        <a:srgbClr val="2F2A2B"/>
                      </a:solidFill>
                      <a:miter lim="400000"/>
                    </a:lnT>
                    <a:lnB w="2540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015">
                <a:tc>
                  <a:txBody>
                    <a:bodyPr/>
                    <a:lstStyle/>
                    <a:p>
                      <a:pPr marL="40640" algn="l" defTabSz="457200">
                        <a:spcBef>
                          <a:spcPts val="300"/>
                        </a:spcBef>
                        <a:defRPr sz="18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-bag: T[]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40640" algn="l" defTabSz="457200">
                        <a:spcBef>
                          <a:spcPts val="300"/>
                        </a:spcBef>
                        <a:defRPr sz="18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-numberOfEntries: integer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40640" algn="l" defTabSz="457200">
                        <a:spcBef>
                          <a:spcPts val="300"/>
                        </a:spcBef>
                        <a:defRPr sz="18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t>-DEFAULT_CAPACITY: integer</a:t>
                      </a:r>
                    </a:p>
                  </a:txBody>
                  <a:tcPr marL="63500" marR="63500" marT="0" marB="0" horzOverflow="overflow">
                    <a:lnL w="25400">
                      <a:solidFill>
                        <a:srgbClr val="2F2A2B"/>
                      </a:solidFill>
                      <a:miter lim="400000"/>
                    </a:lnL>
                    <a:lnR w="25400">
                      <a:solidFill>
                        <a:srgbClr val="2F2A2B"/>
                      </a:solidFill>
                      <a:miter lim="400000"/>
                    </a:lnR>
                    <a:lnT w="25400">
                      <a:solidFill>
                        <a:srgbClr val="2F2A2B"/>
                      </a:solidFill>
                      <a:miter lim="400000"/>
                    </a:lnT>
                    <a:lnB w="2540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875">
                <a:tc>
                  <a:txBody>
                    <a:bodyPr/>
                    <a:lstStyle/>
                    <a:p>
                      <a:pPr marL="37465" algn="l" defTabSz="457200">
                        <a:spcBef>
                          <a:spcPts val="300"/>
                        </a:spcBef>
                        <a:defRPr sz="18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+</a:t>
                      </a:r>
                      <a:r>
                        <a:rPr dirty="0" err="1"/>
                        <a:t>getCurrentSize</a:t>
                      </a:r>
                      <a:r>
                        <a:rPr dirty="0"/>
                        <a:t>(): integer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37465" algn="l" defTabSz="457200">
                        <a:spcBef>
                          <a:spcPts val="300"/>
                        </a:spcBef>
                        <a:defRPr sz="18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dirty="0" err="1">
                          <a:solidFill>
                            <a:schemeClr val="tx1"/>
                          </a:solidFill>
                        </a:rPr>
                        <a:t>isEmpty</a:t>
                      </a:r>
                      <a:r>
                        <a:rPr dirty="0">
                          <a:solidFill>
                            <a:schemeClr val="tx1"/>
                          </a:solidFill>
                        </a:rPr>
                        <a:t>(): </a:t>
                      </a:r>
                      <a:r>
                        <a:rPr dirty="0" err="1">
                          <a:solidFill>
                            <a:schemeClr val="tx1"/>
                          </a:solidFill>
                        </a:rPr>
                        <a:t>boolean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  <a:p>
                      <a:pPr marL="37465" algn="l" defTabSz="457200">
                        <a:spcBef>
                          <a:spcPts val="300"/>
                        </a:spcBef>
                        <a:defRPr sz="18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+add(</a:t>
                      </a:r>
                      <a:r>
                        <a:rPr dirty="0" err="1"/>
                        <a:t>newEntry</a:t>
                      </a:r>
                      <a:r>
                        <a:rPr dirty="0"/>
                        <a:t>: </a:t>
                      </a:r>
                      <a:r>
                        <a:rPr dirty="0">
                          <a:solidFill>
                            <a:srgbClr val="0070C0"/>
                          </a:solidFill>
                        </a:rPr>
                        <a:t>T</a:t>
                      </a:r>
                      <a:r>
                        <a:rPr dirty="0"/>
                        <a:t>): </a:t>
                      </a:r>
                      <a:r>
                        <a:rPr dirty="0" err="1"/>
                        <a:t>boolean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37465" algn="l" defTabSz="457200">
                        <a:spcBef>
                          <a:spcPts val="300"/>
                        </a:spcBef>
                        <a:defRPr sz="18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+remove(): </a:t>
                      </a:r>
                      <a:r>
                        <a:rPr sz="1800" b="1" i="0" u="none" strike="noStrike" cap="none" spc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uFillTx/>
                          <a:latin typeface="Courier New"/>
                          <a:ea typeface="Courier New"/>
                          <a:cs typeface="Courier New"/>
                          <a:sym typeface="Arial"/>
                        </a:rPr>
                        <a:t>T</a:t>
                      </a:r>
                    </a:p>
                    <a:p>
                      <a:pPr marL="37465" algn="l" defTabSz="457200">
                        <a:spcBef>
                          <a:spcPts val="300"/>
                        </a:spcBef>
                        <a:defRPr sz="18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+remove(</a:t>
                      </a:r>
                      <a:r>
                        <a:rPr dirty="0" err="1"/>
                        <a:t>anEntry</a:t>
                      </a:r>
                      <a:r>
                        <a:rPr dirty="0"/>
                        <a:t>: </a:t>
                      </a:r>
                      <a:r>
                        <a:rPr sz="1800" b="1" i="0" u="none" strike="noStrike" cap="none" spc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uFillTx/>
                          <a:latin typeface="Courier New"/>
                          <a:ea typeface="Courier New"/>
                          <a:cs typeface="Courier New"/>
                          <a:sym typeface="Arial"/>
                        </a:rPr>
                        <a:t>T)</a:t>
                      </a:r>
                      <a:r>
                        <a:rPr dirty="0"/>
                        <a:t>: </a:t>
                      </a:r>
                      <a:r>
                        <a:rPr dirty="0" err="1"/>
                        <a:t>boolean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37465" algn="l" defTabSz="457200">
                        <a:spcBef>
                          <a:spcPts val="300"/>
                        </a:spcBef>
                        <a:defRPr sz="18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+clear(): void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37465" algn="l" defTabSz="457200">
                        <a:spcBef>
                          <a:spcPts val="300"/>
                        </a:spcBef>
                        <a:defRPr sz="18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+</a:t>
                      </a:r>
                      <a:r>
                        <a:rPr dirty="0" err="1"/>
                        <a:t>getFrequencyOf</a:t>
                      </a:r>
                      <a:r>
                        <a:rPr dirty="0"/>
                        <a:t>(</a:t>
                      </a:r>
                      <a:r>
                        <a:rPr dirty="0" err="1"/>
                        <a:t>anEntry</a:t>
                      </a:r>
                      <a:r>
                        <a:rPr dirty="0"/>
                        <a:t>: </a:t>
                      </a:r>
                      <a:r>
                        <a:rPr sz="1800" b="1" i="0" u="none" strike="noStrike" cap="none" spc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uFillTx/>
                          <a:latin typeface="Courier New"/>
                          <a:ea typeface="Courier New"/>
                          <a:cs typeface="Courier New"/>
                          <a:sym typeface="Arial"/>
                        </a:rPr>
                        <a:t>T</a:t>
                      </a:r>
                      <a:r>
                        <a:rPr dirty="0"/>
                        <a:t>): integer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37465" algn="l" defTabSz="457200">
                        <a:spcBef>
                          <a:spcPts val="300"/>
                        </a:spcBef>
                        <a:defRPr sz="18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+contains(</a:t>
                      </a:r>
                      <a:r>
                        <a:rPr dirty="0" err="1"/>
                        <a:t>anEntry</a:t>
                      </a:r>
                      <a:r>
                        <a:rPr dirty="0"/>
                        <a:t>: </a:t>
                      </a:r>
                      <a:r>
                        <a:rPr sz="1800" b="1" i="0" u="none" strike="noStrike" cap="none" spc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uFillTx/>
                          <a:latin typeface="Courier New"/>
                          <a:ea typeface="Courier New"/>
                          <a:cs typeface="Courier New"/>
                          <a:sym typeface="Arial"/>
                        </a:rPr>
                        <a:t>T</a:t>
                      </a:r>
                      <a:r>
                        <a:rPr dirty="0"/>
                        <a:t>): </a:t>
                      </a:r>
                      <a:r>
                        <a:rPr dirty="0" err="1"/>
                        <a:t>boolean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  <a:p>
                      <a:pPr marL="37465" algn="l" defTabSz="457200">
                        <a:spcBef>
                          <a:spcPts val="300"/>
                        </a:spcBef>
                        <a:defRPr sz="18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+</a:t>
                      </a:r>
                      <a:r>
                        <a:rPr dirty="0" err="1"/>
                        <a:t>toArray</a:t>
                      </a:r>
                      <a:r>
                        <a:rPr dirty="0"/>
                        <a:t>(): </a:t>
                      </a:r>
                      <a:r>
                        <a:rPr sz="1800" b="1" i="0" u="none" strike="noStrike" cap="none" spc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uFillTx/>
                          <a:latin typeface="Courier New"/>
                          <a:ea typeface="Courier New"/>
                          <a:cs typeface="Courier New"/>
                          <a:sym typeface="Arial"/>
                        </a:rPr>
                        <a:t>T[]</a:t>
                      </a:r>
                    </a:p>
                    <a:p>
                      <a:pPr marL="37465" algn="l" defTabSz="457200">
                        <a:spcBef>
                          <a:spcPts val="300"/>
                        </a:spcBef>
                        <a:defRPr sz="1800" b="1">
                          <a:solidFill>
                            <a:srgbClr val="2F2A2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  <a:r>
                        <a:rPr dirty="0"/>
                        <a:t>–</a:t>
                      </a:r>
                      <a:r>
                        <a:rPr dirty="0" err="1"/>
                        <a:t>isArrayFull</a:t>
                      </a:r>
                      <a:r>
                        <a:rPr dirty="0"/>
                        <a:t>(): </a:t>
                      </a:r>
                      <a:r>
                        <a:rPr dirty="0" err="1"/>
                        <a:t>boolean</a:t>
                      </a:r>
                      <a:endParaRPr dirty="0"/>
                    </a:p>
                  </a:txBody>
                  <a:tcPr marL="63500" marR="63500" marT="0" marB="0" horzOverflow="overflow">
                    <a:lnL w="25400">
                      <a:solidFill>
                        <a:srgbClr val="2F2A2B"/>
                      </a:solidFill>
                      <a:miter lim="400000"/>
                    </a:lnL>
                    <a:lnR w="25400">
                      <a:solidFill>
                        <a:srgbClr val="2F2A2B"/>
                      </a:solidFill>
                      <a:miter lim="400000"/>
                    </a:lnR>
                    <a:lnT w="25400">
                      <a:solidFill>
                        <a:srgbClr val="2F2A2B"/>
                      </a:solidFill>
                      <a:miter lim="400000"/>
                    </a:lnT>
                    <a:lnB w="25400">
                      <a:solidFill>
                        <a:srgbClr val="2F2A2B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2628900" y="1485900"/>
            <a:ext cx="711200" cy="495300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458A-9C53-4F88-8102-7C18062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50" y="59266"/>
            <a:ext cx="8460317" cy="866842"/>
          </a:xfrm>
        </p:spPr>
        <p:txBody>
          <a:bodyPr>
            <a:normAutofit/>
          </a:bodyPr>
          <a:lstStyle/>
          <a:p>
            <a:r>
              <a:rPr lang="en-US" sz="4000" dirty="0"/>
              <a:t>Array-Based Structures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23E9F7-2800-4779-A3D3-2ED8550A5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102068"/>
            <a:ext cx="8229600" cy="5132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Why?  Array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is a data structure built into virtually all programming languages</a:t>
            </a:r>
          </a:p>
          <a:p>
            <a:pPr marL="742950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Many programmer-defined data structures use arrays as their foundation (array-based structures) 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Array characteristics </a:t>
            </a:r>
          </a:p>
          <a:p>
            <a:pPr marL="1257300" marR="0" lvl="2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All values stored in a set of variables are of one type</a:t>
            </a:r>
          </a:p>
          <a:p>
            <a:pPr marL="1257300" marR="0" lvl="2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There is a minimum and maximum value of the subscript </a:t>
            </a:r>
          </a:p>
          <a:p>
            <a:pPr marL="1257300" marR="0" lvl="2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Each variable has a unique ordinal subscript </a:t>
            </a:r>
          </a:p>
          <a:p>
            <a:pPr marL="1257300" marR="0" lvl="2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It allows for a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contiguous memory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model access using a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mapping function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ArrayList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you have learned about it in 203,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models a generic array-based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7633274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defTabSz="731520">
              <a:defRPr sz="3520"/>
            </a:pPr>
            <a:r>
              <a:rPr sz="4000" dirty="0"/>
              <a:t>Adding to </a:t>
            </a:r>
            <a:r>
              <a:rPr sz="4000" dirty="0" err="1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ArrayBag</a:t>
            </a:r>
            <a:r>
              <a:rPr sz="4000" b="0" dirty="0"/>
              <a:t> </a:t>
            </a:r>
            <a:r>
              <a:rPr sz="3600" b="0" dirty="0"/>
              <a:t>(</a:t>
            </a:r>
            <a:r>
              <a:rPr lang="en-US" sz="3600" b="0" dirty="0"/>
              <a:t>1 of 2</a:t>
            </a:r>
            <a:r>
              <a:rPr sz="3600" b="0" dirty="0"/>
              <a:t>)</a:t>
            </a:r>
          </a:p>
        </p:txBody>
      </p:sp>
      <p:pic>
        <p:nvPicPr>
          <p:cNvPr id="67" name="A figure illustrates Adding entries to an array that represents a bag, whose capacity is 6, until it becomes full.&#10;&#10;Picture 2" descr="A figure illustrates Adding entries to an array that represents a bag, whose capacity is 6, until it becomes full.Picture 2"/>
          <p:cNvPicPr>
            <a:picLocks noChangeAspect="1"/>
          </p:cNvPicPr>
          <p:nvPr/>
        </p:nvPicPr>
        <p:blipFill>
          <a:blip r:embed="rId3">
            <a:extLst/>
          </a:blip>
          <a:srcRect b="44321"/>
          <a:stretch>
            <a:fillRect/>
          </a:stretch>
        </p:blipFill>
        <p:spPr>
          <a:xfrm>
            <a:off x="699771" y="1145455"/>
            <a:ext cx="7621672" cy="40775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508 Lecture">
  <a:themeElements>
    <a:clrScheme name="508 Lectu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0000FF"/>
      </a:hlink>
      <a:folHlink>
        <a:srgbClr val="FF00FF"/>
      </a:folHlink>
    </a:clrScheme>
    <a:fontScheme name="508 Lectur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508 Lectur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3594</Words>
  <Application>Microsoft Office PowerPoint</Application>
  <PresentationFormat>On-screen Show (4:3)</PresentationFormat>
  <Paragraphs>458</Paragraphs>
  <Slides>37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Courier New</vt:lpstr>
      <vt:lpstr>Helvetica</vt:lpstr>
      <vt:lpstr>Menlo</vt:lpstr>
      <vt:lpstr>Times New Roman</vt:lpstr>
      <vt:lpstr>Verdana</vt:lpstr>
      <vt:lpstr>508 Lecture</vt:lpstr>
      <vt:lpstr>2_508 Lecture</vt:lpstr>
      <vt:lpstr>Module 4</vt:lpstr>
      <vt:lpstr>Video Notes</vt:lpstr>
      <vt:lpstr>Bag | What vs. How</vt:lpstr>
      <vt:lpstr>Bag Interface (1 of 2)</vt:lpstr>
      <vt:lpstr>Bag Interface (2 of 2)</vt:lpstr>
      <vt:lpstr>ADT Bag | Fixed-Size Array Implementation </vt:lpstr>
      <vt:lpstr>ArrayBag | Fixed Size &amp; Generic </vt:lpstr>
      <vt:lpstr>Array-Based Structures </vt:lpstr>
      <vt:lpstr>Adding to ArrayBag (1 of 2)</vt:lpstr>
      <vt:lpstr>Adding to ArrayBag (2 of 2)</vt:lpstr>
      <vt:lpstr>Class ArrayBag (1 of 2)</vt:lpstr>
      <vt:lpstr>Class ArrayBag (2 of 2)</vt:lpstr>
      <vt:lpstr>Method Add()</vt:lpstr>
      <vt:lpstr>Making Implementation Secure (1 of 4)</vt:lpstr>
      <vt:lpstr>Making Implementation Secure (2 of 4)</vt:lpstr>
      <vt:lpstr>Making Implementation Secure (3 of 4)</vt:lpstr>
      <vt:lpstr>Making Implementation Secure (4 of 4)</vt:lpstr>
      <vt:lpstr>Activity: Testing Core Methods (1 of 3)</vt:lpstr>
      <vt:lpstr>Activity: Testing Core Methods (2 of 3)</vt:lpstr>
      <vt:lpstr>Activity: Testing Core Methods (3 of 3)</vt:lpstr>
      <vt:lpstr>Removing Entries</vt:lpstr>
      <vt:lpstr>Removing Entries</vt:lpstr>
      <vt:lpstr>Removing Entries</vt:lpstr>
      <vt:lpstr>Removing Entries</vt:lpstr>
      <vt:lpstr>Removing Entries</vt:lpstr>
      <vt:lpstr>Method getIndexOf()</vt:lpstr>
      <vt:lpstr>Method toArray()</vt:lpstr>
      <vt:lpstr>Activity | Take Home</vt:lpstr>
      <vt:lpstr>Resizing an Array</vt:lpstr>
      <vt:lpstr>Steps to Resize an Array (1 of 2)</vt:lpstr>
      <vt:lpstr>Steps to Resize an Array (2 of 2)</vt:lpstr>
      <vt:lpstr>Using Arrays.copyOf</vt:lpstr>
      <vt:lpstr>New Implementation</vt:lpstr>
      <vt:lpstr>Array Based Implementation</vt:lpstr>
      <vt:lpstr>Sorted vs. Unsorted Data Structures</vt:lpstr>
      <vt:lpstr>Class ArrayList&lt;E&gt; (Java Standard Library)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Abstractions with Java™</dc:title>
  <cp:lastModifiedBy>Gary Thai</cp:lastModifiedBy>
  <cp:revision>314</cp:revision>
  <dcterms:modified xsi:type="dcterms:W3CDTF">2021-08-31T22:24:01Z</dcterms:modified>
</cp:coreProperties>
</file>