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866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5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9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33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8759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1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581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8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150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8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3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B12CDFD-C985-4F9D-B44B-17103D120B0B}" type="datetimeFigureOut">
              <a:rPr lang="en-US" smtClean="0"/>
              <a:t>5/24/2018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FAAA915-7E4E-4A5F-95B4-4F5549AD280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7986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5EFA-EBD8-4C99-B43A-7EBC857839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Effect of Biochar on Plant Growth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5435B-09E6-476E-B1C8-13DE857D9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Brandon Kim</a:t>
            </a:r>
          </a:p>
          <a:p>
            <a:r>
              <a:rPr lang="en-US" dirty="0"/>
              <a:t>STAT 183</a:t>
            </a:r>
          </a:p>
        </p:txBody>
      </p:sp>
    </p:spTree>
    <p:extLst>
      <p:ext uri="{BB962C8B-B14F-4D97-AF65-F5344CB8AC3E}">
        <p14:creationId xmlns:p14="http://schemas.microsoft.com/office/powerpoint/2010/main" val="9317477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8652D-E18F-4A2E-B83B-C2A0E5A77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Backward Elimination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60BE3C-68AE-43EB-8E8D-F91346ADD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798" y="2679177"/>
            <a:ext cx="4535365" cy="147613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021A343-23D2-46F6-8B31-2D9C47592147}"/>
              </a:ext>
            </a:extLst>
          </p:cNvPr>
          <p:cNvSpPr/>
          <p:nvPr/>
        </p:nvSpPr>
        <p:spPr>
          <a:xfrm>
            <a:off x="1299933" y="2205756"/>
            <a:ext cx="4118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Full Model                       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96A6F7-556F-4ED6-B306-F8B4F767FE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9724" y="2679177"/>
            <a:ext cx="3905250" cy="4953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BFE820B-C973-4B18-A7B5-5BD7DC2D1688}"/>
              </a:ext>
            </a:extLst>
          </p:cNvPr>
          <p:cNvSpPr/>
          <p:nvPr/>
        </p:nvSpPr>
        <p:spPr>
          <a:xfrm>
            <a:off x="6824316" y="2205756"/>
            <a:ext cx="16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Reduced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35881A-7749-4CC8-BC17-C9F257F771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6163" y="4768839"/>
            <a:ext cx="4309832" cy="65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9400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7EB1-FBD1-4D9C-A751-F7EA402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4DF9-347A-4C09-89D9-82C34707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8667609" cy="1171759"/>
          </a:xfrm>
        </p:spPr>
        <p:txBody>
          <a:bodyPr/>
          <a:lstStyle/>
          <a:p>
            <a:r>
              <a:rPr lang="en-US" dirty="0"/>
              <a:t>Differences in means for significant effects (Biochar)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8D3FDE-5FC9-474B-AF02-4838DBD002B9}"/>
              </a:ext>
            </a:extLst>
          </p:cNvPr>
          <p:cNvSpPr txBox="1"/>
          <p:nvPr/>
        </p:nvSpPr>
        <p:spPr>
          <a:xfrm>
            <a:off x="8042090" y="2539787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ECF70-0203-4CAE-80AD-7E923AA8F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355" y="2198226"/>
            <a:ext cx="4048125" cy="243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B30DC5-0BDA-4C5B-8608-86BAE1547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206" y="3233737"/>
            <a:ext cx="4848013" cy="477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85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1E974-25B4-4D4B-A2FD-A722686B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Shoot Weight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F580A3-EB18-4717-A1AD-027F8770B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2289557"/>
            <a:ext cx="4686300" cy="269557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3DFE692-4C7F-407F-A169-997A2FA19C0E}"/>
              </a:ext>
            </a:extLst>
          </p:cNvPr>
          <p:cNvSpPr/>
          <p:nvPr/>
        </p:nvSpPr>
        <p:spPr>
          <a:xfrm>
            <a:off x="1346679" y="1851363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Normality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548A6E-B901-4925-9E54-23A797CF5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3379" y="2220695"/>
            <a:ext cx="4724400" cy="2905125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3EDC4D-4D23-4614-B044-B2158669CC36}"/>
              </a:ext>
            </a:extLst>
          </p:cNvPr>
          <p:cNvCxnSpPr/>
          <p:nvPr/>
        </p:nvCxnSpPr>
        <p:spPr>
          <a:xfrm flipV="1">
            <a:off x="6979534" y="2384385"/>
            <a:ext cx="2037144" cy="2893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AF90F0-0150-4927-B4BA-0407528BF752}"/>
              </a:ext>
            </a:extLst>
          </p:cNvPr>
          <p:cNvCxnSpPr/>
          <p:nvPr/>
        </p:nvCxnSpPr>
        <p:spPr>
          <a:xfrm>
            <a:off x="6942667" y="3510844"/>
            <a:ext cx="2427111" cy="903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4228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15E2-09F7-47E7-BDE7-6A87CA737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Box-Cox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6F8622-D731-4D1F-AB19-448202C30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8378" y="1929938"/>
            <a:ext cx="4103850" cy="227894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B498975-2553-411D-98D8-06E3F24EE05F}"/>
              </a:ext>
            </a:extLst>
          </p:cNvPr>
          <p:cNvSpPr txBox="1">
            <a:spLocks/>
          </p:cNvSpPr>
          <p:nvPr/>
        </p:nvSpPr>
        <p:spPr>
          <a:xfrm>
            <a:off x="5746044" y="1929938"/>
            <a:ext cx="3682436" cy="380322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-1 is contained in the 95% Confidence Interval for  </a:t>
            </a:r>
            <a:r>
              <a:rPr lang="el-GR" b="1" dirty="0"/>
              <a:t>λ</a:t>
            </a:r>
            <a:r>
              <a:rPr lang="en-US" dirty="0"/>
              <a:t> , we will apply an inverse transformation.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37CA07-9ACB-40D3-839E-90D0D76CF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7163" y="4105400"/>
            <a:ext cx="3498634" cy="21557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979345-4963-44A5-AE5A-EABEDE1A53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4611" y="4105400"/>
            <a:ext cx="3603585" cy="215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634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03FB-3966-4683-82EB-90B75D4EC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Backward Elimination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23BC97-7B54-40C0-AA4B-FF19871C6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774" y="2493983"/>
            <a:ext cx="5225411" cy="15474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3011928-54FD-4D5B-A354-D1A5C05D885A}"/>
              </a:ext>
            </a:extLst>
          </p:cNvPr>
          <p:cNvSpPr/>
          <p:nvPr/>
        </p:nvSpPr>
        <p:spPr>
          <a:xfrm>
            <a:off x="1179774" y="2124650"/>
            <a:ext cx="4118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Full Model                                                                                                            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3E9E2-9BD9-4A39-BFDD-2AEE92D8C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453" y="2493982"/>
            <a:ext cx="4613355" cy="96007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EAC3A0-3706-4801-9D64-36B73C4A8C47}"/>
              </a:ext>
            </a:extLst>
          </p:cNvPr>
          <p:cNvSpPr/>
          <p:nvPr/>
        </p:nvSpPr>
        <p:spPr>
          <a:xfrm>
            <a:off x="6903453" y="2126989"/>
            <a:ext cx="16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Reduced Model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81021B-CF4C-4B51-8004-89D2D4AE0B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6839" y="4461377"/>
            <a:ext cx="7345896" cy="844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8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7EB1-FBD1-4D9C-A751-F7EA402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D5CEE0C-E43C-4BD1-9E55-E85AA8F3E424}"/>
              </a:ext>
            </a:extLst>
          </p:cNvPr>
          <p:cNvSpPr txBox="1">
            <a:spLocks/>
          </p:cNvSpPr>
          <p:nvPr/>
        </p:nvSpPr>
        <p:spPr>
          <a:xfrm>
            <a:off x="6591226" y="1908418"/>
            <a:ext cx="3726817" cy="275389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/>
              <a:t>Interaction Plot (Wheat*Soil):</a:t>
            </a:r>
          </a:p>
          <a:p>
            <a:r>
              <a:rPr lang="en-US" sz="1800" dirty="0"/>
              <a:t>Combination of Soil type (soil-sand) and Wheat type (1RS) yielded the highest growth in shoot weight. </a:t>
            </a:r>
          </a:p>
          <a:p>
            <a:r>
              <a:rPr lang="en-US" sz="1800" dirty="0"/>
              <a:t>Combination of Soil type (soil) and Wheat type (1RS) yielded the lowest growth in shoot weight. 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5C1191-E0F1-4D5B-B46B-BFD298644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369" y="5107291"/>
            <a:ext cx="3943350" cy="10191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CF8B56E-3B02-4289-AFAC-53C40076EB3C}"/>
              </a:ext>
            </a:extLst>
          </p:cNvPr>
          <p:cNvSpPr txBox="1"/>
          <p:nvPr/>
        </p:nvSpPr>
        <p:spPr>
          <a:xfrm>
            <a:off x="5298369" y="4742980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F65AFEF-4728-491C-8408-F303FC03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890" y="5121578"/>
            <a:ext cx="1724025" cy="990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DF08CA1-91BB-421A-9CC0-572F4B02EA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829" y="1818027"/>
            <a:ext cx="4787293" cy="30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41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B1ED9-9E1D-444D-B380-78AB906A3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Root-Shoot Ratio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2BF8FD-31AE-4F74-B95E-C49D21B670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195693"/>
            <a:ext cx="4667250" cy="29527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9A57024-5542-49D4-AE08-E41DD5DF38A5}"/>
              </a:ext>
            </a:extLst>
          </p:cNvPr>
          <p:cNvSpPr/>
          <p:nvPr/>
        </p:nvSpPr>
        <p:spPr>
          <a:xfrm>
            <a:off x="1482146" y="1826361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Normality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2125A-4990-4885-B3A8-17C6EBA1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396" y="2195693"/>
            <a:ext cx="4686300" cy="28670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124657-41F2-4B8E-8EB4-B96DE0FA5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3605" y="5292451"/>
            <a:ext cx="279082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0494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AA8-0372-4A50-9AE0-94CEDCB0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Backward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0A22-BB0A-4CC7-8A77-9F7E676F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2019"/>
            <a:ext cx="4366542" cy="4379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Full Model                                                                                                      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F21FD-9368-416D-9BED-24ACF1666904}"/>
              </a:ext>
            </a:extLst>
          </p:cNvPr>
          <p:cNvSpPr txBox="1"/>
          <p:nvPr/>
        </p:nvSpPr>
        <p:spPr>
          <a:xfrm>
            <a:off x="6276622" y="2045869"/>
            <a:ext cx="40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Reduced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672B-492D-4B36-9D40-F9AC844C1565}"/>
              </a:ext>
            </a:extLst>
          </p:cNvPr>
          <p:cNvSpPr txBox="1"/>
          <p:nvPr/>
        </p:nvSpPr>
        <p:spPr>
          <a:xfrm>
            <a:off x="2912533" y="5068711"/>
            <a:ext cx="6084711" cy="57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762674-FB48-40BC-BE60-08CEAD6A0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951" y="2540000"/>
            <a:ext cx="4998088" cy="13722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373BA5-B0EB-496D-946B-403A7D521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595" y="2510563"/>
            <a:ext cx="3800899" cy="1285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FF8B2EB-C252-4EB5-9020-280290FD4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154" y="4525810"/>
            <a:ext cx="8661770" cy="61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251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F44-A646-450B-BADA-1ED368FB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83559D-7242-43B3-8E1B-23ABD703FC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2494" y="1974663"/>
            <a:ext cx="4705752" cy="29086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F29DB7B-7997-4F4F-9CC6-F4F1DD6D9903}"/>
              </a:ext>
            </a:extLst>
          </p:cNvPr>
          <p:cNvSpPr/>
          <p:nvPr/>
        </p:nvSpPr>
        <p:spPr>
          <a:xfrm>
            <a:off x="6728178" y="1928615"/>
            <a:ext cx="44275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Interaction Plot (Wheat*Soil):</a:t>
            </a:r>
          </a:p>
          <a:p>
            <a:r>
              <a:rPr lang="en-US" dirty="0"/>
              <a:t>Combination of Soil type (soil-sand) and Wheat type (1RS) yielded the highest growth in root-shoot ratio. </a:t>
            </a:r>
          </a:p>
          <a:p>
            <a:r>
              <a:rPr lang="en-US" dirty="0"/>
              <a:t>Combination of Soil type (soil) and Wheat type (76) yielded the lowest growth in root-shoot ratio.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191C-4854-4B2B-943D-CB5B6AEFB35A}"/>
              </a:ext>
            </a:extLst>
          </p:cNvPr>
          <p:cNvSpPr txBox="1"/>
          <p:nvPr/>
        </p:nvSpPr>
        <p:spPr>
          <a:xfrm>
            <a:off x="6728178" y="4347869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A78788-1A91-4802-A65D-7FFA3E837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5359" y="4909378"/>
            <a:ext cx="4133850" cy="10382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AAE9D-7CE4-4850-A059-333E9BED88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343" y="4942715"/>
            <a:ext cx="18954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960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94F44-A646-450B-BADA-1ED368FB2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29DB7B-7997-4F4F-9CC6-F4F1DD6D9903}"/>
              </a:ext>
            </a:extLst>
          </p:cNvPr>
          <p:cNvSpPr/>
          <p:nvPr/>
        </p:nvSpPr>
        <p:spPr>
          <a:xfrm>
            <a:off x="6728178" y="1928615"/>
            <a:ext cx="442750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Interaction Plot (Soil*Biochar):</a:t>
            </a:r>
          </a:p>
          <a:p>
            <a:r>
              <a:rPr lang="en-US" dirty="0"/>
              <a:t>Combination of Soil type (soil-sand) and Biochar (present) yielded the highest growth in root-shoot ratio. </a:t>
            </a:r>
          </a:p>
          <a:p>
            <a:r>
              <a:rPr lang="en-US" dirty="0"/>
              <a:t>Combination of Soil type (soil) and Biochar (missing) yielded the lowest growth in root-shoot ratio.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E191C-4854-4B2B-943D-CB5B6AEFB35A}"/>
              </a:ext>
            </a:extLst>
          </p:cNvPr>
          <p:cNvSpPr txBox="1"/>
          <p:nvPr/>
        </p:nvSpPr>
        <p:spPr>
          <a:xfrm>
            <a:off x="6728178" y="4347869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DFDDF3-1EAA-48C0-8FF2-953777434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830" y="1928615"/>
            <a:ext cx="4819650" cy="304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C8424FD-D98B-49C3-9003-6A3C42C5C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7631" y="4854956"/>
            <a:ext cx="4057650" cy="10191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F99FE4-58DD-46C5-AE56-94D965FF0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4318" y="4854956"/>
            <a:ext cx="168592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11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CE717-5C0C-4AB5-A9D8-6FEFCABD0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F0747-3EAA-4EE2-B135-81FE2A80E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Research Objective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Model Diagnostics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Data Analysis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Conclusion</a:t>
            </a:r>
          </a:p>
        </p:txBody>
      </p:sp>
    </p:spTree>
    <p:extLst>
      <p:ext uri="{BB962C8B-B14F-4D97-AF65-F5344CB8AC3E}">
        <p14:creationId xmlns:p14="http://schemas.microsoft.com/office/powerpoint/2010/main" val="1491444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A0590-EF05-497E-AC04-AE0FB076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Total Root Weight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45477B-86E9-4140-B737-426E9833BB48}"/>
              </a:ext>
            </a:extLst>
          </p:cNvPr>
          <p:cNvSpPr/>
          <p:nvPr/>
        </p:nvSpPr>
        <p:spPr>
          <a:xfrm>
            <a:off x="1507584" y="1849569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5B3EFF-E897-4874-BA05-CA3124FEA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18901"/>
            <a:ext cx="4895850" cy="30670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16B7C1-4B66-4245-B552-7119EC968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34235"/>
            <a:ext cx="4867275" cy="3000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5FC555-9547-4C69-8603-4A07171BA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80" y="5362798"/>
            <a:ext cx="3046182" cy="69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8583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BBF4-4697-4A6B-90FF-DA255F79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Backward Elimination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C5DFAB-546B-438E-A16E-5673419B1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68204"/>
            <a:ext cx="4366542" cy="4379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Full Model                                                                                                            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13C0A6-33AF-4C03-BF01-6D7943EFA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75" y="2406185"/>
            <a:ext cx="5065559" cy="1322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DABB99-86D8-4FDA-B94C-685682C7A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932" y="2406185"/>
            <a:ext cx="4189748" cy="751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0C0107-24D1-4340-8E53-2FDAE647E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9833" y="4397863"/>
            <a:ext cx="6993293" cy="6069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7CC1F18-E011-4518-8F21-94BB30EC0508}"/>
              </a:ext>
            </a:extLst>
          </p:cNvPr>
          <p:cNvSpPr/>
          <p:nvPr/>
        </p:nvSpPr>
        <p:spPr>
          <a:xfrm>
            <a:off x="6881151" y="1988190"/>
            <a:ext cx="1681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Reduced Model</a:t>
            </a:r>
          </a:p>
        </p:txBody>
      </p:sp>
    </p:spTree>
    <p:extLst>
      <p:ext uri="{BB962C8B-B14F-4D97-AF65-F5344CB8AC3E}">
        <p14:creationId xmlns:p14="http://schemas.microsoft.com/office/powerpoint/2010/main" val="1360609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A992-A216-4274-9479-CB8C199EC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5977C-6869-4048-BF8B-4F57B544F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2536" y="1895706"/>
            <a:ext cx="3963143" cy="2207943"/>
          </a:xfrm>
        </p:spPr>
        <p:txBody>
          <a:bodyPr/>
          <a:lstStyle/>
          <a:p>
            <a:r>
              <a:rPr lang="en-US" b="1" dirty="0"/>
              <a:t>Interactions Plot (Soil*Biochar):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8C5D26-E6AE-427C-8BCA-4B03747B9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95706"/>
            <a:ext cx="5391150" cy="34004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06F491E-ADF1-4F66-B205-105B3833A274}"/>
              </a:ext>
            </a:extLst>
          </p:cNvPr>
          <p:cNvSpPr/>
          <p:nvPr/>
        </p:nvSpPr>
        <p:spPr>
          <a:xfrm>
            <a:off x="7192536" y="2207942"/>
            <a:ext cx="40701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Combination of Soil type (soil) and Biochar (present) yielded the highest growth in total root weight. </a:t>
            </a:r>
          </a:p>
          <a:p>
            <a:r>
              <a:rPr lang="en-US" dirty="0"/>
              <a:t>Combination of Soil type (soil) and Biochar (missing) yielded the lowest growth in total root weight.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CF91C4-C58A-4EE9-8D6C-15371255B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4949651"/>
            <a:ext cx="4332044" cy="9790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97AF62-0268-4715-97CC-368DE759B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3582" y="4924850"/>
            <a:ext cx="81915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9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B91D-B4F5-40F4-8209-899BA946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97D2-348F-4A2E-BED0-3FFD7BB9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5666"/>
          </a:xfrm>
        </p:spPr>
        <p:txBody>
          <a:bodyPr>
            <a:normAutofit/>
          </a:bodyPr>
          <a:lstStyle/>
          <a:p>
            <a:r>
              <a:rPr lang="en-US" sz="1800" b="1" dirty="0"/>
              <a:t>Main Goal:</a:t>
            </a:r>
            <a:r>
              <a:rPr lang="en-US" sz="1800" dirty="0"/>
              <a:t> Maximize plant growth with different factors (soil type, wheat, biochar treatment).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If we want to maximize growth in a plant’s </a:t>
            </a:r>
            <a:r>
              <a:rPr lang="en-US" sz="1800" b="1" dirty="0"/>
              <a:t>shallow root weight</a:t>
            </a:r>
            <a:r>
              <a:rPr lang="en-US" sz="1800" dirty="0"/>
              <a:t>, we want to utilize the soil type and biochar treatments (interaction negligible). The best result for shallow root weight will result with the </a:t>
            </a:r>
            <a:r>
              <a:rPr lang="en-US" sz="1800" dirty="0">
                <a:solidFill>
                  <a:srgbClr val="0070C0"/>
                </a:solidFill>
              </a:rPr>
              <a:t>regular soil type</a:t>
            </a:r>
            <a:r>
              <a:rPr lang="en-US" sz="1800" dirty="0"/>
              <a:t> or the </a:t>
            </a:r>
            <a:r>
              <a:rPr lang="en-US" sz="1800" dirty="0">
                <a:solidFill>
                  <a:srgbClr val="0070C0"/>
                </a:solidFill>
              </a:rPr>
              <a:t>use of the biochar treatment</a:t>
            </a:r>
            <a:r>
              <a:rPr lang="en-US" sz="1800" dirty="0"/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If we want to maximize growth in a plant’s </a:t>
            </a:r>
            <a:r>
              <a:rPr lang="en-US" sz="1800" b="1" dirty="0"/>
              <a:t>deep root weight, </a:t>
            </a:r>
            <a:r>
              <a:rPr lang="en-US" sz="1800" dirty="0"/>
              <a:t>we will only utilize the biochar treatment. The </a:t>
            </a:r>
            <a:r>
              <a:rPr lang="en-US" sz="1800" dirty="0">
                <a:solidFill>
                  <a:srgbClr val="0070C0"/>
                </a:solidFill>
              </a:rPr>
              <a:t>use of biochar treatment</a:t>
            </a:r>
            <a:r>
              <a:rPr lang="en-US" sz="1800" dirty="0"/>
              <a:t> will contribute to a larger growth in deep root weight. 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If we want to maximize growth in a plant’s </a:t>
            </a:r>
            <a:r>
              <a:rPr lang="en-US" sz="1800" b="1" dirty="0"/>
              <a:t>shoot weight, </a:t>
            </a:r>
            <a:r>
              <a:rPr lang="en-US" sz="1800" dirty="0"/>
              <a:t>we want to consider the interaction between wheat and soil type. The best interaction combination for maximizing shoot weight will result from using </a:t>
            </a:r>
            <a:r>
              <a:rPr lang="en-US" sz="1800" dirty="0">
                <a:solidFill>
                  <a:srgbClr val="0070C0"/>
                </a:solidFill>
              </a:rPr>
              <a:t>soil-sand 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and the </a:t>
            </a:r>
            <a:r>
              <a:rPr lang="en-US" sz="1800" dirty="0">
                <a:solidFill>
                  <a:srgbClr val="0070C0"/>
                </a:solidFill>
              </a:rPr>
              <a:t>1RS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wheat variety. If were focused on the regular soil type, wheat variety did not yield significantly different average shoot weights. </a:t>
            </a:r>
          </a:p>
        </p:txBody>
      </p:sp>
    </p:spTree>
    <p:extLst>
      <p:ext uri="{BB962C8B-B14F-4D97-AF65-F5344CB8AC3E}">
        <p14:creationId xmlns:p14="http://schemas.microsoft.com/office/powerpoint/2010/main" val="10189727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B91D-B4F5-40F4-8209-899BA9461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7597D2-348F-4A2E-BED0-3FFD7BB9E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275666"/>
          </a:xfrm>
        </p:spPr>
        <p:txBody>
          <a:bodyPr>
            <a:normAutofit/>
          </a:bodyPr>
          <a:lstStyle/>
          <a:p>
            <a:r>
              <a:rPr lang="en-US" sz="1800" b="1" dirty="0"/>
              <a:t>Main Goal:</a:t>
            </a:r>
            <a:r>
              <a:rPr lang="en-US" sz="1800" dirty="0"/>
              <a:t> Maximize plant growth with different factors (soil type, wheat, biochar treatment).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b="1" dirty="0"/>
              <a:t> </a:t>
            </a:r>
            <a:r>
              <a:rPr lang="en-US" sz="1800" dirty="0"/>
              <a:t>If we want to maximize growth in a plant’s </a:t>
            </a:r>
            <a:r>
              <a:rPr lang="en-US" sz="1800" b="1" dirty="0"/>
              <a:t>root-shoot ratio</a:t>
            </a:r>
            <a:r>
              <a:rPr lang="en-US" sz="1800" dirty="0"/>
              <a:t>, we want to consider both the interaction between wheat with soil and soil with biochar treatment. The best result for this ratio will result with using </a:t>
            </a:r>
            <a:r>
              <a:rPr lang="en-US" sz="1800" dirty="0">
                <a:solidFill>
                  <a:srgbClr val="0070C0"/>
                </a:solidFill>
              </a:rPr>
              <a:t>soil-sand with 1RS wheat type</a:t>
            </a:r>
            <a:r>
              <a:rPr lang="en-US" sz="1800" dirty="0"/>
              <a:t>. If we focus in on the regular soil type, the use of biochar  treatment will not yield significantly different ratios.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 dirty="0"/>
              <a:t> If we want to maximize the plant’s </a:t>
            </a:r>
            <a:r>
              <a:rPr lang="en-US" sz="1800" b="1" dirty="0"/>
              <a:t>total root weight,</a:t>
            </a:r>
            <a:r>
              <a:rPr lang="en-US" sz="1800" dirty="0"/>
              <a:t> we need to consider the interaction of soil type with the use of biochar treatment. The highest growth in total root weight will result from the use of </a:t>
            </a:r>
            <a:r>
              <a:rPr lang="en-US" sz="1800" dirty="0">
                <a:solidFill>
                  <a:srgbClr val="0070C0"/>
                </a:solidFill>
              </a:rPr>
              <a:t>regular soil with the biochar treatment</a:t>
            </a:r>
            <a:r>
              <a:rPr lang="en-US" sz="1800" dirty="0"/>
              <a:t>. If we focus in on soil-sand typing, the use of biochar treatment did not make a statistical difference in total root weight. </a:t>
            </a:r>
          </a:p>
        </p:txBody>
      </p:sp>
    </p:spTree>
    <p:extLst>
      <p:ext uri="{BB962C8B-B14F-4D97-AF65-F5344CB8AC3E}">
        <p14:creationId xmlns:p14="http://schemas.microsoft.com/office/powerpoint/2010/main" val="101958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77FEF-64CF-402C-871F-7E78FF15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2A754-C76F-42C8-A5E8-214EDFEE8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Objective: </a:t>
            </a:r>
            <a:br>
              <a:rPr lang="en-US" b="1" dirty="0"/>
            </a:br>
            <a:r>
              <a:rPr lang="en-US" dirty="0"/>
              <a:t>In this project, we want to test the effects of three main factors (Biochar treatment, wheat varieties, and soil types) on their effects on plant growth.</a:t>
            </a:r>
          </a:p>
          <a:p>
            <a:r>
              <a:rPr lang="en-US" b="1" dirty="0"/>
              <a:t>Variables of Interest:</a:t>
            </a:r>
            <a:br>
              <a:rPr lang="en-US" b="1" dirty="0"/>
            </a:br>
            <a:r>
              <a:rPr lang="en-US" dirty="0"/>
              <a:t>Responses – Plant Growth (shoot weight, shallow root weight, deep root weight, total root weight, and root-shoot ratio)</a:t>
            </a:r>
          </a:p>
          <a:p>
            <a:r>
              <a:rPr lang="en-US" dirty="0"/>
              <a:t>Predictors – Biochar Treatment (present or absent), wheat varieties (76 or 1RS), and soil types (soil or soil-sand)</a:t>
            </a:r>
          </a:p>
          <a:p>
            <a:r>
              <a:rPr lang="en-US" b="1" dirty="0"/>
              <a:t>Model: </a:t>
            </a:r>
          </a:p>
          <a:p>
            <a:r>
              <a:rPr lang="en-US" dirty="0"/>
              <a:t>2³ Factorial Design for all 5 responses (backward elimination)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74248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38A-191F-4A1A-9759-091AE89D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Shallow Root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DEBD-CA44-43AB-A1C2-B083E17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A9879A-7143-4A89-B9E8-323B048DCC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25805"/>
            <a:ext cx="4714875" cy="2962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53EDB0-7599-42F1-B6C1-D10E3FBCC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280" y="2216280"/>
            <a:ext cx="4724400" cy="29718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7B4B9-8CDF-48C2-B6AD-EFAE5EC734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1667" y="5188080"/>
            <a:ext cx="30861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160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F8AA8-0372-4A50-9AE0-94CEDCB06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ANOVA – Backward Elimination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B0A22-BB0A-4CC7-8A77-9F7E676F9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2019"/>
            <a:ext cx="4366542" cy="4379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Full Model                                                                                                            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AA51A7-EAEE-4CE9-BF4B-90CC95E7D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20" y="2754488"/>
            <a:ext cx="4712026" cy="14836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28EB946-DB1B-4BB7-9208-DD021968D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0348" y="2881809"/>
            <a:ext cx="5013870" cy="7063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4F21FD-9368-416D-9BED-24ACF1666904}"/>
              </a:ext>
            </a:extLst>
          </p:cNvPr>
          <p:cNvSpPr txBox="1"/>
          <p:nvPr/>
        </p:nvSpPr>
        <p:spPr>
          <a:xfrm>
            <a:off x="6276622" y="2045869"/>
            <a:ext cx="40752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Reduced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F3672B-492D-4B36-9D40-F9AC844C1565}"/>
              </a:ext>
            </a:extLst>
          </p:cNvPr>
          <p:cNvSpPr txBox="1"/>
          <p:nvPr/>
        </p:nvSpPr>
        <p:spPr>
          <a:xfrm>
            <a:off x="2912533" y="5068711"/>
            <a:ext cx="6084711" cy="575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69A5C4-4F8E-4950-B97B-2E3EBD6184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6705" y="4546606"/>
            <a:ext cx="5470539" cy="7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76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7EB1-FBD1-4D9C-A751-F7EA402DB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44DF9-347A-4C09-89D9-82C347077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737360"/>
            <a:ext cx="8667609" cy="1171759"/>
          </a:xfrm>
        </p:spPr>
        <p:txBody>
          <a:bodyPr/>
          <a:lstStyle/>
          <a:p>
            <a:r>
              <a:rPr lang="en-US" dirty="0"/>
              <a:t>Differences in means for significant effects (Soil type and Biochar)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006178-C31E-4BD0-9BFD-E19D818E6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78" y="2372697"/>
            <a:ext cx="3943350" cy="2257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A28854B-276D-4233-92DB-A8C5829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5376" y="2445179"/>
            <a:ext cx="3857625" cy="22098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8D3FDE-5FC9-474B-AF02-4838DBD002B9}"/>
              </a:ext>
            </a:extLst>
          </p:cNvPr>
          <p:cNvSpPr txBox="1"/>
          <p:nvPr/>
        </p:nvSpPr>
        <p:spPr>
          <a:xfrm>
            <a:off x="1097279" y="4740149"/>
            <a:ext cx="42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Confidence Intervals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CC727F-8788-4DE8-8C93-CCC8B97A7F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79" y="5329535"/>
            <a:ext cx="4467225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D434AA-62FB-4913-99E4-54E6A0C5FA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051" y="5362798"/>
            <a:ext cx="3790950" cy="32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40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D338A-191F-4A1A-9759-091AE89D4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Deep Root Weight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DEBD-CA44-43AB-A1C2-B083E173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Normality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0EACB6-598B-457E-8DC8-4D2EF2982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37" y="2428664"/>
            <a:ext cx="4676775" cy="2857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288269-C16D-4ED3-8D99-4AD1CDA78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55" y="2352464"/>
            <a:ext cx="4772025" cy="2933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6B448-1533-493F-B8A4-F7E5F569E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761" y="5493809"/>
            <a:ext cx="2828925" cy="666750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69273503-233A-4DF5-AAA3-CA3ED582825E}"/>
              </a:ext>
            </a:extLst>
          </p:cNvPr>
          <p:cNvSpPr/>
          <p:nvPr/>
        </p:nvSpPr>
        <p:spPr>
          <a:xfrm>
            <a:off x="3725333" y="5869094"/>
            <a:ext cx="654756" cy="29146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638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CAB60-6B10-4776-B82C-09D330FCA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Box-Cox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EC593-F626-46D6-B834-7E32D6803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73244" y="2709333"/>
            <a:ext cx="3682436" cy="3803227"/>
          </a:xfrm>
        </p:spPr>
        <p:txBody>
          <a:bodyPr/>
          <a:lstStyle/>
          <a:p>
            <a:r>
              <a:rPr lang="en-US" dirty="0"/>
              <a:t>Since 0.5 is contained in the 95% Confidence Interval for  </a:t>
            </a:r>
            <a:r>
              <a:rPr lang="el-GR" b="1" dirty="0"/>
              <a:t>λ</a:t>
            </a:r>
            <a:r>
              <a:rPr lang="en-US" dirty="0"/>
              <a:t> , we will apply a log transformation.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D622C9-805E-4598-BE1D-992EE3705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533" y="2408016"/>
            <a:ext cx="46863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792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3640-56B9-46FC-B064-AE961EB18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Diagnostics – Transformed 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BE46A1-7616-4206-8022-612288C4FEC8}"/>
              </a:ext>
            </a:extLst>
          </p:cNvPr>
          <p:cNvSpPr/>
          <p:nvPr/>
        </p:nvSpPr>
        <p:spPr>
          <a:xfrm>
            <a:off x="1188634" y="1833222"/>
            <a:ext cx="11448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Normality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0BC53B-13B0-4B78-BB98-DE673382C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202554"/>
            <a:ext cx="4695825" cy="28670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9B17C9A-A1EB-414A-AE9B-E77F66DD28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0" y="2017888"/>
            <a:ext cx="4714875" cy="2924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05D66A-D323-43C8-BB5E-49AEAECBF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8902" y="5277815"/>
            <a:ext cx="2962275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993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432</TotalTime>
  <Words>728</Words>
  <Application>Microsoft Office PowerPoint</Application>
  <PresentationFormat>Widescreen</PresentationFormat>
  <Paragraphs>79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Calibri</vt:lpstr>
      <vt:lpstr>Calibri Light</vt:lpstr>
      <vt:lpstr>Wingdings</vt:lpstr>
      <vt:lpstr>Retrospect</vt:lpstr>
      <vt:lpstr>Effect of Biochar on Plant Growth</vt:lpstr>
      <vt:lpstr>Project Outline</vt:lpstr>
      <vt:lpstr>Research Objective</vt:lpstr>
      <vt:lpstr>Model Diagnostics – Shallow Root Weight</vt:lpstr>
      <vt:lpstr>ANOVA – Backward Elimination </vt:lpstr>
      <vt:lpstr>Comparison of Means</vt:lpstr>
      <vt:lpstr>Model Diagnostics – Deep Root Weight</vt:lpstr>
      <vt:lpstr>Model Diagnostics – Box-Cox</vt:lpstr>
      <vt:lpstr>Model Diagnostics – Transformed Data</vt:lpstr>
      <vt:lpstr>ANOVA – Backward Elimination</vt:lpstr>
      <vt:lpstr>Comparison of Means</vt:lpstr>
      <vt:lpstr>Model Diagnostics – Shoot Weight </vt:lpstr>
      <vt:lpstr>Model Diagnostics – Box-Cox</vt:lpstr>
      <vt:lpstr>ANOVA – Backward Elimination</vt:lpstr>
      <vt:lpstr>Comparison of Means</vt:lpstr>
      <vt:lpstr>Model Diagnostics – Root-Shoot Ratio</vt:lpstr>
      <vt:lpstr>ANOVA – Backward Elimination </vt:lpstr>
      <vt:lpstr>Comparison of Means</vt:lpstr>
      <vt:lpstr>Comparison of Means</vt:lpstr>
      <vt:lpstr>Model Diagnostics – Total Root Weight</vt:lpstr>
      <vt:lpstr>ANOVA – Backward Elimination</vt:lpstr>
      <vt:lpstr>Comparison of Means</vt:lpstr>
      <vt:lpstr>Conclusion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 of Biochar on Plant Growth</dc:title>
  <dc:creator>Brandonkim939</dc:creator>
  <cp:lastModifiedBy>Brandonkim939</cp:lastModifiedBy>
  <cp:revision>34</cp:revision>
  <dcterms:created xsi:type="dcterms:W3CDTF">2018-05-13T22:27:47Z</dcterms:created>
  <dcterms:modified xsi:type="dcterms:W3CDTF">2018-05-25T01:24:42Z</dcterms:modified>
</cp:coreProperties>
</file>