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93" autoAdjust="0"/>
    <p:restoredTop sz="94660"/>
  </p:normalViewPr>
  <p:slideViewPr>
    <p:cSldViewPr snapToGrid="0">
      <p:cViewPr varScale="1">
        <p:scale>
          <a:sx n="111" d="100"/>
          <a:sy n="111" d="100"/>
        </p:scale>
        <p:origin x="608"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presProps" Target="presProps.xml"/><Relationship Id="rId9" Type="http://schemas.openxmlformats.org/officeDocument/2006/relationships/viewProps" Target="viewProps.xml"/><Relationship Id="rId10" Type="http://schemas.openxmlformats.org/officeDocument/2006/relationships/theme" Target="theme/theme1.xml"/><Relationship Id="rId11"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C076905-10AC-4A44-A194-1354072219AB}" type="datetimeFigureOut">
              <a:rPr lang="en-US" smtClean="0"/>
              <a:t>9/15/18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57B857-7CF3-4837-B2E5-97FE3EC52370}" type="slidenum">
              <a:rPr lang="en-US" smtClean="0"/>
              <a:t>‹#›</a:t>
            </a:fld>
            <a:endParaRPr lang="en-US"/>
          </a:p>
        </p:txBody>
      </p:sp>
    </p:spTree>
    <p:extLst>
      <p:ext uri="{BB962C8B-B14F-4D97-AF65-F5344CB8AC3E}">
        <p14:creationId xmlns:p14="http://schemas.microsoft.com/office/powerpoint/2010/main" val="20631172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C076905-10AC-4A44-A194-1354072219AB}" type="datetimeFigureOut">
              <a:rPr lang="en-US" smtClean="0"/>
              <a:t>9/15/18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57B857-7CF3-4837-B2E5-97FE3EC52370}" type="slidenum">
              <a:rPr lang="en-US" smtClean="0"/>
              <a:t>‹#›</a:t>
            </a:fld>
            <a:endParaRPr lang="en-US"/>
          </a:p>
        </p:txBody>
      </p:sp>
    </p:spTree>
    <p:extLst>
      <p:ext uri="{BB962C8B-B14F-4D97-AF65-F5344CB8AC3E}">
        <p14:creationId xmlns:p14="http://schemas.microsoft.com/office/powerpoint/2010/main" val="32612152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C076905-10AC-4A44-A194-1354072219AB}" type="datetimeFigureOut">
              <a:rPr lang="en-US" smtClean="0"/>
              <a:t>9/15/18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57B857-7CF3-4837-B2E5-97FE3EC52370}" type="slidenum">
              <a:rPr lang="en-US" smtClean="0"/>
              <a:t>‹#›</a:t>
            </a:fld>
            <a:endParaRPr lang="en-US"/>
          </a:p>
        </p:txBody>
      </p:sp>
    </p:spTree>
    <p:extLst>
      <p:ext uri="{BB962C8B-B14F-4D97-AF65-F5344CB8AC3E}">
        <p14:creationId xmlns:p14="http://schemas.microsoft.com/office/powerpoint/2010/main" val="4235313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C076905-10AC-4A44-A194-1354072219AB}" type="datetimeFigureOut">
              <a:rPr lang="en-US" smtClean="0"/>
              <a:t>9/15/18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57B857-7CF3-4837-B2E5-97FE3EC52370}"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2017020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C076905-10AC-4A44-A194-1354072219AB}" type="datetimeFigureOut">
              <a:rPr lang="en-US" smtClean="0"/>
              <a:t>9/15/18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57B857-7CF3-4837-B2E5-97FE3EC52370}" type="slidenum">
              <a:rPr lang="en-US" smtClean="0"/>
              <a:t>‹#›</a:t>
            </a:fld>
            <a:endParaRPr lang="en-US"/>
          </a:p>
        </p:txBody>
      </p:sp>
    </p:spTree>
    <p:extLst>
      <p:ext uri="{BB962C8B-B14F-4D97-AF65-F5344CB8AC3E}">
        <p14:creationId xmlns:p14="http://schemas.microsoft.com/office/powerpoint/2010/main" val="40910766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C076905-10AC-4A44-A194-1354072219AB}" type="datetimeFigureOut">
              <a:rPr lang="en-US" smtClean="0"/>
              <a:t>9/15/18</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57B857-7CF3-4837-B2E5-97FE3EC52370}" type="slidenum">
              <a:rPr lang="en-US" smtClean="0"/>
              <a:t>‹#›</a:t>
            </a:fld>
            <a:endParaRPr lang="en-US"/>
          </a:p>
        </p:txBody>
      </p:sp>
    </p:spTree>
    <p:extLst>
      <p:ext uri="{BB962C8B-B14F-4D97-AF65-F5344CB8AC3E}">
        <p14:creationId xmlns:p14="http://schemas.microsoft.com/office/powerpoint/2010/main" val="41030868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C076905-10AC-4A44-A194-1354072219AB}" type="datetimeFigureOut">
              <a:rPr lang="en-US" smtClean="0"/>
              <a:t>9/15/18</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57B857-7CF3-4837-B2E5-97FE3EC52370}" type="slidenum">
              <a:rPr lang="en-US" smtClean="0"/>
              <a:t>‹#›</a:t>
            </a:fld>
            <a:endParaRPr lang="en-US"/>
          </a:p>
        </p:txBody>
      </p:sp>
    </p:spTree>
    <p:extLst>
      <p:ext uri="{BB962C8B-B14F-4D97-AF65-F5344CB8AC3E}">
        <p14:creationId xmlns:p14="http://schemas.microsoft.com/office/powerpoint/2010/main" val="9815017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C076905-10AC-4A44-A194-1354072219AB}" type="datetimeFigureOut">
              <a:rPr lang="en-US" smtClean="0"/>
              <a:t>9/15/18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57B857-7CF3-4837-B2E5-97FE3EC52370}" type="slidenum">
              <a:rPr lang="en-US" smtClean="0"/>
              <a:t>‹#›</a:t>
            </a:fld>
            <a:endParaRPr lang="en-US"/>
          </a:p>
        </p:txBody>
      </p:sp>
    </p:spTree>
    <p:extLst>
      <p:ext uri="{BB962C8B-B14F-4D97-AF65-F5344CB8AC3E}">
        <p14:creationId xmlns:p14="http://schemas.microsoft.com/office/powerpoint/2010/main" val="3331346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C076905-10AC-4A44-A194-1354072219AB}" type="datetimeFigureOut">
              <a:rPr lang="en-US" smtClean="0"/>
              <a:t>9/15/18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57B857-7CF3-4837-B2E5-97FE3EC52370}" type="slidenum">
              <a:rPr lang="en-US" smtClean="0"/>
              <a:t>‹#›</a:t>
            </a:fld>
            <a:endParaRPr lang="en-US"/>
          </a:p>
        </p:txBody>
      </p:sp>
    </p:spTree>
    <p:extLst>
      <p:ext uri="{BB962C8B-B14F-4D97-AF65-F5344CB8AC3E}">
        <p14:creationId xmlns:p14="http://schemas.microsoft.com/office/powerpoint/2010/main" val="35876655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AC076905-10AC-4A44-A194-1354072219AB}" type="datetimeFigureOut">
              <a:rPr lang="en-US" smtClean="0"/>
              <a:t>9/15/18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57B857-7CF3-4837-B2E5-97FE3EC52370}" type="slidenum">
              <a:rPr lang="en-US" smtClean="0"/>
              <a:t>‹#›</a:t>
            </a:fld>
            <a:endParaRPr lang="en-US"/>
          </a:p>
        </p:txBody>
      </p:sp>
    </p:spTree>
    <p:extLst>
      <p:ext uri="{BB962C8B-B14F-4D97-AF65-F5344CB8AC3E}">
        <p14:creationId xmlns:p14="http://schemas.microsoft.com/office/powerpoint/2010/main" val="16114632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C076905-10AC-4A44-A194-1354072219AB}" type="datetimeFigureOut">
              <a:rPr lang="en-US" smtClean="0"/>
              <a:t>9/15/18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57B857-7CF3-4837-B2E5-97FE3EC52370}" type="slidenum">
              <a:rPr lang="en-US" smtClean="0"/>
              <a:t>‹#›</a:t>
            </a:fld>
            <a:endParaRPr lang="en-US"/>
          </a:p>
        </p:txBody>
      </p:sp>
    </p:spTree>
    <p:extLst>
      <p:ext uri="{BB962C8B-B14F-4D97-AF65-F5344CB8AC3E}">
        <p14:creationId xmlns:p14="http://schemas.microsoft.com/office/powerpoint/2010/main" val="19083615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C076905-10AC-4A44-A194-1354072219AB}" type="datetimeFigureOut">
              <a:rPr lang="en-US" smtClean="0"/>
              <a:t>9/15/18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57B857-7CF3-4837-B2E5-97FE3EC52370}" type="slidenum">
              <a:rPr lang="en-US" smtClean="0"/>
              <a:t>‹#›</a:t>
            </a:fld>
            <a:endParaRPr lang="en-US"/>
          </a:p>
        </p:txBody>
      </p:sp>
    </p:spTree>
    <p:extLst>
      <p:ext uri="{BB962C8B-B14F-4D97-AF65-F5344CB8AC3E}">
        <p14:creationId xmlns:p14="http://schemas.microsoft.com/office/powerpoint/2010/main" val="642190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C076905-10AC-4A44-A194-1354072219AB}" type="datetimeFigureOut">
              <a:rPr lang="en-US" smtClean="0"/>
              <a:t>9/15/18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757B857-7CF3-4837-B2E5-97FE3EC52370}" type="slidenum">
              <a:rPr lang="en-US" smtClean="0"/>
              <a:t>‹#›</a:t>
            </a:fld>
            <a:endParaRPr lang="en-US"/>
          </a:p>
        </p:txBody>
      </p:sp>
    </p:spTree>
    <p:extLst>
      <p:ext uri="{BB962C8B-B14F-4D97-AF65-F5344CB8AC3E}">
        <p14:creationId xmlns:p14="http://schemas.microsoft.com/office/powerpoint/2010/main" val="15856402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AC076905-10AC-4A44-A194-1354072219AB}" type="datetimeFigureOut">
              <a:rPr lang="en-US" smtClean="0"/>
              <a:t>9/15/18</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5757B857-7CF3-4837-B2E5-97FE3EC52370}" type="slidenum">
              <a:rPr lang="en-US" smtClean="0"/>
              <a:t>‹#›</a:t>
            </a:fld>
            <a:endParaRPr lang="en-US"/>
          </a:p>
        </p:txBody>
      </p:sp>
    </p:spTree>
    <p:extLst>
      <p:ext uri="{BB962C8B-B14F-4D97-AF65-F5344CB8AC3E}">
        <p14:creationId xmlns:p14="http://schemas.microsoft.com/office/powerpoint/2010/main" val="2498104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AC076905-10AC-4A44-A194-1354072219AB}" type="datetimeFigureOut">
              <a:rPr lang="en-US" smtClean="0"/>
              <a:t>9/15/18</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5757B857-7CF3-4837-B2E5-97FE3EC52370}" type="slidenum">
              <a:rPr lang="en-US" smtClean="0"/>
              <a:t>‹#›</a:t>
            </a:fld>
            <a:endParaRPr lang="en-US"/>
          </a:p>
        </p:txBody>
      </p:sp>
    </p:spTree>
    <p:extLst>
      <p:ext uri="{BB962C8B-B14F-4D97-AF65-F5344CB8AC3E}">
        <p14:creationId xmlns:p14="http://schemas.microsoft.com/office/powerpoint/2010/main" val="33395873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AC076905-10AC-4A44-A194-1354072219AB}" type="datetimeFigureOut">
              <a:rPr lang="en-US" smtClean="0"/>
              <a:t>9/15/18</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5757B857-7CF3-4837-B2E5-97FE3EC52370}" type="slidenum">
              <a:rPr lang="en-US" smtClean="0"/>
              <a:t>‹#›</a:t>
            </a:fld>
            <a:endParaRPr lang="en-US"/>
          </a:p>
        </p:txBody>
      </p:sp>
    </p:spTree>
    <p:extLst>
      <p:ext uri="{BB962C8B-B14F-4D97-AF65-F5344CB8AC3E}">
        <p14:creationId xmlns:p14="http://schemas.microsoft.com/office/powerpoint/2010/main" val="34587348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C076905-10AC-4A44-A194-1354072219AB}" type="datetimeFigureOut">
              <a:rPr lang="en-US" smtClean="0"/>
              <a:t>9/15/18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57B857-7CF3-4837-B2E5-97FE3EC52370}" type="slidenum">
              <a:rPr lang="en-US" smtClean="0"/>
              <a:t>‹#›</a:t>
            </a:fld>
            <a:endParaRPr lang="en-US"/>
          </a:p>
        </p:txBody>
      </p:sp>
    </p:spTree>
    <p:extLst>
      <p:ext uri="{BB962C8B-B14F-4D97-AF65-F5344CB8AC3E}">
        <p14:creationId xmlns:p14="http://schemas.microsoft.com/office/powerpoint/2010/main" val="4259803532"/>
      </p:ext>
    </p:extLst>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image" Target="../media/image3.png"/><Relationship Id="rId21" Type="http://schemas.openxmlformats.org/officeDocument/2006/relationships/image" Target="../media/image4.png"/><Relationship Id="rId22" Type="http://schemas.openxmlformats.org/officeDocument/2006/relationships/image" Target="../media/image5.pn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AC076905-10AC-4A44-A194-1354072219AB}" type="datetimeFigureOut">
              <a:rPr lang="en-US" smtClean="0"/>
              <a:t>9/15/18</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5757B857-7CF3-4837-B2E5-97FE3EC52370}" type="slidenum">
              <a:rPr lang="en-US" smtClean="0"/>
              <a:t>‹#›</a:t>
            </a:fld>
            <a:endParaRPr lang="en-US"/>
          </a:p>
        </p:txBody>
      </p:sp>
    </p:spTree>
    <p:extLst>
      <p:ext uri="{BB962C8B-B14F-4D97-AF65-F5344CB8AC3E}">
        <p14:creationId xmlns:p14="http://schemas.microsoft.com/office/powerpoint/2010/main" val="284279690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Adaptive </a:t>
            </a:r>
            <a:r>
              <a:rPr lang="en-US" smtClean="0"/>
              <a:t>Gaussian Quadrature</a:t>
            </a:r>
            <a:endParaRPr lang="en-US" dirty="0"/>
          </a:p>
        </p:txBody>
      </p:sp>
      <p:sp>
        <p:nvSpPr>
          <p:cNvPr id="3" name="Subtitle 2"/>
          <p:cNvSpPr>
            <a:spLocks noGrp="1"/>
          </p:cNvSpPr>
          <p:nvPr>
            <p:ph type="subTitle" idx="1"/>
          </p:nvPr>
        </p:nvSpPr>
        <p:spPr/>
        <p:txBody>
          <a:bodyPr/>
          <a:lstStyle/>
          <a:p>
            <a:r>
              <a:rPr lang="en-US" dirty="0" smtClean="0"/>
              <a:t>Physics 77 Final Project</a:t>
            </a:r>
          </a:p>
          <a:p>
            <a:r>
              <a:rPr lang="en-US" dirty="0" smtClean="0"/>
              <a:t>By Brandon Tran</a:t>
            </a:r>
            <a:endParaRPr lang="en-US" dirty="0"/>
          </a:p>
        </p:txBody>
      </p:sp>
    </p:spTree>
    <p:extLst>
      <p:ext uri="{BB962C8B-B14F-4D97-AF65-F5344CB8AC3E}">
        <p14:creationId xmlns:p14="http://schemas.microsoft.com/office/powerpoint/2010/main" val="195647643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9"/>
            <a:ext cx="9404723" cy="796418"/>
          </a:xfrm>
        </p:spPr>
        <p:txBody>
          <a:bodyPr/>
          <a:lstStyle/>
          <a:p>
            <a:r>
              <a:rPr lang="en-US" dirty="0" smtClean="0"/>
              <a:t>How the Program Works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742950" y="1485900"/>
                <a:ext cx="9306903" cy="4762499"/>
              </a:xfrm>
            </p:spPr>
            <p:txBody>
              <a:bodyPr>
                <a:normAutofit lnSpcReduction="10000"/>
              </a:bodyPr>
              <a:lstStyle/>
              <a:p>
                <a:r>
                  <a:rPr lang="en-US" b="1" u="sng" dirty="0" smtClean="0"/>
                  <a:t>General Formula for Three Point Gaussian Integration of f(x) from a to b</a:t>
                </a:r>
                <a:r>
                  <a:rPr lang="en-US" dirty="0" smtClean="0"/>
                  <a:t>:</a:t>
                </a:r>
              </a:p>
              <a:p>
                <a:pPr marL="457200" lvl="1" indent="0">
                  <a:buNone/>
                </a:pPr>
                <a:r>
                  <a:rPr lang="en-US" dirty="0" smtClean="0"/>
                  <a:t>Integral Approximation </a:t>
                </a:r>
                <a14:m>
                  <m:oMath xmlns:m="http://schemas.openxmlformats.org/officeDocument/2006/math">
                    <m:nary>
                      <m:naryPr>
                        <m:ctrlPr>
                          <a:rPr lang="en-US" i="1" smtClean="0">
                            <a:latin typeface="Cambria Math" charset="0"/>
                          </a:rPr>
                        </m:ctrlPr>
                      </m:naryPr>
                      <m:sub>
                        <m:r>
                          <m:rPr>
                            <m:brk m:alnAt="23"/>
                          </m:rPr>
                          <a:rPr lang="en-US" b="0" i="1" smtClean="0">
                            <a:latin typeface="Cambria Math" panose="02040503050406030204" pitchFamily="18" charset="0"/>
                          </a:rPr>
                          <m:t> </m:t>
                        </m:r>
                        <m:r>
                          <a:rPr lang="en-US" b="0" i="1" smtClean="0">
                            <a:latin typeface="Cambria Math" panose="02040503050406030204" pitchFamily="18" charset="0"/>
                          </a:rPr>
                          <m:t>𝑎</m:t>
                        </m:r>
                      </m:sub>
                      <m:sup>
                        <m:r>
                          <a:rPr lang="en-US" b="0" i="1" smtClean="0">
                            <a:latin typeface="Cambria Math" panose="02040503050406030204" pitchFamily="18" charset="0"/>
                          </a:rPr>
                          <m:t>𝑏</m:t>
                        </m:r>
                      </m:sup>
                      <m:e>
                        <m:r>
                          <a:rPr lang="en-US" b="0" i="1" smtClean="0">
                            <a:latin typeface="Cambria Math" panose="02040503050406030204" pitchFamily="18" charset="0"/>
                          </a:rPr>
                          <m:t>𝑓</m:t>
                        </m:r>
                        <m:d>
                          <m:dPr>
                            <m:ctrlPr>
                              <a:rPr lang="en-US" b="0" i="1" smtClean="0">
                                <a:latin typeface="Cambria Math"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𝑑𝑥</m:t>
                        </m:r>
                      </m:e>
                    </m:nary>
                    <m:r>
                      <m:rPr>
                        <m:nor/>
                      </m:rPr>
                      <a:rPr lang="en-US" i="1"/>
                      <m:t>≈</m:t>
                    </m:r>
                  </m:oMath>
                </a14:m>
                <a:r>
                  <a:rPr lang="en-US" i="1" dirty="0" smtClean="0"/>
                  <a:t> </a:t>
                </a:r>
                <a:r>
                  <a:rPr lang="en-US" dirty="0"/>
                  <a:t>(b-a)/</a:t>
                </a:r>
                <a:r>
                  <a:rPr lang="en-US" dirty="0" smtClean="0"/>
                  <a:t>2*(5/9*f</a:t>
                </a:r>
                <a:r>
                  <a:rPr lang="en-US" dirty="0"/>
                  <a:t>((b-a)/</a:t>
                </a:r>
                <a:r>
                  <a:rPr lang="en-US" dirty="0" smtClean="0"/>
                  <a:t>2*-1*</a:t>
                </a:r>
                <a:r>
                  <a:rPr lang="en-US" dirty="0" err="1" smtClean="0"/>
                  <a:t>sqrt</a:t>
                </a:r>
                <a:r>
                  <a:rPr lang="en-US" dirty="0" smtClean="0"/>
                  <a:t>(3/5</a:t>
                </a:r>
                <a:r>
                  <a:rPr lang="en-US" dirty="0"/>
                  <a:t>)+(</a:t>
                </a:r>
                <a:r>
                  <a:rPr lang="en-US" dirty="0" err="1"/>
                  <a:t>b+a</a:t>
                </a:r>
                <a:r>
                  <a:rPr lang="en-US" dirty="0"/>
                  <a:t>)/</a:t>
                </a:r>
                <a:r>
                  <a:rPr lang="en-US" dirty="0" smtClean="0"/>
                  <a:t>2)+8/9*f</a:t>
                </a:r>
                <a:r>
                  <a:rPr lang="en-US" dirty="0"/>
                  <a:t>((</a:t>
                </a:r>
                <a:r>
                  <a:rPr lang="en-US" dirty="0" err="1"/>
                  <a:t>b+a</a:t>
                </a:r>
                <a:r>
                  <a:rPr lang="en-US" dirty="0"/>
                  <a:t>)/</a:t>
                </a:r>
                <a:r>
                  <a:rPr lang="en-US" dirty="0" smtClean="0"/>
                  <a:t>2)+5/9*f</a:t>
                </a:r>
                <a:r>
                  <a:rPr lang="en-US" dirty="0"/>
                  <a:t>((b-a)/</a:t>
                </a:r>
                <a:r>
                  <a:rPr lang="en-US" dirty="0" smtClean="0"/>
                  <a:t>2*</a:t>
                </a:r>
                <a:r>
                  <a:rPr lang="en-US" dirty="0" err="1" smtClean="0"/>
                  <a:t>sqrt</a:t>
                </a:r>
                <a:r>
                  <a:rPr lang="en-US" dirty="0" smtClean="0"/>
                  <a:t>(3/5</a:t>
                </a:r>
                <a:r>
                  <a:rPr lang="en-US" dirty="0"/>
                  <a:t>)+(</a:t>
                </a:r>
                <a:r>
                  <a:rPr lang="en-US" dirty="0" err="1"/>
                  <a:t>b+a</a:t>
                </a:r>
                <a:r>
                  <a:rPr lang="en-US"/>
                  <a:t>)/</a:t>
                </a:r>
                <a:r>
                  <a:rPr lang="en-US" smtClean="0"/>
                  <a:t>2))</a:t>
                </a:r>
                <a:endParaRPr lang="en-US" dirty="0" smtClean="0"/>
              </a:p>
              <a:p>
                <a:pPr marL="457200" lvl="1" indent="0">
                  <a:buNone/>
                </a:pPr>
                <a:r>
                  <a:rPr lang="en-US" b="1" dirty="0" smtClean="0"/>
                  <a:t>This method by itself, however, has no regard for the accuracy of the integral.</a:t>
                </a:r>
                <a:endParaRPr lang="en-US" b="1" dirty="0"/>
              </a:p>
              <a:p>
                <a:pPr marL="457200" lvl="1" indent="0">
                  <a:buNone/>
                </a:pPr>
                <a:r>
                  <a:rPr lang="en-US" dirty="0" smtClean="0"/>
                  <a:t>So to achieve sufficient accuracy for a given tolerance, it computes the left and right half of the integral using the same formula above. It then compare the left and right half, to the integral on the entire interva</a:t>
                </a:r>
                <a:r>
                  <a:rPr lang="en-US" dirty="0"/>
                  <a:t>l</a:t>
                </a:r>
                <a:r>
                  <a:rPr lang="en-US" dirty="0" smtClean="0"/>
                  <a:t>. This has to satisfy:</a:t>
                </a:r>
              </a:p>
              <a:p>
                <a:pPr marL="457200" lvl="1" indent="0">
                  <a:buNone/>
                </a:pPr>
                <a:r>
                  <a:rPr lang="en-US" b="1" dirty="0" smtClean="0"/>
                  <a:t>abs(entire-</a:t>
                </a:r>
                <a:r>
                  <a:rPr lang="en-US" b="1" dirty="0"/>
                  <a:t>(</a:t>
                </a:r>
                <a:r>
                  <a:rPr lang="en-US" b="1" dirty="0" err="1"/>
                  <a:t>left+right</a:t>
                </a:r>
                <a:r>
                  <a:rPr lang="en-US" b="1" dirty="0"/>
                  <a:t>))&lt;</a:t>
                </a:r>
                <a:r>
                  <a:rPr lang="en-US" b="1" dirty="0" err="1"/>
                  <a:t>tol</a:t>
                </a:r>
                <a:r>
                  <a:rPr lang="en-US" b="1" dirty="0"/>
                  <a:t>*max(abs(entire), (abs(left)+abs(right</a:t>
                </a:r>
                <a:r>
                  <a:rPr lang="en-US" b="1" dirty="0" smtClean="0"/>
                  <a:t>)))</a:t>
                </a:r>
                <a:endParaRPr lang="en-US" b="1" dirty="0"/>
              </a:p>
              <a:p>
                <a:pPr marL="457200" lvl="1" indent="0">
                  <a:buNone/>
                </a:pPr>
                <a:r>
                  <a:rPr lang="en-US" sz="2000" b="1" u="sng" dirty="0" smtClean="0"/>
                  <a:t>The Adaptive Part of the Program</a:t>
                </a:r>
              </a:p>
              <a:p>
                <a:pPr marL="457200" lvl="1" indent="0">
                  <a:buNone/>
                </a:pPr>
                <a:r>
                  <a:rPr lang="en-US" dirty="0" smtClean="0"/>
                  <a:t>If the above formula isn’t satisfied, the program implements a recursive function that subdivides the left and right half into even smaller intervals and repeats the whole process over until the tolerance is satisfied.</a:t>
                </a:r>
              </a:p>
              <a:p>
                <a:pPr marL="457200" lvl="1" indent="0">
                  <a:buNone/>
                </a:pPr>
                <a:r>
                  <a:rPr lang="en-US" dirty="0" smtClean="0"/>
                  <a:t>Once tolerance is satisfied, the program adds the computed sums that have sufficient accuracy to the value of the integral.</a:t>
                </a:r>
              </a:p>
              <a:p>
                <a:pPr marL="457200" lvl="1" indent="0">
                  <a:buNone/>
                </a:pPr>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742950" y="1485900"/>
                <a:ext cx="9306903" cy="4762499"/>
              </a:xfrm>
              <a:blipFill rotWithShape="0">
                <a:blip r:embed="rId2"/>
                <a:stretch>
                  <a:fillRect l="-327" t="-2433"/>
                </a:stretch>
              </a:blipFill>
            </p:spPr>
            <p:txBody>
              <a:bodyPr/>
              <a:lstStyle/>
              <a:p>
                <a:r>
                  <a:rPr lang="en-US">
                    <a:noFill/>
                  </a:rPr>
                  <a:t> </a:t>
                </a:r>
              </a:p>
            </p:txBody>
          </p:sp>
        </mc:Fallback>
      </mc:AlternateContent>
    </p:spTree>
    <p:extLst>
      <p:ext uri="{BB962C8B-B14F-4D97-AF65-F5344CB8AC3E}">
        <p14:creationId xmlns:p14="http://schemas.microsoft.com/office/powerpoint/2010/main" val="241169483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853568"/>
          </a:xfrm>
        </p:spPr>
        <p:txBody>
          <a:bodyPr/>
          <a:lstStyle/>
          <a:p>
            <a:r>
              <a:rPr lang="en-US" dirty="0" smtClean="0"/>
              <a:t>Why use Numerical Integration?</a:t>
            </a:r>
            <a:endParaRPr lang="en-US" dirty="0"/>
          </a:p>
        </p:txBody>
      </p:sp>
      <p:sp>
        <p:nvSpPr>
          <p:cNvPr id="3" name="Content Placeholder 2"/>
          <p:cNvSpPr>
            <a:spLocks noGrp="1"/>
          </p:cNvSpPr>
          <p:nvPr>
            <p:ph idx="1"/>
          </p:nvPr>
        </p:nvSpPr>
        <p:spPr>
          <a:xfrm>
            <a:off x="742950" y="1632858"/>
            <a:ext cx="9306903" cy="4833256"/>
          </a:xfrm>
        </p:spPr>
        <p:txBody>
          <a:bodyPr>
            <a:normAutofit lnSpcReduction="10000"/>
          </a:bodyPr>
          <a:lstStyle/>
          <a:p>
            <a:r>
              <a:rPr lang="en-US" dirty="0"/>
              <a:t>There are several reasons for carrying out numerical integration.</a:t>
            </a:r>
          </a:p>
          <a:p>
            <a:pPr marL="0" indent="0">
              <a:buNone/>
            </a:pPr>
            <a:r>
              <a:rPr lang="en-US" dirty="0" smtClean="0"/>
              <a:t>	The </a:t>
            </a:r>
            <a:r>
              <a:rPr lang="en-US" dirty="0"/>
              <a:t>integrand </a:t>
            </a:r>
            <a:r>
              <a:rPr lang="en-US" i="1" dirty="0"/>
              <a:t>f</a:t>
            </a:r>
            <a:r>
              <a:rPr lang="en-US" dirty="0"/>
              <a:t>(</a:t>
            </a:r>
            <a:r>
              <a:rPr lang="en-US" i="1" dirty="0"/>
              <a:t>x</a:t>
            </a:r>
            <a:r>
              <a:rPr lang="en-US" dirty="0"/>
              <a:t>) </a:t>
            </a:r>
            <a:r>
              <a:rPr lang="en-US" i="1" dirty="0"/>
              <a:t>may be known only at certain points, such as </a:t>
            </a:r>
            <a:r>
              <a:rPr lang="en-US" i="1" dirty="0" smtClean="0"/>
              <a:t>	obtained </a:t>
            </a:r>
            <a:r>
              <a:rPr lang="en-US" i="1" dirty="0"/>
              <a:t>by </a:t>
            </a:r>
            <a:r>
              <a:rPr lang="en-US" i="1" dirty="0" smtClean="0"/>
              <a:t>sampling. </a:t>
            </a:r>
            <a:r>
              <a:rPr lang="en-US" i="1" dirty="0"/>
              <a:t>Some </a:t>
            </a:r>
            <a:r>
              <a:rPr lang="en-US" i="1" dirty="0" smtClean="0"/>
              <a:t>embedded systems</a:t>
            </a:r>
            <a:r>
              <a:rPr lang="en-US" i="1" dirty="0"/>
              <a:t> and other computer </a:t>
            </a:r>
            <a:r>
              <a:rPr lang="en-US" i="1" dirty="0" smtClean="0"/>
              <a:t>	applications </a:t>
            </a:r>
            <a:r>
              <a:rPr lang="en-US" i="1" dirty="0"/>
              <a:t>may need numerical integration for this reason.</a:t>
            </a:r>
            <a:endParaRPr lang="en-US" dirty="0"/>
          </a:p>
          <a:p>
            <a:pPr marL="0" indent="0">
              <a:buNone/>
            </a:pPr>
            <a:r>
              <a:rPr lang="en-US" i="1" dirty="0" smtClean="0"/>
              <a:t>	A </a:t>
            </a:r>
            <a:r>
              <a:rPr lang="en-US" i="1" dirty="0"/>
              <a:t>formula for the integrand may be known, but it may be difficult or </a:t>
            </a:r>
            <a:r>
              <a:rPr lang="en-US" i="1" dirty="0" smtClean="0"/>
              <a:t>	impossible </a:t>
            </a:r>
            <a:r>
              <a:rPr lang="en-US" i="1" dirty="0"/>
              <a:t>to find an </a:t>
            </a:r>
            <a:r>
              <a:rPr lang="en-US" i="1" dirty="0" smtClean="0"/>
              <a:t>antiderivative</a:t>
            </a:r>
            <a:r>
              <a:rPr lang="en-US" i="1" dirty="0"/>
              <a:t> that is an elementary function. An </a:t>
            </a:r>
            <a:r>
              <a:rPr lang="en-US" i="1" dirty="0" smtClean="0"/>
              <a:t>	example </a:t>
            </a:r>
            <a:r>
              <a:rPr lang="en-US" i="1" dirty="0"/>
              <a:t>of such an integrand is</a:t>
            </a:r>
            <a:r>
              <a:rPr lang="en-US" dirty="0"/>
              <a:t> f</a:t>
            </a:r>
            <a:r>
              <a:rPr lang="en-US" i="1" dirty="0"/>
              <a:t>(</a:t>
            </a:r>
            <a:r>
              <a:rPr lang="en-US" dirty="0"/>
              <a:t>x</a:t>
            </a:r>
            <a:r>
              <a:rPr lang="en-US" i="1" dirty="0"/>
              <a:t>) = </a:t>
            </a:r>
            <a:r>
              <a:rPr lang="en-US" i="1" dirty="0" err="1"/>
              <a:t>exp</a:t>
            </a:r>
            <a:r>
              <a:rPr lang="en-US" i="1" dirty="0"/>
              <a:t>(−</a:t>
            </a:r>
            <a:r>
              <a:rPr lang="en-US" dirty="0"/>
              <a:t>x</a:t>
            </a:r>
            <a:r>
              <a:rPr lang="en-US" baseline="30000" dirty="0"/>
              <a:t>2</a:t>
            </a:r>
            <a:r>
              <a:rPr lang="en-US" i="1" dirty="0"/>
              <a:t>), the antiderivative of </a:t>
            </a:r>
            <a:r>
              <a:rPr lang="en-US" i="1" dirty="0" smtClean="0"/>
              <a:t>	which </a:t>
            </a:r>
            <a:r>
              <a:rPr lang="en-US" i="1" dirty="0"/>
              <a:t>(the error </a:t>
            </a:r>
            <a:r>
              <a:rPr lang="en-US" i="1" dirty="0" smtClean="0"/>
              <a:t>function, </a:t>
            </a:r>
            <a:r>
              <a:rPr lang="en-US" i="1" dirty="0"/>
              <a:t>times a constant) cannot be written </a:t>
            </a:r>
            <a:r>
              <a:rPr lang="en-US" i="1" dirty="0" smtClean="0"/>
              <a:t>	in</a:t>
            </a:r>
            <a:r>
              <a:rPr lang="en-US" i="1" dirty="0"/>
              <a:t> elementary </a:t>
            </a:r>
            <a:r>
              <a:rPr lang="en-US" i="1" dirty="0" smtClean="0"/>
              <a:t>form.</a:t>
            </a:r>
            <a:endParaRPr lang="en-US" dirty="0"/>
          </a:p>
          <a:p>
            <a:pPr marL="0" indent="0">
              <a:buNone/>
            </a:pPr>
            <a:r>
              <a:rPr lang="en-US" i="1" dirty="0" smtClean="0"/>
              <a:t>	It </a:t>
            </a:r>
            <a:r>
              <a:rPr lang="en-US" i="1" dirty="0"/>
              <a:t>may be possible to find an antiderivative symbolically, but it may be </a:t>
            </a:r>
            <a:r>
              <a:rPr lang="en-US" i="1" dirty="0" smtClean="0"/>
              <a:t>	easier </a:t>
            </a:r>
            <a:r>
              <a:rPr lang="en-US" i="1" dirty="0"/>
              <a:t>to compute a numerical approximation than to compute the </a:t>
            </a:r>
            <a:r>
              <a:rPr lang="en-US" i="1" dirty="0" smtClean="0"/>
              <a:t>	antiderivative</a:t>
            </a:r>
            <a:r>
              <a:rPr lang="en-US" i="1" dirty="0"/>
              <a:t>. That may be the case if the antiderivative is given as </a:t>
            </a:r>
            <a:r>
              <a:rPr lang="en-US" i="1" dirty="0" smtClean="0"/>
              <a:t>	an </a:t>
            </a:r>
            <a:r>
              <a:rPr lang="en-US" i="1" dirty="0"/>
              <a:t>infinite series or product, or if its evaluation requires a special 	</a:t>
            </a:r>
            <a:r>
              <a:rPr lang="en-US" i="1" dirty="0" smtClean="0"/>
              <a:t>function</a:t>
            </a:r>
            <a:r>
              <a:rPr lang="en-US" i="1" dirty="0"/>
              <a:t> that is not available</a:t>
            </a:r>
            <a:r>
              <a:rPr lang="en-US" i="1" dirty="0" smtClean="0"/>
              <a:t>.</a:t>
            </a:r>
          </a:p>
          <a:p>
            <a:pPr marL="0" indent="0">
              <a:buNone/>
            </a:pPr>
            <a:r>
              <a:rPr lang="en-US" i="1" dirty="0" smtClean="0"/>
              <a:t>Source-Wikipedia, </a:t>
            </a:r>
            <a:r>
              <a:rPr lang="en-US" dirty="0" smtClean="0"/>
              <a:t>Numerical Integration</a:t>
            </a:r>
            <a:endParaRPr lang="en-US" dirty="0"/>
          </a:p>
          <a:p>
            <a:endParaRPr lang="en-US" dirty="0"/>
          </a:p>
        </p:txBody>
      </p:sp>
    </p:spTree>
    <p:extLst>
      <p:ext uri="{BB962C8B-B14F-4D97-AF65-F5344CB8AC3E}">
        <p14:creationId xmlns:p14="http://schemas.microsoft.com/office/powerpoint/2010/main" val="182499968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3915" y="452718"/>
            <a:ext cx="10099222" cy="714775"/>
          </a:xfrm>
        </p:spPr>
        <p:txBody>
          <a:bodyPr/>
          <a:lstStyle/>
          <a:p>
            <a:r>
              <a:rPr lang="en-US" sz="4000" dirty="0" smtClean="0"/>
              <a:t>Applications to Physics</a:t>
            </a:r>
            <a:endParaRPr lang="en-US" sz="400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49036" y="1224643"/>
                <a:ext cx="9944101" cy="5380264"/>
              </a:xfrm>
            </p:spPr>
            <p:txBody>
              <a:bodyPr>
                <a:normAutofit fontScale="85000" lnSpcReduction="20000"/>
              </a:bodyPr>
              <a:lstStyle/>
              <a:p>
                <a:pPr marL="0" indent="0">
                  <a:buNone/>
                </a:pPr>
                <a:r>
                  <a:rPr lang="en-US" sz="2400" dirty="0" smtClean="0"/>
                  <a:t>Gaussian Integral </a:t>
                </a:r>
                <a14:m>
                  <m:oMath xmlns:m="http://schemas.openxmlformats.org/officeDocument/2006/math">
                    <m:nary>
                      <m:naryPr>
                        <m:ctrlPr>
                          <a:rPr lang="en-US" sz="2400" i="1" smtClean="0">
                            <a:latin typeface="Cambria Math" charset="0"/>
                          </a:rPr>
                        </m:ctrlPr>
                      </m:naryPr>
                      <m:sub>
                        <m:r>
                          <m:rPr>
                            <m:brk m:alnAt="23"/>
                          </m:rPr>
                          <a:rPr lang="en-US" sz="2400" b="0" i="1" smtClean="0">
                            <a:latin typeface="Cambria Math" panose="02040503050406030204" pitchFamily="18" charset="0"/>
                          </a:rPr>
                          <m:t>𝑎</m:t>
                        </m:r>
                      </m:sub>
                      <m:sup>
                        <m:r>
                          <a:rPr lang="en-US" sz="2400" b="0" i="1" smtClean="0">
                            <a:latin typeface="Cambria Math" panose="02040503050406030204" pitchFamily="18" charset="0"/>
                          </a:rPr>
                          <m:t>𝑏</m:t>
                        </m:r>
                      </m:sup>
                      <m:e>
                        <m:r>
                          <a:rPr lang="en-US" sz="2400" b="0" i="1" smtClean="0">
                            <a:latin typeface="Cambria Math" panose="02040503050406030204" pitchFamily="18" charset="0"/>
                          </a:rPr>
                          <m:t>𝑒</m:t>
                        </m:r>
                      </m:e>
                    </m:nary>
                  </m:oMath>
                </a14:m>
                <a:r>
                  <a:rPr lang="en-US" sz="2400" baseline="30000" dirty="0" smtClean="0"/>
                  <a:t>-ax^2 </a:t>
                </a:r>
                <a14:m>
                  <m:oMath xmlns:m="http://schemas.openxmlformats.org/officeDocument/2006/math">
                    <m:r>
                      <a:rPr lang="en-US" sz="2400" i="1">
                        <a:latin typeface="Cambria Math" panose="02040503050406030204" pitchFamily="18" charset="0"/>
                      </a:rPr>
                      <m:t>𝑑𝑥</m:t>
                    </m:r>
                  </m:oMath>
                </a14:m>
                <a:endParaRPr lang="en-US" sz="2400" dirty="0" smtClean="0"/>
              </a:p>
              <a:p>
                <a:pPr marL="0" indent="0">
                  <a:buNone/>
                </a:pPr>
                <a:r>
                  <a:rPr lang="en-US" sz="2400" dirty="0" smtClean="0"/>
                  <a:t>	</a:t>
                </a:r>
                <a:r>
                  <a:rPr lang="en-US" sz="2100" dirty="0" smtClean="0"/>
                  <a:t>has applications to kinetic theory, quantum mechanics, and any other part of 	physics that has a remotely statistical aspect. Typically appears as a probability 	density function.</a:t>
                </a:r>
              </a:p>
              <a:p>
                <a:pPr marL="0" indent="0">
                  <a:buNone/>
                </a:pPr>
                <a:r>
                  <a:rPr lang="en-US" sz="2400" dirty="0" err="1" smtClean="0"/>
                  <a:t>Sinc</a:t>
                </a:r>
                <a:r>
                  <a:rPr lang="en-US" sz="2400" dirty="0" smtClean="0"/>
                  <a:t> Function </a:t>
                </a:r>
                <a14:m>
                  <m:oMath xmlns:m="http://schemas.openxmlformats.org/officeDocument/2006/math">
                    <m:nary>
                      <m:naryPr>
                        <m:ctrlPr>
                          <a:rPr lang="en-US" sz="2400" i="1" smtClean="0">
                            <a:latin typeface="Cambria Math" charset="0"/>
                          </a:rPr>
                        </m:ctrlPr>
                      </m:naryPr>
                      <m:sub>
                        <m:r>
                          <m:rPr>
                            <m:brk m:alnAt="23"/>
                          </m:rPr>
                          <a:rPr lang="en-US" sz="2400" b="0" i="1" smtClean="0">
                            <a:latin typeface="Cambria Math" panose="02040503050406030204" pitchFamily="18" charset="0"/>
                          </a:rPr>
                          <m:t>𝑎</m:t>
                        </m:r>
                      </m:sub>
                      <m:sup>
                        <m:r>
                          <a:rPr lang="en-US" sz="2400" b="0" i="1" smtClean="0">
                            <a:latin typeface="Cambria Math" panose="02040503050406030204" pitchFamily="18" charset="0"/>
                          </a:rPr>
                          <m:t>𝑏</m:t>
                        </m:r>
                      </m:sup>
                      <m:e>
                        <m:f>
                          <m:fPr>
                            <m:ctrlPr>
                              <a:rPr lang="en-US" sz="2400" b="0" i="1" smtClean="0">
                                <a:latin typeface="Cambria Math" charset="0"/>
                              </a:rPr>
                            </m:ctrlPr>
                          </m:fPr>
                          <m:num>
                            <m:func>
                              <m:funcPr>
                                <m:ctrlPr>
                                  <a:rPr lang="en-US" sz="2400" b="0" i="1" smtClean="0">
                                    <a:latin typeface="Cambria Math" charset="0"/>
                                  </a:rPr>
                                </m:ctrlPr>
                              </m:funcPr>
                              <m:fName>
                                <m:r>
                                  <m:rPr>
                                    <m:sty m:val="p"/>
                                  </m:rPr>
                                  <a:rPr lang="en-US" sz="2400" b="0" i="0" smtClean="0">
                                    <a:latin typeface="Cambria Math" panose="02040503050406030204" pitchFamily="18" charset="0"/>
                                  </a:rPr>
                                  <m:t>sin</m:t>
                                </m:r>
                              </m:fName>
                              <m:e>
                                <m:d>
                                  <m:dPr>
                                    <m:ctrlPr>
                                      <a:rPr lang="en-US" sz="2400" b="0" i="1" smtClean="0">
                                        <a:latin typeface="Cambria Math" charset="0"/>
                                      </a:rPr>
                                    </m:ctrlPr>
                                  </m:dPr>
                                  <m:e>
                                    <m:r>
                                      <a:rPr lang="en-US" sz="2400" b="0" i="1" smtClean="0">
                                        <a:latin typeface="Cambria Math" panose="02040503050406030204" pitchFamily="18" charset="0"/>
                                      </a:rPr>
                                      <m:t>𝑥</m:t>
                                    </m:r>
                                  </m:e>
                                </m:d>
                              </m:e>
                            </m:func>
                          </m:num>
                          <m:den>
                            <m:r>
                              <a:rPr lang="en-US" sz="2400" b="0" i="1" smtClean="0">
                                <a:latin typeface="Cambria Math" panose="02040503050406030204" pitchFamily="18" charset="0"/>
                              </a:rPr>
                              <m:t>𝑥</m:t>
                            </m:r>
                          </m:den>
                        </m:f>
                        <m:r>
                          <a:rPr lang="en-US" sz="2400" b="0" i="1" smtClean="0">
                            <a:latin typeface="Cambria Math" panose="02040503050406030204" pitchFamily="18" charset="0"/>
                          </a:rPr>
                          <m:t>𝑑𝑥</m:t>
                        </m:r>
                      </m:e>
                    </m:nary>
                  </m:oMath>
                </a14:m>
                <a:endParaRPr lang="en-US" sz="2400" dirty="0" smtClean="0"/>
              </a:p>
              <a:p>
                <a:pPr marL="0" indent="0">
                  <a:buNone/>
                </a:pPr>
                <a:r>
                  <a:rPr lang="en-US" sz="2400" dirty="0"/>
                  <a:t>	</a:t>
                </a:r>
                <a:r>
                  <a:rPr lang="en-US" sz="2100" dirty="0" smtClean="0"/>
                  <a:t>tons of applications to signal processing and optics. For example, intensity 	of light 	through a single slit diffraction</a:t>
                </a:r>
                <a:endParaRPr lang="en-US" sz="2100" dirty="0"/>
              </a:p>
              <a:p>
                <a:pPr marL="0" indent="0">
                  <a:buNone/>
                </a:pPr>
                <a:r>
                  <a:rPr lang="en-US" sz="2400" dirty="0" smtClean="0"/>
                  <a:t>Gamma Function </a:t>
                </a:r>
                <a14:m>
                  <m:oMath xmlns:m="http://schemas.openxmlformats.org/officeDocument/2006/math">
                    <m:nary>
                      <m:naryPr>
                        <m:limLoc m:val="undOvr"/>
                        <m:ctrlPr>
                          <a:rPr lang="en-US" sz="2400" i="1" smtClean="0">
                            <a:latin typeface="Cambria Math" charset="0"/>
                          </a:rPr>
                        </m:ctrlPr>
                      </m:naryPr>
                      <m:sub>
                        <m:r>
                          <m:rPr>
                            <m:brk m:alnAt="24"/>
                          </m:rPr>
                          <a:rPr lang="en-US" sz="2400" b="0" i="1" smtClean="0">
                            <a:latin typeface="Cambria Math" panose="02040503050406030204" pitchFamily="18" charset="0"/>
                          </a:rPr>
                          <m:t>𝑎</m:t>
                        </m:r>
                      </m:sub>
                      <m:sup>
                        <m:r>
                          <a:rPr lang="en-US" sz="2400" b="0" i="1" smtClean="0">
                            <a:latin typeface="Cambria Math" panose="02040503050406030204" pitchFamily="18" charset="0"/>
                          </a:rPr>
                          <m:t>𝑏</m:t>
                        </m:r>
                      </m:sup>
                      <m:e>
                        <m:rad>
                          <m:radPr>
                            <m:degHide m:val="on"/>
                            <m:ctrlPr>
                              <a:rPr lang="en-US" sz="2400" i="1" smtClean="0">
                                <a:latin typeface="Cambria Math" charset="0"/>
                              </a:rPr>
                            </m:ctrlPr>
                          </m:radPr>
                          <m:deg/>
                          <m:e>
                            <m:r>
                              <a:rPr lang="en-US" sz="2400" b="0" i="1" smtClean="0">
                                <a:latin typeface="Cambria Math" panose="02040503050406030204" pitchFamily="18" charset="0"/>
                              </a:rPr>
                              <m:t>𝑥</m:t>
                            </m:r>
                          </m:e>
                        </m:rad>
                      </m:e>
                    </m:nary>
                    <m:sSup>
                      <m:sSupPr>
                        <m:ctrlPr>
                          <a:rPr lang="en-US" sz="2400" i="1" smtClean="0">
                            <a:latin typeface="Cambria Math" charset="0"/>
                          </a:rPr>
                        </m:ctrlPr>
                      </m:sSupPr>
                      <m:e>
                        <m:r>
                          <a:rPr lang="en-US" sz="2400" b="0" i="1" smtClean="0">
                            <a:latin typeface="Cambria Math" panose="02040503050406030204" pitchFamily="18" charset="0"/>
                          </a:rPr>
                          <m:t>𝑒</m:t>
                        </m:r>
                      </m:e>
                      <m:sup>
                        <m:r>
                          <a:rPr lang="en-US" sz="2400" b="0" i="1" smtClean="0">
                            <a:latin typeface="Cambria Math" panose="02040503050406030204" pitchFamily="18" charset="0"/>
                          </a:rPr>
                          <m:t>−</m:t>
                        </m:r>
                        <m:r>
                          <a:rPr lang="en-US" sz="2400" b="0" i="1" smtClean="0">
                            <a:latin typeface="Cambria Math" panose="02040503050406030204" pitchFamily="18" charset="0"/>
                          </a:rPr>
                          <m:t>𝑥</m:t>
                        </m:r>
                      </m:sup>
                    </m:sSup>
                    <m:r>
                      <a:rPr lang="en-US" sz="2400" i="1">
                        <a:latin typeface="Cambria Math" panose="02040503050406030204" pitchFamily="18" charset="0"/>
                      </a:rPr>
                      <m:t>𝑑𝑥</m:t>
                    </m:r>
                  </m:oMath>
                </a14:m>
                <a:endParaRPr lang="en-US" sz="2400" dirty="0" smtClean="0"/>
              </a:p>
              <a:p>
                <a:pPr marL="0" indent="0">
                  <a:buNone/>
                </a:pPr>
                <a:r>
                  <a:rPr lang="en-US" sz="2400" dirty="0" smtClean="0"/>
                  <a:t>	</a:t>
                </a:r>
                <a:r>
                  <a:rPr lang="en-US" sz="2100" dirty="0" smtClean="0"/>
                  <a:t>applications in statistical mechanics, e.g. fermi and </a:t>
                </a:r>
                <a:r>
                  <a:rPr lang="en-US" sz="2100" dirty="0" err="1" smtClean="0"/>
                  <a:t>bose</a:t>
                </a:r>
                <a:r>
                  <a:rPr lang="en-US" sz="2100" dirty="0" smtClean="0"/>
                  <a:t> gases, what happens to a 	Bose gas at low temperatures </a:t>
                </a:r>
              </a:p>
              <a:p>
                <a:pPr marL="0" indent="0">
                  <a:buNone/>
                </a:pPr>
                <a:r>
                  <a:rPr lang="en-US" sz="2300" dirty="0" smtClean="0"/>
                  <a:t>Another useful Integral </a:t>
                </a:r>
                <a14:m>
                  <m:oMath xmlns:m="http://schemas.openxmlformats.org/officeDocument/2006/math">
                    <m:nary>
                      <m:naryPr>
                        <m:limLoc m:val="undOvr"/>
                        <m:ctrlPr>
                          <a:rPr lang="en-US" sz="2400" i="1" smtClean="0">
                            <a:latin typeface="Cambria Math" charset="0"/>
                          </a:rPr>
                        </m:ctrlPr>
                      </m:naryPr>
                      <m:sub>
                        <m:r>
                          <m:rPr>
                            <m:brk m:alnAt="24"/>
                          </m:rPr>
                          <a:rPr lang="en-US" sz="2400" b="0" i="1" smtClean="0">
                            <a:latin typeface="Cambria Math" panose="02040503050406030204" pitchFamily="18" charset="0"/>
                          </a:rPr>
                          <m:t>𝑎</m:t>
                        </m:r>
                      </m:sub>
                      <m:sup>
                        <m:r>
                          <a:rPr lang="en-US" sz="2400" b="0" i="1" smtClean="0">
                            <a:latin typeface="Cambria Math" panose="02040503050406030204" pitchFamily="18" charset="0"/>
                          </a:rPr>
                          <m:t>𝑏</m:t>
                        </m:r>
                      </m:sup>
                      <m:e>
                        <m:f>
                          <m:fPr>
                            <m:ctrlPr>
                              <a:rPr lang="en-US" sz="2400" i="1" smtClean="0">
                                <a:latin typeface="Cambria Math" charset="0"/>
                              </a:rPr>
                            </m:ctrlPr>
                          </m:fPr>
                          <m:num>
                            <m:sSup>
                              <m:sSupPr>
                                <m:ctrlPr>
                                  <a:rPr lang="en-US" sz="2400" i="1" smtClean="0">
                                    <a:latin typeface="Cambria Math" charset="0"/>
                                  </a:rPr>
                                </m:ctrlPr>
                              </m:sSupPr>
                              <m:e>
                                <m:r>
                                  <a:rPr lang="en-US" sz="2400" b="0" i="1" smtClean="0">
                                    <a:latin typeface="Cambria Math" panose="02040503050406030204" pitchFamily="18" charset="0"/>
                                  </a:rPr>
                                  <m:t>𝑥</m:t>
                                </m:r>
                              </m:e>
                              <m:sup>
                                <m:r>
                                  <a:rPr lang="en-US" sz="2400" b="0" i="1" smtClean="0">
                                    <a:latin typeface="Cambria Math" panose="02040503050406030204" pitchFamily="18" charset="0"/>
                                  </a:rPr>
                                  <m:t>3</m:t>
                                </m:r>
                              </m:sup>
                            </m:sSup>
                          </m:num>
                          <m:den>
                            <m:sSup>
                              <m:sSupPr>
                                <m:ctrlPr>
                                  <a:rPr lang="en-US" sz="2400" i="1" smtClean="0">
                                    <a:latin typeface="Cambria Math" charset="0"/>
                                  </a:rPr>
                                </m:ctrlPr>
                              </m:sSupPr>
                              <m:e>
                                <m:r>
                                  <a:rPr lang="en-US" sz="2400" b="0" i="1" smtClean="0">
                                    <a:latin typeface="Cambria Math" panose="02040503050406030204" pitchFamily="18" charset="0"/>
                                  </a:rPr>
                                  <m:t>𝑒</m:t>
                                </m:r>
                              </m:e>
                              <m:sup>
                                <m:r>
                                  <a:rPr lang="en-US" sz="2400" b="0" i="1" smtClean="0">
                                    <a:latin typeface="Cambria Math" panose="02040503050406030204" pitchFamily="18" charset="0"/>
                                  </a:rPr>
                                  <m:t>𝑥</m:t>
                                </m:r>
                              </m:sup>
                            </m:sSup>
                            <m:r>
                              <a:rPr lang="en-US" sz="2400" b="0" i="1" smtClean="0">
                                <a:latin typeface="Cambria Math" panose="02040503050406030204" pitchFamily="18" charset="0"/>
                              </a:rPr>
                              <m:t>−1</m:t>
                            </m:r>
                          </m:den>
                        </m:f>
                      </m:e>
                    </m:nary>
                    <m:r>
                      <a:rPr lang="en-US" sz="2400" i="1">
                        <a:latin typeface="Cambria Math" panose="02040503050406030204" pitchFamily="18" charset="0"/>
                      </a:rPr>
                      <m:t>𝑑𝑥</m:t>
                    </m:r>
                  </m:oMath>
                </a14:m>
                <a:endParaRPr lang="en-US" sz="2400" dirty="0" smtClean="0"/>
              </a:p>
              <a:p>
                <a:pPr marL="0" indent="0">
                  <a:buNone/>
                </a:pPr>
                <a:r>
                  <a:rPr lang="en-US" sz="2400" dirty="0"/>
                  <a:t>	</a:t>
                </a:r>
                <a:r>
                  <a:rPr lang="en-US" sz="2100" dirty="0" smtClean="0"/>
                  <a:t>is used to compute the total energy of a quantum gas, specifically photon gas</a:t>
                </a:r>
              </a:p>
              <a:p>
                <a:pPr marL="0" indent="0">
                  <a:buNone/>
                </a:pPr>
                <a:endParaRPr lang="en-US" sz="2100" dirty="0" smtClean="0"/>
              </a:p>
              <a:p>
                <a:pPr marL="0" indent="0">
                  <a:buNone/>
                </a:pPr>
                <a:r>
                  <a:rPr lang="en-US" sz="2400" b="1" dirty="0" smtClean="0"/>
                  <a:t>All of these integrals must be solved numerically and have no closed form.</a:t>
                </a:r>
                <a:r>
                  <a:rPr lang="en-US" sz="2400" b="1" dirty="0"/>
                  <a:t>	</a:t>
                </a:r>
              </a:p>
              <a:p>
                <a:pPr marL="0" indent="0">
                  <a:buNone/>
                </a:pPr>
                <a:endParaRPr lang="en-US" sz="2300" dirty="0" smtClean="0"/>
              </a:p>
              <a:p>
                <a:pPr marL="0" indent="0">
                  <a:buNone/>
                </a:pPr>
                <a:endParaRPr lang="en-US" sz="2300" dirty="0" smtClean="0"/>
              </a:p>
              <a:p>
                <a:pPr marL="0" indent="0">
                  <a:buNone/>
                </a:pPr>
                <a:endParaRPr lang="en-US" sz="2200" dirty="0" smtClean="0"/>
              </a:p>
              <a:p>
                <a:pPr marL="0" indent="0">
                  <a:buNone/>
                </a:pPr>
                <a:endParaRPr lang="en-US" sz="1600" dirty="0" smtClean="0"/>
              </a:p>
              <a:p>
                <a:pPr marL="0" indent="0">
                  <a:buNone/>
                </a:pPr>
                <a:endParaRPr lang="en-US" dirty="0" smtClean="0"/>
              </a:p>
              <a:p>
                <a:pPr marL="0" indent="0">
                  <a:buNone/>
                </a:pPr>
                <a:endParaRPr lang="en-US" sz="1600" dirty="0" smtClean="0"/>
              </a:p>
              <a:p>
                <a:pPr marL="0" indent="0">
                  <a:buNone/>
                </a:pPr>
                <a:endParaRPr lang="en-US" sz="1600"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49036" y="1224643"/>
                <a:ext cx="9944101" cy="5380264"/>
              </a:xfrm>
              <a:blipFill rotWithShape="0">
                <a:blip r:embed="rId2"/>
                <a:stretch>
                  <a:fillRect l="-674" t="-680" r="-245"/>
                </a:stretch>
              </a:blipFill>
            </p:spPr>
            <p:txBody>
              <a:bodyPr/>
              <a:lstStyle/>
              <a:p>
                <a:r>
                  <a:rPr lang="en-US">
                    <a:noFill/>
                  </a:rPr>
                  <a:t> </a:t>
                </a:r>
              </a:p>
            </p:txBody>
          </p:sp>
        </mc:Fallback>
      </mc:AlternateContent>
    </p:spTree>
    <p:extLst>
      <p:ext uri="{BB962C8B-B14F-4D97-AF65-F5344CB8AC3E}">
        <p14:creationId xmlns:p14="http://schemas.microsoft.com/office/powerpoint/2010/main" val="9797727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812746"/>
          </a:xfrm>
        </p:spPr>
        <p:txBody>
          <a:bodyPr/>
          <a:lstStyle/>
          <a:p>
            <a:r>
              <a:rPr lang="en-US" sz="3200" dirty="0" smtClean="0"/>
              <a:t>Regular Quadrature vs Adaptive Quadrature</a:t>
            </a:r>
            <a:endParaRPr lang="en-US" sz="3200" dirty="0"/>
          </a:p>
        </p:txBody>
      </p:sp>
      <p:sp>
        <p:nvSpPr>
          <p:cNvPr id="3" name="Content Placeholder 2"/>
          <p:cNvSpPr>
            <a:spLocks noGrp="1"/>
          </p:cNvSpPr>
          <p:nvPr>
            <p:ph idx="1"/>
          </p:nvPr>
        </p:nvSpPr>
        <p:spPr>
          <a:xfrm>
            <a:off x="1104293" y="1477736"/>
            <a:ext cx="8946541" cy="5094514"/>
          </a:xfrm>
        </p:spPr>
        <p:txBody>
          <a:bodyPr/>
          <a:lstStyle/>
          <a:p>
            <a:r>
              <a:rPr lang="en-US" dirty="0" smtClean="0"/>
              <a:t>Let’s compute some integrals</a:t>
            </a:r>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pPr marL="0" indent="0">
              <a:buNone/>
            </a:pPr>
            <a:r>
              <a:rPr lang="en-US" dirty="0" smtClean="0"/>
              <a:t>As you can see, the Adaptive Quadrature is a much more accurate method of numerically solving integrals.</a:t>
            </a:r>
            <a:endParaRPr lang="en-US" dirty="0"/>
          </a:p>
        </p:txBody>
      </p:sp>
      <mc:AlternateContent xmlns:mc="http://schemas.openxmlformats.org/markup-compatibility/2006" xmlns:a14="http://schemas.microsoft.com/office/drawing/2010/main">
        <mc:Choice Requires="a14">
          <p:graphicFrame>
            <p:nvGraphicFramePr>
              <p:cNvPr id="5" name="Table 4"/>
              <p:cNvGraphicFramePr>
                <a:graphicFrameLocks noGrp="1"/>
              </p:cNvGraphicFramePr>
              <p:nvPr>
                <p:extLst>
                  <p:ext uri="{D42A27DB-BD31-4B8C-83A1-F6EECF244321}">
                    <p14:modId xmlns:p14="http://schemas.microsoft.com/office/powerpoint/2010/main" val="1645104242"/>
                  </p:ext>
                </p:extLst>
              </p:nvPr>
            </p:nvGraphicFramePr>
            <p:xfrm>
              <a:off x="1512582" y="2123924"/>
              <a:ext cx="8128000" cy="3399279"/>
            </p:xfrm>
            <a:graphic>
              <a:graphicData uri="http://schemas.openxmlformats.org/drawingml/2006/table">
                <a:tbl>
                  <a:tblPr firstRow="1" bandRow="1">
                    <a:tableStyleId>{5C22544A-7EE6-4342-B048-85BDC9FD1C3A}</a:tableStyleId>
                  </a:tblPr>
                  <a:tblGrid>
                    <a:gridCol w="2032000"/>
                    <a:gridCol w="2032000"/>
                    <a:gridCol w="2032000"/>
                    <a:gridCol w="2032000"/>
                  </a:tblGrid>
                  <a:tr h="614932">
                    <a:tc>
                      <a:txBody>
                        <a:bodyPr/>
                        <a:lstStyle/>
                        <a:p>
                          <a:pPr algn="ctr"/>
                          <a:r>
                            <a:rPr lang="en-US" sz="2000" dirty="0" smtClean="0"/>
                            <a:t>Integral</a:t>
                          </a:r>
                          <a:endParaRPr lang="en-US" sz="2000" dirty="0"/>
                        </a:p>
                      </a:txBody>
                      <a:tcPr/>
                    </a:tc>
                    <a:tc>
                      <a:txBody>
                        <a:bodyPr/>
                        <a:lstStyle/>
                        <a:p>
                          <a:pPr algn="ctr"/>
                          <a:r>
                            <a:rPr lang="en-US" dirty="0" smtClean="0"/>
                            <a:t>Normal Quad</a:t>
                          </a:r>
                          <a:endParaRPr lang="en-US" dirty="0"/>
                        </a:p>
                      </a:txBody>
                      <a:tcPr/>
                    </a:tc>
                    <a:tc>
                      <a:txBody>
                        <a:bodyPr/>
                        <a:lstStyle/>
                        <a:p>
                          <a:pPr algn="ctr"/>
                          <a:r>
                            <a:rPr lang="en-US" dirty="0" smtClean="0"/>
                            <a:t>Adaptive Quad</a:t>
                          </a:r>
                          <a:r>
                            <a:rPr lang="en-US" baseline="0" dirty="0" smtClean="0"/>
                            <a:t> Tolerance: </a:t>
                          </a:r>
                          <a14:m>
                            <m:oMath xmlns:m="http://schemas.openxmlformats.org/officeDocument/2006/math">
                              <m:sSup>
                                <m:sSupPr>
                                  <m:ctrlPr>
                                    <a:rPr lang="en-US" i="1" baseline="0" smtClean="0">
                                      <a:latin typeface="Cambria Math" charset="0"/>
                                    </a:rPr>
                                  </m:ctrlPr>
                                </m:sSupPr>
                                <m:e>
                                  <m:r>
                                    <a:rPr lang="en-US" b="1" i="1" baseline="0" smtClean="0">
                                      <a:latin typeface="Cambria Math" panose="02040503050406030204" pitchFamily="18" charset="0"/>
                                    </a:rPr>
                                    <m:t>𝟏𝟎</m:t>
                                  </m:r>
                                </m:e>
                                <m:sup>
                                  <m:r>
                                    <a:rPr lang="en-US" b="1" i="1" baseline="0" smtClean="0">
                                      <a:latin typeface="Cambria Math" panose="02040503050406030204" pitchFamily="18" charset="0"/>
                                    </a:rPr>
                                    <m:t>−</m:t>
                                  </m:r>
                                  <m:r>
                                    <a:rPr lang="en-US" b="1" i="1" baseline="0" smtClean="0">
                                      <a:latin typeface="Cambria Math" panose="02040503050406030204" pitchFamily="18" charset="0"/>
                                    </a:rPr>
                                    <m:t>𝟏𝟓</m:t>
                                  </m:r>
                                </m:sup>
                              </m:sSup>
                            </m:oMath>
                          </a14:m>
                          <a:endParaRPr lang="en-US" dirty="0"/>
                        </a:p>
                      </a:txBody>
                      <a:tcPr/>
                    </a:tc>
                    <a:tc>
                      <a:txBody>
                        <a:bodyPr/>
                        <a:lstStyle/>
                        <a:p>
                          <a:pPr algn="ctr"/>
                          <a:r>
                            <a:rPr lang="en-US" dirty="0" smtClean="0"/>
                            <a:t>Actual Value</a:t>
                          </a:r>
                          <a:endParaRPr lang="en-US" dirty="0"/>
                        </a:p>
                      </a:txBody>
                      <a:tcPr/>
                    </a:tc>
                  </a:tr>
                  <a:tr h="789698">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14:m>
                            <m:oMath xmlns:m="http://schemas.openxmlformats.org/officeDocument/2006/math">
                              <m:nary>
                                <m:naryPr>
                                  <m:ctrlPr>
                                    <a:rPr lang="en-US" sz="2000" i="1" smtClean="0">
                                      <a:latin typeface="Cambria Math" charset="0"/>
                                    </a:rPr>
                                  </m:ctrlPr>
                                </m:naryPr>
                                <m:sub>
                                  <m:r>
                                    <m:rPr>
                                      <m:brk m:alnAt="23"/>
                                    </m:rPr>
                                    <a:rPr lang="en-US" sz="2000" b="0" i="1" smtClean="0">
                                      <a:latin typeface="Cambria Math" panose="02040503050406030204" pitchFamily="18" charset="0"/>
                                    </a:rPr>
                                    <m:t>−</m:t>
                                  </m:r>
                                  <m:r>
                                    <a:rPr lang="en-US" sz="2000" b="0" i="1" smtClean="0">
                                      <a:latin typeface="Cambria Math" panose="02040503050406030204" pitchFamily="18" charset="0"/>
                                    </a:rPr>
                                    <m:t>5</m:t>
                                  </m:r>
                                </m:sub>
                                <m:sup>
                                  <m:r>
                                    <a:rPr lang="en-US" sz="2000" b="0" i="1" smtClean="0">
                                      <a:latin typeface="Cambria Math" panose="02040503050406030204" pitchFamily="18" charset="0"/>
                                    </a:rPr>
                                    <m:t>5</m:t>
                                  </m:r>
                                </m:sup>
                                <m:e>
                                  <m:r>
                                    <a:rPr lang="en-US" sz="2000" b="0" i="1" smtClean="0">
                                      <a:latin typeface="Cambria Math" panose="02040503050406030204" pitchFamily="18" charset="0"/>
                                    </a:rPr>
                                    <m:t>𝑒</m:t>
                                  </m:r>
                                </m:e>
                              </m:nary>
                            </m:oMath>
                          </a14:m>
                          <a:r>
                            <a:rPr lang="en-US" sz="2000" baseline="30000" dirty="0" smtClean="0">
                              <a:latin typeface="Cambria Math" panose="02040503050406030204" pitchFamily="18" charset="0"/>
                              <a:ea typeface="Cambria Math" panose="02040503050406030204" pitchFamily="18" charset="0"/>
                            </a:rPr>
                            <a:t>-0.5x^2 </a:t>
                          </a:r>
                          <a14:m>
                            <m:oMath xmlns:m="http://schemas.openxmlformats.org/officeDocument/2006/math">
                              <m:r>
                                <a:rPr lang="en-US" sz="2000" i="1">
                                  <a:latin typeface="Cambria Math" panose="02040503050406030204" pitchFamily="18" charset="0"/>
                                </a:rPr>
                                <m:t>𝑑𝑥</m:t>
                              </m:r>
                            </m:oMath>
                          </a14:m>
                          <a:endParaRPr lang="en-US" sz="2000" dirty="0" smtClean="0"/>
                        </a:p>
                        <a:p>
                          <a:endParaRPr lang="en-US" dirty="0"/>
                        </a:p>
                      </a:txBody>
                      <a:tcPr/>
                    </a:tc>
                    <a:tc>
                      <a:txBody>
                        <a:bodyPr/>
                        <a:lstStyle/>
                        <a:p>
                          <a:pPr algn="ctr"/>
                          <a:r>
                            <a:rPr lang="en-US" dirty="0" smtClean="0"/>
                            <a:t>4.44752</a:t>
                          </a:r>
                        </a:p>
                        <a:p>
                          <a:pPr algn="ctr"/>
                          <a:endParaRPr lang="en-US" dirty="0"/>
                        </a:p>
                      </a:txBody>
                      <a:tcPr/>
                    </a:tc>
                    <a:tc>
                      <a:txBody>
                        <a:bodyPr/>
                        <a:lstStyle/>
                        <a:p>
                          <a:pPr algn="ctr"/>
                          <a:r>
                            <a:rPr lang="en-US" dirty="0" smtClean="0"/>
                            <a:t>2.50663</a:t>
                          </a:r>
                        </a:p>
                        <a:p>
                          <a:pPr algn="ctr"/>
                          <a:endParaRPr lang="en-US" dirty="0"/>
                        </a:p>
                      </a:txBody>
                      <a:tcPr/>
                    </a:tc>
                    <a:tc>
                      <a:txBody>
                        <a:bodyPr/>
                        <a:lstStyle/>
                        <a:p>
                          <a:pPr algn="ctr"/>
                          <a:r>
                            <a:rPr lang="en-US" dirty="0" smtClean="0"/>
                            <a:t>2.50663</a:t>
                          </a:r>
                          <a:endParaRPr lang="en-US" dirty="0"/>
                        </a:p>
                      </a:txBody>
                      <a:tcPr/>
                    </a:tc>
                  </a:tr>
                  <a:tr h="734544">
                    <a:tc>
                      <a:txBody>
                        <a:bodyPr/>
                        <a:lstStyle/>
                        <a:p>
                          <a:pPr/>
                          <a14:m>
                            <m:oMathPara xmlns:m="http://schemas.openxmlformats.org/officeDocument/2006/math">
                              <m:oMathParaPr>
                                <m:jc m:val="centerGroup"/>
                              </m:oMathParaPr>
                              <m:oMath xmlns:m="http://schemas.openxmlformats.org/officeDocument/2006/math">
                                <m:nary>
                                  <m:naryPr>
                                    <m:ctrlPr>
                                      <a:rPr lang="en-US" sz="2000" i="1" smtClean="0">
                                        <a:latin typeface="Cambria Math" charset="0"/>
                                      </a:rPr>
                                    </m:ctrlPr>
                                  </m:naryPr>
                                  <m:sub>
                                    <m:r>
                                      <m:rPr>
                                        <m:brk m:alnAt="23"/>
                                      </m:rPr>
                                      <a:rPr lang="en-US" sz="2000" b="0" i="1" smtClean="0">
                                        <a:latin typeface="Cambria Math" panose="02040503050406030204" pitchFamily="18" charset="0"/>
                                      </a:rPr>
                                      <m:t>0</m:t>
                                    </m:r>
                                  </m:sub>
                                  <m:sup>
                                    <m:r>
                                      <a:rPr lang="en-US" sz="2000" b="0" i="1" smtClean="0">
                                        <a:latin typeface="Cambria Math" panose="02040503050406030204" pitchFamily="18" charset="0"/>
                                      </a:rPr>
                                      <m:t>10</m:t>
                                    </m:r>
                                  </m:sup>
                                  <m:e>
                                    <m:f>
                                      <m:fPr>
                                        <m:ctrlPr>
                                          <a:rPr lang="en-US" sz="2000" b="0" i="1" smtClean="0">
                                            <a:latin typeface="Cambria Math" charset="0"/>
                                          </a:rPr>
                                        </m:ctrlPr>
                                      </m:fPr>
                                      <m:num>
                                        <m:func>
                                          <m:funcPr>
                                            <m:ctrlPr>
                                              <a:rPr lang="en-US" sz="2000" b="0" i="1" smtClean="0">
                                                <a:latin typeface="Cambria Math" charset="0"/>
                                              </a:rPr>
                                            </m:ctrlPr>
                                          </m:funcPr>
                                          <m:fName>
                                            <m:r>
                                              <m:rPr>
                                                <m:sty m:val="p"/>
                                              </m:rPr>
                                              <a:rPr lang="en-US" sz="2000" b="0" i="0" smtClean="0">
                                                <a:latin typeface="Cambria Math" panose="02040503050406030204" pitchFamily="18" charset="0"/>
                                              </a:rPr>
                                              <m:t>sin</m:t>
                                            </m:r>
                                          </m:fName>
                                          <m:e>
                                            <m:d>
                                              <m:dPr>
                                                <m:ctrlPr>
                                                  <a:rPr lang="en-US" sz="2000" b="0" i="1" smtClean="0">
                                                    <a:latin typeface="Cambria Math" charset="0"/>
                                                  </a:rPr>
                                                </m:ctrlPr>
                                              </m:dPr>
                                              <m:e>
                                                <m:r>
                                                  <a:rPr lang="en-US" sz="2000" b="0" i="1" smtClean="0">
                                                    <a:latin typeface="Cambria Math" panose="02040503050406030204" pitchFamily="18" charset="0"/>
                                                  </a:rPr>
                                                  <m:t>𝑥</m:t>
                                                </m:r>
                                              </m:e>
                                            </m:d>
                                          </m:e>
                                        </m:func>
                                      </m:num>
                                      <m:den>
                                        <m:r>
                                          <a:rPr lang="en-US" sz="2000" b="0" i="1" smtClean="0">
                                            <a:latin typeface="Cambria Math" panose="02040503050406030204" pitchFamily="18" charset="0"/>
                                          </a:rPr>
                                          <m:t>𝑥</m:t>
                                        </m:r>
                                      </m:den>
                                    </m:f>
                                    <m:r>
                                      <a:rPr lang="en-US" sz="2000" b="0" i="1" smtClean="0">
                                        <a:latin typeface="Cambria Math" panose="02040503050406030204" pitchFamily="18" charset="0"/>
                                      </a:rPr>
                                      <m:t>𝑑𝑥</m:t>
                                    </m:r>
                                  </m:e>
                                </m:nary>
                              </m:oMath>
                            </m:oMathPara>
                          </a14:m>
                          <a:endParaRPr lang="en-US" sz="2000" dirty="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dirty="0" smtClean="0"/>
                            <a:t>1.53771</a:t>
                          </a:r>
                        </a:p>
                        <a:p>
                          <a:pPr algn="ctr"/>
                          <a:endParaRPr lang="en-US" dirty="0"/>
                        </a:p>
                      </a:txBody>
                      <a:tcPr/>
                    </a:tc>
                    <a:tc>
                      <a:txBody>
                        <a:bodyPr/>
                        <a:lstStyle/>
                        <a:p>
                          <a:pPr algn="ctr"/>
                          <a:r>
                            <a:rPr lang="en-US" dirty="0" smtClean="0"/>
                            <a:t>1.65835</a:t>
                          </a:r>
                          <a:endParaRPr lang="en-US" dirty="0"/>
                        </a:p>
                      </a:txBody>
                      <a:tcPr/>
                    </a:tc>
                    <a:tc>
                      <a:txBody>
                        <a:bodyPr/>
                        <a:lstStyle/>
                        <a:p>
                          <a:pPr algn="ctr"/>
                          <a:r>
                            <a:rPr lang="en-US" dirty="0" smtClean="0"/>
                            <a:t>1.65835</a:t>
                          </a:r>
                          <a:endParaRPr lang="en-US" dirty="0"/>
                        </a:p>
                      </a:txBody>
                      <a:tcPr/>
                    </a:tc>
                  </a:tr>
                  <a:tr h="1182481">
                    <a:tc>
                      <a:txBody>
                        <a:bodyPr/>
                        <a:lstStyle/>
                        <a:p>
                          <a:pPr algn="ctr"/>
                          <a14:m>
                            <m:oMathPara xmlns:m="http://schemas.openxmlformats.org/officeDocument/2006/math">
                              <m:oMathParaPr>
                                <m:jc m:val="centerGroup"/>
                              </m:oMathParaPr>
                              <m:oMath xmlns:m="http://schemas.openxmlformats.org/officeDocument/2006/math">
                                <m:nary>
                                  <m:naryPr>
                                    <m:ctrlPr>
                                      <a:rPr lang="en-US" sz="2000" i="1" smtClean="0">
                                        <a:latin typeface="Cambria Math" charset="0"/>
                                      </a:rPr>
                                    </m:ctrlPr>
                                  </m:naryPr>
                                  <m:sub>
                                    <m:r>
                                      <m:rPr>
                                        <m:brk m:alnAt="23"/>
                                      </m:rPr>
                                      <a:rPr lang="en-US" sz="2000" b="0" i="1" smtClean="0">
                                        <a:latin typeface="Cambria Math" panose="02040503050406030204" pitchFamily="18" charset="0"/>
                                      </a:rPr>
                                      <m:t>0</m:t>
                                    </m:r>
                                  </m:sub>
                                  <m:sup>
                                    <m:r>
                                      <a:rPr lang="en-US" sz="2000" b="0" i="1" smtClean="0">
                                        <a:latin typeface="Cambria Math" panose="02040503050406030204" pitchFamily="18" charset="0"/>
                                      </a:rPr>
                                      <m:t>1</m:t>
                                    </m:r>
                                  </m:sup>
                                  <m:e>
                                    <m:sSup>
                                      <m:sSupPr>
                                        <m:ctrlPr>
                                          <a:rPr lang="en-US" sz="2000" b="0" i="1" smtClean="0">
                                            <a:latin typeface="Cambria Math" charset="0"/>
                                          </a:rPr>
                                        </m:ctrlPr>
                                      </m:sSupPr>
                                      <m:e>
                                        <m:r>
                                          <a:rPr lang="en-US" sz="2000" b="0" i="1" smtClean="0">
                                            <a:latin typeface="Cambria Math" panose="02040503050406030204" pitchFamily="18" charset="0"/>
                                          </a:rPr>
                                          <m:t>𝑥</m:t>
                                        </m:r>
                                      </m:e>
                                      <m:sup>
                                        <m:r>
                                          <a:rPr lang="en-US" sz="2000" b="0" i="1" smtClean="0">
                                            <a:latin typeface="Cambria Math" panose="02040503050406030204" pitchFamily="18" charset="0"/>
                                          </a:rPr>
                                          <m:t>−</m:t>
                                        </m:r>
                                        <m:r>
                                          <a:rPr lang="en-US" sz="2000" b="0" i="1" smtClean="0">
                                            <a:latin typeface="Cambria Math" panose="02040503050406030204" pitchFamily="18" charset="0"/>
                                          </a:rPr>
                                          <m:t>𝑥</m:t>
                                        </m:r>
                                      </m:sup>
                                    </m:sSup>
                                    <m:r>
                                      <a:rPr lang="en-US" sz="2000" b="0" i="1" smtClean="0">
                                        <a:latin typeface="Cambria Math" panose="02040503050406030204" pitchFamily="18" charset="0"/>
                                      </a:rPr>
                                      <m:t>𝑑𝑥</m:t>
                                    </m:r>
                                  </m:e>
                                </m:nary>
                              </m:oMath>
                            </m:oMathPara>
                          </a14:m>
                          <a:endParaRPr lang="en-US" sz="2000" dirty="0"/>
                        </a:p>
                      </a:txBody>
                      <a:tcPr/>
                    </a:tc>
                    <a:tc>
                      <a:txBody>
                        <a:bodyPr/>
                        <a:lstStyle/>
                        <a:p>
                          <a:pPr algn="ctr"/>
                          <a:r>
                            <a:rPr lang="en-US" dirty="0" smtClean="0"/>
                            <a:t>1.29267</a:t>
                          </a:r>
                        </a:p>
                        <a:p>
                          <a:pPr algn="ctr"/>
                          <a:endParaRPr lang="en-US" dirty="0"/>
                        </a:p>
                      </a:txBody>
                      <a:tcPr/>
                    </a:tc>
                    <a:tc>
                      <a:txBody>
                        <a:bodyPr/>
                        <a:lstStyle/>
                        <a:p>
                          <a:pPr algn="ctr"/>
                          <a:r>
                            <a:rPr lang="en-US" dirty="0" smtClean="0"/>
                            <a:t>1.29129</a:t>
                          </a:r>
                        </a:p>
                        <a:p>
                          <a:pPr algn="ctr"/>
                          <a:endParaRPr lang="en-US" dirty="0"/>
                        </a:p>
                      </a:txBody>
                      <a:tcPr/>
                    </a:tc>
                    <a:tc>
                      <a:txBody>
                        <a:bodyPr/>
                        <a:lstStyle/>
                        <a:p>
                          <a:pPr algn="ctr"/>
                          <a:r>
                            <a:rPr lang="en-US" dirty="0" smtClean="0"/>
                            <a:t>1.29129</a:t>
                          </a:r>
                          <a:endParaRPr lang="en-US" dirty="0"/>
                        </a:p>
                      </a:txBody>
                      <a:tcPr/>
                    </a:tc>
                  </a:tr>
                </a:tbl>
              </a:graphicData>
            </a:graphic>
          </p:graphicFrame>
        </mc:Choice>
        <mc:Fallback xmlns="">
          <p:graphicFrame>
            <p:nvGraphicFramePr>
              <p:cNvPr id="5" name="Table 4"/>
              <p:cNvGraphicFramePr>
                <a:graphicFrameLocks noGrp="1"/>
              </p:cNvGraphicFramePr>
              <p:nvPr>
                <p:extLst>
                  <p:ext uri="{D42A27DB-BD31-4B8C-83A1-F6EECF244321}">
                    <p14:modId xmlns:p14="http://schemas.microsoft.com/office/powerpoint/2010/main" val="1645104242"/>
                  </p:ext>
                </p:extLst>
              </p:nvPr>
            </p:nvGraphicFramePr>
            <p:xfrm>
              <a:off x="1512582" y="2123924"/>
              <a:ext cx="8128000" cy="3399279"/>
            </p:xfrm>
            <a:graphic>
              <a:graphicData uri="http://schemas.openxmlformats.org/drawingml/2006/table">
                <a:tbl>
                  <a:tblPr firstRow="1" bandRow="1">
                    <a:tableStyleId>{5C22544A-7EE6-4342-B048-85BDC9FD1C3A}</a:tableStyleId>
                  </a:tblPr>
                  <a:tblGrid>
                    <a:gridCol w="2032000"/>
                    <a:gridCol w="2032000"/>
                    <a:gridCol w="2032000"/>
                    <a:gridCol w="2032000"/>
                  </a:tblGrid>
                  <a:tr h="650304">
                    <a:tc>
                      <a:txBody>
                        <a:bodyPr/>
                        <a:lstStyle/>
                        <a:p>
                          <a:pPr algn="ctr"/>
                          <a:r>
                            <a:rPr lang="en-US" sz="2000" dirty="0" smtClean="0"/>
                            <a:t>Integral</a:t>
                          </a:r>
                          <a:endParaRPr lang="en-US" sz="2000" dirty="0"/>
                        </a:p>
                      </a:txBody>
                      <a:tcPr/>
                    </a:tc>
                    <a:tc>
                      <a:txBody>
                        <a:bodyPr/>
                        <a:lstStyle/>
                        <a:p>
                          <a:pPr algn="ctr"/>
                          <a:r>
                            <a:rPr lang="en-US" dirty="0" smtClean="0"/>
                            <a:t>Normal Quad</a:t>
                          </a:r>
                          <a:endParaRPr lang="en-US" dirty="0"/>
                        </a:p>
                      </a:txBody>
                      <a:tcPr/>
                    </a:tc>
                    <a:tc>
                      <a:txBody>
                        <a:bodyPr/>
                        <a:lstStyle/>
                        <a:p>
                          <a:endParaRPr lang="en-US"/>
                        </a:p>
                      </a:txBody>
                      <a:tcPr>
                        <a:blipFill rotWithShape="0">
                          <a:blip r:embed="rId2"/>
                          <a:stretch>
                            <a:fillRect l="-200000" t="-4673" r="-100898" b="-424299"/>
                          </a:stretch>
                        </a:blipFill>
                      </a:tcPr>
                    </a:tc>
                    <a:tc>
                      <a:txBody>
                        <a:bodyPr/>
                        <a:lstStyle/>
                        <a:p>
                          <a:pPr algn="ctr"/>
                          <a:r>
                            <a:rPr lang="en-US" dirty="0" smtClean="0"/>
                            <a:t>Actual Value</a:t>
                          </a:r>
                          <a:endParaRPr lang="en-US" dirty="0"/>
                        </a:p>
                      </a:txBody>
                      <a:tcPr/>
                    </a:tc>
                  </a:tr>
                  <a:tr h="789698">
                    <a:tc>
                      <a:txBody>
                        <a:bodyPr/>
                        <a:lstStyle/>
                        <a:p>
                          <a:endParaRPr lang="en-US"/>
                        </a:p>
                      </a:txBody>
                      <a:tcPr>
                        <a:blipFill rotWithShape="0">
                          <a:blip r:embed="rId2"/>
                          <a:stretch>
                            <a:fillRect l="-299" t="-86154" r="-300599" b="-249231"/>
                          </a:stretch>
                        </a:blipFill>
                      </a:tcPr>
                    </a:tc>
                    <a:tc>
                      <a:txBody>
                        <a:bodyPr/>
                        <a:lstStyle/>
                        <a:p>
                          <a:pPr algn="ctr"/>
                          <a:r>
                            <a:rPr lang="en-US" dirty="0" smtClean="0"/>
                            <a:t>4.44752</a:t>
                          </a:r>
                        </a:p>
                        <a:p>
                          <a:pPr algn="ctr"/>
                          <a:endParaRPr lang="en-US" dirty="0"/>
                        </a:p>
                      </a:txBody>
                      <a:tcPr/>
                    </a:tc>
                    <a:tc>
                      <a:txBody>
                        <a:bodyPr/>
                        <a:lstStyle/>
                        <a:p>
                          <a:pPr algn="ctr"/>
                          <a:r>
                            <a:rPr lang="en-US" dirty="0" smtClean="0"/>
                            <a:t>2.50663</a:t>
                          </a:r>
                        </a:p>
                        <a:p>
                          <a:pPr algn="ctr"/>
                          <a:endParaRPr lang="en-US" dirty="0"/>
                        </a:p>
                      </a:txBody>
                      <a:tcPr/>
                    </a:tc>
                    <a:tc>
                      <a:txBody>
                        <a:bodyPr/>
                        <a:lstStyle/>
                        <a:p>
                          <a:pPr algn="ctr"/>
                          <a:r>
                            <a:rPr lang="en-US" dirty="0" smtClean="0"/>
                            <a:t>2.50663</a:t>
                          </a:r>
                          <a:endParaRPr lang="en-US" dirty="0"/>
                        </a:p>
                      </a:txBody>
                      <a:tcPr/>
                    </a:tc>
                  </a:tr>
                  <a:tr h="776796">
                    <a:tc>
                      <a:txBody>
                        <a:bodyPr/>
                        <a:lstStyle/>
                        <a:p>
                          <a:endParaRPr lang="en-US"/>
                        </a:p>
                      </a:txBody>
                      <a:tcPr>
                        <a:blipFill rotWithShape="0">
                          <a:blip r:embed="rId2"/>
                          <a:stretch>
                            <a:fillRect l="-299" t="-189063" r="-300599" b="-153125"/>
                          </a:stretch>
                        </a:blip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dirty="0" smtClean="0"/>
                            <a:t>1.53771</a:t>
                          </a:r>
                        </a:p>
                        <a:p>
                          <a:pPr algn="ctr"/>
                          <a:endParaRPr lang="en-US" dirty="0"/>
                        </a:p>
                      </a:txBody>
                      <a:tcPr/>
                    </a:tc>
                    <a:tc>
                      <a:txBody>
                        <a:bodyPr/>
                        <a:lstStyle/>
                        <a:p>
                          <a:pPr algn="ctr"/>
                          <a:r>
                            <a:rPr lang="en-US" dirty="0" smtClean="0"/>
                            <a:t>1.65835</a:t>
                          </a:r>
                          <a:endParaRPr lang="en-US" dirty="0"/>
                        </a:p>
                      </a:txBody>
                      <a:tcPr/>
                    </a:tc>
                    <a:tc>
                      <a:txBody>
                        <a:bodyPr/>
                        <a:lstStyle/>
                        <a:p>
                          <a:pPr algn="ctr"/>
                          <a:r>
                            <a:rPr lang="en-US" dirty="0" smtClean="0"/>
                            <a:t>1.65835</a:t>
                          </a:r>
                          <a:endParaRPr lang="en-US" dirty="0"/>
                        </a:p>
                      </a:txBody>
                      <a:tcPr/>
                    </a:tc>
                  </a:tr>
                  <a:tr h="1182481">
                    <a:tc>
                      <a:txBody>
                        <a:bodyPr/>
                        <a:lstStyle/>
                        <a:p>
                          <a:endParaRPr lang="en-US"/>
                        </a:p>
                      </a:txBody>
                      <a:tcPr>
                        <a:blipFill rotWithShape="0">
                          <a:blip r:embed="rId2"/>
                          <a:stretch>
                            <a:fillRect l="-299" t="-190722" r="-300599" b="-1031"/>
                          </a:stretch>
                        </a:blipFill>
                      </a:tcPr>
                    </a:tc>
                    <a:tc>
                      <a:txBody>
                        <a:bodyPr/>
                        <a:lstStyle/>
                        <a:p>
                          <a:pPr algn="ctr"/>
                          <a:r>
                            <a:rPr lang="en-US" dirty="0" smtClean="0"/>
                            <a:t>1.29267</a:t>
                          </a:r>
                        </a:p>
                        <a:p>
                          <a:pPr algn="ctr"/>
                          <a:endParaRPr lang="en-US" dirty="0"/>
                        </a:p>
                      </a:txBody>
                      <a:tcPr/>
                    </a:tc>
                    <a:tc>
                      <a:txBody>
                        <a:bodyPr/>
                        <a:lstStyle/>
                        <a:p>
                          <a:pPr algn="ctr"/>
                          <a:r>
                            <a:rPr lang="en-US" dirty="0" smtClean="0"/>
                            <a:t>1.29129</a:t>
                          </a:r>
                        </a:p>
                        <a:p>
                          <a:pPr algn="ctr"/>
                          <a:endParaRPr lang="en-US" dirty="0"/>
                        </a:p>
                      </a:txBody>
                      <a:tcPr/>
                    </a:tc>
                    <a:tc>
                      <a:txBody>
                        <a:bodyPr/>
                        <a:lstStyle/>
                        <a:p>
                          <a:pPr algn="ctr"/>
                          <a:r>
                            <a:rPr lang="en-US" dirty="0" smtClean="0"/>
                            <a:t>1.29129</a:t>
                          </a:r>
                          <a:endParaRPr lang="en-US" dirty="0"/>
                        </a:p>
                      </a:txBody>
                      <a:tcPr/>
                    </a:tc>
                  </a:tr>
                </a:tbl>
              </a:graphicData>
            </a:graphic>
          </p:graphicFrame>
        </mc:Fallback>
      </mc:AlternateContent>
    </p:spTree>
    <p:extLst>
      <p:ext uri="{BB962C8B-B14F-4D97-AF65-F5344CB8AC3E}">
        <p14:creationId xmlns:p14="http://schemas.microsoft.com/office/powerpoint/2010/main" val="25478570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96093" y="2359478"/>
            <a:ext cx="8254093" cy="769441"/>
          </a:xfrm>
          <a:prstGeom prst="rect">
            <a:avLst/>
          </a:prstGeom>
          <a:noFill/>
        </p:spPr>
        <p:txBody>
          <a:bodyPr wrap="square" rtlCol="0">
            <a:spAutoFit/>
          </a:bodyPr>
          <a:lstStyle/>
          <a:p>
            <a:pPr algn="ctr"/>
            <a:r>
              <a:rPr lang="en-US" sz="4400" dirty="0" smtClean="0"/>
              <a:t>Now for a </a:t>
            </a:r>
            <a:r>
              <a:rPr lang="en-US" sz="4400" smtClean="0"/>
              <a:t>demonstration</a:t>
            </a:r>
            <a:r>
              <a:rPr lang="en-US" sz="4400" smtClean="0"/>
              <a:t>.</a:t>
            </a:r>
            <a:endParaRPr lang="en-US" sz="4400" dirty="0" smtClean="0"/>
          </a:p>
        </p:txBody>
      </p:sp>
    </p:spTree>
    <p:extLst>
      <p:ext uri="{BB962C8B-B14F-4D97-AF65-F5344CB8AC3E}">
        <p14:creationId xmlns:p14="http://schemas.microsoft.com/office/powerpoint/2010/main" val="149307723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615</TotalTime>
  <Words>337</Words>
  <Application>Microsoft Macintosh PowerPoint</Application>
  <PresentationFormat>Widescreen</PresentationFormat>
  <Paragraphs>63</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Cambria Math</vt:lpstr>
      <vt:lpstr>Century Gothic</vt:lpstr>
      <vt:lpstr>Wingdings 3</vt:lpstr>
      <vt:lpstr>Ion</vt:lpstr>
      <vt:lpstr>Adaptive Gaussian Quadrature</vt:lpstr>
      <vt:lpstr>How the Program Works</vt:lpstr>
      <vt:lpstr>Why use Numerical Integration?</vt:lpstr>
      <vt:lpstr>Applications to Physics</vt:lpstr>
      <vt:lpstr>Regular Quadrature vs Adaptive Quadrature</vt:lpstr>
      <vt:lpstr>PowerPoint Presentation</vt:lpstr>
    </vt:vector>
  </TitlesOfParts>
  <LinksUpToDate>false</LinksUpToDate>
  <SharedDoc>false</SharedDoc>
  <HyperlinksChanged>false</HyperlinksChanged>
  <AppVersion>15.0039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Adaptive Gaussian Quadrature</dc:title>
  <dc:creator>brandontran7758@aim.com</dc:creator>
  <cp:lastModifiedBy>Brandon Tran</cp:lastModifiedBy>
  <cp:revision>23</cp:revision>
  <dcterms:created xsi:type="dcterms:W3CDTF">2016-05-05T22:58:47Z</dcterms:created>
  <dcterms:modified xsi:type="dcterms:W3CDTF">2018-09-16T02:13:24Z</dcterms:modified>
</cp:coreProperties>
</file>