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60" r:id="rId7"/>
    <p:sldId id="259" r:id="rId8"/>
    <p:sldId id="257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7"/>
    <p:restoredTop sz="94453"/>
  </p:normalViewPr>
  <p:slideViewPr>
    <p:cSldViewPr snapToGrid="0" snapToObjects="1">
      <p:cViewPr>
        <p:scale>
          <a:sx n="82" d="100"/>
          <a:sy n="82" d="100"/>
        </p:scale>
        <p:origin x="3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B48C-D215-1F4A-9BBC-BF0B13F3B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9B3B1-5384-974B-B1FC-84E9E7DE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D9B6-9D91-604E-8E4B-33C71714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DD1DA-D2D0-5046-A8C8-F670527A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66A50-7E16-534E-879E-61C10158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7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66FE-8783-3042-8513-B9FF93F7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2AB11-E9FB-4E4C-9A15-BE9EEF69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2026-660E-A24B-A7E0-924CCA19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B106-C86B-274E-B7F4-E5EEFE71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754B-8C03-774C-9278-B2B8E249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3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0A8B5-79A2-0C45-A194-68F44305A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D7DA7-7491-E147-9BEA-B2E9DCC1B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9879-F4E0-234F-A196-621A59DD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5593-3DEE-284A-8090-E9DF2AD6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06D0-F97D-9E47-AA88-35AC1E5A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868E-AA77-EB44-BFD9-3336CD5F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D19F-D3B8-E94E-8AC8-DAC6CDB9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365C-6609-1848-ACBD-4D463CB8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DF11-B0A5-2640-8C89-871553E2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0942-1927-4A43-9598-1F613257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4E74-9513-9947-9DAF-CB81EA63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3EC1D-6292-5342-8892-C675C3B7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5B64-D537-5B4A-B637-B61768C2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B25D-54CF-2541-9496-58FB3BAC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3AAE-8B32-8745-AD5F-961F7978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3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584-2C64-0541-9AA6-8F16A1F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52AD-82C4-8F42-998E-CBBBF7B0B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93AFD-7BCF-7444-870D-B82848617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CE7D-9EC4-E341-B6BD-D86E7A57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6C721-B92D-6F4F-9044-5C8B78E5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F324-5F17-8A42-85D4-7A026CBE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008C-2333-AB46-8130-74BF897D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09A6-1848-0C49-A8D6-97A2548B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76A3-2B24-1147-9EAF-458435722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AC2AE-740F-744F-928E-DEFD9B3DE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FE4C8-6D0D-8B4F-B48B-B586727B1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4FD1B-7E9D-8B48-AC58-D084A6AB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22CCF-912A-C344-A37E-92A28D48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9D9AB-CD2D-D74A-B906-3BE7C631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6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3203-F095-2B46-9693-D668BEB2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5874-389D-134B-BFB4-E7D00D36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B066-BD63-9E4E-86DE-19411905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209A8-296F-E945-BA64-78E558DD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D3B82-2AA8-F74D-99CD-7F372719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66E8F-722D-674F-B699-9F519E93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888AD-CC3B-F94A-B7CD-CB5212FC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1CE4-8162-BB44-928E-A07A66E4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98BB-CB7B-4D47-9D9D-B95C892F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7B048-7060-724A-9809-26D422092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01247-4F8B-C94F-8767-4201DD69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3EBAD-8D23-B04B-B232-F55923B1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954E-7B82-A74A-B0BE-B2D48A32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9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F00-4B49-CE4D-82B8-35D6769A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A620A-660D-DC47-8ADC-245E978E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7C53C-7C58-3E47-9684-BCB561169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4FE7E-35F2-EE44-877F-B74997AD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81D4F-6807-6345-9FA7-CCD1DC3A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C21B5-9DBA-6942-B1C5-34E2EF1A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B959D-81D9-464F-A2B4-139B532C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3B054-7583-2049-969A-7E2E3662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9E9F-4582-9D41-B17B-F742F7A02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B4BF-F01D-7746-83AC-3EF3FB719DFB}" type="datetimeFigureOut">
              <a:rPr lang="en-US" smtClean="0"/>
              <a:t>4/6/19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0AA5-A248-074C-ADCA-1BE01EB6F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468E-1F46-C249-AEA1-0B7CFF722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08E9-C07A-E746-8DD2-018794CB6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0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704-DA45-FA46-B190-4F79203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8666"/>
            <a:ext cx="9144000" cy="2387600"/>
          </a:xfrm>
        </p:spPr>
        <p:txBody>
          <a:bodyPr/>
          <a:lstStyle/>
          <a:p>
            <a:r>
              <a:rPr lang="en-US" dirty="0"/>
              <a:t>Rutherford Scattering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FFDE0-D8FB-5343-B471-4B78594A1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Tran &amp; Lab Partner: Lok Ching Lui</a:t>
            </a:r>
          </a:p>
        </p:txBody>
      </p:sp>
    </p:spTree>
    <p:extLst>
      <p:ext uri="{BB962C8B-B14F-4D97-AF65-F5344CB8AC3E}">
        <p14:creationId xmlns:p14="http://schemas.microsoft.com/office/powerpoint/2010/main" val="50895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1DC2-716E-1442-A735-67C4CACB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8486"/>
            <a:ext cx="10515600" cy="8033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Atomic Number of Gold Calculation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3AAF7-7468-3941-AC3D-34B3990F3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16679" y="1423301"/>
                <a:ext cx="4556502" cy="4351338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=2.018×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±1.965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=74.390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US"/>
                      <m:t>3.622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3AAF7-7468-3941-AC3D-34B3990F3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6679" y="1423301"/>
                <a:ext cx="4556502" cy="4351338"/>
              </a:xfrm>
              <a:blipFill>
                <a:blip r:embed="rId2"/>
                <a:stretch>
                  <a:fillRect l="-2222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2D11293-FA16-F24F-8E65-918BFB3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233" y="433954"/>
            <a:ext cx="8751376" cy="656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41C4-1B87-A344-A87B-95A5A4B9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Sources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3012-C5C1-2B4E-A482-E824B530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7652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Sources of Error</a:t>
            </a:r>
          </a:p>
          <a:p>
            <a:r>
              <a:rPr lang="en-US" dirty="0"/>
              <a:t>Poisson error in counting</a:t>
            </a:r>
          </a:p>
          <a:p>
            <a:r>
              <a:rPr lang="en-US" dirty="0"/>
              <a:t>Uncertainty in incoming beam intensity</a:t>
            </a:r>
          </a:p>
          <a:p>
            <a:r>
              <a:rPr lang="en-US" dirty="0"/>
              <a:t>Uncertainty in foil thickness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Smaller Sources of Error</a:t>
            </a:r>
          </a:p>
          <a:p>
            <a:r>
              <a:rPr lang="en-US" dirty="0"/>
              <a:t>Multiple scattering in foil for data at smaller angles</a:t>
            </a:r>
          </a:p>
          <a:p>
            <a:r>
              <a:rPr lang="en-US" dirty="0"/>
              <a:t>Background Counts for data at larger angles</a:t>
            </a:r>
          </a:p>
          <a:p>
            <a:r>
              <a:rPr lang="en-US" dirty="0"/>
              <a:t>Finite size </a:t>
            </a:r>
            <a:r>
              <a:rPr lang="en-US"/>
              <a:t>of detector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4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BB15-A0DE-4846-9DE0-634F0D8E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1EEB-74A9-BE45-94FC-CF9F86B3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4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1C37-DDE4-4E40-93DE-9E335E0F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97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Derivation of Rutherford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2432B-23CE-764C-A1D8-312023229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88" y="798621"/>
                <a:ext cx="11136824" cy="5850152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Assume a sheet containing many atoms with scattering cross section </a:t>
                </a:r>
                <a:r>
                  <a:rPr lang="en-US" dirty="0" err="1"/>
                  <a:t>σ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   For any given alpha particle fired at the sheet, probability it will ”hit” one of the atoms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𝐴𝑁</m:t>
                          </m:r>
                          <m:r>
                            <m:rPr>
                              <m:nor/>
                            </m:rPr>
                            <a:rPr lang="en-US"/>
                            <m:t>σ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en-US"/>
                        <m:t>σ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the total cross section of the target material divided by the total area.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   If we fire N</a:t>
                </a:r>
                <a:r>
                  <a:rPr lang="en-US" baseline="-25000" dirty="0"/>
                  <a:t>inc</a:t>
                </a:r>
                <a:r>
                  <a:rPr lang="en-US" dirty="0"/>
                  <a:t> particles at the sheet, then number of scattered particles should be N</a:t>
                </a:r>
                <a:r>
                  <a:rPr lang="en-US" baseline="-25000" dirty="0"/>
                  <a:t>sc</a:t>
                </a:r>
                <a:r>
                  <a:rPr lang="en-US" dirty="0"/>
                  <a:t>, which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en-US"/>
                        <m:t>σ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02432B-23CE-764C-A1D8-312023229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88" y="798621"/>
                <a:ext cx="11136824" cy="5850152"/>
              </a:xfrm>
              <a:blipFill>
                <a:blip r:embed="rId2"/>
                <a:stretch>
                  <a:fillRect l="-1140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9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706A-FBCF-BA4D-A802-0CAF691F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46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Multiple Scattering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CA3B-C712-D847-9C39-7EEEDC1B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741"/>
            <a:ext cx="10515600" cy="5660056"/>
          </a:xfrm>
        </p:spPr>
        <p:txBody>
          <a:bodyPr/>
          <a:lstStyle/>
          <a:p>
            <a:r>
              <a:rPr lang="en-US" dirty="0"/>
              <a:t>Gold has nuclear radius of about 7 fermis (10</a:t>
            </a:r>
            <a:r>
              <a:rPr lang="en-US" baseline="30000" dirty="0"/>
              <a:t>-15</a:t>
            </a:r>
            <a:r>
              <a:rPr lang="en-US" dirty="0"/>
              <a:t>) and atomic radius of 0.13nm            leads to a geometric cross-section of about 154 fm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 cross-sectional area of atom is 3.45 x 10</a:t>
            </a:r>
            <a:r>
              <a:rPr lang="en-US" baseline="30000" dirty="0"/>
              <a:t>8</a:t>
            </a:r>
            <a:r>
              <a:rPr lang="en-US" dirty="0"/>
              <a:t> times area of nucleus</a:t>
            </a:r>
          </a:p>
          <a:p>
            <a:endParaRPr lang="en-US" dirty="0"/>
          </a:p>
          <a:p>
            <a:r>
              <a:rPr lang="en-US" dirty="0"/>
              <a:t>So for a given scattered particle, to have a 1% probability of a second scattering, the remaining targets have to cover 1% of the area with nuclei           assuming random distribution would need 3.45 x 10</a:t>
            </a:r>
            <a:r>
              <a:rPr lang="en-US" baseline="30000" dirty="0"/>
              <a:t>6</a:t>
            </a:r>
            <a:r>
              <a:rPr lang="en-US" dirty="0"/>
              <a:t> layers of atoms or 900um thickness</a:t>
            </a:r>
          </a:p>
          <a:p>
            <a:endParaRPr lang="en-US" dirty="0"/>
          </a:p>
          <a:p>
            <a:r>
              <a:rPr lang="en-US" dirty="0"/>
              <a:t>Note: in alpha particle scattering, cross section is much larger due to Coulomb force           cross section is 100x bigger            9um thickness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E293B65-465D-0D49-8F90-3F12FE9273D8}"/>
              </a:ext>
            </a:extLst>
          </p:cNvPr>
          <p:cNvSpPr/>
          <p:nvPr/>
        </p:nvSpPr>
        <p:spPr>
          <a:xfrm>
            <a:off x="2417736" y="1284534"/>
            <a:ext cx="635430" cy="201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28F9F0E-2765-DC4F-98A2-2B55CE3C0038}"/>
              </a:ext>
            </a:extLst>
          </p:cNvPr>
          <p:cNvSpPr/>
          <p:nvPr/>
        </p:nvSpPr>
        <p:spPr>
          <a:xfrm>
            <a:off x="2100021" y="4111371"/>
            <a:ext cx="635430" cy="201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8C7958A-AF0E-DB42-8EF8-3CD73FDF6FB2}"/>
              </a:ext>
            </a:extLst>
          </p:cNvPr>
          <p:cNvSpPr/>
          <p:nvPr/>
        </p:nvSpPr>
        <p:spPr>
          <a:xfrm>
            <a:off x="3394129" y="5889357"/>
            <a:ext cx="635430" cy="201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C4DF9BE-FBEE-6E45-9EFE-2EE9B5D776F2}"/>
              </a:ext>
            </a:extLst>
          </p:cNvPr>
          <p:cNvSpPr/>
          <p:nvPr/>
        </p:nvSpPr>
        <p:spPr>
          <a:xfrm>
            <a:off x="8260597" y="5889357"/>
            <a:ext cx="635430" cy="2014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F90C-E1F1-EB4F-8723-E72B8F4E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Scattering of alpha-particles off gold foil</a:t>
            </a:r>
          </a:p>
          <a:p>
            <a:endParaRPr lang="en-US" dirty="0"/>
          </a:p>
          <a:p>
            <a:r>
              <a:rPr lang="en-US" dirty="0"/>
              <a:t>Verify the angular dependence of the Rutherford scattering formula</a:t>
            </a:r>
          </a:p>
          <a:p>
            <a:endParaRPr lang="en-US" dirty="0"/>
          </a:p>
          <a:p>
            <a:r>
              <a:rPr lang="en-US" dirty="0"/>
              <a:t>Calculate the atomic number of gold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9A159A-C5C0-D849-82F0-3B676C08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4871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E27DFB-6F22-7E46-8FF4-D1CD071F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Background- Plum Pudding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80B345-B377-684F-9CEE-B0945348D7A7}"/>
              </a:ext>
            </a:extLst>
          </p:cNvPr>
          <p:cNvSpPr>
            <a:spLocks noChangeAspect="1"/>
          </p:cNvSpPr>
          <p:nvPr/>
        </p:nvSpPr>
        <p:spPr>
          <a:xfrm>
            <a:off x="8162986" y="1183333"/>
            <a:ext cx="2419740" cy="241974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C3E1EC-E55B-4D4A-935B-648F5D1D0711}"/>
              </a:ext>
            </a:extLst>
          </p:cNvPr>
          <p:cNvSpPr>
            <a:spLocks noChangeAspect="1"/>
          </p:cNvSpPr>
          <p:nvPr/>
        </p:nvSpPr>
        <p:spPr>
          <a:xfrm>
            <a:off x="9567345" y="1527937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D94F6C-972A-7B41-A8D0-942814882F5A}"/>
              </a:ext>
            </a:extLst>
          </p:cNvPr>
          <p:cNvCxnSpPr>
            <a:cxnSpLocks/>
          </p:cNvCxnSpPr>
          <p:nvPr/>
        </p:nvCxnSpPr>
        <p:spPr>
          <a:xfrm>
            <a:off x="9608067" y="1640439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2821E1-5686-3E40-99BB-B9344295338C}"/>
              </a:ext>
            </a:extLst>
          </p:cNvPr>
          <p:cNvSpPr>
            <a:spLocks noChangeAspect="1"/>
          </p:cNvSpPr>
          <p:nvPr/>
        </p:nvSpPr>
        <p:spPr>
          <a:xfrm>
            <a:off x="8624924" y="1695715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76DFC5-FC9E-4F49-8156-75043BDCAF93}"/>
              </a:ext>
            </a:extLst>
          </p:cNvPr>
          <p:cNvCxnSpPr>
            <a:cxnSpLocks/>
          </p:cNvCxnSpPr>
          <p:nvPr/>
        </p:nvCxnSpPr>
        <p:spPr>
          <a:xfrm>
            <a:off x="8665646" y="1808217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4482783-94CE-DC41-8E5C-79DC817A6F87}"/>
              </a:ext>
            </a:extLst>
          </p:cNvPr>
          <p:cNvSpPr>
            <a:spLocks noChangeAspect="1"/>
          </p:cNvSpPr>
          <p:nvPr/>
        </p:nvSpPr>
        <p:spPr>
          <a:xfrm>
            <a:off x="8581560" y="2566973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244EBB-E5F6-524A-A32F-B691CD63F9CD}"/>
              </a:ext>
            </a:extLst>
          </p:cNvPr>
          <p:cNvCxnSpPr>
            <a:cxnSpLocks/>
          </p:cNvCxnSpPr>
          <p:nvPr/>
        </p:nvCxnSpPr>
        <p:spPr>
          <a:xfrm>
            <a:off x="8632673" y="2679475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B2691BF-D34D-9A40-890A-6B0938D3EB2C}"/>
              </a:ext>
            </a:extLst>
          </p:cNvPr>
          <p:cNvSpPr>
            <a:spLocks noChangeAspect="1"/>
          </p:cNvSpPr>
          <p:nvPr/>
        </p:nvSpPr>
        <p:spPr>
          <a:xfrm>
            <a:off x="9256773" y="2280701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B709F0-34EE-C34F-A72F-3A4D3982EEF4}"/>
              </a:ext>
            </a:extLst>
          </p:cNvPr>
          <p:cNvCxnSpPr>
            <a:cxnSpLocks/>
          </p:cNvCxnSpPr>
          <p:nvPr/>
        </p:nvCxnSpPr>
        <p:spPr>
          <a:xfrm>
            <a:off x="9297495" y="2393203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43AC398-4147-3B40-88FC-B34324E4E38C}"/>
              </a:ext>
            </a:extLst>
          </p:cNvPr>
          <p:cNvSpPr>
            <a:spLocks noChangeAspect="1"/>
          </p:cNvSpPr>
          <p:nvPr/>
        </p:nvSpPr>
        <p:spPr>
          <a:xfrm>
            <a:off x="9961127" y="2353202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FCFEB1-968C-7D4B-8922-C8245E67389D}"/>
              </a:ext>
            </a:extLst>
          </p:cNvPr>
          <p:cNvCxnSpPr>
            <a:cxnSpLocks/>
          </p:cNvCxnSpPr>
          <p:nvPr/>
        </p:nvCxnSpPr>
        <p:spPr>
          <a:xfrm>
            <a:off x="10001849" y="2465704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BC4694-CF1B-F84D-952E-4C3EDD0A0D96}"/>
              </a:ext>
            </a:extLst>
          </p:cNvPr>
          <p:cNvSpPr>
            <a:spLocks noChangeAspect="1"/>
          </p:cNvSpPr>
          <p:nvPr/>
        </p:nvSpPr>
        <p:spPr>
          <a:xfrm>
            <a:off x="9340313" y="3019692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D95620-6F56-374F-B1E6-DC58B80741D9}"/>
              </a:ext>
            </a:extLst>
          </p:cNvPr>
          <p:cNvCxnSpPr>
            <a:cxnSpLocks/>
          </p:cNvCxnSpPr>
          <p:nvPr/>
        </p:nvCxnSpPr>
        <p:spPr>
          <a:xfrm>
            <a:off x="9381035" y="3132194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6335D57-ECE9-884F-B243-812365BB6180}"/>
              </a:ext>
            </a:extLst>
          </p:cNvPr>
          <p:cNvSpPr>
            <a:spLocks noChangeAspect="1"/>
          </p:cNvSpPr>
          <p:nvPr/>
        </p:nvSpPr>
        <p:spPr>
          <a:xfrm>
            <a:off x="8048039" y="3915676"/>
            <a:ext cx="2665991" cy="2665991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30F6E1-1C04-B64D-901E-3A8EF911062C}"/>
              </a:ext>
            </a:extLst>
          </p:cNvPr>
          <p:cNvSpPr>
            <a:spLocks noChangeAspect="1"/>
          </p:cNvSpPr>
          <p:nvPr/>
        </p:nvSpPr>
        <p:spPr>
          <a:xfrm>
            <a:off x="9351197" y="4674486"/>
            <a:ext cx="70541" cy="114837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4A08D9-70E6-7D4E-AB69-CA233B245627}"/>
              </a:ext>
            </a:extLst>
          </p:cNvPr>
          <p:cNvCxnSpPr>
            <a:cxnSpLocks/>
          </p:cNvCxnSpPr>
          <p:nvPr/>
        </p:nvCxnSpPr>
        <p:spPr>
          <a:xfrm>
            <a:off x="7400541" y="1507354"/>
            <a:ext cx="371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1A539B-F595-E140-B77F-7B7F0D4183AB}"/>
              </a:ext>
            </a:extLst>
          </p:cNvPr>
          <p:cNvCxnSpPr>
            <a:cxnSpLocks/>
          </p:cNvCxnSpPr>
          <p:nvPr/>
        </p:nvCxnSpPr>
        <p:spPr>
          <a:xfrm>
            <a:off x="7397496" y="2085447"/>
            <a:ext cx="371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0DE7C7-5A63-544E-8692-B622B62FD695}"/>
              </a:ext>
            </a:extLst>
          </p:cNvPr>
          <p:cNvCxnSpPr>
            <a:cxnSpLocks/>
          </p:cNvCxnSpPr>
          <p:nvPr/>
        </p:nvCxnSpPr>
        <p:spPr>
          <a:xfrm>
            <a:off x="7397496" y="2658471"/>
            <a:ext cx="371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7BDDE4-9385-F14B-90A7-182F3A03E788}"/>
              </a:ext>
            </a:extLst>
          </p:cNvPr>
          <p:cNvCxnSpPr>
            <a:cxnSpLocks/>
          </p:cNvCxnSpPr>
          <p:nvPr/>
        </p:nvCxnSpPr>
        <p:spPr>
          <a:xfrm>
            <a:off x="7397496" y="3182727"/>
            <a:ext cx="371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n 53">
            <a:extLst>
              <a:ext uri="{FF2B5EF4-FFF2-40B4-BE49-F238E27FC236}">
                <a16:creationId xmlns:a16="http://schemas.microsoft.com/office/drawing/2014/main" id="{806DDC63-F91F-514B-9AB8-A34BF616E5CB}"/>
              </a:ext>
            </a:extLst>
          </p:cNvPr>
          <p:cNvSpPr/>
          <p:nvPr/>
        </p:nvSpPr>
        <p:spPr>
          <a:xfrm rot="5400000">
            <a:off x="7958321" y="4887774"/>
            <a:ext cx="201168" cy="72179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FFE4EBA5-BED2-CE4C-AE34-293AB17F54EF}"/>
              </a:ext>
            </a:extLst>
          </p:cNvPr>
          <p:cNvSpPr/>
          <p:nvPr/>
        </p:nvSpPr>
        <p:spPr>
          <a:xfrm>
            <a:off x="8395640" y="5198379"/>
            <a:ext cx="1541325" cy="1005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FCB26A-4791-B042-AFA9-B81C16E11709}"/>
              </a:ext>
            </a:extLst>
          </p:cNvPr>
          <p:cNvSpPr txBox="1"/>
          <p:nvPr/>
        </p:nvSpPr>
        <p:spPr>
          <a:xfrm>
            <a:off x="37353" y="1218738"/>
            <a:ext cx="731606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negative electrons occupied a region of space that itself was a uniform positive charge ("soup" of positive charge).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Spread out positive “pudding” would not be able to exert large couloumbic forces meaning alpha particles could not be deflected by more than a fraction of a degree (θ &lt; 0.02 for gold) [Ref. Beiser, Perspectives of Modern Physics, Sec 5.3.]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27C697-1838-004C-8003-0DF5748E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Background- Rutherford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204706-345D-D140-9801-7EA956BA2610}"/>
              </a:ext>
            </a:extLst>
          </p:cNvPr>
          <p:cNvSpPr>
            <a:spLocks noChangeAspect="1"/>
          </p:cNvSpPr>
          <p:nvPr/>
        </p:nvSpPr>
        <p:spPr>
          <a:xfrm>
            <a:off x="8162986" y="1183333"/>
            <a:ext cx="2419740" cy="241974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DB2A45-90EF-7E45-B890-1761691BC91C}"/>
              </a:ext>
            </a:extLst>
          </p:cNvPr>
          <p:cNvSpPr>
            <a:spLocks noChangeAspect="1"/>
          </p:cNvSpPr>
          <p:nvPr/>
        </p:nvSpPr>
        <p:spPr>
          <a:xfrm>
            <a:off x="9713649" y="1527937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BEA88B-CE06-B745-90FD-8FF9164D084A}"/>
              </a:ext>
            </a:extLst>
          </p:cNvPr>
          <p:cNvCxnSpPr>
            <a:cxnSpLocks/>
          </p:cNvCxnSpPr>
          <p:nvPr/>
        </p:nvCxnSpPr>
        <p:spPr>
          <a:xfrm>
            <a:off x="9754371" y="1640439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FE0CCC-6F3F-A14B-86E5-C34336E7C420}"/>
              </a:ext>
            </a:extLst>
          </p:cNvPr>
          <p:cNvSpPr>
            <a:spLocks noChangeAspect="1"/>
          </p:cNvSpPr>
          <p:nvPr/>
        </p:nvSpPr>
        <p:spPr>
          <a:xfrm>
            <a:off x="8826092" y="1567699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3CCBAF-70A7-5545-AE8F-CB0BC28843D7}"/>
              </a:ext>
            </a:extLst>
          </p:cNvPr>
          <p:cNvCxnSpPr>
            <a:cxnSpLocks/>
          </p:cNvCxnSpPr>
          <p:nvPr/>
        </p:nvCxnSpPr>
        <p:spPr>
          <a:xfrm>
            <a:off x="8866814" y="1680201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F95C1B0-C119-6A48-8CFE-33BB025F35E6}"/>
              </a:ext>
            </a:extLst>
          </p:cNvPr>
          <p:cNvSpPr>
            <a:spLocks noChangeAspect="1"/>
          </p:cNvSpPr>
          <p:nvPr/>
        </p:nvSpPr>
        <p:spPr>
          <a:xfrm>
            <a:off x="8709576" y="2969309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8C18E-7762-3841-9580-37AC131FD8DF}"/>
              </a:ext>
            </a:extLst>
          </p:cNvPr>
          <p:cNvCxnSpPr>
            <a:cxnSpLocks/>
          </p:cNvCxnSpPr>
          <p:nvPr/>
        </p:nvCxnSpPr>
        <p:spPr>
          <a:xfrm>
            <a:off x="8760689" y="3081811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5836BE1-98EF-1C4D-B183-25349803AB42}"/>
              </a:ext>
            </a:extLst>
          </p:cNvPr>
          <p:cNvSpPr>
            <a:spLocks noChangeAspect="1"/>
          </p:cNvSpPr>
          <p:nvPr/>
        </p:nvSpPr>
        <p:spPr>
          <a:xfrm>
            <a:off x="8452101" y="2317277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D935EB-1FB5-1041-9878-924505D52D02}"/>
              </a:ext>
            </a:extLst>
          </p:cNvPr>
          <p:cNvCxnSpPr>
            <a:cxnSpLocks/>
          </p:cNvCxnSpPr>
          <p:nvPr/>
        </p:nvCxnSpPr>
        <p:spPr>
          <a:xfrm>
            <a:off x="8492823" y="2429779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E5182CD-772B-1B4E-9824-A1B462DCEC82}"/>
              </a:ext>
            </a:extLst>
          </p:cNvPr>
          <p:cNvSpPr>
            <a:spLocks noChangeAspect="1"/>
          </p:cNvSpPr>
          <p:nvPr/>
        </p:nvSpPr>
        <p:spPr>
          <a:xfrm>
            <a:off x="9961127" y="2353202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75C3E5-42ED-7940-812A-472C5F9B7253}"/>
              </a:ext>
            </a:extLst>
          </p:cNvPr>
          <p:cNvCxnSpPr>
            <a:cxnSpLocks/>
          </p:cNvCxnSpPr>
          <p:nvPr/>
        </p:nvCxnSpPr>
        <p:spPr>
          <a:xfrm>
            <a:off x="10001849" y="2465704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E8124BC-8D3D-914C-9A17-3A46DDB4B2AD}"/>
              </a:ext>
            </a:extLst>
          </p:cNvPr>
          <p:cNvSpPr>
            <a:spLocks noChangeAspect="1"/>
          </p:cNvSpPr>
          <p:nvPr/>
        </p:nvSpPr>
        <p:spPr>
          <a:xfrm>
            <a:off x="9578057" y="3056268"/>
            <a:ext cx="225003" cy="22500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00CC9D-7131-F04E-93C5-42FB7BE2065A}"/>
              </a:ext>
            </a:extLst>
          </p:cNvPr>
          <p:cNvCxnSpPr>
            <a:cxnSpLocks/>
          </p:cNvCxnSpPr>
          <p:nvPr/>
        </p:nvCxnSpPr>
        <p:spPr>
          <a:xfrm>
            <a:off x="9618779" y="3168770"/>
            <a:ext cx="137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2B5F182-54D0-A447-8FB4-FAFA74F094A8}"/>
              </a:ext>
            </a:extLst>
          </p:cNvPr>
          <p:cNvSpPr>
            <a:spLocks noChangeAspect="1"/>
          </p:cNvSpPr>
          <p:nvPr/>
        </p:nvSpPr>
        <p:spPr>
          <a:xfrm>
            <a:off x="8048039" y="3915676"/>
            <a:ext cx="2665991" cy="2665991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ECA854-C96A-8C4C-B967-6B21DA86BA6E}"/>
              </a:ext>
            </a:extLst>
          </p:cNvPr>
          <p:cNvSpPr>
            <a:spLocks noChangeAspect="1"/>
          </p:cNvSpPr>
          <p:nvPr/>
        </p:nvSpPr>
        <p:spPr>
          <a:xfrm>
            <a:off x="9351197" y="4674486"/>
            <a:ext cx="70541" cy="114837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1D88E2-7245-9B42-BD19-D01DCD6F8216}"/>
              </a:ext>
            </a:extLst>
          </p:cNvPr>
          <p:cNvCxnSpPr>
            <a:cxnSpLocks/>
          </p:cNvCxnSpPr>
          <p:nvPr/>
        </p:nvCxnSpPr>
        <p:spPr>
          <a:xfrm>
            <a:off x="7397496" y="1395722"/>
            <a:ext cx="371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>
            <a:extLst>
              <a:ext uri="{FF2B5EF4-FFF2-40B4-BE49-F238E27FC236}">
                <a16:creationId xmlns:a16="http://schemas.microsoft.com/office/drawing/2014/main" id="{CCF4D625-4B4D-5744-B43F-25D6119F9A6F}"/>
              </a:ext>
            </a:extLst>
          </p:cNvPr>
          <p:cNvSpPr/>
          <p:nvPr/>
        </p:nvSpPr>
        <p:spPr>
          <a:xfrm rot="5400000">
            <a:off x="7958321" y="4887774"/>
            <a:ext cx="201168" cy="72179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3C5FFD1-F0D2-5E41-8CEC-1BAFA2C96C68}"/>
              </a:ext>
            </a:extLst>
          </p:cNvPr>
          <p:cNvSpPr/>
          <p:nvPr/>
        </p:nvSpPr>
        <p:spPr>
          <a:xfrm>
            <a:off x="8395640" y="5198379"/>
            <a:ext cx="1541325" cy="10058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7F6913-F99C-7847-9A8D-19C563EF11AE}"/>
              </a:ext>
            </a:extLst>
          </p:cNvPr>
          <p:cNvSpPr>
            <a:spLocks noChangeAspect="1"/>
          </p:cNvSpPr>
          <p:nvPr/>
        </p:nvSpPr>
        <p:spPr>
          <a:xfrm>
            <a:off x="9152677" y="2177872"/>
            <a:ext cx="440357" cy="440357"/>
          </a:xfrm>
          <a:prstGeom prst="ellips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BC877A6-0E60-0A4B-B753-7481AD4714C1}"/>
              </a:ext>
            </a:extLst>
          </p:cNvPr>
          <p:cNvCxnSpPr>
            <a:cxnSpLocks/>
          </p:cNvCxnSpPr>
          <p:nvPr/>
        </p:nvCxnSpPr>
        <p:spPr>
          <a:xfrm>
            <a:off x="7397496" y="3460170"/>
            <a:ext cx="371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459866-5D90-9749-9C7C-E4B41C4611A4}"/>
              </a:ext>
            </a:extLst>
          </p:cNvPr>
          <p:cNvCxnSpPr/>
          <p:nvPr/>
        </p:nvCxnSpPr>
        <p:spPr>
          <a:xfrm>
            <a:off x="7407121" y="2202202"/>
            <a:ext cx="18812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4F4D2-048A-4243-8FB7-00C640FD5368}"/>
              </a:ext>
            </a:extLst>
          </p:cNvPr>
          <p:cNvCxnSpPr>
            <a:cxnSpLocks/>
          </p:cNvCxnSpPr>
          <p:nvPr/>
        </p:nvCxnSpPr>
        <p:spPr>
          <a:xfrm flipH="1" flipV="1">
            <a:off x="7900928" y="1574622"/>
            <a:ext cx="1359993" cy="631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E6A7F2-A5C3-D84B-9102-899CB9FB372C}"/>
              </a:ext>
            </a:extLst>
          </p:cNvPr>
          <p:cNvCxnSpPr/>
          <p:nvPr/>
        </p:nvCxnSpPr>
        <p:spPr>
          <a:xfrm>
            <a:off x="7407121" y="2737829"/>
            <a:ext cx="18812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AE9740-907B-E644-AFAF-51B9D379FA6C}"/>
              </a:ext>
            </a:extLst>
          </p:cNvPr>
          <p:cNvCxnSpPr>
            <a:cxnSpLocks/>
          </p:cNvCxnSpPr>
          <p:nvPr/>
        </p:nvCxnSpPr>
        <p:spPr>
          <a:xfrm>
            <a:off x="9275853" y="2738773"/>
            <a:ext cx="1568931" cy="204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1B081F-EA26-B747-9979-511C9A5585E1}"/>
              </a:ext>
            </a:extLst>
          </p:cNvPr>
          <p:cNvCxnSpPr>
            <a:cxnSpLocks/>
          </p:cNvCxnSpPr>
          <p:nvPr/>
        </p:nvCxnSpPr>
        <p:spPr>
          <a:xfrm flipV="1">
            <a:off x="9388732" y="5061233"/>
            <a:ext cx="548233" cy="183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30FFE6-F424-E64D-B2A5-D683FDF72273}"/>
              </a:ext>
            </a:extLst>
          </p:cNvPr>
          <p:cNvCxnSpPr>
            <a:cxnSpLocks/>
          </p:cNvCxnSpPr>
          <p:nvPr/>
        </p:nvCxnSpPr>
        <p:spPr>
          <a:xfrm flipV="1">
            <a:off x="9369936" y="4946123"/>
            <a:ext cx="471440" cy="298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EEF821-C52F-CA4D-8B08-17E3C5B49C01}"/>
              </a:ext>
            </a:extLst>
          </p:cNvPr>
          <p:cNvCxnSpPr>
            <a:cxnSpLocks/>
          </p:cNvCxnSpPr>
          <p:nvPr/>
        </p:nvCxnSpPr>
        <p:spPr>
          <a:xfrm flipH="1">
            <a:off x="9166302" y="5228888"/>
            <a:ext cx="222676" cy="471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DC397B-7EA5-F546-A483-98FE7840E359}"/>
              </a:ext>
            </a:extLst>
          </p:cNvPr>
          <p:cNvCxnSpPr>
            <a:cxnSpLocks/>
          </p:cNvCxnSpPr>
          <p:nvPr/>
        </p:nvCxnSpPr>
        <p:spPr>
          <a:xfrm flipH="1" flipV="1">
            <a:off x="9074560" y="4791820"/>
            <a:ext cx="318839" cy="451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9AD0A5-A07C-8746-A9C7-2D560B65A50C}"/>
              </a:ext>
            </a:extLst>
          </p:cNvPr>
          <p:cNvCxnSpPr>
            <a:cxnSpLocks/>
          </p:cNvCxnSpPr>
          <p:nvPr/>
        </p:nvCxnSpPr>
        <p:spPr>
          <a:xfrm>
            <a:off x="9369936" y="5233218"/>
            <a:ext cx="567029" cy="164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C7A9734-9E48-3B4B-A4D3-99C6AAA8524B}"/>
              </a:ext>
            </a:extLst>
          </p:cNvPr>
          <p:cNvSpPr txBox="1"/>
          <p:nvPr/>
        </p:nvSpPr>
        <p:spPr>
          <a:xfrm>
            <a:off x="219487" y="1048568"/>
            <a:ext cx="6963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 in 8000 alpha particles were deflected by very large angles (over 90°), while the rest passed through with little deflection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Conclusion: majority of the mass was concentrated in a minute, positively-charged region (the nucleus) surrounded by electrons. When an alpha particle approached sufficiently close to the nucleus, it was repelled strongly enough to rebound at high angles</a:t>
            </a:r>
          </a:p>
        </p:txBody>
      </p:sp>
    </p:spTree>
    <p:extLst>
      <p:ext uri="{BB962C8B-B14F-4D97-AF65-F5344CB8AC3E}">
        <p14:creationId xmlns:p14="http://schemas.microsoft.com/office/powerpoint/2010/main" val="226208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D58AC-D6DB-6942-8BB4-1082CED4B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477" y="948906"/>
                <a:ext cx="11871037" cy="54350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l-GR" sz="3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#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of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particles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scattered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into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direction</m:t>
                        </m:r>
                        <m:r>
                          <m:rPr>
                            <m:nor/>
                          </m:rPr>
                          <a:rPr lang="en-US"/>
                          <m:t> (</m:t>
                        </m:r>
                        <m:r>
                          <m:rPr>
                            <m:nor/>
                          </m:rPr>
                          <a:rPr lang="el-GR"/>
                          <m:t>θ</m:t>
                        </m:r>
                        <m:r>
                          <m:rPr>
                            <m:nor/>
                          </m:rPr>
                          <a:rPr lang="el-GR"/>
                          <m:t>, </m:t>
                        </m:r>
                        <m:r>
                          <m:rPr>
                            <m:nor/>
                          </m:rPr>
                          <a:rPr lang="el-GR"/>
                          <m:t>φ</m:t>
                        </m:r>
                        <m:r>
                          <m:rPr>
                            <m:nor/>
                          </m:rPr>
                          <a:rPr lang="el-GR"/>
                          <m:t>) </m:t>
                        </m:r>
                        <m:r>
                          <m:rPr>
                            <m:nor/>
                          </m:rPr>
                          <a:rPr lang="en-US"/>
                          <m:t>per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unit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time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per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unit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solid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angle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incident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flux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sz="2400" dirty="0"/>
              </a:p>
              <a:p>
                <a:r>
                  <a:rPr lang="en-US" sz="3200" dirty="0"/>
                  <a:t>Calculation of scattering cross-section from intensity: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ΔΩ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ΔΩ</m:t>
                    </m:r>
                  </m:oMath>
                </a14:m>
                <a:r>
                  <a:rPr lang="en-US" dirty="0"/>
                  <a:t>=0.181 sr , N=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⍴ ×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=1.586×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dirty="0"/>
                  <a:t> gold nuclei/cm</a:t>
                </a:r>
                <a:r>
                  <a:rPr lang="en-US" baseline="30000" dirty="0"/>
                  <a:t>2</a:t>
                </a:r>
                <a:r>
                  <a:rPr lang="en-US" dirty="0"/>
                  <a:t> from t=268.5μm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D58AC-D6DB-6942-8BB4-1082CED4B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77" y="948906"/>
                <a:ext cx="11871037" cy="5435093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4A588B3-EAE4-894A-9496-8B5D2D74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8" y="37318"/>
            <a:ext cx="11871037" cy="7218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Rutherford Scattering Formula- The Differential Cross Section</a:t>
            </a:r>
          </a:p>
        </p:txBody>
      </p:sp>
    </p:spTree>
    <p:extLst>
      <p:ext uri="{BB962C8B-B14F-4D97-AF65-F5344CB8AC3E}">
        <p14:creationId xmlns:p14="http://schemas.microsoft.com/office/powerpoint/2010/main" val="22132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F449F16-759D-5B4A-AAE7-B074436B3614}"/>
              </a:ext>
            </a:extLst>
          </p:cNvPr>
          <p:cNvSpPr>
            <a:spLocks noChangeAspect="1"/>
          </p:cNvSpPr>
          <p:nvPr/>
        </p:nvSpPr>
        <p:spPr>
          <a:xfrm>
            <a:off x="5886728" y="1375197"/>
            <a:ext cx="5145671" cy="5145671"/>
          </a:xfrm>
          <a:prstGeom prst="ellips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77912-A8C7-7649-A4E1-E80A050C70A3}"/>
              </a:ext>
            </a:extLst>
          </p:cNvPr>
          <p:cNvSpPr>
            <a:spLocks noChangeAspect="1"/>
          </p:cNvSpPr>
          <p:nvPr/>
        </p:nvSpPr>
        <p:spPr>
          <a:xfrm>
            <a:off x="9336981" y="3821653"/>
            <a:ext cx="2476808" cy="3695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D49D3-764B-2F4C-AC42-8CD10A56FD23}"/>
              </a:ext>
            </a:extLst>
          </p:cNvPr>
          <p:cNvSpPr>
            <a:spLocks noChangeAspect="1"/>
          </p:cNvSpPr>
          <p:nvPr/>
        </p:nvSpPr>
        <p:spPr>
          <a:xfrm>
            <a:off x="8371519" y="3024363"/>
            <a:ext cx="120654" cy="1964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897E7-BDE2-D549-84B3-A6B92540D031}"/>
              </a:ext>
            </a:extLst>
          </p:cNvPr>
          <p:cNvSpPr>
            <a:spLocks noChangeAspect="1"/>
          </p:cNvSpPr>
          <p:nvPr/>
        </p:nvSpPr>
        <p:spPr>
          <a:xfrm>
            <a:off x="6198418" y="3614482"/>
            <a:ext cx="233230" cy="783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A24BF5-56FA-E44C-86F6-9D148FD8728A}"/>
              </a:ext>
            </a:extLst>
          </p:cNvPr>
          <p:cNvCxnSpPr>
            <a:cxnSpLocks noChangeAspect="1"/>
          </p:cNvCxnSpPr>
          <p:nvPr/>
        </p:nvCxnSpPr>
        <p:spPr>
          <a:xfrm>
            <a:off x="6431648" y="4006452"/>
            <a:ext cx="2896103" cy="0"/>
          </a:xfrm>
          <a:prstGeom prst="line">
            <a:avLst/>
          </a:prstGeom>
          <a:ln w="254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C69406-A41A-DF48-AE0C-52A6E64AB609}"/>
              </a:ext>
            </a:extLst>
          </p:cNvPr>
          <p:cNvCxnSpPr>
            <a:cxnSpLocks noChangeAspect="1"/>
            <a:endCxn id="37" idx="2"/>
          </p:cNvCxnSpPr>
          <p:nvPr/>
        </p:nvCxnSpPr>
        <p:spPr>
          <a:xfrm flipV="1">
            <a:off x="5306097" y="2166269"/>
            <a:ext cx="0" cy="184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A5BD61-86F5-9E43-93DB-099F7882683B}"/>
              </a:ext>
            </a:extLst>
          </p:cNvPr>
          <p:cNvCxnSpPr>
            <a:cxnSpLocks noChangeAspect="1"/>
          </p:cNvCxnSpPr>
          <p:nvPr/>
        </p:nvCxnSpPr>
        <p:spPr>
          <a:xfrm>
            <a:off x="5306097" y="4006450"/>
            <a:ext cx="8923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4A4EBE-5D56-EC42-BDBE-4C9098EF74F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976174" y="4372778"/>
            <a:ext cx="454" cy="732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7A00A3-55DF-6B42-9CDF-D4D471514489}"/>
              </a:ext>
            </a:extLst>
          </p:cNvPr>
          <p:cNvCxnSpPr>
            <a:cxnSpLocks noChangeAspect="1"/>
          </p:cNvCxnSpPr>
          <p:nvPr/>
        </p:nvCxnSpPr>
        <p:spPr>
          <a:xfrm>
            <a:off x="1154096" y="5509156"/>
            <a:ext cx="1054583" cy="1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BD018-5C0B-A841-A5EC-44FD3D9ACB2B}"/>
              </a:ext>
            </a:extLst>
          </p:cNvPr>
          <p:cNvSpPr>
            <a:spLocks noChangeAspect="1"/>
          </p:cNvSpPr>
          <p:nvPr/>
        </p:nvSpPr>
        <p:spPr>
          <a:xfrm>
            <a:off x="4538118" y="1433613"/>
            <a:ext cx="1535958" cy="732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F6E4C5-1B3C-F748-B4EF-67960C93225B}"/>
              </a:ext>
            </a:extLst>
          </p:cNvPr>
          <p:cNvSpPr>
            <a:spLocks noChangeAspect="1"/>
          </p:cNvSpPr>
          <p:nvPr/>
        </p:nvSpPr>
        <p:spPr>
          <a:xfrm rot="1808894">
            <a:off x="6513330" y="2461861"/>
            <a:ext cx="233230" cy="7839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850D19-25E7-D940-8F33-DBBF1C4AE7E7}"/>
              </a:ext>
            </a:extLst>
          </p:cNvPr>
          <p:cNvCxnSpPr>
            <a:cxnSpLocks/>
            <a:endCxn id="53" idx="3"/>
          </p:cNvCxnSpPr>
          <p:nvPr/>
        </p:nvCxnSpPr>
        <p:spPr>
          <a:xfrm flipH="1" flipV="1">
            <a:off x="6730785" y="2912400"/>
            <a:ext cx="1701062" cy="10940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13D49E-B209-3944-A81E-21FE33438668}"/>
              </a:ext>
            </a:extLst>
          </p:cNvPr>
          <p:cNvCxnSpPr>
            <a:cxnSpLocks noChangeAspect="1"/>
          </p:cNvCxnSpPr>
          <p:nvPr/>
        </p:nvCxnSpPr>
        <p:spPr>
          <a:xfrm>
            <a:off x="3750133" y="4006450"/>
            <a:ext cx="1551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25B0B5C-EEF2-BE49-B9B0-E2DB8884CBAB}"/>
              </a:ext>
            </a:extLst>
          </p:cNvPr>
          <p:cNvSpPr>
            <a:spLocks noChangeAspect="1"/>
          </p:cNvSpPr>
          <p:nvPr/>
        </p:nvSpPr>
        <p:spPr>
          <a:xfrm>
            <a:off x="2208679" y="3640122"/>
            <a:ext cx="1535958" cy="732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350651-71F5-8E4B-AC3D-7F50AEB3A2D5}"/>
              </a:ext>
            </a:extLst>
          </p:cNvPr>
          <p:cNvSpPr>
            <a:spLocks noChangeAspect="1"/>
          </p:cNvSpPr>
          <p:nvPr/>
        </p:nvSpPr>
        <p:spPr>
          <a:xfrm>
            <a:off x="2208679" y="5105434"/>
            <a:ext cx="1535958" cy="732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364CE9-C00B-3D4B-904B-35B147783759}"/>
              </a:ext>
            </a:extLst>
          </p:cNvPr>
          <p:cNvCxnSpPr>
            <a:cxnSpLocks noChangeAspect="1"/>
            <a:endCxn id="66" idx="2"/>
          </p:cNvCxnSpPr>
          <p:nvPr/>
        </p:nvCxnSpPr>
        <p:spPr>
          <a:xfrm flipV="1">
            <a:off x="1153612" y="2822642"/>
            <a:ext cx="0" cy="2686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CCA93-86F2-B940-846F-C8689923F972}"/>
              </a:ext>
            </a:extLst>
          </p:cNvPr>
          <p:cNvSpPr>
            <a:spLocks noChangeAspect="1"/>
          </p:cNvSpPr>
          <p:nvPr/>
        </p:nvSpPr>
        <p:spPr>
          <a:xfrm>
            <a:off x="385633" y="2089986"/>
            <a:ext cx="1535958" cy="732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A8197-5F19-054E-81FB-0D7F275D9DD4}"/>
              </a:ext>
            </a:extLst>
          </p:cNvPr>
          <p:cNvSpPr txBox="1"/>
          <p:nvPr/>
        </p:nvSpPr>
        <p:spPr>
          <a:xfrm>
            <a:off x="449989" y="2181344"/>
            <a:ext cx="14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Pulse Height </a:t>
            </a:r>
          </a:p>
          <a:p>
            <a:pPr algn="ctr"/>
            <a:r>
              <a:rPr lang="en-US" dirty="0"/>
              <a:t>Analyzer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A00A16B-FBFE-7640-9063-81FBD6B6C6E4}"/>
              </a:ext>
            </a:extLst>
          </p:cNvPr>
          <p:cNvSpPr txBox="1"/>
          <p:nvPr/>
        </p:nvSpPr>
        <p:spPr>
          <a:xfrm>
            <a:off x="2451831" y="532449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Amplifier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04B167-EC43-3348-A674-0FE779DBEABB}"/>
              </a:ext>
            </a:extLst>
          </p:cNvPr>
          <p:cNvSpPr txBox="1"/>
          <p:nvPr/>
        </p:nvSpPr>
        <p:spPr>
          <a:xfrm>
            <a:off x="2307464" y="3848919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Preamplifier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D9E4F6-0170-3C4E-A0B7-4AF7D09F7806}"/>
              </a:ext>
            </a:extLst>
          </p:cNvPr>
          <p:cNvSpPr txBox="1"/>
          <p:nvPr/>
        </p:nvSpPr>
        <p:spPr>
          <a:xfrm>
            <a:off x="4641686" y="161527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Voltage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093007E-C9F4-6340-BE6D-F85EDFDE849B}"/>
              </a:ext>
            </a:extLst>
          </p:cNvPr>
          <p:cNvCxnSpPr>
            <a:cxnSpLocks/>
          </p:cNvCxnSpPr>
          <p:nvPr/>
        </p:nvCxnSpPr>
        <p:spPr>
          <a:xfrm flipV="1">
            <a:off x="5362840" y="4285346"/>
            <a:ext cx="778023" cy="55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565326E-84E0-A044-AC67-19CF3F449AD4}"/>
              </a:ext>
            </a:extLst>
          </p:cNvPr>
          <p:cNvSpPr txBox="1"/>
          <p:nvPr/>
        </p:nvSpPr>
        <p:spPr>
          <a:xfrm>
            <a:off x="4473004" y="4803875"/>
            <a:ext cx="1292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PN-junction</a:t>
            </a:r>
          </a:p>
          <a:p>
            <a:pPr algn="ctr"/>
            <a:r>
              <a:rPr lang="en-US" dirty="0"/>
              <a:t>detector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4F84D-03C6-3C47-A097-00F2F8ECB6C1}"/>
              </a:ext>
            </a:extLst>
          </p:cNvPr>
          <p:cNvCxnSpPr>
            <a:cxnSpLocks/>
          </p:cNvCxnSpPr>
          <p:nvPr/>
        </p:nvCxnSpPr>
        <p:spPr>
          <a:xfrm>
            <a:off x="8052492" y="2748069"/>
            <a:ext cx="240060" cy="40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8A7C747-CC92-2E46-BBBA-C100AAB9D4BA}"/>
              </a:ext>
            </a:extLst>
          </p:cNvPr>
          <p:cNvSpPr txBox="1"/>
          <p:nvPr/>
        </p:nvSpPr>
        <p:spPr>
          <a:xfrm>
            <a:off x="7475154" y="2415051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Gold foil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A61364-5802-654F-9D22-2A23949FB647}"/>
              </a:ext>
            </a:extLst>
          </p:cNvPr>
          <p:cNvSpPr/>
          <p:nvPr/>
        </p:nvSpPr>
        <p:spPr>
          <a:xfrm>
            <a:off x="9650676" y="3821653"/>
            <a:ext cx="45719" cy="126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EFC542-89FD-5A49-BECF-C5E7734FA73A}"/>
              </a:ext>
            </a:extLst>
          </p:cNvPr>
          <p:cNvSpPr/>
          <p:nvPr/>
        </p:nvSpPr>
        <p:spPr>
          <a:xfrm>
            <a:off x="9650676" y="4061276"/>
            <a:ext cx="45719" cy="126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8140C80-191B-A44C-B5E4-08E482178743}"/>
              </a:ext>
            </a:extLst>
          </p:cNvPr>
          <p:cNvSpPr/>
          <p:nvPr/>
        </p:nvSpPr>
        <p:spPr>
          <a:xfrm>
            <a:off x="9346880" y="3822550"/>
            <a:ext cx="45719" cy="126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6A53379-8C2E-374B-A999-ADCDA60109EA}"/>
              </a:ext>
            </a:extLst>
          </p:cNvPr>
          <p:cNvSpPr/>
          <p:nvPr/>
        </p:nvSpPr>
        <p:spPr>
          <a:xfrm>
            <a:off x="9346880" y="4064401"/>
            <a:ext cx="45719" cy="126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AE29C92-FAAA-914C-94D9-BB98E876A617}"/>
              </a:ext>
            </a:extLst>
          </p:cNvPr>
          <p:cNvCxnSpPr/>
          <p:nvPr/>
        </p:nvCxnSpPr>
        <p:spPr>
          <a:xfrm>
            <a:off x="9867385" y="3821653"/>
            <a:ext cx="0" cy="366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hord 93">
            <a:extLst>
              <a:ext uri="{FF2B5EF4-FFF2-40B4-BE49-F238E27FC236}">
                <a16:creationId xmlns:a16="http://schemas.microsoft.com/office/drawing/2014/main" id="{97A98E8C-C408-4547-B877-F65BC405C28B}"/>
              </a:ext>
            </a:extLst>
          </p:cNvPr>
          <p:cNvSpPr/>
          <p:nvPr/>
        </p:nvSpPr>
        <p:spPr>
          <a:xfrm>
            <a:off x="9829948" y="3895943"/>
            <a:ext cx="75410" cy="206879"/>
          </a:xfrm>
          <a:prstGeom prst="chord">
            <a:avLst>
              <a:gd name="adj1" fmla="val 5416854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607513-51E4-734F-BC8C-3792F9FDA17E}"/>
              </a:ext>
            </a:extLst>
          </p:cNvPr>
          <p:cNvCxnSpPr>
            <a:cxnSpLocks/>
          </p:cNvCxnSpPr>
          <p:nvPr/>
        </p:nvCxnSpPr>
        <p:spPr>
          <a:xfrm>
            <a:off x="9751986" y="3454198"/>
            <a:ext cx="73347" cy="46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4E2735E-58B3-0248-AEA7-771E2CBD03BC}"/>
              </a:ext>
            </a:extLst>
          </p:cNvPr>
          <p:cNvSpPr txBox="1"/>
          <p:nvPr/>
        </p:nvSpPr>
        <p:spPr>
          <a:xfrm>
            <a:off x="8994861" y="2855014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Alpha-particle </a:t>
            </a:r>
          </a:p>
          <a:p>
            <a:pPr algn="ctr"/>
            <a:r>
              <a:rPr lang="en-US" dirty="0"/>
              <a:t>Source Am</a:t>
            </a:r>
            <a:r>
              <a:rPr lang="en-US" baseline="30000" dirty="0"/>
              <a:t>241</a:t>
            </a:r>
            <a:r>
              <a:rPr lang="en-US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0D1682C-E43A-064D-8F02-F3C4D71A3975}"/>
              </a:ext>
            </a:extLst>
          </p:cNvPr>
          <p:cNvSpPr txBox="1"/>
          <p:nvPr/>
        </p:nvSpPr>
        <p:spPr>
          <a:xfrm>
            <a:off x="9241149" y="4777339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Vacuum</a:t>
            </a:r>
          </a:p>
          <a:p>
            <a:pPr algn="ctr"/>
            <a:r>
              <a:rPr lang="en-US" dirty="0"/>
              <a:t>Chamber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0FF606D9-6E4C-4F4A-ADAD-07D480DA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16" y="-2019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Experimental Setup and Procedure</a:t>
            </a:r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E36276A9-D9BB-4442-99FE-8F999B2A23EF}"/>
              </a:ext>
            </a:extLst>
          </p:cNvPr>
          <p:cNvSpPr/>
          <p:nvPr/>
        </p:nvSpPr>
        <p:spPr>
          <a:xfrm rot="13960948">
            <a:off x="7790207" y="3614305"/>
            <a:ext cx="378112" cy="45104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D4962F2-116F-9C4D-A1D9-52E9075E4797}"/>
              </a:ext>
            </a:extLst>
          </p:cNvPr>
          <p:cNvCxnSpPr>
            <a:cxnSpLocks/>
          </p:cNvCxnSpPr>
          <p:nvPr/>
        </p:nvCxnSpPr>
        <p:spPr>
          <a:xfrm flipV="1">
            <a:off x="7823019" y="3639534"/>
            <a:ext cx="52500" cy="68227"/>
          </a:xfrm>
          <a:prstGeom prst="straightConnector1">
            <a:avLst/>
          </a:prstGeom>
          <a:ln w="25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66EC32C-B35A-374D-BC78-99A4D2599945}"/>
              </a:ext>
            </a:extLst>
          </p:cNvPr>
          <p:cNvSpPr txBox="1"/>
          <p:nvPr/>
        </p:nvSpPr>
        <p:spPr>
          <a:xfrm>
            <a:off x="7477869" y="36478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θ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428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236985-C7C3-794B-892B-486AE2EB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1543" y="569343"/>
            <a:ext cx="8321772" cy="6241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82C476-708A-2A42-9811-E979A7853EC8}"/>
                  </a:ext>
                </a:extLst>
              </p:cNvPr>
              <p:cNvSpPr txBox="1"/>
              <p:nvPr/>
            </p:nvSpPr>
            <p:spPr>
              <a:xfrm>
                <a:off x="5151049" y="2742623"/>
                <a:ext cx="1494640" cy="696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=13.926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82C476-708A-2A42-9811-E979A7853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9" y="2742623"/>
                <a:ext cx="1494640" cy="696729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15617AAD-6DB8-9648-8093-8E015E67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81"/>
            <a:ext cx="10515600" cy="537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Beam Intensity Profile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3D0D3-DDD8-EA46-868B-EF8780F5C59C}"/>
              </a:ext>
            </a:extLst>
          </p:cNvPr>
          <p:cNvSpPr txBox="1"/>
          <p:nvPr/>
        </p:nvSpPr>
        <p:spPr>
          <a:xfrm>
            <a:off x="7401464" y="1588461"/>
            <a:ext cx="4790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Reasons for Obtaining a Beam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determines the background rate (0.086 counts/s)  and gives the extent of the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information on the incoming beam intensity (29.687 counts/s)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beam profile gives information on the true 0</a:t>
            </a:r>
            <a:r>
              <a:rPr lang="en-US" baseline="30000" dirty="0"/>
              <a:t>o</a:t>
            </a:r>
            <a:r>
              <a:rPr lang="en-US" dirty="0"/>
              <a:t> position of the detector (4.37</a:t>
            </a:r>
            <a:r>
              <a:rPr lang="en-US" baseline="30000" dirty="0"/>
              <a:t>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98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033537-349C-EA4A-9CCD-5915C2AE1AC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756991"/>
                  </p:ext>
                </p:extLst>
              </p:nvPr>
            </p:nvGraphicFramePr>
            <p:xfrm>
              <a:off x="838200" y="1825625"/>
              <a:ext cx="10515600" cy="390875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84501585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377861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10582363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38903447"/>
                        </a:ext>
                      </a:extLst>
                    </a:gridCol>
                  </a:tblGrid>
                  <a:tr h="873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Protractor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Actual Scattering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Intensity (counts/s)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Differential Cross Section (cm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/sr)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4699781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5.423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0.400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6.365e-20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 1.564e-20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715827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3.148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 0.177</a:t>
                          </a:r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3.694e-20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 1.152e-20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042096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1.989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0.123</a:t>
                          </a:r>
                        </a:p>
                      </a:txBody>
                      <a:tcPr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2.334e-20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8.99e-21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6809524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1.057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 0.092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1.240e-20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 6.46e-21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1317785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0.248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0.025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2.916e-21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 3.09e-21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3690587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 0.015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5.436e-22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 1.33e-21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937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0033537-349C-EA4A-9CCD-5915C2AE1AC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1756991"/>
                  </p:ext>
                </p:extLst>
              </p:nvPr>
            </p:nvGraphicFramePr>
            <p:xfrm>
              <a:off x="838200" y="1825625"/>
              <a:ext cx="10515600" cy="390875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84501585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377861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10582363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38903447"/>
                        </a:ext>
                      </a:extLst>
                    </a:gridCol>
                  </a:tblGrid>
                  <a:tr h="8732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Protractor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Actual Scattering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Intensity (counts/s)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Differential Cross Section (cm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/sr)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4699781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177500" r="-10048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483" t="-177500" r="-4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715827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mpd="sng">
                          <a:noFill/>
                        </a:lnB>
                        <a:blipFill>
                          <a:blip r:embed="rId2"/>
                          <a:stretch>
                            <a:fillRect l="-200483" t="-277500" r="-1004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277500" r="-4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042096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l="-200483" t="-377500" r="-10048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377500" r="-48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809524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477500" r="-1004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477500" r="-4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1317785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19.63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577500" r="-1004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577500" r="-48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3690587"/>
                      </a:ext>
                    </a:extLst>
                  </a:tr>
                  <a:tr h="505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3" t="-677500" r="-100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483" t="-677500" r="-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37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7BB6732F-6750-5644-AF4F-976E3F63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Scattering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6A548-5902-8C43-B929-942E9421BBC5}"/>
                  </a:ext>
                </a:extLst>
              </p:cNvPr>
              <p:cNvSpPr txBox="1"/>
              <p:nvPr/>
            </p:nvSpPr>
            <p:spPr>
              <a:xfrm>
                <a:off x="9221492" y="1025378"/>
                <a:ext cx="1656286" cy="665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ΔΩ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6A548-5902-8C43-B929-942E9421B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492" y="1025378"/>
                <a:ext cx="1656286" cy="665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1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8162DF-78EF-B940-B4F5-BA37AF2E0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5727" y="154983"/>
            <a:ext cx="9059546" cy="67030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CE6EC-CE7F-FD4F-B711-9E1C25F76AFD}"/>
                  </a:ext>
                </a:extLst>
              </p:cNvPr>
              <p:cNvSpPr txBox="1"/>
              <p:nvPr/>
            </p:nvSpPr>
            <p:spPr>
              <a:xfrm>
                <a:off x="4922716" y="4588637"/>
                <a:ext cx="1400594" cy="71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𝑑𝑓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=0.496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CE6EC-CE7F-FD4F-B711-9E1C25F76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16" y="4588637"/>
                <a:ext cx="1400594" cy="710066"/>
              </a:xfrm>
              <a:prstGeom prst="rect">
                <a:avLst/>
              </a:prstGeom>
              <a:blipFill>
                <a:blip r:embed="rId3"/>
                <a:stretch>
                  <a:fillRect l="-901" r="-450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6FB6-D6B5-1D4D-97FE-607A60B5859A}"/>
                  </a:ext>
                </a:extLst>
              </p:cNvPr>
              <p:cNvSpPr txBox="1"/>
              <p:nvPr/>
            </p:nvSpPr>
            <p:spPr>
              <a:xfrm>
                <a:off x="7769003" y="1084882"/>
                <a:ext cx="4551336" cy="524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dσ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dΩ</m:t>
                        </m:r>
                      </m:den>
                    </m:f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sSub>
                          <m:sSub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ΔΩ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l-GR" sz="2400" i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sSub>
                              <m:sSub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4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f>
                      <m:fPr>
                        <m:ctrlPr>
                          <a:rPr lang="en-US"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=2.018×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−24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±1.965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Theoretical Value: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=1.67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−24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E46FB6-D6B5-1D4D-97FE-607A60B58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003" y="1084882"/>
                <a:ext cx="4551336" cy="5248553"/>
              </a:xfrm>
              <a:prstGeom prst="rect">
                <a:avLst/>
              </a:prstGeom>
              <a:blipFill>
                <a:blip r:embed="rId4"/>
                <a:stretch>
                  <a:fillRect l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87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25793</TotalTime>
  <Words>639</Words>
  <Application>Microsoft Macintosh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Rutherford Scattering</vt:lpstr>
      <vt:lpstr>Objectives</vt:lpstr>
      <vt:lpstr>Background- Plum Pudding Model</vt:lpstr>
      <vt:lpstr>Background- Rutherford Model</vt:lpstr>
      <vt:lpstr>Rutherford Scattering Formula- The Differential Cross Section</vt:lpstr>
      <vt:lpstr>Experimental Setup and Procedure</vt:lpstr>
      <vt:lpstr>Beam Intensity Profile</vt:lpstr>
      <vt:lpstr>Scattering Data</vt:lpstr>
      <vt:lpstr>PowerPoint Presentation</vt:lpstr>
      <vt:lpstr>Atomic Number of Gold Calculation</vt:lpstr>
      <vt:lpstr>Sources of Error</vt:lpstr>
      <vt:lpstr>PowerPoint Presentation</vt:lpstr>
      <vt:lpstr>Derivation of Rutherford Formula</vt:lpstr>
      <vt:lpstr>Multiple Scattering Calculation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Rutherford Scattering</dc:title>
  <dc:creator>Brandon Tran</dc:creator>
  <cp:lastModifiedBy>Brandon Tran</cp:lastModifiedBy>
  <cp:revision>40</cp:revision>
  <dcterms:created xsi:type="dcterms:W3CDTF">2019-04-05T22:32:58Z</dcterms:created>
  <dcterms:modified xsi:type="dcterms:W3CDTF">2019-04-23T20:58:53Z</dcterms:modified>
</cp:coreProperties>
</file>