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815938-159B-4164-92ED-5D3DA14FE38D}" type="datetimeFigureOut">
              <a:rPr lang="en-US" smtClean="0"/>
              <a:t>5/5/2015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6E797-55A4-4791-AA6D-A5695F722992}" type="slidenum">
              <a:rPr lang="en-US" smtClean="0"/>
              <a:t>‹#›</a:t>
            </a:fld>
            <a:endParaRPr lang="en-US"/>
          </a:p>
        </p:txBody>
      </p:sp>
    </p:spTree>
    <p:extLst>
      <p:ext uri="{BB962C8B-B14F-4D97-AF65-F5344CB8AC3E}">
        <p14:creationId xmlns:p14="http://schemas.microsoft.com/office/powerpoint/2010/main" val="4093589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815938-159B-4164-92ED-5D3DA14FE38D}" type="datetimeFigureOut">
              <a:rPr lang="en-US" smtClean="0"/>
              <a:t>5/5/2015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6E797-55A4-4791-AA6D-A5695F722992}" type="slidenum">
              <a:rPr lang="en-US" smtClean="0"/>
              <a:t>‹#›</a:t>
            </a:fld>
            <a:endParaRPr lang="en-US"/>
          </a:p>
        </p:txBody>
      </p:sp>
    </p:spTree>
    <p:extLst>
      <p:ext uri="{BB962C8B-B14F-4D97-AF65-F5344CB8AC3E}">
        <p14:creationId xmlns:p14="http://schemas.microsoft.com/office/powerpoint/2010/main" val="1025193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815938-159B-4164-92ED-5D3DA14FE38D}" type="datetimeFigureOut">
              <a:rPr lang="en-US" smtClean="0"/>
              <a:t>5/5/2015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6E797-55A4-4791-AA6D-A5695F722992}" type="slidenum">
              <a:rPr lang="en-US" smtClean="0"/>
              <a:t>‹#›</a:t>
            </a:fld>
            <a:endParaRPr lang="en-US"/>
          </a:p>
        </p:txBody>
      </p:sp>
    </p:spTree>
    <p:extLst>
      <p:ext uri="{BB962C8B-B14F-4D97-AF65-F5344CB8AC3E}">
        <p14:creationId xmlns:p14="http://schemas.microsoft.com/office/powerpoint/2010/main" val="161259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815938-159B-4164-92ED-5D3DA14FE38D}" type="datetimeFigureOut">
              <a:rPr lang="en-US" smtClean="0"/>
              <a:t>5/5/2015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6E797-55A4-4791-AA6D-A5695F722992}" type="slidenum">
              <a:rPr lang="en-US" smtClean="0"/>
              <a:t>‹#›</a:t>
            </a:fld>
            <a:endParaRPr lang="en-US"/>
          </a:p>
        </p:txBody>
      </p:sp>
    </p:spTree>
    <p:extLst>
      <p:ext uri="{BB962C8B-B14F-4D97-AF65-F5344CB8AC3E}">
        <p14:creationId xmlns:p14="http://schemas.microsoft.com/office/powerpoint/2010/main" val="3620870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815938-159B-4164-92ED-5D3DA14FE38D}" type="datetimeFigureOut">
              <a:rPr lang="en-US" smtClean="0"/>
              <a:t>5/5/2015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6E797-55A4-4791-AA6D-A5695F722992}" type="slidenum">
              <a:rPr lang="en-US" smtClean="0"/>
              <a:t>‹#›</a:t>
            </a:fld>
            <a:endParaRPr lang="en-US"/>
          </a:p>
        </p:txBody>
      </p:sp>
    </p:spTree>
    <p:extLst>
      <p:ext uri="{BB962C8B-B14F-4D97-AF65-F5344CB8AC3E}">
        <p14:creationId xmlns:p14="http://schemas.microsoft.com/office/powerpoint/2010/main" val="1018156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815938-159B-4164-92ED-5D3DA14FE38D}" type="datetimeFigureOut">
              <a:rPr lang="en-US" smtClean="0"/>
              <a:t>5/5/2015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B6E797-55A4-4791-AA6D-A5695F722992}" type="slidenum">
              <a:rPr lang="en-US" smtClean="0"/>
              <a:t>‹#›</a:t>
            </a:fld>
            <a:endParaRPr lang="en-US"/>
          </a:p>
        </p:txBody>
      </p:sp>
    </p:spTree>
    <p:extLst>
      <p:ext uri="{BB962C8B-B14F-4D97-AF65-F5344CB8AC3E}">
        <p14:creationId xmlns:p14="http://schemas.microsoft.com/office/powerpoint/2010/main" val="128136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815938-159B-4164-92ED-5D3DA14FE38D}" type="datetimeFigureOut">
              <a:rPr lang="en-US" smtClean="0"/>
              <a:t>5/5/2015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B6E797-55A4-4791-AA6D-A5695F722992}" type="slidenum">
              <a:rPr lang="en-US" smtClean="0"/>
              <a:t>‹#›</a:t>
            </a:fld>
            <a:endParaRPr lang="en-US"/>
          </a:p>
        </p:txBody>
      </p:sp>
    </p:spTree>
    <p:extLst>
      <p:ext uri="{BB962C8B-B14F-4D97-AF65-F5344CB8AC3E}">
        <p14:creationId xmlns:p14="http://schemas.microsoft.com/office/powerpoint/2010/main" val="1438608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815938-159B-4164-92ED-5D3DA14FE38D}" type="datetimeFigureOut">
              <a:rPr lang="en-US" smtClean="0"/>
              <a:t>5/5/2015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B6E797-55A4-4791-AA6D-A5695F722992}" type="slidenum">
              <a:rPr lang="en-US" smtClean="0"/>
              <a:t>‹#›</a:t>
            </a:fld>
            <a:endParaRPr lang="en-US"/>
          </a:p>
        </p:txBody>
      </p:sp>
    </p:spTree>
    <p:extLst>
      <p:ext uri="{BB962C8B-B14F-4D97-AF65-F5344CB8AC3E}">
        <p14:creationId xmlns:p14="http://schemas.microsoft.com/office/powerpoint/2010/main" val="1980760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815938-159B-4164-92ED-5D3DA14FE38D}" type="datetimeFigureOut">
              <a:rPr lang="en-US" smtClean="0"/>
              <a:t>5/5/2015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B6E797-55A4-4791-AA6D-A5695F722992}" type="slidenum">
              <a:rPr lang="en-US" smtClean="0"/>
              <a:t>‹#›</a:t>
            </a:fld>
            <a:endParaRPr lang="en-US"/>
          </a:p>
        </p:txBody>
      </p:sp>
    </p:spTree>
    <p:extLst>
      <p:ext uri="{BB962C8B-B14F-4D97-AF65-F5344CB8AC3E}">
        <p14:creationId xmlns:p14="http://schemas.microsoft.com/office/powerpoint/2010/main" val="64606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815938-159B-4164-92ED-5D3DA14FE38D}" type="datetimeFigureOut">
              <a:rPr lang="en-US" smtClean="0"/>
              <a:t>5/5/2015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B6E797-55A4-4791-AA6D-A5695F722992}" type="slidenum">
              <a:rPr lang="en-US" smtClean="0"/>
              <a:t>‹#›</a:t>
            </a:fld>
            <a:endParaRPr lang="en-US"/>
          </a:p>
        </p:txBody>
      </p:sp>
    </p:spTree>
    <p:extLst>
      <p:ext uri="{BB962C8B-B14F-4D97-AF65-F5344CB8AC3E}">
        <p14:creationId xmlns:p14="http://schemas.microsoft.com/office/powerpoint/2010/main" val="272621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815938-159B-4164-92ED-5D3DA14FE38D}" type="datetimeFigureOut">
              <a:rPr lang="en-US" smtClean="0"/>
              <a:t>5/5/2015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B6E797-55A4-4791-AA6D-A5695F722992}" type="slidenum">
              <a:rPr lang="en-US" smtClean="0"/>
              <a:t>‹#›</a:t>
            </a:fld>
            <a:endParaRPr lang="en-US"/>
          </a:p>
        </p:txBody>
      </p:sp>
    </p:spTree>
    <p:extLst>
      <p:ext uri="{BB962C8B-B14F-4D97-AF65-F5344CB8AC3E}">
        <p14:creationId xmlns:p14="http://schemas.microsoft.com/office/powerpoint/2010/main" val="834097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815938-159B-4164-92ED-5D3DA14FE38D}" type="datetimeFigureOut">
              <a:rPr lang="en-US" smtClean="0"/>
              <a:t>5/5/2015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6E797-55A4-4791-AA6D-A5695F722992}" type="slidenum">
              <a:rPr lang="en-US" smtClean="0"/>
              <a:t>‹#›</a:t>
            </a:fld>
            <a:endParaRPr lang="en-US"/>
          </a:p>
        </p:txBody>
      </p:sp>
    </p:spTree>
    <p:extLst>
      <p:ext uri="{BB962C8B-B14F-4D97-AF65-F5344CB8AC3E}">
        <p14:creationId xmlns:p14="http://schemas.microsoft.com/office/powerpoint/2010/main" val="3458232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492048"/>
          </a:xfrm>
        </p:spPr>
        <p:txBody>
          <a:bodyPr>
            <a:normAutofit fontScale="90000"/>
          </a:bodyPr>
          <a:lstStyle/>
          <a:p>
            <a:r>
              <a:rPr lang="en-US" sz="4000" b="1" dirty="0" smtClean="0"/>
              <a:t/>
            </a:r>
            <a:br>
              <a:rPr lang="en-US" sz="4000" b="1" dirty="0" smtClean="0"/>
            </a:br>
            <a:r>
              <a:rPr lang="en-US" sz="3100" b="1" dirty="0" smtClean="0"/>
              <a:t>ME 504 PROJECT</a:t>
            </a:r>
            <a:br>
              <a:rPr lang="en-US" sz="3100" b="1" dirty="0" smtClean="0"/>
            </a:br>
            <a:r>
              <a:rPr lang="en-US" sz="4000" b="1" dirty="0"/>
              <a:t/>
            </a:r>
            <a:br>
              <a:rPr lang="en-US" sz="4000" b="1" dirty="0"/>
            </a:br>
            <a:r>
              <a:rPr lang="en-US" sz="4000" b="1" dirty="0" smtClean="0"/>
              <a:t>NUMERICAL MODELING OF GRANULAR SALT</a:t>
            </a:r>
            <a:endParaRPr lang="en-US" sz="4000" b="1" dirty="0"/>
          </a:p>
        </p:txBody>
      </p:sp>
      <p:sp>
        <p:nvSpPr>
          <p:cNvPr id="3" name="Subtitle 2"/>
          <p:cNvSpPr>
            <a:spLocks noGrp="1"/>
          </p:cNvSpPr>
          <p:nvPr>
            <p:ph type="subTitle" idx="1"/>
          </p:nvPr>
        </p:nvSpPr>
        <p:spPr>
          <a:xfrm>
            <a:off x="1524000" y="3296992"/>
            <a:ext cx="9144000" cy="2446985"/>
          </a:xfrm>
        </p:spPr>
        <p:txBody>
          <a:bodyPr>
            <a:normAutofit fontScale="92500" lnSpcReduction="20000"/>
          </a:bodyPr>
          <a:lstStyle/>
          <a:p>
            <a:r>
              <a:rPr lang="en-US" sz="3100" dirty="0" smtClean="0"/>
              <a:t>BRANDON LAMPE</a:t>
            </a:r>
          </a:p>
          <a:p>
            <a:r>
              <a:rPr lang="en-US" sz="3100" dirty="0" smtClean="0"/>
              <a:t>LAXMI PANERU</a:t>
            </a:r>
          </a:p>
          <a:p>
            <a:endParaRPr lang="en-US" dirty="0" smtClean="0"/>
          </a:p>
          <a:p>
            <a:endParaRPr lang="en-US" dirty="0" smtClean="0"/>
          </a:p>
          <a:p>
            <a:endParaRPr lang="en-US" dirty="0"/>
          </a:p>
          <a:p>
            <a:r>
              <a:rPr lang="en-US" dirty="0" smtClean="0"/>
              <a:t>MAY 6</a:t>
            </a:r>
            <a:r>
              <a:rPr lang="en-US" baseline="30000" dirty="0" smtClean="0"/>
              <a:t>th</a:t>
            </a:r>
            <a:r>
              <a:rPr lang="en-US" dirty="0" smtClean="0"/>
              <a:t> , 2015</a:t>
            </a:r>
            <a:endParaRPr lang="en-US" dirty="0"/>
          </a:p>
        </p:txBody>
      </p:sp>
    </p:spTree>
    <p:extLst>
      <p:ext uri="{BB962C8B-B14F-4D97-AF65-F5344CB8AC3E}">
        <p14:creationId xmlns:p14="http://schemas.microsoft.com/office/powerpoint/2010/main" val="1926410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0484"/>
            <a:ext cx="10515600" cy="1325563"/>
          </a:xfrm>
        </p:spPr>
        <p:txBody>
          <a:bodyPr/>
          <a:lstStyle/>
          <a:p>
            <a:r>
              <a:rPr lang="en-US" sz="3200" b="1" dirty="0" smtClean="0"/>
              <a:t>CONVERGENCE STUDY RESULTS</a:t>
            </a:r>
            <a:endParaRPr lang="en-US" sz="3200" b="1" dirty="0"/>
          </a:p>
        </p:txBody>
      </p:sp>
      <p:pic>
        <p:nvPicPr>
          <p:cNvPr id="4" name="Content Placeholder 3"/>
          <p:cNvPicPr>
            <a:picLocks noGrp="1" noChangeAspect="1"/>
          </p:cNvPicPr>
          <p:nvPr>
            <p:ph idx="1"/>
          </p:nvPr>
        </p:nvPicPr>
        <p:blipFill>
          <a:blip r:embed="rId2"/>
          <a:stretch>
            <a:fillRect/>
          </a:stretch>
        </p:blipFill>
        <p:spPr>
          <a:xfrm>
            <a:off x="128399" y="721218"/>
            <a:ext cx="10883037" cy="5885644"/>
          </a:xfrm>
          <a:prstGeom prst="rect">
            <a:avLst/>
          </a:prstGeom>
        </p:spPr>
      </p:pic>
    </p:spTree>
    <p:extLst>
      <p:ext uri="{BB962C8B-B14F-4D97-AF65-F5344CB8AC3E}">
        <p14:creationId xmlns:p14="http://schemas.microsoft.com/office/powerpoint/2010/main" val="1861434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787"/>
            <a:ext cx="10515600" cy="1325563"/>
          </a:xfrm>
        </p:spPr>
        <p:txBody>
          <a:bodyPr>
            <a:normAutofit/>
          </a:bodyPr>
          <a:lstStyle/>
          <a:p>
            <a:r>
              <a:rPr lang="en-US" sz="3200" b="1" dirty="0" smtClean="0"/>
              <a:t>COMPARISION BETWEEN EXPERIMENTAL AND PREDICTED VOLUMETRIC CREEP STRAIN</a:t>
            </a:r>
            <a:endParaRPr lang="en-US" sz="3200" b="1" dirty="0"/>
          </a:p>
        </p:txBody>
      </p:sp>
      <p:pic>
        <p:nvPicPr>
          <p:cNvPr id="4" name="Content Placeholder 3"/>
          <p:cNvPicPr>
            <a:picLocks noGrp="1" noChangeAspect="1"/>
          </p:cNvPicPr>
          <p:nvPr>
            <p:ph idx="1"/>
          </p:nvPr>
        </p:nvPicPr>
        <p:blipFill>
          <a:blip r:embed="rId2"/>
          <a:stretch>
            <a:fillRect/>
          </a:stretch>
        </p:blipFill>
        <p:spPr>
          <a:xfrm>
            <a:off x="813679" y="1149776"/>
            <a:ext cx="9965883" cy="5379813"/>
          </a:xfrm>
          <a:prstGeom prst="rect">
            <a:avLst/>
          </a:prstGeom>
        </p:spPr>
      </p:pic>
    </p:spTree>
    <p:extLst>
      <p:ext uri="{BB962C8B-B14F-4D97-AF65-F5344CB8AC3E}">
        <p14:creationId xmlns:p14="http://schemas.microsoft.com/office/powerpoint/2010/main" val="1446021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66"/>
            <a:ext cx="10515600" cy="1325563"/>
          </a:xfrm>
        </p:spPr>
        <p:txBody>
          <a:bodyPr/>
          <a:lstStyle/>
          <a:p>
            <a:r>
              <a:rPr lang="en-US" sz="3200" b="1" dirty="0" smtClean="0"/>
              <a:t>CONCLUSION</a:t>
            </a:r>
            <a:endParaRPr lang="en-US" sz="3200" b="1" dirty="0"/>
          </a:p>
        </p:txBody>
      </p:sp>
      <p:sp>
        <p:nvSpPr>
          <p:cNvPr id="3" name="Content Placeholder 2"/>
          <p:cNvSpPr>
            <a:spLocks noGrp="1"/>
          </p:cNvSpPr>
          <p:nvPr>
            <p:ph idx="1"/>
          </p:nvPr>
        </p:nvSpPr>
        <p:spPr>
          <a:xfrm>
            <a:off x="838200" y="1398022"/>
            <a:ext cx="10515600" cy="5138670"/>
          </a:xfrm>
        </p:spPr>
        <p:txBody>
          <a:bodyPr>
            <a:normAutofit/>
          </a:bodyPr>
          <a:lstStyle/>
          <a:p>
            <a:r>
              <a:rPr lang="en-US" dirty="0" smtClean="0"/>
              <a:t>In the convergence study, very little deviation in results was observed, which is likely a result of the problem definition, that being a hydrostatic stress applied to an isotropic material.</a:t>
            </a:r>
          </a:p>
          <a:p>
            <a:r>
              <a:rPr lang="en-US" dirty="0" smtClean="0"/>
              <a:t>The influence of end friction was at least partially captured by the FE model, which is apparent by the additional stress near the end of specimen and reduced deformation near the specimen ends.</a:t>
            </a:r>
          </a:p>
          <a:p>
            <a:r>
              <a:rPr lang="en-US" dirty="0" smtClean="0"/>
              <a:t>Both constitutive models are capable of predicting volumetric strain, similar to those measured during creep test.</a:t>
            </a:r>
            <a:endParaRPr lang="en-US" dirty="0"/>
          </a:p>
        </p:txBody>
      </p:sp>
    </p:spTree>
    <p:extLst>
      <p:ext uri="{BB962C8B-B14F-4D97-AF65-F5344CB8AC3E}">
        <p14:creationId xmlns:p14="http://schemas.microsoft.com/office/powerpoint/2010/main" val="3106168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838200" y="2717441"/>
            <a:ext cx="10515600" cy="3459521"/>
          </a:xfrm>
        </p:spPr>
        <p:txBody>
          <a:bodyPr/>
          <a:lstStyle/>
          <a:p>
            <a:pPr marL="0" indent="0" algn="ctr">
              <a:buNone/>
            </a:pPr>
            <a:r>
              <a:rPr lang="en-US" sz="6000" dirty="0" smtClean="0"/>
              <a:t>THANK YOU</a:t>
            </a:r>
            <a:endParaRPr lang="en-US" dirty="0"/>
          </a:p>
        </p:txBody>
      </p:sp>
    </p:spTree>
    <p:extLst>
      <p:ext uri="{BB962C8B-B14F-4D97-AF65-F5344CB8AC3E}">
        <p14:creationId xmlns:p14="http://schemas.microsoft.com/office/powerpoint/2010/main" val="2376594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1261" y="3013707"/>
            <a:ext cx="4197626" cy="536396"/>
          </a:xfrm>
        </p:spPr>
        <p:txBody>
          <a:bodyPr>
            <a:noAutofit/>
          </a:bodyPr>
          <a:lstStyle/>
          <a:p>
            <a:r>
              <a:rPr lang="en-US" sz="2000" b="1" dirty="0" smtClean="0"/>
              <a:t>Fig 1: </a:t>
            </a:r>
            <a:r>
              <a:rPr lang="en-US" sz="2000" dirty="0" smtClean="0"/>
              <a:t>Nuclear waste being transported to WIPP facility for safe disposal.</a:t>
            </a:r>
            <a:endParaRPr lang="en-US" sz="2000" dirty="0"/>
          </a:p>
        </p:txBody>
      </p:sp>
      <p:sp>
        <p:nvSpPr>
          <p:cNvPr id="3" name="Content Placeholder 2"/>
          <p:cNvSpPr>
            <a:spLocks noGrp="1"/>
          </p:cNvSpPr>
          <p:nvPr>
            <p:ph idx="1"/>
          </p:nvPr>
        </p:nvSpPr>
        <p:spPr>
          <a:xfrm>
            <a:off x="838200" y="774072"/>
            <a:ext cx="6773214" cy="2076674"/>
          </a:xfrm>
        </p:spPr>
        <p:txBody>
          <a:bodyPr/>
          <a:lstStyle/>
          <a:p>
            <a:r>
              <a:rPr lang="en-US" sz="2400" dirty="0" smtClean="0"/>
              <a:t>Salt is widely used for sealing the Waste Isolation Pilot Plant’s (WIPP) shafts, drifts, and boreholes.</a:t>
            </a:r>
          </a:p>
          <a:p>
            <a:r>
              <a:rPr lang="en-US" sz="2400" dirty="0" smtClean="0"/>
              <a:t>Salt’s adequacy as a sealing material is dependent on the intrinsic permeability, whereas permeability is related to pore volume.</a:t>
            </a:r>
          </a:p>
          <a:p>
            <a:pPr marL="0" indent="0">
              <a:buNone/>
            </a:pPr>
            <a:endParaRPr lang="en-US" dirty="0"/>
          </a:p>
        </p:txBody>
      </p:sp>
      <p:sp>
        <p:nvSpPr>
          <p:cNvPr id="4" name="Title 1"/>
          <p:cNvSpPr txBox="1">
            <a:spLocks/>
          </p:cNvSpPr>
          <p:nvPr/>
        </p:nvSpPr>
        <p:spPr>
          <a:xfrm>
            <a:off x="851079" y="246039"/>
            <a:ext cx="10515600" cy="53639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INTRODUCTION</a:t>
            </a:r>
            <a:endParaRPr lang="en-US" sz="3200" b="1" dirty="0"/>
          </a:p>
        </p:txBody>
      </p:sp>
      <p:sp>
        <p:nvSpPr>
          <p:cNvPr id="6" name="Content Placeholder 2"/>
          <p:cNvSpPr txBox="1">
            <a:spLocks/>
          </p:cNvSpPr>
          <p:nvPr/>
        </p:nvSpPr>
        <p:spPr>
          <a:xfrm>
            <a:off x="838200" y="3488082"/>
            <a:ext cx="6773214" cy="29649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Our objective is to predict volumetric strain from creep test data, performed earlier and recently at Sandia National Laboratories.</a:t>
            </a:r>
          </a:p>
          <a:p>
            <a:r>
              <a:rPr lang="en-US" sz="2400" dirty="0" smtClean="0"/>
              <a:t>The numerical results from time dependent volumetric strain measured under a constant stress are analyzed using some constitutive models, and compared with results from </a:t>
            </a:r>
            <a:r>
              <a:rPr lang="en-US" sz="2400" dirty="0" err="1" smtClean="0"/>
              <a:t>Abaqus</a:t>
            </a:r>
            <a:r>
              <a:rPr lang="en-US" sz="2400" dirty="0" smtClean="0"/>
              <a:t> simulations.</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414" y="208317"/>
            <a:ext cx="3742386" cy="2789356"/>
          </a:xfrm>
          <a:prstGeom prst="rect">
            <a:avLst/>
          </a:prstGeom>
        </p:spPr>
      </p:pic>
      <p:sp>
        <p:nvSpPr>
          <p:cNvPr id="8" name="Title 1"/>
          <p:cNvSpPr txBox="1">
            <a:spLocks/>
          </p:cNvSpPr>
          <p:nvPr/>
        </p:nvSpPr>
        <p:spPr>
          <a:xfrm>
            <a:off x="926205" y="2874356"/>
            <a:ext cx="10515600" cy="53639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OBJECTIVE</a:t>
            </a:r>
            <a:endParaRPr lang="en-US" sz="3200" b="1"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1414" y="3583492"/>
            <a:ext cx="3742386" cy="2505617"/>
          </a:xfrm>
          <a:prstGeom prst="rect">
            <a:avLst/>
          </a:prstGeom>
        </p:spPr>
      </p:pic>
      <p:sp>
        <p:nvSpPr>
          <p:cNvPr id="10" name="Title 1"/>
          <p:cNvSpPr txBox="1">
            <a:spLocks/>
          </p:cNvSpPr>
          <p:nvPr/>
        </p:nvSpPr>
        <p:spPr>
          <a:xfrm>
            <a:off x="7572777" y="6120526"/>
            <a:ext cx="4197626" cy="53639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t>Fig 2: </a:t>
            </a:r>
            <a:r>
              <a:rPr lang="en-US" sz="2000" dirty="0" smtClean="0"/>
              <a:t>Salt as a medium of nuclear waste disposal in repository.</a:t>
            </a:r>
            <a:endParaRPr lang="en-US" sz="2000" dirty="0"/>
          </a:p>
        </p:txBody>
      </p:sp>
    </p:spTree>
    <p:extLst>
      <p:ext uri="{BB962C8B-B14F-4D97-AF65-F5344CB8AC3E}">
        <p14:creationId xmlns:p14="http://schemas.microsoft.com/office/powerpoint/2010/main" val="4107058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3916"/>
            <a:ext cx="5150476" cy="678064"/>
          </a:xfrm>
        </p:spPr>
        <p:txBody>
          <a:bodyPr>
            <a:normAutofit/>
          </a:bodyPr>
          <a:lstStyle/>
          <a:p>
            <a:r>
              <a:rPr lang="en-US" sz="3200" b="1" dirty="0" smtClean="0"/>
              <a:t>EXPERIMENTAL SETUP</a:t>
            </a:r>
            <a:endParaRPr lang="en-US" sz="3200" b="1" dirty="0"/>
          </a:p>
        </p:txBody>
      </p:sp>
      <p:sp>
        <p:nvSpPr>
          <p:cNvPr id="3" name="Content Placeholder 2"/>
          <p:cNvSpPr>
            <a:spLocks noGrp="1"/>
          </p:cNvSpPr>
          <p:nvPr>
            <p:ph idx="1"/>
          </p:nvPr>
        </p:nvSpPr>
        <p:spPr>
          <a:xfrm>
            <a:off x="838200" y="1529409"/>
            <a:ext cx="5150476" cy="4794116"/>
          </a:xfrm>
        </p:spPr>
        <p:txBody>
          <a:bodyPr>
            <a:normAutofit/>
          </a:bodyPr>
          <a:lstStyle/>
          <a:p>
            <a:r>
              <a:rPr lang="en-US" sz="2400" dirty="0" smtClean="0"/>
              <a:t>Salt material was subjected to a </a:t>
            </a:r>
            <a:r>
              <a:rPr lang="en-US" sz="2400" dirty="0" err="1" smtClean="0"/>
              <a:t>triaxial</a:t>
            </a:r>
            <a:r>
              <a:rPr lang="en-US" sz="2400" dirty="0" smtClean="0"/>
              <a:t> test with confining pressure of 20 </a:t>
            </a:r>
            <a:r>
              <a:rPr lang="en-US" sz="2400" dirty="0" err="1" smtClean="0"/>
              <a:t>Mpa</a:t>
            </a:r>
            <a:r>
              <a:rPr lang="en-US" sz="2400" dirty="0" smtClean="0"/>
              <a:t> and axial force was applied via a hydraulic ram.</a:t>
            </a:r>
          </a:p>
          <a:p>
            <a:r>
              <a:rPr lang="en-US" sz="2400" dirty="0" smtClean="0"/>
              <a:t>Axial displacement was measured by linear variable differential transformers (LVDTs).</a:t>
            </a:r>
          </a:p>
          <a:p>
            <a:r>
              <a:rPr lang="en-US" sz="2400" dirty="0" smtClean="0"/>
              <a:t>Lateral deformation was measured by a pair of Schuler gages.</a:t>
            </a:r>
          </a:p>
          <a:p>
            <a:r>
              <a:rPr lang="en-US" sz="2400" dirty="0" smtClean="0"/>
              <a:t>Volumetric strain was measured with a dilatometer.</a:t>
            </a:r>
          </a:p>
          <a:p>
            <a:endParaRPr lang="en-US"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3499" y="12878"/>
            <a:ext cx="3087930" cy="327834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36405" y="3213946"/>
            <a:ext cx="2653047" cy="312659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47032" y="3226825"/>
            <a:ext cx="2562897" cy="3153270"/>
          </a:xfrm>
          <a:prstGeom prst="rect">
            <a:avLst/>
          </a:prstGeom>
        </p:spPr>
      </p:pic>
      <p:sp>
        <p:nvSpPr>
          <p:cNvPr id="7" name="Title 1"/>
          <p:cNvSpPr txBox="1">
            <a:spLocks/>
          </p:cNvSpPr>
          <p:nvPr/>
        </p:nvSpPr>
        <p:spPr>
          <a:xfrm>
            <a:off x="9417462" y="845829"/>
            <a:ext cx="2884865" cy="53639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t>Fig 3: Approximate specimen geometry.</a:t>
            </a:r>
            <a:endParaRPr lang="en-US" sz="2000" dirty="0"/>
          </a:p>
        </p:txBody>
      </p:sp>
      <p:sp>
        <p:nvSpPr>
          <p:cNvPr id="8" name="Title 1"/>
          <p:cNvSpPr txBox="1">
            <a:spLocks/>
          </p:cNvSpPr>
          <p:nvPr/>
        </p:nvSpPr>
        <p:spPr>
          <a:xfrm>
            <a:off x="6262136" y="6277063"/>
            <a:ext cx="5586430" cy="53639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t>Fig 4: Specimen before (left) and after (right) the test.</a:t>
            </a:r>
            <a:endParaRPr lang="en-US" sz="2000" dirty="0"/>
          </a:p>
        </p:txBody>
      </p:sp>
    </p:spTree>
    <p:extLst>
      <p:ext uri="{BB962C8B-B14F-4D97-AF65-F5344CB8AC3E}">
        <p14:creationId xmlns:p14="http://schemas.microsoft.com/office/powerpoint/2010/main" val="992275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311"/>
            <a:ext cx="10515600" cy="1325563"/>
          </a:xfrm>
        </p:spPr>
        <p:txBody>
          <a:bodyPr/>
          <a:lstStyle/>
          <a:p>
            <a:r>
              <a:rPr lang="en-US" sz="3200" b="1" dirty="0" smtClean="0"/>
              <a:t>CONSTITUTIVE MODELS</a:t>
            </a:r>
            <a:endParaRPr lang="en-US" sz="3200" b="1" dirty="0"/>
          </a:p>
        </p:txBody>
      </p:sp>
      <p:sp>
        <p:nvSpPr>
          <p:cNvPr id="3" name="Content Placeholder 2"/>
          <p:cNvSpPr>
            <a:spLocks noGrp="1"/>
          </p:cNvSpPr>
          <p:nvPr>
            <p:ph idx="1"/>
          </p:nvPr>
        </p:nvSpPr>
        <p:spPr>
          <a:xfrm>
            <a:off x="838200" y="1413505"/>
            <a:ext cx="10515600" cy="5013056"/>
          </a:xfrm>
        </p:spPr>
        <p:txBody>
          <a:bodyPr/>
          <a:lstStyle/>
          <a:p>
            <a:r>
              <a:rPr lang="en-US" dirty="0" smtClean="0"/>
              <a:t>Simulations of time dependent deformations during a creep were performed using the following constitutive models.</a:t>
            </a:r>
          </a:p>
          <a:p>
            <a:pPr marL="514350" indent="-514350">
              <a:buFont typeface="+mj-lt"/>
              <a:buAutoNum type="arabicPeriod"/>
            </a:pPr>
            <a:r>
              <a:rPr lang="en-US" dirty="0" smtClean="0"/>
              <a:t>Linear isotropic viscoelasticity</a:t>
            </a:r>
          </a:p>
          <a:p>
            <a:pPr marL="514350" indent="-514350">
              <a:buFont typeface="+mj-lt"/>
              <a:buAutoNum type="arabicPeriod"/>
            </a:pPr>
            <a:r>
              <a:rPr lang="en-US" dirty="0" smtClean="0"/>
              <a:t>Nonlinear isotropic </a:t>
            </a:r>
            <a:r>
              <a:rPr lang="en-US" dirty="0" err="1" smtClean="0"/>
              <a:t>viscoplasticity</a:t>
            </a:r>
            <a:r>
              <a:rPr lang="en-US" dirty="0" smtClean="0"/>
              <a:t> (CS model)</a:t>
            </a:r>
          </a:p>
          <a:p>
            <a:r>
              <a:rPr lang="en-US" dirty="0" smtClean="0"/>
              <a:t>These models predict time dependent deformation, which is an observed phenomenon with crushed salt.</a:t>
            </a:r>
          </a:p>
          <a:p>
            <a:r>
              <a:rPr lang="en-US" dirty="0" smtClean="0"/>
              <a:t>Isotropic elasticity tensor values used were:</a:t>
            </a:r>
          </a:p>
          <a:p>
            <a:pPr>
              <a:buFont typeface="Wingdings" panose="05000000000000000000" pitchFamily="2" charset="2"/>
              <a:buChar char="Ø"/>
            </a:pPr>
            <a:r>
              <a:rPr lang="en-US" dirty="0" smtClean="0"/>
              <a:t>Young’s modulus = 5,625 </a:t>
            </a:r>
            <a:r>
              <a:rPr lang="en-US" dirty="0" err="1" smtClean="0"/>
              <a:t>Mpa</a:t>
            </a:r>
            <a:endParaRPr lang="en-US" dirty="0" smtClean="0"/>
          </a:p>
          <a:p>
            <a:pPr>
              <a:buFont typeface="Wingdings" panose="05000000000000000000" pitchFamily="2" charset="2"/>
              <a:buChar char="Ø"/>
            </a:pPr>
            <a:r>
              <a:rPr lang="en-US" dirty="0" err="1" smtClean="0"/>
              <a:t>Poission’s</a:t>
            </a:r>
            <a:r>
              <a:rPr lang="en-US" dirty="0" smtClean="0"/>
              <a:t> ratio = 0.75</a:t>
            </a:r>
            <a:endParaRPr lang="en-US" dirty="0"/>
          </a:p>
        </p:txBody>
      </p:sp>
    </p:spTree>
    <p:extLst>
      <p:ext uri="{BB962C8B-B14F-4D97-AF65-F5344CB8AC3E}">
        <p14:creationId xmlns:p14="http://schemas.microsoft.com/office/powerpoint/2010/main" val="805726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782"/>
            <a:ext cx="10515600" cy="774599"/>
          </a:xfrm>
        </p:spPr>
        <p:txBody>
          <a:bodyPr/>
          <a:lstStyle/>
          <a:p>
            <a:r>
              <a:rPr lang="en-US" sz="3200" b="1" dirty="0" smtClean="0"/>
              <a:t>LINEAR ISOTROPIC VISCOELASTIC MODEL</a:t>
            </a:r>
            <a:endParaRPr lang="en-US" sz="3200" b="1" dirty="0"/>
          </a:p>
        </p:txBody>
      </p:sp>
      <p:sp>
        <p:nvSpPr>
          <p:cNvPr id="3" name="Content Placeholder 2"/>
          <p:cNvSpPr>
            <a:spLocks noGrp="1"/>
          </p:cNvSpPr>
          <p:nvPr>
            <p:ph idx="1"/>
          </p:nvPr>
        </p:nvSpPr>
        <p:spPr>
          <a:xfrm>
            <a:off x="838200" y="735817"/>
            <a:ext cx="10515600" cy="5703620"/>
          </a:xfrm>
        </p:spPr>
        <p:txBody>
          <a:bodyPr>
            <a:normAutofit/>
          </a:bodyPr>
          <a:lstStyle/>
          <a:p>
            <a:r>
              <a:rPr lang="en-US" sz="2400" dirty="0" smtClean="0"/>
              <a:t>The integral form of equation for linear isotropic viscoelastic material under hydrostatic stress utilized by </a:t>
            </a:r>
            <a:r>
              <a:rPr lang="en-US" sz="2400" dirty="0" err="1" smtClean="0"/>
              <a:t>Abaqus</a:t>
            </a:r>
            <a:r>
              <a:rPr lang="en-US" sz="2400" dirty="0" smtClean="0"/>
              <a:t> is;</a:t>
            </a:r>
          </a:p>
          <a:p>
            <a:endParaRPr lang="en-US" sz="2400" dirty="0"/>
          </a:p>
          <a:p>
            <a:r>
              <a:rPr lang="en-US" sz="2400" dirty="0" smtClean="0"/>
              <a:t>Stress was defined in terms of a reduced time (</a:t>
            </a:r>
            <a:r>
              <a:rPr lang="el-GR" sz="2400" dirty="0" smtClean="0">
                <a:latin typeface="Calibri" panose="020F0502020204030204" pitchFamily="34" charset="0"/>
              </a:rPr>
              <a:t>τ</a:t>
            </a:r>
            <a:r>
              <a:rPr lang="en-US" sz="2400" dirty="0" smtClean="0">
                <a:latin typeface="Calibri" panose="020F0502020204030204" pitchFamily="34" charset="0"/>
              </a:rPr>
              <a:t>), which is related to the simulation time </a:t>
            </a:r>
            <a:r>
              <a:rPr lang="en-US" sz="2400" dirty="0">
                <a:latin typeface="Calibri" panose="020F0502020204030204" pitchFamily="34" charset="0"/>
              </a:rPr>
              <a:t>t</a:t>
            </a:r>
            <a:r>
              <a:rPr lang="en-US" sz="2400" dirty="0" smtClean="0">
                <a:latin typeface="Calibri" panose="020F0502020204030204" pitchFamily="34" charset="0"/>
              </a:rPr>
              <a:t>hrough equation;</a:t>
            </a:r>
          </a:p>
          <a:p>
            <a:endParaRPr lang="en-US" sz="2400" dirty="0">
              <a:latin typeface="Calibri" panose="020F0502020204030204" pitchFamily="34" charset="0"/>
            </a:endParaRPr>
          </a:p>
          <a:p>
            <a:endParaRPr lang="en-US" sz="2400" dirty="0" smtClean="0">
              <a:latin typeface="Calibri" panose="020F0502020204030204" pitchFamily="34" charset="0"/>
            </a:endParaRPr>
          </a:p>
          <a:p>
            <a:r>
              <a:rPr lang="en-US" sz="2400" dirty="0" smtClean="0"/>
              <a:t>The relaxation functions, K(</a:t>
            </a:r>
            <a:r>
              <a:rPr lang="el-GR" sz="2400" dirty="0" smtClean="0">
                <a:latin typeface="Calibri" panose="020F0502020204030204" pitchFamily="34" charset="0"/>
              </a:rPr>
              <a:t>τ</a:t>
            </a:r>
            <a:r>
              <a:rPr lang="en-US" sz="2400" dirty="0" smtClean="0">
                <a:latin typeface="Calibri" panose="020F0502020204030204" pitchFamily="34" charset="0"/>
              </a:rPr>
              <a:t>) and G(</a:t>
            </a:r>
            <a:r>
              <a:rPr lang="el-GR" sz="2400" dirty="0" smtClean="0">
                <a:latin typeface="Calibri" panose="020F0502020204030204" pitchFamily="34" charset="0"/>
              </a:rPr>
              <a:t>τ</a:t>
            </a:r>
            <a:r>
              <a:rPr lang="en-US" sz="2400" dirty="0" smtClean="0">
                <a:latin typeface="Calibri" panose="020F0502020204030204" pitchFamily="34" charset="0"/>
              </a:rPr>
              <a:t>)</a:t>
            </a:r>
          </a:p>
          <a:p>
            <a:pPr marL="0" indent="0">
              <a:buNone/>
            </a:pPr>
            <a:r>
              <a:rPr lang="en-US" sz="2400" dirty="0">
                <a:latin typeface="Calibri" panose="020F0502020204030204" pitchFamily="34" charset="0"/>
              </a:rPr>
              <a:t> </a:t>
            </a:r>
            <a:r>
              <a:rPr lang="en-US" sz="2400" dirty="0" smtClean="0">
                <a:latin typeface="Calibri" panose="020F0502020204030204" pitchFamily="34" charset="0"/>
              </a:rPr>
              <a:t>    were defined in terms of </a:t>
            </a:r>
            <a:r>
              <a:rPr lang="en-US" sz="2400" dirty="0" err="1" smtClean="0">
                <a:latin typeface="Calibri" panose="020F0502020204030204" pitchFamily="34" charset="0"/>
              </a:rPr>
              <a:t>Proney</a:t>
            </a:r>
            <a:r>
              <a:rPr lang="en-US" sz="2400" dirty="0" smtClean="0">
                <a:latin typeface="Calibri" panose="020F0502020204030204" pitchFamily="34" charset="0"/>
              </a:rPr>
              <a:t> series as;</a:t>
            </a:r>
          </a:p>
          <a:p>
            <a:pPr marL="0" indent="0">
              <a:buNone/>
            </a:pPr>
            <a:endParaRPr lang="en-US" sz="2400" dirty="0" smtClean="0">
              <a:latin typeface="Calibri" panose="020F0502020204030204" pitchFamily="34" charset="0"/>
            </a:endParaRPr>
          </a:p>
          <a:p>
            <a:r>
              <a:rPr lang="en-US" sz="2400" dirty="0" smtClean="0">
                <a:latin typeface="Calibri" panose="020F0502020204030204" pitchFamily="34" charset="0"/>
              </a:rPr>
              <a:t>The </a:t>
            </a:r>
            <a:r>
              <a:rPr lang="en-US" sz="2400" dirty="0" err="1" smtClean="0">
                <a:latin typeface="Calibri" panose="020F0502020204030204" pitchFamily="34" charset="0"/>
              </a:rPr>
              <a:t>Proney</a:t>
            </a:r>
            <a:r>
              <a:rPr lang="en-US" sz="2400" dirty="0" smtClean="0">
                <a:latin typeface="Calibri" panose="020F0502020204030204" pitchFamily="34" charset="0"/>
              </a:rPr>
              <a:t> series parameters are;</a:t>
            </a:r>
            <a:endParaRPr lang="en-US" sz="2400" dirty="0" smtClean="0"/>
          </a:p>
        </p:txBody>
      </p:sp>
      <p:pic>
        <p:nvPicPr>
          <p:cNvPr id="5" name="Picture 4"/>
          <p:cNvPicPr>
            <a:picLocks noChangeAspect="1"/>
          </p:cNvPicPr>
          <p:nvPr/>
        </p:nvPicPr>
        <p:blipFill>
          <a:blip r:embed="rId2"/>
          <a:stretch>
            <a:fillRect/>
          </a:stretch>
        </p:blipFill>
        <p:spPr>
          <a:xfrm>
            <a:off x="3336163" y="2652923"/>
            <a:ext cx="3571216" cy="1098741"/>
          </a:xfrm>
          <a:prstGeom prst="rect">
            <a:avLst/>
          </a:prstGeom>
        </p:spPr>
      </p:pic>
      <p:pic>
        <p:nvPicPr>
          <p:cNvPr id="6" name="Picture 5"/>
          <p:cNvPicPr>
            <a:picLocks noChangeAspect="1"/>
          </p:cNvPicPr>
          <p:nvPr/>
        </p:nvPicPr>
        <p:blipFill>
          <a:blip r:embed="rId3"/>
          <a:stretch>
            <a:fillRect/>
          </a:stretch>
        </p:blipFill>
        <p:spPr>
          <a:xfrm>
            <a:off x="2616830" y="1458866"/>
            <a:ext cx="5009881" cy="583123"/>
          </a:xfrm>
          <a:prstGeom prst="rect">
            <a:avLst/>
          </a:prstGeom>
        </p:spPr>
      </p:pic>
      <p:pic>
        <p:nvPicPr>
          <p:cNvPr id="7" name="Picture 6"/>
          <p:cNvPicPr>
            <a:picLocks noChangeAspect="1"/>
          </p:cNvPicPr>
          <p:nvPr/>
        </p:nvPicPr>
        <p:blipFill>
          <a:blip r:embed="rId4"/>
          <a:stretch>
            <a:fillRect/>
          </a:stretch>
        </p:blipFill>
        <p:spPr>
          <a:xfrm>
            <a:off x="7006106" y="3506945"/>
            <a:ext cx="3258354" cy="1361270"/>
          </a:xfrm>
          <a:prstGeom prst="rect">
            <a:avLst/>
          </a:prstGeom>
        </p:spPr>
      </p:pic>
      <p:pic>
        <p:nvPicPr>
          <p:cNvPr id="8" name="Picture 7"/>
          <p:cNvPicPr>
            <a:picLocks noChangeAspect="1"/>
          </p:cNvPicPr>
          <p:nvPr/>
        </p:nvPicPr>
        <p:blipFill>
          <a:blip r:embed="rId5"/>
          <a:stretch>
            <a:fillRect/>
          </a:stretch>
        </p:blipFill>
        <p:spPr>
          <a:xfrm>
            <a:off x="5668782" y="5026582"/>
            <a:ext cx="3491316" cy="1013608"/>
          </a:xfrm>
          <a:prstGeom prst="rect">
            <a:avLst/>
          </a:prstGeom>
        </p:spPr>
      </p:pic>
    </p:spTree>
    <p:extLst>
      <p:ext uri="{BB962C8B-B14F-4D97-AF65-F5344CB8AC3E}">
        <p14:creationId xmlns:p14="http://schemas.microsoft.com/office/powerpoint/2010/main" val="3782903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39427"/>
          </a:xfrm>
        </p:spPr>
        <p:txBody>
          <a:bodyPr/>
          <a:lstStyle/>
          <a:p>
            <a:r>
              <a:rPr lang="en-US" sz="3200" b="1" dirty="0" smtClean="0"/>
              <a:t>CS CONSTITUTIVE MODEL</a:t>
            </a:r>
            <a:endParaRPr lang="en-US" sz="3200" b="1" dirty="0"/>
          </a:p>
        </p:txBody>
      </p:sp>
      <p:sp>
        <p:nvSpPr>
          <p:cNvPr id="3" name="Content Placeholder 2"/>
          <p:cNvSpPr>
            <a:spLocks noGrp="1"/>
          </p:cNvSpPr>
          <p:nvPr>
            <p:ph idx="1"/>
          </p:nvPr>
        </p:nvSpPr>
        <p:spPr>
          <a:xfrm>
            <a:off x="838200" y="639427"/>
            <a:ext cx="10515600" cy="5954556"/>
          </a:xfrm>
        </p:spPr>
        <p:txBody>
          <a:bodyPr/>
          <a:lstStyle/>
          <a:p>
            <a:r>
              <a:rPr lang="en-US" sz="2400" dirty="0" smtClean="0"/>
              <a:t>The CS Model captures the </a:t>
            </a:r>
            <a:r>
              <a:rPr lang="en-US" sz="2400" dirty="0" err="1" smtClean="0"/>
              <a:t>operature</a:t>
            </a:r>
            <a:r>
              <a:rPr lang="en-US" sz="2400" dirty="0" smtClean="0"/>
              <a:t> deformation mechanisms in crushed salt, and dislocation creep, which is defined by;</a:t>
            </a:r>
          </a:p>
          <a:p>
            <a:endParaRPr lang="en-US" dirty="0" smtClean="0"/>
          </a:p>
          <a:p>
            <a:endParaRPr lang="en-US" dirty="0"/>
          </a:p>
          <a:p>
            <a:r>
              <a:rPr lang="en-US" sz="2400" dirty="0" smtClean="0"/>
              <a:t>The 13 parameters in CS Model were</a:t>
            </a:r>
          </a:p>
          <a:p>
            <a:pPr marL="0" indent="0">
              <a:buNone/>
            </a:pPr>
            <a:r>
              <a:rPr lang="en-US" sz="2400" dirty="0"/>
              <a:t> </a:t>
            </a:r>
            <a:r>
              <a:rPr lang="en-US" sz="2400" dirty="0" smtClean="0"/>
              <a:t>  fit using Markov Chain Monte Carlo</a:t>
            </a:r>
          </a:p>
          <a:p>
            <a:pPr marL="0" indent="0">
              <a:buNone/>
            </a:pPr>
            <a:r>
              <a:rPr lang="en-US" sz="2400" dirty="0"/>
              <a:t> </a:t>
            </a:r>
            <a:r>
              <a:rPr lang="en-US" sz="2400" dirty="0" smtClean="0"/>
              <a:t>  (MCMC) method, performed in R </a:t>
            </a:r>
          </a:p>
          <a:p>
            <a:pPr marL="0" indent="0">
              <a:buNone/>
            </a:pPr>
            <a:r>
              <a:rPr lang="en-US" sz="2400" dirty="0"/>
              <a:t> </a:t>
            </a:r>
            <a:r>
              <a:rPr lang="en-US" sz="2400" dirty="0" smtClean="0"/>
              <a:t>  programming language.</a:t>
            </a:r>
            <a:endParaRPr lang="en-US" sz="2400" dirty="0"/>
          </a:p>
          <a:p>
            <a:r>
              <a:rPr lang="en-US" sz="2400" dirty="0" smtClean="0"/>
              <a:t>The predicted strain resulting from pressure </a:t>
            </a:r>
          </a:p>
          <a:p>
            <a:pPr marL="0" indent="0">
              <a:buNone/>
            </a:pPr>
            <a:r>
              <a:rPr lang="en-US" sz="2400" dirty="0" smtClean="0"/>
              <a:t>    </a:t>
            </a:r>
            <a:r>
              <a:rPr lang="en-US" sz="2400" dirty="0" err="1"/>
              <a:t>s</a:t>
            </a:r>
            <a:r>
              <a:rPr lang="en-US" sz="2400" dirty="0" err="1" smtClean="0"/>
              <a:t>olutioning</a:t>
            </a:r>
            <a:r>
              <a:rPr lang="en-US" sz="2400" dirty="0" smtClean="0"/>
              <a:t> is defined by;</a:t>
            </a:r>
          </a:p>
          <a:p>
            <a:pPr marL="0" indent="0">
              <a:buNone/>
            </a:pPr>
            <a:endParaRPr lang="en-US" sz="2400" dirty="0"/>
          </a:p>
        </p:txBody>
      </p:sp>
      <p:pic>
        <p:nvPicPr>
          <p:cNvPr id="4" name="Picture 3"/>
          <p:cNvPicPr>
            <a:picLocks noChangeAspect="1"/>
          </p:cNvPicPr>
          <p:nvPr/>
        </p:nvPicPr>
        <p:blipFill>
          <a:blip r:embed="rId2"/>
          <a:stretch>
            <a:fillRect/>
          </a:stretch>
        </p:blipFill>
        <p:spPr>
          <a:xfrm>
            <a:off x="1083568" y="1317492"/>
            <a:ext cx="4171011" cy="120676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642" y="1317492"/>
            <a:ext cx="4938738" cy="5369673"/>
          </a:xfrm>
          <a:prstGeom prst="rect">
            <a:avLst/>
          </a:prstGeom>
        </p:spPr>
      </p:pic>
      <p:pic>
        <p:nvPicPr>
          <p:cNvPr id="6" name="Picture 5"/>
          <p:cNvPicPr>
            <a:picLocks noChangeAspect="1"/>
          </p:cNvPicPr>
          <p:nvPr/>
        </p:nvPicPr>
        <p:blipFill>
          <a:blip r:embed="rId4"/>
          <a:stretch>
            <a:fillRect/>
          </a:stretch>
        </p:blipFill>
        <p:spPr>
          <a:xfrm>
            <a:off x="1083568" y="5228823"/>
            <a:ext cx="5330111" cy="1249250"/>
          </a:xfrm>
          <a:prstGeom prst="rect">
            <a:avLst/>
          </a:prstGeom>
        </p:spPr>
      </p:pic>
    </p:spTree>
    <p:extLst>
      <p:ext uri="{BB962C8B-B14F-4D97-AF65-F5344CB8AC3E}">
        <p14:creationId xmlns:p14="http://schemas.microsoft.com/office/powerpoint/2010/main" val="3086521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5637"/>
            <a:ext cx="10515600" cy="703821"/>
          </a:xfrm>
        </p:spPr>
        <p:txBody>
          <a:bodyPr>
            <a:normAutofit/>
          </a:bodyPr>
          <a:lstStyle/>
          <a:p>
            <a:r>
              <a:rPr lang="en-US" sz="3000" b="1" dirty="0" smtClean="0"/>
              <a:t>FINITE ELEMENT MODELING</a:t>
            </a:r>
            <a:endParaRPr lang="en-US" sz="3000" b="1" dirty="0"/>
          </a:p>
        </p:txBody>
      </p:sp>
      <p:sp>
        <p:nvSpPr>
          <p:cNvPr id="3" name="Content Placeholder 2"/>
          <p:cNvSpPr>
            <a:spLocks noGrp="1"/>
          </p:cNvSpPr>
          <p:nvPr>
            <p:ph idx="1"/>
          </p:nvPr>
        </p:nvSpPr>
        <p:spPr>
          <a:xfrm>
            <a:off x="838199" y="489395"/>
            <a:ext cx="7262611" cy="6168982"/>
          </a:xfrm>
        </p:spPr>
        <p:txBody>
          <a:bodyPr>
            <a:normAutofit lnSpcReduction="10000"/>
          </a:bodyPr>
          <a:lstStyle/>
          <a:p>
            <a:r>
              <a:rPr lang="en-US" sz="2200" dirty="0" err="1" smtClean="0"/>
              <a:t>Abaqus</a:t>
            </a:r>
            <a:r>
              <a:rPr lang="en-US" sz="2200" dirty="0" smtClean="0"/>
              <a:t>/CAE 6.14-1 was utilized to perform finite element analyses using a linear isotropic viscoelastic constitutive model.</a:t>
            </a:r>
          </a:p>
          <a:p>
            <a:r>
              <a:rPr lang="en-US" sz="2200" dirty="0" smtClean="0"/>
              <a:t>8- node brick elements were used. Four different types of discretization were simulated and convergence of solution was confirmed.</a:t>
            </a:r>
          </a:p>
          <a:p>
            <a:endParaRPr lang="en-US" sz="2200" dirty="0"/>
          </a:p>
          <a:p>
            <a:endParaRPr lang="en-US" sz="2200" dirty="0" smtClean="0"/>
          </a:p>
          <a:p>
            <a:endParaRPr lang="en-US" sz="2200" dirty="0"/>
          </a:p>
          <a:p>
            <a:endParaRPr lang="en-US" sz="2200" dirty="0" smtClean="0"/>
          </a:p>
          <a:p>
            <a:endParaRPr lang="en-US" sz="2200" dirty="0"/>
          </a:p>
          <a:p>
            <a:r>
              <a:rPr lang="en-US" sz="2200" dirty="0" smtClean="0"/>
              <a:t>Material: Aluminum end platens= Linear elastic</a:t>
            </a:r>
          </a:p>
          <a:p>
            <a:pPr marL="0" indent="0">
              <a:buNone/>
            </a:pPr>
            <a:r>
              <a:rPr lang="en-US" sz="2200" dirty="0"/>
              <a:t> </a:t>
            </a:r>
            <a:r>
              <a:rPr lang="en-US" sz="2200" dirty="0" smtClean="0"/>
              <a:t>  Salt sample= Linearly </a:t>
            </a:r>
            <a:r>
              <a:rPr lang="en-US" sz="2200" dirty="0" err="1" smtClean="0"/>
              <a:t>viscoplastic</a:t>
            </a:r>
            <a:r>
              <a:rPr lang="en-US" sz="2200" dirty="0" smtClean="0"/>
              <a:t> material</a:t>
            </a:r>
          </a:p>
          <a:p>
            <a:r>
              <a:rPr lang="en-US" sz="2200" dirty="0" smtClean="0"/>
              <a:t>Boundary </a:t>
            </a:r>
            <a:r>
              <a:rPr lang="en-US" sz="2200" dirty="0" err="1" smtClean="0"/>
              <a:t>condtions</a:t>
            </a:r>
            <a:r>
              <a:rPr lang="en-US" sz="2200" dirty="0" smtClean="0"/>
              <a:t>: Upper platen= Essential BC, no displacement in z direction</a:t>
            </a:r>
          </a:p>
          <a:p>
            <a:pPr marL="0" indent="0">
              <a:buNone/>
            </a:pPr>
            <a:r>
              <a:rPr lang="en-US" sz="2200" dirty="0"/>
              <a:t> </a:t>
            </a:r>
            <a:r>
              <a:rPr lang="en-US" sz="2200" dirty="0" smtClean="0"/>
              <a:t>   Lower platen= Natural BC, Prescribed force</a:t>
            </a:r>
          </a:p>
          <a:p>
            <a:pPr marL="0" indent="0">
              <a:buNone/>
            </a:pPr>
            <a:r>
              <a:rPr lang="en-US" sz="2200" dirty="0" smtClean="0"/>
              <a:t>    Curved face= constant pressure from confining fluid</a:t>
            </a:r>
            <a:endParaRPr lang="en-US" sz="2200" dirty="0"/>
          </a:p>
        </p:txBody>
      </p:sp>
      <p:pic>
        <p:nvPicPr>
          <p:cNvPr id="4" name="Picture 3"/>
          <p:cNvPicPr>
            <a:picLocks noChangeAspect="1"/>
          </p:cNvPicPr>
          <p:nvPr/>
        </p:nvPicPr>
        <p:blipFill>
          <a:blip r:embed="rId2"/>
          <a:stretch>
            <a:fillRect/>
          </a:stretch>
        </p:blipFill>
        <p:spPr>
          <a:xfrm>
            <a:off x="1175196" y="2302864"/>
            <a:ext cx="5496061" cy="1702463"/>
          </a:xfrm>
          <a:prstGeom prst="rect">
            <a:avLst/>
          </a:prstGeom>
        </p:spPr>
      </p:pic>
      <p:pic>
        <p:nvPicPr>
          <p:cNvPr id="5" name="Picture 4"/>
          <p:cNvPicPr>
            <a:picLocks noChangeAspect="1"/>
          </p:cNvPicPr>
          <p:nvPr/>
        </p:nvPicPr>
        <p:blipFill>
          <a:blip r:embed="rId3"/>
          <a:stretch>
            <a:fillRect/>
          </a:stretch>
        </p:blipFill>
        <p:spPr>
          <a:xfrm>
            <a:off x="7778842" y="669701"/>
            <a:ext cx="4327434" cy="3129566"/>
          </a:xfrm>
          <a:prstGeom prst="rect">
            <a:avLst/>
          </a:prstGeom>
        </p:spPr>
      </p:pic>
      <p:sp>
        <p:nvSpPr>
          <p:cNvPr id="6" name="Title 1"/>
          <p:cNvSpPr txBox="1">
            <a:spLocks/>
          </p:cNvSpPr>
          <p:nvPr/>
        </p:nvSpPr>
        <p:spPr>
          <a:xfrm>
            <a:off x="8468935" y="4095482"/>
            <a:ext cx="2884865" cy="53639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t>Fig 5: Finite element discretization for h= 5mm.</a:t>
            </a:r>
            <a:endParaRPr lang="en-US" sz="2000" dirty="0"/>
          </a:p>
        </p:txBody>
      </p:sp>
      <p:sp>
        <p:nvSpPr>
          <p:cNvPr id="7" name="Title 1"/>
          <p:cNvSpPr txBox="1">
            <a:spLocks/>
          </p:cNvSpPr>
          <p:nvPr/>
        </p:nvSpPr>
        <p:spPr>
          <a:xfrm>
            <a:off x="1136560" y="3936486"/>
            <a:ext cx="5496061" cy="42945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t>Table 1: Description of discretization used.</a:t>
            </a:r>
            <a:endParaRPr lang="en-US" sz="1800" dirty="0"/>
          </a:p>
        </p:txBody>
      </p:sp>
    </p:spTree>
    <p:extLst>
      <p:ext uri="{BB962C8B-B14F-4D97-AF65-F5344CB8AC3E}">
        <p14:creationId xmlns:p14="http://schemas.microsoft.com/office/powerpoint/2010/main" val="3467599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624" y="-115911"/>
            <a:ext cx="10515600" cy="686136"/>
          </a:xfrm>
        </p:spPr>
        <p:txBody>
          <a:bodyPr/>
          <a:lstStyle/>
          <a:p>
            <a:r>
              <a:rPr lang="en-US" sz="3200" b="1" dirty="0" smtClean="0"/>
              <a:t>RESULTS</a:t>
            </a:r>
            <a:endParaRPr lang="en-US" sz="3200" b="1" dirty="0"/>
          </a:p>
        </p:txBody>
      </p:sp>
      <p:sp>
        <p:nvSpPr>
          <p:cNvPr id="3" name="Content Placeholder 2"/>
          <p:cNvSpPr>
            <a:spLocks noGrp="1"/>
          </p:cNvSpPr>
          <p:nvPr>
            <p:ph idx="1"/>
          </p:nvPr>
        </p:nvSpPr>
        <p:spPr>
          <a:xfrm>
            <a:off x="535774" y="570225"/>
            <a:ext cx="4744564" cy="6062394"/>
          </a:xfrm>
        </p:spPr>
        <p:txBody>
          <a:bodyPr>
            <a:normAutofit/>
          </a:bodyPr>
          <a:lstStyle/>
          <a:p>
            <a:r>
              <a:rPr lang="en-US" dirty="0" smtClean="0"/>
              <a:t>As a part of numerical analyses, a convergence study was completed to ensure sufficiently fine discretization has been employed.</a:t>
            </a:r>
          </a:p>
          <a:p>
            <a:r>
              <a:rPr lang="en-US" dirty="0" smtClean="0"/>
              <a:t>Volumetric creep strain values (along the major principal axes) were obtained at a unique nodal point at the center of the specimen.</a:t>
            </a:r>
          </a:p>
          <a:p>
            <a:r>
              <a:rPr lang="en-US" dirty="0" smtClean="0"/>
              <a:t>Displacement occurred in both the radial and axial direction during the test.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6251" y="227157"/>
            <a:ext cx="4824216" cy="5790353"/>
          </a:xfrm>
          <a:prstGeom prst="rect">
            <a:avLst/>
          </a:prstGeom>
        </p:spPr>
      </p:pic>
      <p:sp>
        <p:nvSpPr>
          <p:cNvPr id="6" name="Title 1"/>
          <p:cNvSpPr txBox="1">
            <a:spLocks/>
          </p:cNvSpPr>
          <p:nvPr/>
        </p:nvSpPr>
        <p:spPr>
          <a:xfrm>
            <a:off x="6050708" y="5941364"/>
            <a:ext cx="5586430" cy="53639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t>Fig 6: Radial and axial displacement in the sample.</a:t>
            </a:r>
            <a:endParaRPr lang="en-US" sz="2000" dirty="0"/>
          </a:p>
        </p:txBody>
      </p:sp>
    </p:spTree>
    <p:extLst>
      <p:ext uri="{BB962C8B-B14F-4D97-AF65-F5344CB8AC3E}">
        <p14:creationId xmlns:p14="http://schemas.microsoft.com/office/powerpoint/2010/main" val="2504722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2" y="0"/>
            <a:ext cx="10515600" cy="1325563"/>
          </a:xfrm>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566671" y="553792"/>
            <a:ext cx="3348506" cy="520306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3059" y="152512"/>
            <a:ext cx="7838941" cy="4084637"/>
          </a:xfrm>
          <a:prstGeom prst="rect">
            <a:avLst/>
          </a:prstGeom>
        </p:spPr>
      </p:pic>
      <p:sp>
        <p:nvSpPr>
          <p:cNvPr id="6" name="Title 1"/>
          <p:cNvSpPr txBox="1">
            <a:spLocks/>
          </p:cNvSpPr>
          <p:nvPr/>
        </p:nvSpPr>
        <p:spPr>
          <a:xfrm>
            <a:off x="380782" y="6042449"/>
            <a:ext cx="5586430" cy="53639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t>Fig 7: Volumetric strain along axial direction.</a:t>
            </a:r>
            <a:endParaRPr lang="en-US" sz="2000" dirty="0"/>
          </a:p>
        </p:txBody>
      </p:sp>
      <p:sp>
        <p:nvSpPr>
          <p:cNvPr id="7" name="Title 1"/>
          <p:cNvSpPr txBox="1">
            <a:spLocks/>
          </p:cNvSpPr>
          <p:nvPr/>
        </p:nvSpPr>
        <p:spPr>
          <a:xfrm>
            <a:off x="6109734" y="4335205"/>
            <a:ext cx="5586430" cy="53639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t>Fig 8: Cross section of radial displacement.</a:t>
            </a:r>
            <a:endParaRPr lang="en-US" sz="2000" dirty="0"/>
          </a:p>
        </p:txBody>
      </p:sp>
    </p:spTree>
    <p:extLst>
      <p:ext uri="{BB962C8B-B14F-4D97-AF65-F5344CB8AC3E}">
        <p14:creationId xmlns:p14="http://schemas.microsoft.com/office/powerpoint/2010/main" val="89392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702</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 ME 504 PROJECT  NUMERICAL MODELING OF GRANULAR SALT</vt:lpstr>
      <vt:lpstr>Fig 1: Nuclear waste being transported to WIPP facility for safe disposal.</vt:lpstr>
      <vt:lpstr>EXPERIMENTAL SETUP</vt:lpstr>
      <vt:lpstr>CONSTITUTIVE MODELS</vt:lpstr>
      <vt:lpstr>LINEAR ISOTROPIC VISCOELASTIC MODEL</vt:lpstr>
      <vt:lpstr>CS CONSTITUTIVE MODEL</vt:lpstr>
      <vt:lpstr>FINITE ELEMENT MODELING</vt:lpstr>
      <vt:lpstr>RESULTS</vt:lpstr>
      <vt:lpstr> </vt:lpstr>
      <vt:lpstr>CONVERGENCE STUDY RESULTS</vt:lpstr>
      <vt:lpstr>COMPARISION BETWEEN EXPERIMENTAL AND PREDICTED VOLUMETRIC CREEP STRAIN</vt:lpstr>
      <vt:lpstr>CONCLUSION</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 504 PROJECT  NUMERICAL MODELING OF GRANULAR SALT</dc:title>
  <dc:creator>CENTENNIAL</dc:creator>
  <cp:lastModifiedBy>CENTENNIAL</cp:lastModifiedBy>
  <cp:revision>30</cp:revision>
  <dcterms:created xsi:type="dcterms:W3CDTF">2015-05-05T23:30:37Z</dcterms:created>
  <dcterms:modified xsi:type="dcterms:W3CDTF">2015-05-06T05:03:14Z</dcterms:modified>
</cp:coreProperties>
</file>