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246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22971465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sz="1800"/>
            </a:pPr>
            <a:r>
              <a:rPr sz="60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pPr lvl="0">
              <a:defRPr sz="1800"/>
            </a:pPr>
            <a:r>
              <a:rPr sz="2400"/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lvl="0">
              <a:defRPr sz="1800"/>
            </a:pPr>
            <a:r>
              <a:rPr sz="16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230187"/>
            <a:ext cx="10515600" cy="159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610600" y="6404292"/>
            <a:ext cx="27432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indent="-228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1pPr>
      <a:lvl2pPr marL="723900" indent="-2667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2pPr>
      <a:lvl3pPr marL="1234439" indent="-320039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3pPr>
      <a:lvl4pPr marL="1727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4pPr>
      <a:lvl5pPr marL="21844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5pPr>
      <a:lvl6pPr marL="26416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6pPr>
      <a:lvl7pPr marL="30988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7pPr>
      <a:lvl8pPr marL="35560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8pPr>
      <a:lvl9pPr marL="4013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1492049"/>
          </a:xfrm>
          <a:prstGeom prst="rect">
            <a:avLst/>
          </a:prstGeom>
        </p:spPr>
        <p:txBody>
          <a:bodyPr/>
          <a:lstStyle/>
          <a:p>
            <a:pPr lvl="0" defTabSz="621791">
              <a:defRPr sz="1800"/>
            </a:pPr>
            <a:r>
              <a:rPr sz="3672"/>
              <a:t/>
            </a:r>
            <a:br>
              <a:rPr sz="3672"/>
            </a:br>
            <a:r>
              <a:rPr sz="1836"/>
              <a:t>ME 504 PROJECT</a:t>
            </a:r>
            <a:br>
              <a:rPr sz="1836"/>
            </a:br>
            <a:r>
              <a:rPr sz="1836"/>
              <a:t/>
            </a:r>
            <a:br>
              <a:rPr sz="1836"/>
            </a:br>
            <a:r>
              <a:rPr sz="2448"/>
              <a:t>NUMERICAL MODELING OF GRANULAR SALT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1524000" y="3296992"/>
            <a:ext cx="9144000" cy="2446986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72000"/>
              </a:lnSpc>
              <a:defRPr sz="1800"/>
            </a:pPr>
            <a:r>
              <a:rPr sz="2800"/>
              <a:t>BRANDON LAMPE</a:t>
            </a:r>
            <a:endParaRPr sz="2200"/>
          </a:p>
          <a:p>
            <a:pPr lvl="0">
              <a:lnSpc>
                <a:spcPct val="72000"/>
              </a:lnSpc>
              <a:defRPr sz="1800"/>
            </a:pPr>
            <a:r>
              <a:rPr sz="2800"/>
              <a:t>LAXMI PANERU</a:t>
            </a:r>
            <a:endParaRPr sz="2200"/>
          </a:p>
          <a:p>
            <a:pPr lvl="0">
              <a:lnSpc>
                <a:spcPct val="72000"/>
              </a:lnSpc>
              <a:defRPr sz="1800"/>
            </a:pPr>
            <a:endParaRPr sz="2200"/>
          </a:p>
          <a:p>
            <a:pPr lvl="0">
              <a:lnSpc>
                <a:spcPct val="72000"/>
              </a:lnSpc>
              <a:defRPr sz="1800"/>
            </a:pPr>
            <a:endParaRPr sz="2200"/>
          </a:p>
          <a:p>
            <a:pPr lvl="0">
              <a:lnSpc>
                <a:spcPct val="72000"/>
              </a:lnSpc>
              <a:defRPr sz="1800"/>
            </a:pPr>
            <a:endParaRPr sz="2200"/>
          </a:p>
          <a:p>
            <a:pPr lvl="0">
              <a:lnSpc>
                <a:spcPct val="72000"/>
              </a:lnSpc>
              <a:defRPr sz="1800"/>
            </a:pPr>
            <a:r>
              <a:rPr sz="2200"/>
              <a:t>MAY 6</a:t>
            </a:r>
            <a:r>
              <a:rPr sz="2200" baseline="30000"/>
              <a:t>th</a:t>
            </a:r>
            <a:r>
              <a:rPr sz="2200"/>
              <a:t> , 2015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533400" y="76200"/>
            <a:ext cx="10515601" cy="68613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sz="1800"/>
            </a:pPr>
            <a:r>
              <a:rPr lang="en-US" sz="3200" dirty="0" smtClean="0"/>
              <a:t>FEM RESULTS</a:t>
            </a:r>
            <a:endParaRPr sz="3200" dirty="0"/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535774" y="570225"/>
            <a:ext cx="4744564" cy="606239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endParaRPr sz="2800" dirty="0"/>
          </a:p>
          <a:p>
            <a:pPr lvl="0">
              <a:defRPr sz="1800"/>
            </a:pPr>
            <a:r>
              <a:rPr sz="2800" dirty="0"/>
              <a:t>Volumetric creep strain values (along the major principal axes) were obtained at a unique nodal point at the center of the specimen.</a:t>
            </a:r>
          </a:p>
          <a:p>
            <a:pPr lvl="0">
              <a:defRPr sz="1800"/>
            </a:pPr>
            <a:r>
              <a:rPr sz="2800" dirty="0"/>
              <a:t>Displacement occurred in both the radial and axial direction during the test.</a:t>
            </a:r>
          </a:p>
        </p:txBody>
      </p:sp>
      <p:pic>
        <p:nvPicPr>
          <p:cNvPr id="97" name="image1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6250" y="227156"/>
            <a:ext cx="4824217" cy="579035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6050708" y="6071063"/>
            <a:ext cx="558643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2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lang="en-US" sz="2000" dirty="0" smtClean="0"/>
              <a:t>Deformation magnitude </a:t>
            </a:r>
            <a:r>
              <a:rPr sz="2000" dirty="0" smtClean="0"/>
              <a:t>in </a:t>
            </a:r>
            <a:r>
              <a:rPr sz="2000" dirty="0"/>
              <a:t>the sample.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709411" y="0"/>
            <a:ext cx="10515601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200" dirty="0"/>
              <a:t> </a:t>
            </a:r>
            <a:r>
              <a:rPr lang="en-US" sz="3200" dirty="0" smtClean="0"/>
              <a:t>INFLUENCE FROM END FRICTION</a:t>
            </a:r>
            <a:endParaRPr sz="3200" dirty="0"/>
          </a:p>
        </p:txBody>
      </p:sp>
      <p:pic>
        <p:nvPicPr>
          <p:cNvPr id="102" name="image1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8801" y="1066800"/>
            <a:ext cx="5009882" cy="2865439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401771" y="4464904"/>
            <a:ext cx="558643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2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lang="en-US" sz="2000" dirty="0" smtClean="0"/>
              <a:t>Mises Stress (J2)</a:t>
            </a:r>
            <a:endParaRPr sz="2000" dirty="0"/>
          </a:p>
        </p:txBody>
      </p:sp>
      <p:sp>
        <p:nvSpPr>
          <p:cNvPr id="104" name="Shape 104"/>
          <p:cNvSpPr/>
          <p:nvPr/>
        </p:nvSpPr>
        <p:spPr>
          <a:xfrm>
            <a:off x="7162800" y="4419600"/>
            <a:ext cx="385507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defRPr sz="2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lang="en-US" sz="2000" dirty="0" smtClean="0"/>
              <a:t>R</a:t>
            </a:r>
            <a:r>
              <a:rPr sz="2000" dirty="0" smtClean="0"/>
              <a:t>adial </a:t>
            </a:r>
            <a:r>
              <a:rPr lang="en-US" sz="2000" dirty="0" smtClean="0"/>
              <a:t>D</a:t>
            </a:r>
            <a:r>
              <a:rPr sz="2000" dirty="0" smtClean="0"/>
              <a:t>isplacement</a:t>
            </a:r>
            <a:r>
              <a:rPr sz="2000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82" y="1242219"/>
            <a:ext cx="5607593" cy="2514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838200" y="-17578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sz="1800"/>
            </a:pPr>
            <a:r>
              <a:rPr lang="en-US" sz="3200" dirty="0" smtClean="0"/>
              <a:t>Validation of Numerical Results</a:t>
            </a:r>
            <a:endParaRPr sz="3200" dirty="0"/>
          </a:p>
        </p:txBody>
      </p:sp>
      <p:pic>
        <p:nvPicPr>
          <p:cNvPr id="110" name="image1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2133600"/>
            <a:ext cx="7350563" cy="454839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83"/>
          <p:cNvSpPr>
            <a:spLocks noGrp="1"/>
          </p:cNvSpPr>
          <p:nvPr>
            <p:ph type="body" idx="1"/>
          </p:nvPr>
        </p:nvSpPr>
        <p:spPr>
          <a:xfrm>
            <a:off x="838200" y="838200"/>
            <a:ext cx="8305800" cy="301817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95942" lvl="0" indent="-195942">
              <a:defRPr sz="1800"/>
            </a:pPr>
            <a:r>
              <a:rPr sz="2400" dirty="0" smtClean="0"/>
              <a:t>CS Model</a:t>
            </a:r>
            <a:endParaRPr lang="en-US" sz="2400" dirty="0" smtClean="0"/>
          </a:p>
          <a:p>
            <a:pPr marL="691242" lvl="1" indent="-195942">
              <a:defRPr sz="1800"/>
            </a:pPr>
            <a:r>
              <a:rPr lang="en-US" sz="1800" dirty="0" smtClean="0"/>
              <a:t>Fit to large database of both shear and hydrostatic test</a:t>
            </a:r>
          </a:p>
          <a:p>
            <a:pPr marL="691242" lvl="1" indent="-195942">
              <a:defRPr sz="1800"/>
            </a:pPr>
            <a:r>
              <a:rPr lang="en-US" sz="1800" dirty="0" smtClean="0"/>
              <a:t>Over predicts early deformation</a:t>
            </a:r>
          </a:p>
          <a:p>
            <a:pPr marL="195942" indent="-195942">
              <a:defRPr sz="1800"/>
            </a:pPr>
            <a:r>
              <a:rPr lang="en-US" sz="2400" dirty="0" err="1" smtClean="0"/>
              <a:t>Abaqus</a:t>
            </a:r>
            <a:r>
              <a:rPr lang="en-US" sz="2400" dirty="0" smtClean="0"/>
              <a:t> Model</a:t>
            </a:r>
          </a:p>
          <a:p>
            <a:pPr marL="691242" lvl="1" indent="-195942">
              <a:defRPr sz="1800"/>
            </a:pPr>
            <a:r>
              <a:rPr lang="en-US" sz="1800" dirty="0" smtClean="0"/>
              <a:t>Fit only to this exact creep test</a:t>
            </a:r>
          </a:p>
          <a:p>
            <a:pPr marL="691242" lvl="1" indent="-195942">
              <a:defRPr sz="1800"/>
            </a:pPr>
            <a:r>
              <a:rPr lang="en-US" sz="1800" dirty="0" smtClean="0"/>
              <a:t>Under predicts early deformation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838200" y="-836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sz="1800"/>
            </a:pPr>
            <a:r>
              <a:rPr lang="en-US" sz="3200" dirty="0" smtClean="0"/>
              <a:t>CONCLUSIONS</a:t>
            </a:r>
            <a:endParaRPr sz="3200" dirty="0"/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838200" y="1398021"/>
            <a:ext cx="10515600" cy="51386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Con</a:t>
            </a:r>
            <a:r>
              <a:rPr sz="2400" dirty="0" smtClean="0"/>
              <a:t>vergence study</a:t>
            </a:r>
            <a:endParaRPr lang="en-US" sz="2400" dirty="0" smtClean="0"/>
          </a:p>
          <a:p>
            <a:pPr lvl="1">
              <a:defRPr sz="1800"/>
            </a:pPr>
            <a:r>
              <a:rPr dirty="0" smtClean="0"/>
              <a:t>very </a:t>
            </a:r>
            <a:r>
              <a:rPr dirty="0"/>
              <a:t>little deviation </a:t>
            </a:r>
            <a:r>
              <a:rPr lang="en-US" dirty="0" smtClean="0"/>
              <a:t>between </a:t>
            </a:r>
            <a:r>
              <a:rPr lang="en-US" dirty="0" err="1" smtClean="0"/>
              <a:t>discretizations</a:t>
            </a:r>
            <a:r>
              <a:rPr lang="en-US" dirty="0" smtClean="0"/>
              <a:t> </a:t>
            </a:r>
            <a:r>
              <a:rPr dirty="0" smtClean="0"/>
              <a:t>w</a:t>
            </a:r>
            <a:r>
              <a:rPr lang="en-US" dirty="0" smtClean="0"/>
              <a:t>ere</a:t>
            </a:r>
            <a:r>
              <a:rPr dirty="0" smtClean="0"/>
              <a:t> </a:t>
            </a:r>
            <a:r>
              <a:rPr dirty="0"/>
              <a:t>observed, which is likely a result of the problem definition, that being a hydrostatic stress applied to an isotropic material.</a:t>
            </a:r>
          </a:p>
          <a:p>
            <a:pPr lvl="0">
              <a:defRPr sz="1800"/>
            </a:pPr>
            <a:r>
              <a:rPr lang="en-US" sz="2400" dirty="0" smtClean="0"/>
              <a:t>I</a:t>
            </a:r>
            <a:r>
              <a:rPr sz="2400" dirty="0" smtClean="0"/>
              <a:t>nfluence </a:t>
            </a:r>
            <a:r>
              <a:rPr sz="2400" dirty="0"/>
              <a:t>of end </a:t>
            </a:r>
            <a:r>
              <a:rPr sz="2400" dirty="0" smtClean="0"/>
              <a:t>friction</a:t>
            </a:r>
            <a:endParaRPr lang="en-US" sz="2400" dirty="0" smtClean="0"/>
          </a:p>
          <a:p>
            <a:pPr lvl="1">
              <a:defRPr sz="1800"/>
            </a:pPr>
            <a:r>
              <a:rPr dirty="0" smtClean="0"/>
              <a:t>captured </a:t>
            </a:r>
            <a:r>
              <a:rPr dirty="0"/>
              <a:t>by the FE model, which is apparent by the additional stress near the end of specimen and reduced deformation near the specimen ends</a:t>
            </a:r>
            <a:r>
              <a:rPr dirty="0" smtClean="0"/>
              <a:t>.</a:t>
            </a:r>
            <a:endParaRPr lang="en-US" dirty="0" smtClean="0"/>
          </a:p>
          <a:p>
            <a:pPr lvl="1">
              <a:defRPr sz="1800"/>
            </a:pPr>
            <a:r>
              <a:rPr lang="en-US" dirty="0" smtClean="0"/>
              <a:t>Not captured when running the CS Model using the driver program</a:t>
            </a:r>
            <a:endParaRPr dirty="0"/>
          </a:p>
          <a:p>
            <a:pPr>
              <a:defRPr sz="1800"/>
            </a:pPr>
            <a:r>
              <a:rPr lang="en-US" sz="2400" dirty="0"/>
              <a:t>Both constitutive models are capable of predicting volumetric strains </a:t>
            </a:r>
            <a:endParaRPr lang="en-US" sz="2400" dirty="0" smtClean="0"/>
          </a:p>
          <a:p>
            <a:pPr lvl="1">
              <a:defRPr sz="1800"/>
            </a:pPr>
            <a:r>
              <a:rPr lang="en-US" dirty="0" smtClean="0"/>
              <a:t>FEM allows for accounting for actual stress on the specimen</a:t>
            </a:r>
          </a:p>
          <a:p>
            <a:pPr lvl="1">
              <a:defRPr sz="1800"/>
            </a:pPr>
            <a:r>
              <a:rPr lang="en-US" dirty="0" smtClean="0"/>
              <a:t>FEM model appears to need a nonlinear equation to capture initial strains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 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838200" y="2717440"/>
            <a:ext cx="10515600" cy="345952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6000"/>
            </a:lvl1pPr>
          </a:lstStyle>
          <a:p>
            <a:pPr lvl="0">
              <a:defRPr sz="1800"/>
            </a:pPr>
            <a:r>
              <a:rPr sz="6000"/>
              <a:t>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7521261" y="3013706"/>
            <a:ext cx="4197627" cy="536397"/>
          </a:xfrm>
          <a:prstGeom prst="rect">
            <a:avLst/>
          </a:prstGeom>
        </p:spPr>
        <p:txBody>
          <a:bodyPr/>
          <a:lstStyle>
            <a:lvl1pPr defTabSz="694944">
              <a:defRPr sz="1520"/>
            </a:lvl1pPr>
          </a:lstStyle>
          <a:p>
            <a:pPr lvl="0">
              <a:defRPr sz="1800"/>
            </a:pPr>
            <a:r>
              <a:rPr sz="1520"/>
              <a:t>Fig 1: Nuclear waste being transported to WIPP facility for safe disposal.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838200" y="774071"/>
            <a:ext cx="6773213" cy="2076675"/>
          </a:xfrm>
          <a:prstGeom prst="rect">
            <a:avLst/>
          </a:prstGeom>
        </p:spPr>
        <p:txBody>
          <a:bodyPr/>
          <a:lstStyle/>
          <a:p>
            <a:pPr marL="195942" lvl="0" indent="-195942">
              <a:defRPr sz="1800"/>
            </a:pPr>
            <a:r>
              <a:rPr sz="2400"/>
              <a:t>Crushed salt has been proposed for sealing the Waste Isolation Pilot Plant’s (WIPP) shafts, drifts, and boreholes</a:t>
            </a:r>
          </a:p>
          <a:p>
            <a:pPr marL="195942" lvl="0" indent="-195942">
              <a:defRPr sz="1800"/>
            </a:pPr>
            <a:r>
              <a:rPr sz="2400"/>
              <a:t>Intrinsic permeability of crushed salt has been observed to decrease with volumetric strain</a:t>
            </a:r>
          </a:p>
        </p:txBody>
      </p:sp>
      <p:sp>
        <p:nvSpPr>
          <p:cNvPr id="54" name="Shape 54"/>
          <p:cNvSpPr/>
          <p:nvPr/>
        </p:nvSpPr>
        <p:spPr>
          <a:xfrm>
            <a:off x="851078" y="227217"/>
            <a:ext cx="1051560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3200" dirty="0"/>
              <a:t>INTRODUCTION</a:t>
            </a:r>
          </a:p>
        </p:txBody>
      </p:sp>
      <p:sp>
        <p:nvSpPr>
          <p:cNvPr id="55" name="Shape 55"/>
          <p:cNvSpPr/>
          <p:nvPr/>
        </p:nvSpPr>
        <p:spPr>
          <a:xfrm>
            <a:off x="838200" y="3488082"/>
            <a:ext cx="6773213" cy="2964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marL="195942" indent="-195942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/>
            </a:lvl1pPr>
          </a:lstStyle>
          <a:p>
            <a:pPr lvl="0">
              <a:defRPr sz="1800"/>
            </a:pPr>
            <a:r>
              <a:rPr sz="2400"/>
              <a:t>Determine if a FE model in Abaqus can capture the deformation measured in a laboratory experiment</a:t>
            </a:r>
          </a:p>
        </p:txBody>
      </p:sp>
      <p:pic>
        <p:nvPicPr>
          <p:cNvPr id="56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1413" y="208317"/>
            <a:ext cx="3742387" cy="2789356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/>
          <p:nvPr/>
        </p:nvSpPr>
        <p:spPr>
          <a:xfrm>
            <a:off x="926204" y="2855533"/>
            <a:ext cx="1051560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3200"/>
              <a:t>OBJECTIVE</a:t>
            </a:r>
          </a:p>
        </p:txBody>
      </p:sp>
      <p:pic>
        <p:nvPicPr>
          <p:cNvPr id="58" name="image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11413" y="3583492"/>
            <a:ext cx="3742387" cy="250561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7572777" y="6053444"/>
            <a:ext cx="4197627" cy="67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2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2000"/>
              <a:t>Fig 2: Salt as a medium of nuclear waste disposal in repository.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838200" y="493915"/>
            <a:ext cx="5150476" cy="67806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 dirty="0"/>
              <a:t>EXPERIMENTAL </a:t>
            </a:r>
            <a:r>
              <a:rPr sz="3200" dirty="0" smtClean="0"/>
              <a:t>SETUP</a:t>
            </a:r>
            <a:r>
              <a:rPr lang="en-US" sz="3200" dirty="0" smtClean="0"/>
              <a:t> / SIMULATED PROBLEM</a:t>
            </a:r>
            <a:endParaRPr sz="3200" dirty="0"/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838200" y="1529409"/>
            <a:ext cx="5150476" cy="4794116"/>
          </a:xfrm>
          <a:prstGeom prst="rect">
            <a:avLst/>
          </a:prstGeom>
        </p:spPr>
        <p:txBody>
          <a:bodyPr/>
          <a:lstStyle/>
          <a:p>
            <a:pPr marL="195942" lvl="0" indent="-195942">
              <a:defRPr sz="1800"/>
            </a:pPr>
            <a:r>
              <a:rPr sz="2400" dirty="0"/>
              <a:t>Specimen </a:t>
            </a:r>
            <a:r>
              <a:rPr sz="2400" dirty="0" smtClean="0"/>
              <a:t>was </a:t>
            </a:r>
            <a:r>
              <a:rPr sz="2400" dirty="0"/>
              <a:t>subjected to a 20 MPa of hydrostatic pressure</a:t>
            </a:r>
          </a:p>
          <a:p>
            <a:pPr marL="195942" lvl="0" indent="-195942">
              <a:defRPr sz="1800"/>
            </a:pPr>
            <a:r>
              <a:rPr sz="2400" dirty="0"/>
              <a:t>Axial deformation was measured by linear variable differential transformers (LVDTs)</a:t>
            </a:r>
          </a:p>
          <a:p>
            <a:pPr marL="195942" lvl="0" indent="-195942">
              <a:defRPr sz="1800"/>
            </a:pPr>
            <a:r>
              <a:rPr sz="2400" dirty="0"/>
              <a:t>Lateral deformation was measured by a pair of Schuler gages</a:t>
            </a:r>
          </a:p>
          <a:p>
            <a:pPr marL="195942" lvl="0" indent="-195942">
              <a:defRPr sz="1800"/>
            </a:pPr>
            <a:r>
              <a:rPr sz="2400" dirty="0"/>
              <a:t>Volumetric strain was measured directly with a dilatometer and indirectly via axial and lateral deformation</a:t>
            </a:r>
          </a:p>
        </p:txBody>
      </p:sp>
      <p:pic>
        <p:nvPicPr>
          <p:cNvPr id="63" name="image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3498" y="12878"/>
            <a:ext cx="5554163" cy="5896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3200" dirty="0" smtClean="0"/>
              <a:t>OBSERVED DEFORMATION</a:t>
            </a:r>
            <a:endParaRPr sz="3200" dirty="0"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1092970" y="5740305"/>
            <a:ext cx="5157788" cy="82391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 b="0"/>
            </a:pPr>
            <a:r>
              <a:rPr sz="2400" b="1"/>
              <a:t>Pre Test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4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68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2205" y="1663527"/>
            <a:ext cx="3459318" cy="4076779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19302" y="1690687"/>
            <a:ext cx="3313502" cy="407678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6197600" y="5849620"/>
            <a:ext cx="5157788" cy="82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2400" b="1"/>
            </a:lvl1pPr>
          </a:lstStyle>
          <a:p>
            <a:pPr lvl="0">
              <a:defRPr sz="1800" b="0"/>
            </a:pPr>
            <a:r>
              <a:rPr sz="2400" b="1"/>
              <a:t>Post Test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8200" y="13331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CONSTITUTIVE MODELS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838200" y="1413504"/>
            <a:ext cx="10515600" cy="501305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2800" dirty="0"/>
              <a:t>Simulations of time dependent deformation at a constant stress (creep) were performed using the following constitutive models.</a:t>
            </a:r>
          </a:p>
          <a:p>
            <a:pPr marL="514350" lvl="0" indent="-514350">
              <a:buFontTx/>
              <a:buAutoNum type="arabicPeriod"/>
              <a:defRPr sz="1800"/>
            </a:pPr>
            <a:r>
              <a:rPr sz="2800" dirty="0"/>
              <a:t>Linear isotropic viscoelasticity</a:t>
            </a:r>
          </a:p>
          <a:p>
            <a:pPr marL="514350" lvl="0" indent="-514350">
              <a:buFontTx/>
              <a:buAutoNum type="arabicPeriod"/>
              <a:defRPr sz="1800"/>
            </a:pPr>
            <a:r>
              <a:rPr sz="2800" dirty="0"/>
              <a:t>Nonlinear isotropic </a:t>
            </a:r>
            <a:r>
              <a:rPr sz="2800" dirty="0" err="1"/>
              <a:t>viscoplasticity</a:t>
            </a:r>
            <a:r>
              <a:rPr sz="2800" dirty="0"/>
              <a:t> (CS Model</a:t>
            </a:r>
            <a:r>
              <a:rPr sz="2800" dirty="0" smtClean="0"/>
              <a:t>)</a:t>
            </a:r>
            <a:endParaRPr lang="en-US" sz="2800" dirty="0" smtClean="0"/>
          </a:p>
          <a:p>
            <a:pPr marL="514350" lvl="0" indent="-514350">
              <a:buFontTx/>
              <a:buAutoNum type="arabicPeriod"/>
              <a:defRPr sz="1800"/>
            </a:pPr>
            <a:endParaRPr sz="2800" dirty="0"/>
          </a:p>
          <a:p>
            <a:pPr lvl="0">
              <a:defRPr sz="1800"/>
            </a:pPr>
            <a:r>
              <a:rPr sz="2800" dirty="0"/>
              <a:t>These models predict time dependent deformation</a:t>
            </a:r>
          </a:p>
          <a:p>
            <a:pPr lvl="0">
              <a:defRPr sz="1800"/>
            </a:pPr>
            <a:r>
              <a:rPr sz="2800" dirty="0"/>
              <a:t>Isotropic </a:t>
            </a:r>
            <a:r>
              <a:rPr sz="2800" dirty="0" smtClean="0"/>
              <a:t>elastic</a:t>
            </a:r>
            <a:r>
              <a:rPr lang="en-US" sz="2800" dirty="0" smtClean="0"/>
              <a:t> </a:t>
            </a:r>
            <a:r>
              <a:rPr sz="2800" dirty="0" smtClean="0"/>
              <a:t>parameters </a:t>
            </a:r>
            <a:r>
              <a:rPr sz="2800" dirty="0"/>
              <a:t>were</a:t>
            </a:r>
            <a:r>
              <a:rPr sz="2800" dirty="0" smtClean="0"/>
              <a:t>:</a:t>
            </a:r>
            <a:endParaRPr lang="en-US" sz="2800" dirty="0" smtClean="0"/>
          </a:p>
          <a:p>
            <a:pPr lvl="1">
              <a:defRPr sz="1800"/>
            </a:pPr>
            <a:r>
              <a:rPr lang="en-US" dirty="0"/>
              <a:t>Young’s modulus = 5.6 </a:t>
            </a:r>
            <a:r>
              <a:rPr lang="en-US" dirty="0" err="1" smtClean="0"/>
              <a:t>GPa</a:t>
            </a:r>
            <a:endParaRPr lang="en-US" dirty="0" smtClean="0"/>
          </a:p>
          <a:p>
            <a:pPr lvl="1">
              <a:defRPr sz="1800"/>
            </a:pPr>
            <a:r>
              <a:rPr lang="en-US" sz="1800" dirty="0" err="1"/>
              <a:t>Poission’s</a:t>
            </a:r>
            <a:r>
              <a:rPr lang="en-US" sz="1800" dirty="0"/>
              <a:t> ratio = -</a:t>
            </a:r>
            <a:r>
              <a:rPr lang="en-US" sz="1800" dirty="0" smtClean="0"/>
              <a:t>0.75</a:t>
            </a:r>
            <a:endParaRPr lang="en-US" sz="18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762000" y="76200"/>
            <a:ext cx="10515600" cy="77459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 dirty="0"/>
              <a:t>LINEAR ISOTROPIC VISCOELASTIC MODEL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5867400" cy="5703622"/>
          </a:xfrm>
          <a:prstGeom prst="rect">
            <a:avLst/>
          </a:prstGeom>
        </p:spPr>
        <p:txBody>
          <a:bodyPr/>
          <a:lstStyle/>
          <a:p>
            <a:pPr marL="195942" lvl="0" indent="-195942">
              <a:defRPr sz="1800"/>
            </a:pPr>
            <a:r>
              <a:rPr sz="2400" dirty="0"/>
              <a:t>The integral form of equation for linear isotropic viscoelastic material under hydrostatic stress utilized by </a:t>
            </a:r>
            <a:r>
              <a:rPr sz="2400" dirty="0" err="1" smtClean="0"/>
              <a:t>Abaqus</a:t>
            </a:r>
            <a:r>
              <a:rPr lang="en-US" sz="2400" dirty="0" smtClean="0"/>
              <a:t>:</a:t>
            </a:r>
            <a:endParaRPr sz="2400" dirty="0"/>
          </a:p>
          <a:p>
            <a:pPr lvl="0">
              <a:defRPr sz="1800"/>
            </a:pPr>
            <a:endParaRPr sz="2400" dirty="0"/>
          </a:p>
          <a:p>
            <a:pPr marL="195942" lvl="0" indent="-195942">
              <a:defRPr sz="1800"/>
            </a:pPr>
            <a:r>
              <a:rPr sz="2400" dirty="0"/>
              <a:t>The relaxation functions, K(τ) and G(τ</a:t>
            </a:r>
            <a:r>
              <a:rPr sz="2400" dirty="0" smtClean="0"/>
              <a:t>) </a:t>
            </a:r>
            <a:r>
              <a:rPr sz="2400" dirty="0"/>
              <a:t>were defined in terms of </a:t>
            </a:r>
            <a:r>
              <a:rPr sz="2400" dirty="0" err="1"/>
              <a:t>Proney</a:t>
            </a:r>
            <a:r>
              <a:rPr sz="2400" dirty="0"/>
              <a:t> series </a:t>
            </a:r>
            <a:r>
              <a:rPr sz="2400" dirty="0" smtClean="0"/>
              <a:t>as</a:t>
            </a:r>
            <a:r>
              <a:rPr lang="en-US" sz="2400" dirty="0" smtClean="0"/>
              <a:t>:</a:t>
            </a:r>
          </a:p>
          <a:p>
            <a:pPr marL="691242" lvl="1" indent="-195942">
              <a:defRPr sz="1800"/>
            </a:pPr>
            <a:r>
              <a:rPr lang="en-US" sz="2400" dirty="0" smtClean="0"/>
              <a:t>Hydrostatic data only</a:t>
            </a:r>
            <a:endParaRPr sz="2400" dirty="0"/>
          </a:p>
          <a:p>
            <a:pPr marL="0" lvl="0" indent="0">
              <a:buSzTx/>
              <a:buNone/>
              <a:defRPr sz="1800"/>
            </a:pPr>
            <a:endParaRPr sz="2400" dirty="0"/>
          </a:p>
          <a:p>
            <a:pPr marL="195942" lvl="0" indent="-195942">
              <a:defRPr sz="1800"/>
            </a:pPr>
            <a:r>
              <a:rPr sz="2400" dirty="0"/>
              <a:t>The </a:t>
            </a:r>
            <a:r>
              <a:rPr sz="2400" dirty="0" err="1"/>
              <a:t>Proney</a:t>
            </a:r>
            <a:r>
              <a:rPr sz="2400" dirty="0"/>
              <a:t> series </a:t>
            </a:r>
            <a:r>
              <a:rPr sz="2400" dirty="0" smtClean="0"/>
              <a:t>parameters</a:t>
            </a:r>
            <a:r>
              <a:rPr lang="en-US" sz="2400" dirty="0" smtClean="0"/>
              <a:t>:</a:t>
            </a:r>
          </a:p>
          <a:p>
            <a:pPr marL="195942" lvl="0" indent="-195942">
              <a:defRPr sz="1800"/>
            </a:pPr>
            <a:endParaRPr lang="en-US" sz="2400" dirty="0"/>
          </a:p>
          <a:p>
            <a:pPr marL="195942" lvl="0" indent="-195942">
              <a:defRPr sz="1800"/>
            </a:pPr>
            <a:r>
              <a:rPr lang="en-US" sz="2400" dirty="0" smtClean="0"/>
              <a:t>Executed using FEM</a:t>
            </a:r>
            <a:endParaRPr sz="2400" dirty="0"/>
          </a:p>
        </p:txBody>
      </p:sp>
      <p:pic>
        <p:nvPicPr>
          <p:cNvPr id="78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0" y="990600"/>
            <a:ext cx="5009882" cy="583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image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15200" y="2286000"/>
            <a:ext cx="3258355" cy="1361271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image9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34200" y="4065195"/>
            <a:ext cx="3491317" cy="10136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63942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 dirty="0"/>
              <a:t>CS MODEL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762000" y="838200"/>
            <a:ext cx="10515600" cy="59545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95942" lvl="0" indent="-195942">
              <a:defRPr sz="1800"/>
            </a:pPr>
            <a:r>
              <a:rPr sz="2400" dirty="0"/>
              <a:t>The CS Model assumes the operative deformation mechanisms in crushed salt </a:t>
            </a:r>
            <a:r>
              <a:rPr sz="2400" dirty="0" smtClean="0"/>
              <a:t>are</a:t>
            </a:r>
            <a:r>
              <a:rPr lang="en-US" sz="2400" dirty="0" smtClean="0"/>
              <a:t>:</a:t>
            </a:r>
          </a:p>
          <a:p>
            <a:pPr marL="691242" lvl="1" indent="-195942">
              <a:defRPr sz="1800"/>
            </a:pPr>
            <a:endParaRPr lang="en-US" sz="2400" dirty="0" smtClean="0"/>
          </a:p>
          <a:p>
            <a:pPr marL="495300" lvl="1" indent="0">
              <a:buNone/>
              <a:defRPr sz="1800"/>
            </a:pPr>
            <a:endParaRPr lang="en-US" sz="2400" dirty="0" smtClean="0"/>
          </a:p>
          <a:p>
            <a:pPr marL="691242" lvl="1" indent="-195942">
              <a:defRPr sz="1800"/>
            </a:pPr>
            <a:r>
              <a:rPr lang="en-US" sz="2400" dirty="0" smtClean="0"/>
              <a:t>Dislocation creep </a:t>
            </a:r>
          </a:p>
          <a:p>
            <a:pPr marL="691242" lvl="1" indent="-195942">
              <a:defRPr sz="1800"/>
            </a:pPr>
            <a:r>
              <a:rPr lang="en-US" sz="2400" dirty="0" smtClean="0"/>
              <a:t>Pressure </a:t>
            </a:r>
            <a:r>
              <a:rPr lang="en-US" sz="2400" dirty="0" err="1" smtClean="0"/>
              <a:t>solutioning</a:t>
            </a:r>
            <a:endParaRPr sz="2400" dirty="0"/>
          </a:p>
          <a:p>
            <a:pPr lvl="1">
              <a:defRPr sz="1800"/>
            </a:pPr>
            <a:r>
              <a:rPr lang="en-US" sz="2400" dirty="0" smtClean="0"/>
              <a:t>Equivalent Stress (function of fractional density)</a:t>
            </a:r>
            <a:endParaRPr lang="en-US" sz="2400" dirty="0" smtClean="0"/>
          </a:p>
          <a:p>
            <a:pPr lvl="1">
              <a:defRPr sz="1800"/>
            </a:pPr>
            <a:r>
              <a:rPr lang="en-US" sz="2400" dirty="0" err="1" smtClean="0"/>
              <a:t>Nonassociative</a:t>
            </a:r>
            <a:r>
              <a:rPr lang="en-US" sz="2400" dirty="0" smtClean="0"/>
              <a:t> flow rule</a:t>
            </a:r>
          </a:p>
          <a:p>
            <a:pPr lvl="1">
              <a:defRPr sz="1800"/>
            </a:pPr>
            <a:endParaRPr sz="2400" dirty="0"/>
          </a:p>
          <a:p>
            <a:pPr marL="195942" lvl="0" indent="-195942">
              <a:defRPr sz="1800"/>
            </a:pPr>
            <a:r>
              <a:rPr sz="2400" dirty="0"/>
              <a:t>The 13 parameters in CS Model </a:t>
            </a:r>
            <a:r>
              <a:rPr sz="2400" dirty="0" smtClean="0"/>
              <a:t>were </a:t>
            </a:r>
            <a:r>
              <a:rPr sz="2400" dirty="0"/>
              <a:t>fit using Markov Chain Monte </a:t>
            </a:r>
            <a:r>
              <a:rPr sz="2400" dirty="0" smtClean="0"/>
              <a:t>Carlo </a:t>
            </a:r>
            <a:r>
              <a:rPr sz="2400" dirty="0"/>
              <a:t>(MCMC) method, performed in R </a:t>
            </a:r>
            <a:r>
              <a:rPr sz="2400" dirty="0" smtClean="0"/>
              <a:t>programming l</a:t>
            </a:r>
            <a:r>
              <a:rPr lang="en-US" sz="2400" dirty="0" smtClean="0"/>
              <a:t>a</a:t>
            </a:r>
            <a:r>
              <a:rPr sz="2400" dirty="0" smtClean="0"/>
              <a:t>nguage</a:t>
            </a:r>
            <a:endParaRPr lang="en-US" sz="2400" dirty="0" smtClean="0"/>
          </a:p>
          <a:p>
            <a:pPr marL="195942" lvl="0" indent="-195942">
              <a:defRPr sz="1800"/>
            </a:pPr>
            <a:r>
              <a:rPr lang="en-US" sz="2400" dirty="0" smtClean="0"/>
              <a:t>Executed using a driver program</a:t>
            </a:r>
          </a:p>
          <a:p>
            <a:pPr marL="691242" lvl="1" indent="-195942">
              <a:defRPr sz="1800"/>
            </a:pPr>
            <a:r>
              <a:rPr lang="en-US" sz="2400" dirty="0" smtClean="0"/>
              <a:t>Does not solve field equations – only the constitutive model</a:t>
            </a:r>
            <a:endParaRPr sz="2400" dirty="0"/>
          </a:p>
        </p:txBody>
      </p:sp>
      <p:pic>
        <p:nvPicPr>
          <p:cNvPr id="84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4400" y="1295400"/>
            <a:ext cx="3581400" cy="914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838200" y="-9126"/>
            <a:ext cx="10515600" cy="7038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200" dirty="0"/>
              <a:t>FINITE ELEMENT MODELING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773781" y="838200"/>
            <a:ext cx="5867401" cy="61689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9614" lvl="0" indent="-179614">
              <a:lnSpc>
                <a:spcPct val="81000"/>
              </a:lnSpc>
              <a:defRPr sz="1800"/>
            </a:pPr>
            <a:r>
              <a:rPr sz="2200" dirty="0" err="1"/>
              <a:t>Abaqus</a:t>
            </a:r>
            <a:r>
              <a:rPr sz="2200" dirty="0"/>
              <a:t>/CAE </a:t>
            </a:r>
            <a:endParaRPr lang="en-US" sz="2200" dirty="0" smtClean="0"/>
          </a:p>
          <a:p>
            <a:pPr marL="674914" lvl="1" indent="-179614">
              <a:lnSpc>
                <a:spcPct val="81000"/>
              </a:lnSpc>
              <a:defRPr sz="1800"/>
            </a:pPr>
            <a:r>
              <a:rPr sz="2200" dirty="0" smtClean="0"/>
              <a:t>linear </a:t>
            </a:r>
            <a:r>
              <a:rPr sz="2200" dirty="0"/>
              <a:t>isotropic viscoelastic constitutive model.</a:t>
            </a:r>
          </a:p>
          <a:p>
            <a:pPr marL="179614" lvl="0" indent="-179614">
              <a:lnSpc>
                <a:spcPct val="81000"/>
              </a:lnSpc>
              <a:defRPr sz="1800"/>
            </a:pPr>
            <a:r>
              <a:rPr sz="2200" dirty="0"/>
              <a:t>8- node brick </a:t>
            </a:r>
            <a:r>
              <a:rPr sz="2200" dirty="0" smtClean="0"/>
              <a:t>elements</a:t>
            </a:r>
            <a:endParaRPr lang="en-US" sz="2200" dirty="0"/>
          </a:p>
          <a:p>
            <a:pPr marL="179614" lvl="0" indent="-179614">
              <a:lnSpc>
                <a:spcPct val="81000"/>
              </a:lnSpc>
              <a:defRPr sz="1800"/>
            </a:pPr>
            <a:r>
              <a:rPr lang="en-US" sz="2200" dirty="0" smtClean="0"/>
              <a:t>Convergence Study</a:t>
            </a:r>
          </a:p>
          <a:p>
            <a:pPr marL="674914" lvl="1" indent="-179614">
              <a:lnSpc>
                <a:spcPct val="81000"/>
              </a:lnSpc>
              <a:defRPr sz="1800"/>
            </a:pPr>
            <a:r>
              <a:rPr lang="en-US" sz="2200" dirty="0" smtClean="0"/>
              <a:t>Simulations were run with four difference </a:t>
            </a:r>
            <a:r>
              <a:rPr lang="en-US" sz="2200" dirty="0" err="1" smtClean="0"/>
              <a:t>discretizations</a:t>
            </a:r>
            <a:endParaRPr sz="2200" dirty="0"/>
          </a:p>
          <a:p>
            <a:pPr marL="179614" lvl="0" indent="-179614">
              <a:lnSpc>
                <a:spcPct val="81000"/>
              </a:lnSpc>
              <a:defRPr sz="1800"/>
            </a:pPr>
            <a:r>
              <a:rPr sz="2200" dirty="0" smtClean="0"/>
              <a:t>Aluminum </a:t>
            </a:r>
            <a:r>
              <a:rPr sz="2200" dirty="0"/>
              <a:t>end </a:t>
            </a:r>
            <a:r>
              <a:rPr sz="2200" dirty="0" smtClean="0"/>
              <a:t>platens</a:t>
            </a:r>
            <a:r>
              <a:rPr lang="en-US" sz="2200" dirty="0" smtClean="0"/>
              <a:t>:</a:t>
            </a:r>
            <a:r>
              <a:rPr sz="2200" dirty="0" smtClean="0"/>
              <a:t> </a:t>
            </a:r>
            <a:r>
              <a:rPr sz="2200" dirty="0"/>
              <a:t>Linear elastic</a:t>
            </a:r>
          </a:p>
          <a:p>
            <a:pPr marL="0" lvl="0" indent="0">
              <a:lnSpc>
                <a:spcPct val="81000"/>
              </a:lnSpc>
              <a:buSzTx/>
              <a:buNone/>
              <a:defRPr sz="1800"/>
            </a:pPr>
            <a:r>
              <a:rPr sz="2200" dirty="0"/>
              <a:t>   </a:t>
            </a:r>
            <a:r>
              <a:rPr lang="en-US" sz="2200" dirty="0" smtClean="0"/>
              <a:t>Specimen:</a:t>
            </a:r>
            <a:r>
              <a:rPr sz="2200" dirty="0" smtClean="0"/>
              <a:t> </a:t>
            </a:r>
            <a:r>
              <a:rPr sz="2200" dirty="0"/>
              <a:t>Linearly </a:t>
            </a:r>
            <a:r>
              <a:rPr sz="2200" dirty="0" smtClean="0"/>
              <a:t>visco</a:t>
            </a:r>
            <a:r>
              <a:rPr lang="en-US" sz="2200" dirty="0" smtClean="0"/>
              <a:t>elastic</a:t>
            </a:r>
            <a:r>
              <a:rPr sz="2200" dirty="0" smtClean="0"/>
              <a:t> </a:t>
            </a:r>
            <a:r>
              <a:rPr sz="2200" dirty="0"/>
              <a:t>material</a:t>
            </a:r>
          </a:p>
          <a:p>
            <a:pPr marL="179614" lvl="0" indent="-179614">
              <a:lnSpc>
                <a:spcPct val="81000"/>
              </a:lnSpc>
              <a:defRPr sz="1800"/>
            </a:pPr>
            <a:r>
              <a:rPr sz="2200" dirty="0"/>
              <a:t>Boundary </a:t>
            </a:r>
            <a:r>
              <a:rPr sz="2200" dirty="0" smtClean="0"/>
              <a:t>cond</a:t>
            </a:r>
            <a:r>
              <a:rPr lang="en-US" sz="2200" dirty="0" smtClean="0"/>
              <a:t>iti</a:t>
            </a:r>
            <a:r>
              <a:rPr sz="2200" dirty="0" smtClean="0"/>
              <a:t>ons</a:t>
            </a:r>
            <a:r>
              <a:rPr sz="2200" dirty="0"/>
              <a:t>: </a:t>
            </a:r>
            <a:endParaRPr lang="en-US" sz="2200" dirty="0" smtClean="0"/>
          </a:p>
          <a:p>
            <a:pPr marL="674914" lvl="1" indent="-179614">
              <a:lnSpc>
                <a:spcPct val="81000"/>
              </a:lnSpc>
              <a:defRPr sz="1800"/>
            </a:pPr>
            <a:r>
              <a:rPr sz="2200" dirty="0" smtClean="0"/>
              <a:t>Upper platen</a:t>
            </a:r>
            <a:r>
              <a:rPr lang="en-US" sz="2200" dirty="0" smtClean="0"/>
              <a:t>: </a:t>
            </a:r>
            <a:r>
              <a:rPr sz="2200" dirty="0" smtClean="0"/>
              <a:t>no </a:t>
            </a:r>
            <a:r>
              <a:rPr sz="2200" dirty="0"/>
              <a:t>displacement in z </a:t>
            </a:r>
            <a:r>
              <a:rPr sz="2200" dirty="0" smtClean="0"/>
              <a:t>direction</a:t>
            </a:r>
            <a:endParaRPr lang="en-US" sz="2200" dirty="0"/>
          </a:p>
          <a:p>
            <a:pPr marL="674914" lvl="1" indent="-179614">
              <a:lnSpc>
                <a:spcPct val="81000"/>
              </a:lnSpc>
              <a:defRPr sz="1800"/>
            </a:pPr>
            <a:r>
              <a:rPr sz="2200" dirty="0" smtClean="0"/>
              <a:t>Lower platen</a:t>
            </a:r>
            <a:r>
              <a:rPr lang="en-US" sz="2200" dirty="0" smtClean="0"/>
              <a:t>: prescribed stress</a:t>
            </a:r>
            <a:endParaRPr lang="en-US" sz="2200" dirty="0"/>
          </a:p>
          <a:p>
            <a:pPr marL="674914" lvl="1" indent="-179614">
              <a:lnSpc>
                <a:spcPct val="81000"/>
              </a:lnSpc>
              <a:defRPr sz="1800"/>
            </a:pPr>
            <a:r>
              <a:rPr sz="2200" dirty="0" smtClean="0"/>
              <a:t>Curved face</a:t>
            </a:r>
            <a:r>
              <a:rPr lang="en-US" sz="2200" dirty="0" smtClean="0"/>
              <a:t>:</a:t>
            </a:r>
            <a:r>
              <a:rPr sz="2200" dirty="0" smtClean="0"/>
              <a:t> </a:t>
            </a:r>
            <a:r>
              <a:rPr lang="en-US" sz="2200" dirty="0" smtClean="0"/>
              <a:t>prescribed stress</a:t>
            </a:r>
          </a:p>
          <a:p>
            <a:pPr marL="674914" lvl="1" indent="-179614">
              <a:lnSpc>
                <a:spcPct val="81000"/>
              </a:lnSpc>
              <a:defRPr sz="1800"/>
            </a:pPr>
            <a:r>
              <a:rPr lang="en-US" sz="2200" dirty="0" smtClean="0"/>
              <a:t>Planes of symmetry: no radial displacement</a:t>
            </a:r>
            <a:endParaRPr sz="2200" dirty="0"/>
          </a:p>
        </p:txBody>
      </p:sp>
      <p:pic>
        <p:nvPicPr>
          <p:cNvPr id="90" name="image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4453" y="1295400"/>
            <a:ext cx="5496063" cy="1702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image1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67600" y="2895600"/>
            <a:ext cx="4327435" cy="3129567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7543800" y="6096000"/>
            <a:ext cx="4495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defRPr sz="2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2000" dirty="0" smtClean="0"/>
              <a:t>Finite </a:t>
            </a:r>
            <a:r>
              <a:rPr sz="2000" dirty="0"/>
              <a:t>element </a:t>
            </a:r>
            <a:r>
              <a:rPr lang="en-US" sz="2000" dirty="0" smtClean="0"/>
              <a:t>d</a:t>
            </a:r>
            <a:r>
              <a:rPr sz="2000" dirty="0" smtClean="0"/>
              <a:t>iscretization </a:t>
            </a:r>
            <a:r>
              <a:rPr sz="2000" dirty="0"/>
              <a:t>for h= 5mm.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838200" y="-420485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 dirty="0"/>
              <a:t>CONVERGENCE STUDY RESULTS</a:t>
            </a:r>
          </a:p>
        </p:txBody>
      </p:sp>
      <p:pic>
        <p:nvPicPr>
          <p:cNvPr id="107" name="image1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2362200"/>
            <a:ext cx="7277637" cy="409226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83"/>
          <p:cNvSpPr>
            <a:spLocks noGrp="1"/>
          </p:cNvSpPr>
          <p:nvPr>
            <p:ph type="body" idx="1"/>
          </p:nvPr>
        </p:nvSpPr>
        <p:spPr>
          <a:xfrm>
            <a:off x="838200" y="762000"/>
            <a:ext cx="10515600" cy="59545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95942" lvl="0" indent="-195942">
              <a:defRPr sz="1800"/>
            </a:pPr>
            <a:r>
              <a:rPr lang="en-US" sz="2400" dirty="0" smtClean="0"/>
              <a:t>Results from a unique nodal point :</a:t>
            </a:r>
          </a:p>
          <a:p>
            <a:pPr marL="691242" lvl="1" indent="-195942">
              <a:defRPr sz="1800"/>
            </a:pPr>
            <a:r>
              <a:rPr lang="en-US" sz="2400" dirty="0" smtClean="0"/>
              <a:t>Results varied by 10</a:t>
            </a:r>
            <a:r>
              <a:rPr lang="en-US" sz="2400" baseline="30000" dirty="0" smtClean="0"/>
              <a:t>-6</a:t>
            </a:r>
            <a:endParaRPr lang="en-US" sz="2400" dirty="0" smtClean="0"/>
          </a:p>
          <a:p>
            <a:pPr marL="691242" lvl="1" indent="-195942">
              <a:defRPr sz="1800"/>
            </a:pPr>
            <a:r>
              <a:rPr lang="en-US" sz="2400" dirty="0" smtClean="0"/>
              <a:t>Largest variation observed at times less than 3*10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seconds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622</Words>
  <Application>Microsoft Office PowerPoint</Application>
  <PresentationFormat>Custom</PresentationFormat>
  <Paragraphs>97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</vt:lpstr>
      <vt:lpstr> ME 504 PROJECT  NUMERICAL MODELING OF GRANULAR SALT</vt:lpstr>
      <vt:lpstr>Fig 1: Nuclear waste being transported to WIPP facility for safe disposal.</vt:lpstr>
      <vt:lpstr>EXPERIMENTAL SETUP / SIMULATED PROBLEM</vt:lpstr>
      <vt:lpstr>OBSERVED DEFORMATION</vt:lpstr>
      <vt:lpstr>CONSTITUTIVE MODELS</vt:lpstr>
      <vt:lpstr>LINEAR ISOTROPIC VISCOELASTIC MODEL</vt:lpstr>
      <vt:lpstr>CS MODEL</vt:lpstr>
      <vt:lpstr>FINITE ELEMENT MODELING</vt:lpstr>
      <vt:lpstr>CONVERGENCE STUDY RESULTS</vt:lpstr>
      <vt:lpstr>FEM RESULTS</vt:lpstr>
      <vt:lpstr> INFLUENCE FROM END FRICTION</vt:lpstr>
      <vt:lpstr>Validation of Numerical Results</vt:lpstr>
      <vt:lpstr>CONCLUSIONS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ME 504 PROJECT  NUMERICAL MODELING OF GRANULAR SALT</dc:title>
  <cp:lastModifiedBy>Brandon Lampe</cp:lastModifiedBy>
  <cp:revision>11</cp:revision>
  <dcterms:modified xsi:type="dcterms:W3CDTF">2015-05-06T16:27:49Z</dcterms:modified>
</cp:coreProperties>
</file>