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460"/>
    <a:srgbClr val="87C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853"/>
    <p:restoredTop sz="94694"/>
  </p:normalViewPr>
  <p:slideViewPr>
    <p:cSldViewPr snapToGrid="0">
      <p:cViewPr varScale="1">
        <p:scale>
          <a:sx n="121" d="100"/>
          <a:sy n="121" d="100"/>
        </p:scale>
        <p:origin x="53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D5F7-EC55-C75F-DA21-B6B1F93F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73F61C-16C9-CFCC-517F-F44D93D871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F05E9-9CD9-10F1-FAB4-A1197571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DB5E-BB44-8066-DCB3-FAFB92BCA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490E3-AF4D-373B-DAC6-9E1B6ED0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8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3BFE-6D05-83D7-CC72-66E29E040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DC9FE-B466-4DBA-9064-ACE6A410B6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33A5F-8BB4-842C-58D7-7268D388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8EEE-43FC-25D7-D504-33E41202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D26A1-29AD-C389-87EE-0559E885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E4E85E-24FD-B4E9-4416-A306DE0330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CD02E-191B-EA90-84EC-BF6F4711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7643-B431-7525-1F30-4AC73687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3A08C-33FA-F90A-6F19-4CF99C50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AA40-0113-31B4-5E89-034F6CED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4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0D906-D531-401D-1347-4187B509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A11D4-DF4D-0CFF-A884-1EBD736F7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11F67-BD79-49A6-E16D-957EFE850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423B-123A-C642-7A53-CC5D6502A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792ED-CB63-5051-D5E8-09AC11FC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8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FCBB-703B-016C-BFE3-7F25922D4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1B1E3-8F5B-3981-6A76-AB9632AF4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2AC87-85D3-6EFD-3F6B-F4311A7C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3EB6-6D9D-C556-E5FC-EE71389A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465F-62D0-F08A-5350-91CCF372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40E4-E06F-B878-E17F-6BAE62601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71A65-56C0-095D-D925-AC94CFB25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B9AC0-6537-0285-BB66-6EAAD839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316A6-B6E4-9814-EE8B-EC120079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2136B-5EA3-B407-A789-EBF05496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77561-75A9-E04F-C158-33C10CB31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37B93-58C8-9FAD-AF6E-80E6ADE1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A23A-C541-3121-3836-EFC7CBE0C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F7880-5FD9-FF1F-A2CF-05FDA3FF8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7DF4A-3239-D247-211D-7867C8747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E758-299B-8B51-7CFC-E53DB941B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93015-B8E0-3F97-E79F-C7DAB32E5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7D8DF7-FAC6-A47A-9B10-2D5E280A2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EC472-79A2-41D2-1622-21D8325D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8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2792-F5C8-7EDC-F619-486646A7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A67BE-1C6E-5CCD-015C-42DFA1959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CA57C-7807-4B59-3EB8-C11F7C28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E0F06-25C7-337D-354A-7E444695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E64D7-BFB0-B783-D0E2-83CDE869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41276C-D3F0-15D2-B6C6-D30FC1D0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2C80C-3703-E50A-6534-43613E68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7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05FA1-33CA-3058-68B8-376FECB3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5CDC-0791-0211-AF57-C8D79282D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C22B2-1C1E-6FCC-7185-73D4D27B3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72FD-748B-AC26-D1E5-2C4B2ABC9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C8DBA-75FD-B4DA-C5F4-CEC4722D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7876E-906D-1423-E2B3-055719432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14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FC6E-41EA-6271-E8C9-B4CE1486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99BE1-DF65-87AD-68FE-90F53D606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E5AA-0F1A-6B06-956E-6965E30A9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2800-881A-1C0E-C4E0-5D5EAB69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B4320-D747-6982-065B-FB235419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64DFD6-4555-7161-282A-1685A4B8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25C72-6A8E-D0CE-E936-10CAF454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C6A7C-28DF-DE71-0987-DD70A711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3830A-33D6-DBC4-CB4C-E7AF1981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7EC0-BB38-0149-A4E0-69EA3DA42670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17684-10EC-3B64-BAF9-B51B9FF399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83CDA-43BA-3907-7F6A-E85E6A465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8D56B-C93D-124A-89BD-66BDE44A32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FB1F7E4-218D-CBD9-984D-5EE0BEEA9448}"/>
              </a:ext>
            </a:extLst>
          </p:cNvPr>
          <p:cNvSpPr/>
          <p:nvPr/>
        </p:nvSpPr>
        <p:spPr>
          <a:xfrm>
            <a:off x="-178664" y="3098056"/>
            <a:ext cx="5613604" cy="3838761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B9581B4-DB8D-76EB-90F9-A998F66B93B7}"/>
              </a:ext>
            </a:extLst>
          </p:cNvPr>
          <p:cNvGrpSpPr/>
          <p:nvPr/>
        </p:nvGrpSpPr>
        <p:grpSpPr>
          <a:xfrm>
            <a:off x="100022" y="95507"/>
            <a:ext cx="5405815" cy="2826130"/>
            <a:chOff x="326338" y="152393"/>
            <a:chExt cx="5405815" cy="282613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F2E1ACC-8DCA-36AB-E94A-1EF6A3795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781" y="250349"/>
              <a:ext cx="131447" cy="11761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5C609A0-B4C5-0E13-B9FD-69F236023B30}"/>
                </a:ext>
              </a:extLst>
            </p:cNvPr>
            <p:cNvSpPr/>
            <p:nvPr/>
          </p:nvSpPr>
          <p:spPr>
            <a:xfrm>
              <a:off x="997081" y="250349"/>
              <a:ext cx="189186" cy="189186"/>
            </a:xfrm>
            <a:prstGeom prst="ellipse">
              <a:avLst/>
            </a:prstGeom>
            <a:solidFill>
              <a:srgbClr val="F4A4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2E9794-7B29-CE80-1C83-E3F5EA23E5AA}"/>
                </a:ext>
              </a:extLst>
            </p:cNvPr>
            <p:cNvSpPr txBox="1"/>
            <p:nvPr/>
          </p:nvSpPr>
          <p:spPr>
            <a:xfrm>
              <a:off x="1309811" y="152393"/>
              <a:ext cx="4202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original tokenized review we want to explain [</a:t>
              </a:r>
              <a:r>
                <a:rPr lang="en-CH" sz="1200" b="0" i="0" dirty="0">
                  <a:effectLst/>
                </a:rPr>
                <a:t>1532, 345, 588, </a:t>
              </a:r>
              <a:r>
                <a:rPr lang="en-US" sz="1200" dirty="0"/>
                <a:t>…]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361EF0-E56B-F2E2-07A8-E6800AA63F5C}"/>
                </a:ext>
              </a:extLst>
            </p:cNvPr>
            <p:cNvSpPr txBox="1"/>
            <p:nvPr/>
          </p:nvSpPr>
          <p:spPr>
            <a:xfrm>
              <a:off x="608877" y="15386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E1D2F4-7D40-69D8-C9C9-36BAD684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590" y="1129441"/>
              <a:ext cx="189365" cy="20289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662CE6-A0F8-4142-B4F0-BBEECE69C0BB}"/>
                </a:ext>
              </a:extLst>
            </p:cNvPr>
            <p:cNvSpPr txBox="1"/>
            <p:nvPr/>
          </p:nvSpPr>
          <p:spPr>
            <a:xfrm>
              <a:off x="628917" y="1097040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9A64985-FE7A-6A79-7C71-19805E746810}"/>
                </a:ext>
              </a:extLst>
            </p:cNvPr>
            <p:cNvSpPr/>
            <p:nvPr/>
          </p:nvSpPr>
          <p:spPr>
            <a:xfrm>
              <a:off x="1017121" y="1183301"/>
              <a:ext cx="189186" cy="189186"/>
            </a:xfrm>
            <a:prstGeom prst="ellipse">
              <a:avLst/>
            </a:prstGeom>
            <a:solidFill>
              <a:srgbClr val="87CEE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4C77676-C4B7-22BC-4206-99122CD4D79C}"/>
                </a:ext>
              </a:extLst>
            </p:cNvPr>
            <p:cNvSpPr txBox="1"/>
            <p:nvPr/>
          </p:nvSpPr>
          <p:spPr>
            <a:xfrm>
              <a:off x="1323118" y="1084429"/>
              <a:ext cx="35030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binary representation of original sentence [1,1,1,1,…]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71428A1-7A07-BDBD-1753-E21A06101C2E}"/>
                </a:ext>
              </a:extLst>
            </p:cNvPr>
            <p:cNvSpPr/>
            <p:nvPr/>
          </p:nvSpPr>
          <p:spPr>
            <a:xfrm>
              <a:off x="1017121" y="1680402"/>
              <a:ext cx="189186" cy="189186"/>
            </a:xfrm>
            <a:prstGeom prst="ellipse">
              <a:avLst/>
            </a:prstGeom>
            <a:solidFill>
              <a:srgbClr val="87CEEC">
                <a:alpha val="41865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D73C79-9D94-DEF2-10E6-4BBBD62A2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609" y="1606458"/>
              <a:ext cx="176538" cy="21184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B8C7D2-8C7D-A435-E11C-0A1D1CFCA23B}"/>
                </a:ext>
              </a:extLst>
            </p:cNvPr>
            <p:cNvSpPr txBox="1"/>
            <p:nvPr/>
          </p:nvSpPr>
          <p:spPr>
            <a:xfrm>
              <a:off x="628917" y="158720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EA77DE-C3BB-F424-DC45-9DA223EEC9B7}"/>
                </a:ext>
              </a:extLst>
            </p:cNvPr>
            <p:cNvSpPr txBox="1"/>
            <p:nvPr/>
          </p:nvSpPr>
          <p:spPr>
            <a:xfrm>
              <a:off x="1329851" y="1587203"/>
              <a:ext cx="34948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binary representation of perturbed data [1,0,1,0,0,…]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4A70F4-C2F7-E78F-5E68-875BBD1689AB}"/>
                </a:ext>
              </a:extLst>
            </p:cNvPr>
            <p:cNvSpPr/>
            <p:nvPr/>
          </p:nvSpPr>
          <p:spPr>
            <a:xfrm>
              <a:off x="997081" y="687269"/>
              <a:ext cx="189186" cy="189186"/>
            </a:xfrm>
            <a:prstGeom prst="ellipse">
              <a:avLst/>
            </a:prstGeom>
            <a:solidFill>
              <a:srgbClr val="F4A460">
                <a:alpha val="60000"/>
              </a:srgb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1BEB9F3-21A2-DF52-A0DB-F9D637E06665}"/>
                </a:ext>
              </a:extLst>
            </p:cNvPr>
            <p:cNvSpPr txBox="1"/>
            <p:nvPr/>
          </p:nvSpPr>
          <p:spPr>
            <a:xfrm>
              <a:off x="1309980" y="577729"/>
              <a:ext cx="4422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representation of perturbed data in token space [</a:t>
              </a:r>
              <a:r>
                <a:rPr lang="en-CH" sz="1200" b="0" i="0" dirty="0">
                  <a:effectLst/>
                </a:rPr>
                <a:t>1169, 345, 588</a:t>
              </a:r>
              <a:r>
                <a:rPr lang="en-US" sz="1200" dirty="0"/>
                <a:t>, …]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E180533-6906-EC2D-3C86-552F0640C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093" y="695830"/>
              <a:ext cx="127014" cy="12701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CDC44A-D982-55E6-E137-25CE9AA8B181}"/>
                </a:ext>
              </a:extLst>
            </p:cNvPr>
            <p:cNvSpPr txBox="1"/>
            <p:nvPr/>
          </p:nvSpPr>
          <p:spPr>
            <a:xfrm>
              <a:off x="608877" y="619915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7D7E9FD-94A8-B964-7BFD-80E0CE302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6338" y="2733980"/>
              <a:ext cx="439796" cy="235384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72205F0D-1102-0AFB-E56F-5960D0C97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529" y="2225606"/>
              <a:ext cx="367397" cy="20289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DF75CF-62FE-2EE9-1914-03229809444D}"/>
                </a:ext>
              </a:extLst>
            </p:cNvPr>
            <p:cNvSpPr txBox="1"/>
            <p:nvPr/>
          </p:nvSpPr>
          <p:spPr>
            <a:xfrm>
              <a:off x="721327" y="2173162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432769A-C5C1-0F96-156E-2A52DEA5475F}"/>
                </a:ext>
              </a:extLst>
            </p:cNvPr>
            <p:cNvSpPr txBox="1"/>
            <p:nvPr/>
          </p:nvSpPr>
          <p:spPr>
            <a:xfrm>
              <a:off x="995761" y="2161809"/>
              <a:ext cx="31972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GPT2 model fine tuned on movie review dataset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FD55452-698D-9695-7592-42B38AEF0F3C}"/>
                </a:ext>
              </a:extLst>
            </p:cNvPr>
            <p:cNvSpPr txBox="1"/>
            <p:nvPr/>
          </p:nvSpPr>
          <p:spPr>
            <a:xfrm>
              <a:off x="817240" y="270152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5C79F8E-CF3E-A07F-3329-B983E4B8F43C}"/>
                </a:ext>
              </a:extLst>
            </p:cNvPr>
            <p:cNvSpPr txBox="1"/>
            <p:nvPr/>
          </p:nvSpPr>
          <p:spPr>
            <a:xfrm>
              <a:off x="1017121" y="2697783"/>
              <a:ext cx="16301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Linear surrogate model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999008D-1065-F896-0F72-821B678DD7A0}"/>
              </a:ext>
            </a:extLst>
          </p:cNvPr>
          <p:cNvGrpSpPr/>
          <p:nvPr/>
        </p:nvGrpSpPr>
        <p:grpSpPr>
          <a:xfrm>
            <a:off x="5856907" y="449087"/>
            <a:ext cx="5923670" cy="5664127"/>
            <a:chOff x="5394437" y="1452357"/>
            <a:chExt cx="5923670" cy="56641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DEE198B-37A0-39D1-D479-AC9D089CAF78}"/>
                </a:ext>
              </a:extLst>
            </p:cNvPr>
            <p:cNvGrpSpPr/>
            <p:nvPr/>
          </p:nvGrpSpPr>
          <p:grpSpPr>
            <a:xfrm>
              <a:off x="5394437" y="2480939"/>
              <a:ext cx="5923670" cy="2935219"/>
              <a:chOff x="2789270" y="2274426"/>
              <a:chExt cx="7008651" cy="375133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A35F9F6-04C1-CFC8-A48F-E3456AD8CFBD}"/>
                  </a:ext>
                </a:extLst>
              </p:cNvPr>
              <p:cNvSpPr/>
              <p:nvPr/>
            </p:nvSpPr>
            <p:spPr>
              <a:xfrm>
                <a:off x="2789270" y="2798029"/>
                <a:ext cx="1891862" cy="189186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5C23B7-81BB-4038-BFA3-0344B18289D6}"/>
                  </a:ext>
                </a:extLst>
              </p:cNvPr>
              <p:cNvSpPr/>
              <p:nvPr/>
            </p:nvSpPr>
            <p:spPr>
              <a:xfrm>
                <a:off x="7906059" y="2798029"/>
                <a:ext cx="1891862" cy="189186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8F1B81-89CB-D417-A3B2-29D73174A886}"/>
                  </a:ext>
                </a:extLst>
              </p:cNvPr>
              <p:cNvSpPr txBox="1"/>
              <p:nvPr/>
            </p:nvSpPr>
            <p:spPr>
              <a:xfrm>
                <a:off x="8142725" y="2274426"/>
                <a:ext cx="11040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binary space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1A140F-624A-2927-14A7-D6AD9D87D60B}"/>
                  </a:ext>
                </a:extLst>
              </p:cNvPr>
              <p:cNvSpPr txBox="1"/>
              <p:nvPr/>
            </p:nvSpPr>
            <p:spPr>
              <a:xfrm>
                <a:off x="3083452" y="2274426"/>
                <a:ext cx="10556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token space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4457631-A095-6233-8989-0554C91C153B}"/>
                  </a:ext>
                </a:extLst>
              </p:cNvPr>
              <p:cNvSpPr/>
              <p:nvPr/>
            </p:nvSpPr>
            <p:spPr>
              <a:xfrm>
                <a:off x="3640608" y="3654732"/>
                <a:ext cx="189186" cy="189186"/>
              </a:xfrm>
              <a:prstGeom prst="ellipse">
                <a:avLst/>
              </a:prstGeom>
              <a:solidFill>
                <a:srgbClr val="F4A4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135595B-291C-33C0-5DCE-A8D9596F7EDD}"/>
                  </a:ext>
                </a:extLst>
              </p:cNvPr>
              <p:cNvSpPr/>
              <p:nvPr/>
            </p:nvSpPr>
            <p:spPr>
              <a:xfrm>
                <a:off x="3640608" y="4127655"/>
                <a:ext cx="189186" cy="189186"/>
              </a:xfrm>
              <a:prstGeom prst="ellipse">
                <a:avLst/>
              </a:prstGeom>
              <a:solidFill>
                <a:srgbClr val="F4A460">
                  <a:alpha val="4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E88F953-845A-F966-7312-9D20620F77AD}"/>
                  </a:ext>
                </a:extLst>
              </p:cNvPr>
              <p:cNvSpPr/>
              <p:nvPr/>
            </p:nvSpPr>
            <p:spPr>
              <a:xfrm>
                <a:off x="3829794" y="3381157"/>
                <a:ext cx="189186" cy="189186"/>
              </a:xfrm>
              <a:prstGeom prst="ellipse">
                <a:avLst/>
              </a:prstGeom>
              <a:solidFill>
                <a:srgbClr val="F4A460">
                  <a:alpha val="55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712CC0A6-E8CC-143C-5910-E7E1A7E72B6B}"/>
                  </a:ext>
                </a:extLst>
              </p:cNvPr>
              <p:cNvSpPr/>
              <p:nvPr/>
            </p:nvSpPr>
            <p:spPr>
              <a:xfrm>
                <a:off x="4292357" y="4266904"/>
                <a:ext cx="189186" cy="189186"/>
              </a:xfrm>
              <a:prstGeom prst="ellipse">
                <a:avLst/>
              </a:prstGeom>
              <a:solidFill>
                <a:srgbClr val="F4A460">
                  <a:alpha val="2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FDFD58C-2E94-6D0B-7C8E-FEF132E78604}"/>
                  </a:ext>
                </a:extLst>
              </p:cNvPr>
              <p:cNvSpPr/>
              <p:nvPr/>
            </p:nvSpPr>
            <p:spPr>
              <a:xfrm>
                <a:off x="2988859" y="3042560"/>
                <a:ext cx="189186" cy="189186"/>
              </a:xfrm>
              <a:prstGeom prst="ellipse">
                <a:avLst/>
              </a:prstGeom>
              <a:solidFill>
                <a:srgbClr val="F4A460">
                  <a:alpha val="2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F4B77F4-8C1D-0B81-4916-287589C55618}"/>
                  </a:ext>
                </a:extLst>
              </p:cNvPr>
              <p:cNvSpPr/>
              <p:nvPr/>
            </p:nvSpPr>
            <p:spPr>
              <a:xfrm>
                <a:off x="3057351" y="3771632"/>
                <a:ext cx="189186" cy="189186"/>
              </a:xfrm>
              <a:prstGeom prst="ellipse">
                <a:avLst/>
              </a:prstGeom>
              <a:solidFill>
                <a:srgbClr val="F4A460">
                  <a:alpha val="60000"/>
                </a:srgbClr>
              </a:solidFill>
              <a:ln>
                <a:solidFill>
                  <a:schemeClr val="tx1"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674774F-2F7D-417F-86C8-72766ABBD066}"/>
                  </a:ext>
                </a:extLst>
              </p:cNvPr>
              <p:cNvSpPr/>
              <p:nvPr/>
            </p:nvSpPr>
            <p:spPr>
              <a:xfrm>
                <a:off x="3451422" y="3423352"/>
                <a:ext cx="189186" cy="189186"/>
              </a:xfrm>
              <a:prstGeom prst="ellipse">
                <a:avLst/>
              </a:prstGeom>
              <a:solidFill>
                <a:srgbClr val="F4A460">
                  <a:alpha val="6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6ADE88C-A651-185C-2724-5727CA5E1EC5}"/>
                  </a:ext>
                </a:extLst>
              </p:cNvPr>
              <p:cNvSpPr/>
              <p:nvPr/>
            </p:nvSpPr>
            <p:spPr>
              <a:xfrm>
                <a:off x="8802492" y="3696927"/>
                <a:ext cx="189186" cy="189186"/>
              </a:xfrm>
              <a:prstGeom prst="ellipse">
                <a:avLst/>
              </a:prstGeom>
              <a:solidFill>
                <a:srgbClr val="87CEE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E8A7E80-3891-A6DA-76D4-C649627D35BE}"/>
                  </a:ext>
                </a:extLst>
              </p:cNvPr>
              <p:cNvSpPr/>
              <p:nvPr/>
            </p:nvSpPr>
            <p:spPr>
              <a:xfrm>
                <a:off x="8802492" y="4169850"/>
                <a:ext cx="189186" cy="189186"/>
              </a:xfrm>
              <a:prstGeom prst="ellipse">
                <a:avLst/>
              </a:prstGeom>
              <a:solidFill>
                <a:srgbClr val="87CEEC">
                  <a:alpha val="4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C37B5B3-74F3-7DCB-70F7-36CC3B4982FC}"/>
                  </a:ext>
                </a:extLst>
              </p:cNvPr>
              <p:cNvSpPr/>
              <p:nvPr/>
            </p:nvSpPr>
            <p:spPr>
              <a:xfrm>
                <a:off x="8991678" y="3423352"/>
                <a:ext cx="189186" cy="189186"/>
              </a:xfrm>
              <a:prstGeom prst="ellipse">
                <a:avLst/>
              </a:prstGeom>
              <a:solidFill>
                <a:srgbClr val="87CEEC">
                  <a:alpha val="55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D62D629C-78BE-23C1-9D0A-3CA017C014AC}"/>
                  </a:ext>
                </a:extLst>
              </p:cNvPr>
              <p:cNvSpPr/>
              <p:nvPr/>
            </p:nvSpPr>
            <p:spPr>
              <a:xfrm>
                <a:off x="9454241" y="4309099"/>
                <a:ext cx="189186" cy="189186"/>
              </a:xfrm>
              <a:prstGeom prst="ellipse">
                <a:avLst/>
              </a:prstGeom>
              <a:solidFill>
                <a:srgbClr val="87CEEC">
                  <a:alpha val="2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EEA2B35E-7438-37CC-5AAC-D4F5B18ED8BE}"/>
                  </a:ext>
                </a:extLst>
              </p:cNvPr>
              <p:cNvSpPr/>
              <p:nvPr/>
            </p:nvSpPr>
            <p:spPr>
              <a:xfrm>
                <a:off x="8150743" y="3084755"/>
                <a:ext cx="189186" cy="189186"/>
              </a:xfrm>
              <a:prstGeom prst="ellipse">
                <a:avLst/>
              </a:prstGeom>
              <a:solidFill>
                <a:srgbClr val="87CEEC">
                  <a:alpha val="2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B0BD0188-2DED-0E55-8337-FF09EDEE80F4}"/>
                  </a:ext>
                </a:extLst>
              </p:cNvPr>
              <p:cNvSpPr/>
              <p:nvPr/>
            </p:nvSpPr>
            <p:spPr>
              <a:xfrm>
                <a:off x="8219235" y="3813827"/>
                <a:ext cx="189186" cy="189186"/>
              </a:xfrm>
              <a:prstGeom prst="ellipse">
                <a:avLst/>
              </a:prstGeom>
              <a:solidFill>
                <a:srgbClr val="87CEEC">
                  <a:alpha val="60000"/>
                </a:srgbClr>
              </a:solidFill>
              <a:ln>
                <a:solidFill>
                  <a:schemeClr val="tx1">
                    <a:alpha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396AF13-AC2C-19A8-7B36-2286938E1B11}"/>
                  </a:ext>
                </a:extLst>
              </p:cNvPr>
              <p:cNvSpPr/>
              <p:nvPr/>
            </p:nvSpPr>
            <p:spPr>
              <a:xfrm>
                <a:off x="8613306" y="3465547"/>
                <a:ext cx="189186" cy="189186"/>
              </a:xfrm>
              <a:prstGeom prst="ellipse">
                <a:avLst/>
              </a:prstGeom>
              <a:solidFill>
                <a:srgbClr val="87CEEC">
                  <a:alpha val="60000"/>
                </a:srgb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8C5BFEBD-B979-44D8-2DCA-84DA6C358A4F}"/>
                  </a:ext>
                </a:extLst>
              </p:cNvPr>
              <p:cNvSpPr/>
              <p:nvPr/>
            </p:nvSpPr>
            <p:spPr>
              <a:xfrm>
                <a:off x="3840480" y="3230847"/>
                <a:ext cx="4927600" cy="518193"/>
              </a:xfrm>
              <a:custGeom>
                <a:avLst/>
                <a:gdLst>
                  <a:gd name="connsiteX0" fmla="*/ 0 w 4927600"/>
                  <a:gd name="connsiteY0" fmla="*/ 497873 h 518193"/>
                  <a:gd name="connsiteX1" fmla="*/ 2397760 w 4927600"/>
                  <a:gd name="connsiteY1" fmla="*/ 33 h 518193"/>
                  <a:gd name="connsiteX2" fmla="*/ 4927600 w 4927600"/>
                  <a:gd name="connsiteY2" fmla="*/ 518193 h 51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27600" h="518193">
                    <a:moveTo>
                      <a:pt x="0" y="497873"/>
                    </a:moveTo>
                    <a:cubicBezTo>
                      <a:pt x="788246" y="247259"/>
                      <a:pt x="1576493" y="-3354"/>
                      <a:pt x="2397760" y="33"/>
                    </a:cubicBezTo>
                    <a:cubicBezTo>
                      <a:pt x="3219027" y="3420"/>
                      <a:pt x="4073313" y="260806"/>
                      <a:pt x="4927600" y="518193"/>
                    </a:cubicBezTo>
                  </a:path>
                </a:pathLst>
              </a:custGeom>
              <a:noFill/>
              <a:ln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C2A53763-0D86-1CC1-4B6B-81EF8C688C6E}"/>
                  </a:ext>
                </a:extLst>
              </p:cNvPr>
              <p:cNvSpPr/>
              <p:nvPr/>
            </p:nvSpPr>
            <p:spPr>
              <a:xfrm>
                <a:off x="3830320" y="4318000"/>
                <a:ext cx="4988560" cy="467369"/>
              </a:xfrm>
              <a:custGeom>
                <a:avLst/>
                <a:gdLst>
                  <a:gd name="connsiteX0" fmla="*/ 4988560 w 4988560"/>
                  <a:gd name="connsiteY0" fmla="*/ 10160 h 467369"/>
                  <a:gd name="connsiteX1" fmla="*/ 1971040 w 4988560"/>
                  <a:gd name="connsiteY1" fmla="*/ 467360 h 467369"/>
                  <a:gd name="connsiteX2" fmla="*/ 0 w 4988560"/>
                  <a:gd name="connsiteY2" fmla="*/ 0 h 467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88560" h="467369">
                    <a:moveTo>
                      <a:pt x="4988560" y="10160"/>
                    </a:moveTo>
                    <a:cubicBezTo>
                      <a:pt x="3895513" y="239606"/>
                      <a:pt x="2802467" y="469053"/>
                      <a:pt x="1971040" y="467360"/>
                    </a:cubicBezTo>
                    <a:cubicBezTo>
                      <a:pt x="1139613" y="465667"/>
                      <a:pt x="569806" y="232833"/>
                      <a:pt x="0" y="0"/>
                    </a:cubicBezTo>
                  </a:path>
                </a:pathLst>
              </a:custGeom>
              <a:noFill/>
              <a:ln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D57D353-D0C1-5274-C363-8C6FB2A26C7D}"/>
                  </a:ext>
                </a:extLst>
              </p:cNvPr>
              <p:cNvCxnSpPr>
                <a:stCxn id="4" idx="2"/>
              </p:cNvCxnSpPr>
              <p:nvPr/>
            </p:nvCxnSpPr>
            <p:spPr>
              <a:xfrm>
                <a:off x="3735201" y="4689891"/>
                <a:ext cx="0" cy="6847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C49AB95-9C70-AE5F-1BCC-E11717C36085}"/>
                  </a:ext>
                </a:extLst>
              </p:cNvPr>
              <p:cNvCxnSpPr/>
              <p:nvPr/>
            </p:nvCxnSpPr>
            <p:spPr>
              <a:xfrm>
                <a:off x="8923886" y="4689891"/>
                <a:ext cx="0" cy="6847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E775F7B-35BD-4AE4-B4A6-5C4A13D9EC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6827" y="5429326"/>
                <a:ext cx="937532" cy="237594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44A07DAB-F5A8-8B13-E941-3D4C923EB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26367" y="5401328"/>
                <a:ext cx="1078803" cy="256858"/>
              </a:xfrm>
              <a:prstGeom prst="rect">
                <a:avLst/>
              </a:prstGeom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BC06685-2960-CFCC-EE8A-5F22318DFCBF}"/>
                  </a:ext>
                </a:extLst>
              </p:cNvPr>
              <p:cNvSpPr txBox="1"/>
              <p:nvPr/>
            </p:nvSpPr>
            <p:spPr>
              <a:xfrm>
                <a:off x="2864510" y="5717980"/>
                <a:ext cx="14893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Tokenized dataset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270921E-8E11-632E-436D-13C4E4CAB1D0}"/>
                  </a:ext>
                </a:extLst>
              </p:cNvPr>
              <p:cNvSpPr txBox="1"/>
              <p:nvPr/>
            </p:nvSpPr>
            <p:spPr>
              <a:xfrm>
                <a:off x="8181535" y="5717980"/>
                <a:ext cx="12323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binary dataset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D87B685-38F6-0319-B1DC-2DECEBDB8BE7}"/>
                </a:ext>
              </a:extLst>
            </p:cNvPr>
            <p:cNvSpPr txBox="1"/>
            <p:nvPr/>
          </p:nvSpPr>
          <p:spPr>
            <a:xfrm>
              <a:off x="5643077" y="1452357"/>
              <a:ext cx="9932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GPT2</a:t>
              </a:r>
            </a:p>
            <a:p>
              <a:pPr algn="ctr"/>
              <a:r>
                <a:rPr lang="en-US" sz="1400" dirty="0"/>
                <a:t>works here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3BD0434-FA18-0531-8E0A-FEAB7C70770C}"/>
                </a:ext>
              </a:extLst>
            </p:cNvPr>
            <p:cNvCxnSpPr/>
            <p:nvPr/>
          </p:nvCxnSpPr>
          <p:spPr>
            <a:xfrm>
              <a:off x="6165857" y="1934627"/>
              <a:ext cx="0" cy="535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DF9133-BAB8-281C-7267-EE6C64789C29}"/>
                </a:ext>
              </a:extLst>
            </p:cNvPr>
            <p:cNvSpPr txBox="1"/>
            <p:nvPr/>
          </p:nvSpPr>
          <p:spPr>
            <a:xfrm>
              <a:off x="9749519" y="1491871"/>
              <a:ext cx="13963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Surrogate model</a:t>
              </a:r>
            </a:p>
            <a:p>
              <a:pPr algn="ctr"/>
              <a:r>
                <a:rPr lang="en-US" sz="1400" dirty="0"/>
                <a:t>works here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B85D97D-973D-235E-8ED3-1876FA8EB848}"/>
                </a:ext>
              </a:extLst>
            </p:cNvPr>
            <p:cNvCxnSpPr/>
            <p:nvPr/>
          </p:nvCxnSpPr>
          <p:spPr>
            <a:xfrm>
              <a:off x="10490627" y="1968193"/>
              <a:ext cx="0" cy="535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707A18AD-4B33-0655-08F9-0BC4B640E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54084" y="6118941"/>
              <a:ext cx="4648623" cy="563304"/>
            </a:xfrm>
            <a:prstGeom prst="rect">
              <a:avLst/>
            </a:prstGeom>
          </p:spPr>
        </p:pic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C6086E7-B388-C62C-CF1B-44725BD04F13}"/>
                </a:ext>
              </a:extLst>
            </p:cNvPr>
            <p:cNvCxnSpPr/>
            <p:nvPr/>
          </p:nvCxnSpPr>
          <p:spPr>
            <a:xfrm>
              <a:off x="6185184" y="5456698"/>
              <a:ext cx="0" cy="535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07933FC-45BE-CBB6-2192-121022210992}"/>
                </a:ext>
              </a:extLst>
            </p:cNvPr>
            <p:cNvCxnSpPr>
              <a:cxnSpLocks/>
            </p:cNvCxnSpPr>
            <p:nvPr/>
          </p:nvCxnSpPr>
          <p:spPr>
            <a:xfrm>
              <a:off x="10558266" y="5456698"/>
              <a:ext cx="0" cy="535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B42EBE70-2340-7C80-E238-FE0445B6D5F8}"/>
                </a:ext>
              </a:extLst>
            </p:cNvPr>
            <p:cNvCxnSpPr>
              <a:cxnSpLocks/>
            </p:cNvCxnSpPr>
            <p:nvPr/>
          </p:nvCxnSpPr>
          <p:spPr>
            <a:xfrm>
              <a:off x="6165857" y="5992478"/>
              <a:ext cx="44135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FCA5C1-CE23-13E7-D60C-12B926D9C5EC}"/>
                </a:ext>
              </a:extLst>
            </p:cNvPr>
            <p:cNvSpPr txBox="1"/>
            <p:nvPr/>
          </p:nvSpPr>
          <p:spPr>
            <a:xfrm>
              <a:off x="6997802" y="6808707"/>
              <a:ext cx="2769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LIME loss function to be minimized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6CB6473-1E8C-4628-465E-83354AF95D47}"/>
              </a:ext>
            </a:extLst>
          </p:cNvPr>
          <p:cNvGrpSpPr/>
          <p:nvPr/>
        </p:nvGrpSpPr>
        <p:grpSpPr>
          <a:xfrm>
            <a:off x="434384" y="3281151"/>
            <a:ext cx="3923569" cy="3459224"/>
            <a:chOff x="110927" y="3248565"/>
            <a:chExt cx="3923569" cy="345922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BE4098-6D5C-BB11-E95B-C7C163DDBB50}"/>
                </a:ext>
              </a:extLst>
            </p:cNvPr>
            <p:cNvSpPr txBox="1"/>
            <p:nvPr/>
          </p:nvSpPr>
          <p:spPr>
            <a:xfrm>
              <a:off x="110927" y="3248565"/>
              <a:ext cx="37171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review = ”</a:t>
              </a:r>
              <a:r>
                <a:rPr lang="en-GB" sz="1200" b="0" dirty="0">
                  <a:effectLst/>
                  <a:highlight>
                    <a:srgbClr val="F8F9FA"/>
                  </a:highlight>
                </a:rPr>
                <a:t>If you like the original you will love this movie</a:t>
              </a:r>
              <a:r>
                <a:rPr lang="en-US" sz="1200" dirty="0"/>
                <a:t>”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6F818DF-6E67-A381-2A5D-DE551EE95D6B}"/>
                </a:ext>
              </a:extLst>
            </p:cNvPr>
            <p:cNvCxnSpPr>
              <a:cxnSpLocks/>
            </p:cNvCxnSpPr>
            <p:nvPr/>
          </p:nvCxnSpPr>
          <p:spPr>
            <a:xfrm>
              <a:off x="2220946" y="3508518"/>
              <a:ext cx="0" cy="4794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75FC8B-1A2F-33D8-F9C4-206D70568E5B}"/>
                </a:ext>
              </a:extLst>
            </p:cNvPr>
            <p:cNvSpPr txBox="1"/>
            <p:nvPr/>
          </p:nvSpPr>
          <p:spPr>
            <a:xfrm>
              <a:off x="2228993" y="3596105"/>
              <a:ext cx="9533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tokenization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69B658-575E-60F3-CA57-D5F9D0B66D33}"/>
                </a:ext>
              </a:extLst>
            </p:cNvPr>
            <p:cNvSpPr txBox="1"/>
            <p:nvPr/>
          </p:nvSpPr>
          <p:spPr>
            <a:xfrm>
              <a:off x="494383" y="3966317"/>
              <a:ext cx="3453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GB" sz="1200" b="0" dirty="0">
                  <a:effectLst/>
                  <a:highlight>
                    <a:srgbClr val="F8F9FA"/>
                  </a:highlight>
                </a:rPr>
                <a:t>If, you, like, the, original, you, will, love, this, movie</a:t>
              </a:r>
              <a:r>
                <a:rPr lang="en-US" sz="1200" dirty="0"/>
                <a:t>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E70B96-21A1-DEAE-A023-91DF9D9669E9}"/>
                </a:ext>
              </a:extLst>
            </p:cNvPr>
            <p:cNvSpPr txBox="1"/>
            <p:nvPr/>
          </p:nvSpPr>
          <p:spPr>
            <a:xfrm>
              <a:off x="2243675" y="4331301"/>
              <a:ext cx="7681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token IDs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1D0922-6068-A5A6-FAE5-E71599567FD2}"/>
                </a:ext>
              </a:extLst>
            </p:cNvPr>
            <p:cNvSpPr txBox="1"/>
            <p:nvPr/>
          </p:nvSpPr>
          <p:spPr>
            <a:xfrm>
              <a:off x="365214" y="4722718"/>
              <a:ext cx="36118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</a:t>
              </a:r>
              <a:r>
                <a:rPr lang="en-CH" sz="1200" b="0" i="0" dirty="0">
                  <a:effectLst/>
                </a:rPr>
                <a:t>1532, 345, 588, 262, 2656, 345, 481, 1842, 428, 3807</a:t>
              </a:r>
              <a:r>
                <a:rPr lang="en-US" sz="1200" dirty="0"/>
                <a:t>]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E46FCD5-8F8D-C755-BA08-06CB49016E75}"/>
                </a:ext>
              </a:extLst>
            </p:cNvPr>
            <p:cNvCxnSpPr>
              <a:cxnSpLocks/>
            </p:cNvCxnSpPr>
            <p:nvPr/>
          </p:nvCxnSpPr>
          <p:spPr>
            <a:xfrm>
              <a:off x="2220945" y="4243316"/>
              <a:ext cx="0" cy="4794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849409E-D6F7-389E-922D-47765A0CF332}"/>
                </a:ext>
              </a:extLst>
            </p:cNvPr>
            <p:cNvCxnSpPr>
              <a:cxnSpLocks/>
            </p:cNvCxnSpPr>
            <p:nvPr/>
          </p:nvCxnSpPr>
          <p:spPr>
            <a:xfrm>
              <a:off x="2220945" y="4999717"/>
              <a:ext cx="0" cy="4794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4FE020-DBE8-0713-E284-A5DB5927E8E0}"/>
                </a:ext>
              </a:extLst>
            </p:cNvPr>
            <p:cNvSpPr txBox="1"/>
            <p:nvPr/>
          </p:nvSpPr>
          <p:spPr>
            <a:xfrm>
              <a:off x="2245993" y="5072429"/>
              <a:ext cx="1788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dense embedding vectors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DA171C4-D01B-4DF4-FF75-5F401643F087}"/>
                </a:ext>
              </a:extLst>
            </p:cNvPr>
            <p:cNvSpPr txBox="1"/>
            <p:nvPr/>
          </p:nvSpPr>
          <p:spPr>
            <a:xfrm>
              <a:off x="442116" y="5507460"/>
              <a:ext cx="4619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[0.3</a:t>
              </a:r>
            </a:p>
            <a:p>
              <a:r>
                <a:rPr lang="en-US" sz="1200" dirty="0"/>
                <a:t> 1.2,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2.3]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3A4C638-BE9A-485E-9374-96E0D2E27902}"/>
                </a:ext>
              </a:extLst>
            </p:cNvPr>
            <p:cNvSpPr txBox="1"/>
            <p:nvPr/>
          </p:nvSpPr>
          <p:spPr>
            <a:xfrm>
              <a:off x="937579" y="5507460"/>
              <a:ext cx="4619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[1.3</a:t>
              </a:r>
            </a:p>
            <a:p>
              <a:r>
                <a:rPr lang="en-US" sz="1200" dirty="0"/>
                <a:t> 2.1,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0.1]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1A13E29-E42E-4FDA-200E-8F78F31AB621}"/>
                </a:ext>
              </a:extLst>
            </p:cNvPr>
            <p:cNvSpPr txBox="1"/>
            <p:nvPr/>
          </p:nvSpPr>
          <p:spPr>
            <a:xfrm>
              <a:off x="3366049" y="5507459"/>
              <a:ext cx="4619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[1.0</a:t>
              </a:r>
            </a:p>
            <a:p>
              <a:r>
                <a:rPr lang="en-US" sz="1200" dirty="0"/>
                <a:t> 1.4,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  .</a:t>
              </a:r>
            </a:p>
            <a:p>
              <a:r>
                <a:rPr lang="en-US" sz="1200" dirty="0"/>
                <a:t> 2.1]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3427025-2C31-8DE5-8E4A-4126E5634777}"/>
                </a:ext>
              </a:extLst>
            </p:cNvPr>
            <p:cNvSpPr txBox="1"/>
            <p:nvPr/>
          </p:nvSpPr>
          <p:spPr>
            <a:xfrm>
              <a:off x="2036122" y="5827539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2749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191</Words>
  <Application>Microsoft Macintosh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Brandon Panos</dc:creator>
  <cp:lastModifiedBy>Brandon Panos</cp:lastModifiedBy>
  <cp:revision>2</cp:revision>
  <dcterms:created xsi:type="dcterms:W3CDTF">2024-07-31T14:17:12Z</dcterms:created>
  <dcterms:modified xsi:type="dcterms:W3CDTF">2024-07-31T19:54:41Z</dcterms:modified>
</cp:coreProperties>
</file>