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notesMasterIdLst>
    <p:notesMasterId r:id="rId37"/>
  </p:notesMasterIdLst>
  <p:sldIdLst>
    <p:sldId id="256" r:id="rId2"/>
    <p:sldId id="268" r:id="rId3"/>
    <p:sldId id="269" r:id="rId4"/>
    <p:sldId id="332" r:id="rId5"/>
    <p:sldId id="271" r:id="rId6"/>
    <p:sldId id="272" r:id="rId7"/>
    <p:sldId id="298" r:id="rId8"/>
    <p:sldId id="300" r:id="rId9"/>
    <p:sldId id="302" r:id="rId10"/>
    <p:sldId id="334" r:id="rId11"/>
    <p:sldId id="320" r:id="rId12"/>
    <p:sldId id="295" r:id="rId13"/>
    <p:sldId id="261" r:id="rId14"/>
    <p:sldId id="296" r:id="rId15"/>
    <p:sldId id="279" r:id="rId16"/>
    <p:sldId id="292" r:id="rId17"/>
    <p:sldId id="321" r:id="rId18"/>
    <p:sldId id="305" r:id="rId19"/>
    <p:sldId id="267" r:id="rId20"/>
    <p:sldId id="306" r:id="rId21"/>
    <p:sldId id="322" r:id="rId22"/>
    <p:sldId id="312" r:id="rId23"/>
    <p:sldId id="325" r:id="rId24"/>
    <p:sldId id="326" r:id="rId25"/>
    <p:sldId id="328" r:id="rId26"/>
    <p:sldId id="324" r:id="rId27"/>
    <p:sldId id="314" r:id="rId28"/>
    <p:sldId id="313" r:id="rId29"/>
    <p:sldId id="262" r:id="rId30"/>
    <p:sldId id="264" r:id="rId31"/>
    <p:sldId id="318" r:id="rId32"/>
    <p:sldId id="329" r:id="rId33"/>
    <p:sldId id="330" r:id="rId34"/>
    <p:sldId id="331" r:id="rId35"/>
    <p:sldId id="33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57DB"/>
    <a:srgbClr val="57D3DB"/>
    <a:srgbClr val="91DB57"/>
    <a:srgbClr val="DB5F57"/>
    <a:srgbClr val="57DB5E"/>
    <a:srgbClr val="5F57DB"/>
    <a:srgbClr val="DC5E57"/>
    <a:srgbClr val="55A868"/>
    <a:srgbClr val="4B72B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87360"/>
  </p:normalViewPr>
  <p:slideViewPr>
    <p:cSldViewPr snapToGrid="0" snapToObjects="1">
      <p:cViewPr>
        <p:scale>
          <a:sx n="133" d="100"/>
          <a:sy n="13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DE1B6-930B-4373-A4A5-9051869E2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5AD0B-DC83-4117-B5E5-2F9C22B4EACE}">
      <dgm:prSet/>
      <dgm:spPr/>
      <dgm:t>
        <a:bodyPr/>
        <a:lstStyle/>
        <a:p>
          <a:r>
            <a:rPr lang="en-US" dirty="0"/>
            <a:t>Part 1: Optimizing Schedules Across Loops</a:t>
          </a:r>
        </a:p>
      </dgm:t>
    </dgm:pt>
    <dgm:pt modelId="{31A4CCA4-CFC6-4C2F-8D25-8DFA3560ED62}" type="parTrans" cxnId="{893AD6CF-753A-4FCE-B4F3-CEC0B3A13C74}">
      <dgm:prSet/>
      <dgm:spPr/>
      <dgm:t>
        <a:bodyPr/>
        <a:lstStyle/>
        <a:p>
          <a:endParaRPr lang="en-US"/>
        </a:p>
      </dgm:t>
    </dgm:pt>
    <dgm:pt modelId="{EF623F68-4256-4678-9765-4F58EE54FFA5}" type="sibTrans" cxnId="{893AD6CF-753A-4FCE-B4F3-CEC0B3A13C74}">
      <dgm:prSet/>
      <dgm:spPr/>
      <dgm:t>
        <a:bodyPr/>
        <a:lstStyle/>
        <a:p>
          <a:endParaRPr lang="en-US"/>
        </a:p>
      </dgm:t>
    </dgm:pt>
    <dgm:pt modelId="{6F340A5F-0981-45E3-BEC3-7CFD1F2F5217}">
      <dgm:prSet/>
      <dgm:spPr/>
      <dgm:t>
        <a:bodyPr/>
        <a:lstStyle/>
        <a:p>
          <a:r>
            <a:rPr lang="en-US" dirty="0"/>
            <a:t>Part 2: Optimizing Data Layouts Across Loops</a:t>
          </a:r>
        </a:p>
      </dgm:t>
    </dgm:pt>
    <dgm:pt modelId="{5A387ECE-0B25-42A6-91C7-A625DA5BFABF}" type="parTrans" cxnId="{1C595D3F-46FB-4BF1-B836-525D577943AC}">
      <dgm:prSet/>
      <dgm:spPr/>
      <dgm:t>
        <a:bodyPr/>
        <a:lstStyle/>
        <a:p>
          <a:endParaRPr lang="en-US"/>
        </a:p>
      </dgm:t>
    </dgm:pt>
    <dgm:pt modelId="{E7F9956B-807F-48EA-84E0-4F66E3675943}" type="sibTrans" cxnId="{1C595D3F-46FB-4BF1-B836-525D577943AC}">
      <dgm:prSet/>
      <dgm:spPr/>
      <dgm:t>
        <a:bodyPr/>
        <a:lstStyle/>
        <a:p>
          <a:endParaRPr lang="en-US"/>
        </a:p>
      </dgm:t>
    </dgm:pt>
    <dgm:pt modelId="{D898B677-44C8-473F-862D-ABDB2477923B}">
      <dgm:prSet/>
      <dgm:spPr/>
      <dgm:t>
        <a:bodyPr/>
        <a:lstStyle/>
        <a:p>
          <a:r>
            <a:rPr lang="en-US" dirty="0"/>
            <a:t>Part 3: Optimizing Sparse Data Layouts Across Loops</a:t>
          </a:r>
        </a:p>
      </dgm:t>
    </dgm:pt>
    <dgm:pt modelId="{3B41878D-4B73-4A17-A224-9E389B19853F}" type="parTrans" cxnId="{8E37B3AA-6792-433A-819A-45A475B94604}">
      <dgm:prSet/>
      <dgm:spPr/>
      <dgm:t>
        <a:bodyPr/>
        <a:lstStyle/>
        <a:p>
          <a:endParaRPr lang="en-US"/>
        </a:p>
      </dgm:t>
    </dgm:pt>
    <dgm:pt modelId="{233983D5-E61F-494E-9178-DC1A3FC48F8B}" type="sibTrans" cxnId="{8E37B3AA-6792-433A-819A-45A475B94604}">
      <dgm:prSet/>
      <dgm:spPr/>
      <dgm:t>
        <a:bodyPr/>
        <a:lstStyle/>
        <a:p>
          <a:endParaRPr lang="en-US"/>
        </a:p>
      </dgm:t>
    </dgm:pt>
    <dgm:pt modelId="{202FC733-10AF-5E40-AF2C-A4946279D5A5}" type="pres">
      <dgm:prSet presAssocID="{CEBDE1B6-930B-4373-A4A5-9051869E284D}" presName="linear" presStyleCnt="0">
        <dgm:presLayoutVars>
          <dgm:animLvl val="lvl"/>
          <dgm:resizeHandles val="exact"/>
        </dgm:presLayoutVars>
      </dgm:prSet>
      <dgm:spPr/>
    </dgm:pt>
    <dgm:pt modelId="{006756D9-D896-594B-BB59-97CA560F8F0B}" type="pres">
      <dgm:prSet presAssocID="{4125AD0B-DC83-4117-B5E5-2F9C22B4EA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71881-012F-DC4B-9145-61D4C87B5F89}" type="pres">
      <dgm:prSet presAssocID="{EF623F68-4256-4678-9765-4F58EE54FFA5}" presName="spacer" presStyleCnt="0"/>
      <dgm:spPr/>
    </dgm:pt>
    <dgm:pt modelId="{21140BF0-F661-CB4A-ADF8-17A1A0CA6620}" type="pres">
      <dgm:prSet presAssocID="{6F340A5F-0981-45E3-BEC3-7CFD1F2F5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71A7A-D784-674F-944D-4F24216BA21D}" type="pres">
      <dgm:prSet presAssocID="{E7F9956B-807F-48EA-84E0-4F66E3675943}" presName="spacer" presStyleCnt="0"/>
      <dgm:spPr/>
    </dgm:pt>
    <dgm:pt modelId="{6DC47A31-611A-2049-9115-367CDBB45690}" type="pres">
      <dgm:prSet presAssocID="{D898B677-44C8-473F-862D-ABDB247792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807E09-7F5D-6C40-8AAF-DA6C01452E47}" type="presOf" srcId="{D898B677-44C8-473F-862D-ABDB2477923B}" destId="{6DC47A31-611A-2049-9115-367CDBB45690}" srcOrd="0" destOrd="0" presId="urn:microsoft.com/office/officeart/2005/8/layout/vList2"/>
    <dgm:cxn modelId="{1C595D3F-46FB-4BF1-B836-525D577943AC}" srcId="{CEBDE1B6-930B-4373-A4A5-9051869E284D}" destId="{6F340A5F-0981-45E3-BEC3-7CFD1F2F5217}" srcOrd="1" destOrd="0" parTransId="{5A387ECE-0B25-42A6-91C7-A625DA5BFABF}" sibTransId="{E7F9956B-807F-48EA-84E0-4F66E3675943}"/>
    <dgm:cxn modelId="{BA825354-75F7-124D-B063-8597A050743D}" type="presOf" srcId="{4125AD0B-DC83-4117-B5E5-2F9C22B4EACE}" destId="{006756D9-D896-594B-BB59-97CA560F8F0B}" srcOrd="0" destOrd="0" presId="urn:microsoft.com/office/officeart/2005/8/layout/vList2"/>
    <dgm:cxn modelId="{8E37B3AA-6792-433A-819A-45A475B94604}" srcId="{CEBDE1B6-930B-4373-A4A5-9051869E284D}" destId="{D898B677-44C8-473F-862D-ABDB2477923B}" srcOrd="2" destOrd="0" parTransId="{3B41878D-4B73-4A17-A224-9E389B19853F}" sibTransId="{233983D5-E61F-494E-9178-DC1A3FC48F8B}"/>
    <dgm:cxn modelId="{80A620B8-59A8-8244-A31A-2778B8E5BE57}" type="presOf" srcId="{CEBDE1B6-930B-4373-A4A5-9051869E284D}" destId="{202FC733-10AF-5E40-AF2C-A4946279D5A5}" srcOrd="0" destOrd="0" presId="urn:microsoft.com/office/officeart/2005/8/layout/vList2"/>
    <dgm:cxn modelId="{893AD6CF-753A-4FCE-B4F3-CEC0B3A13C74}" srcId="{CEBDE1B6-930B-4373-A4A5-9051869E284D}" destId="{4125AD0B-DC83-4117-B5E5-2F9C22B4EACE}" srcOrd="0" destOrd="0" parTransId="{31A4CCA4-CFC6-4C2F-8D25-8DFA3560ED62}" sibTransId="{EF623F68-4256-4678-9765-4F58EE54FFA5}"/>
    <dgm:cxn modelId="{9A2F59DC-E469-8B4D-A1F4-FE58552DDF25}" type="presOf" srcId="{6F340A5F-0981-45E3-BEC3-7CFD1F2F5217}" destId="{21140BF0-F661-CB4A-ADF8-17A1A0CA6620}" srcOrd="0" destOrd="0" presId="urn:microsoft.com/office/officeart/2005/8/layout/vList2"/>
    <dgm:cxn modelId="{9057A74A-90BB-E84B-A989-4FFA8F17AAB3}" type="presParOf" srcId="{202FC733-10AF-5E40-AF2C-A4946279D5A5}" destId="{006756D9-D896-594B-BB59-97CA560F8F0B}" srcOrd="0" destOrd="0" presId="urn:microsoft.com/office/officeart/2005/8/layout/vList2"/>
    <dgm:cxn modelId="{62F621D8-05ED-894E-83F3-69EE46E65982}" type="presParOf" srcId="{202FC733-10AF-5E40-AF2C-A4946279D5A5}" destId="{5BD71881-012F-DC4B-9145-61D4C87B5F89}" srcOrd="1" destOrd="0" presId="urn:microsoft.com/office/officeart/2005/8/layout/vList2"/>
    <dgm:cxn modelId="{A3342EBC-DC62-7B4F-8DC6-3BB75D3990B1}" type="presParOf" srcId="{202FC733-10AF-5E40-AF2C-A4946279D5A5}" destId="{21140BF0-F661-CB4A-ADF8-17A1A0CA6620}" srcOrd="2" destOrd="0" presId="urn:microsoft.com/office/officeart/2005/8/layout/vList2"/>
    <dgm:cxn modelId="{5FCDA585-E042-A440-92C4-699CE01BFA1B}" type="presParOf" srcId="{202FC733-10AF-5E40-AF2C-A4946279D5A5}" destId="{FAC71A7A-D784-674F-944D-4F24216BA21D}" srcOrd="3" destOrd="0" presId="urn:microsoft.com/office/officeart/2005/8/layout/vList2"/>
    <dgm:cxn modelId="{0EA23E3D-72AB-2647-B460-6F7FF5DC0149}" type="presParOf" srcId="{202FC733-10AF-5E40-AF2C-A4946279D5A5}" destId="{6DC47A31-611A-2049-9115-367CDBB456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DE1B6-930B-4373-A4A5-9051869E2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5AD0B-DC83-4117-B5E5-2F9C22B4EACE}">
      <dgm:prSet/>
      <dgm:spPr/>
      <dgm:t>
        <a:bodyPr/>
        <a:lstStyle/>
        <a:p>
          <a:r>
            <a:rPr lang="en-US" dirty="0"/>
            <a:t>Part 1: Optimizing Schedules Across Loops</a:t>
          </a:r>
        </a:p>
      </dgm:t>
    </dgm:pt>
    <dgm:pt modelId="{31A4CCA4-CFC6-4C2F-8D25-8DFA3560ED62}" type="parTrans" cxnId="{893AD6CF-753A-4FCE-B4F3-CEC0B3A13C74}">
      <dgm:prSet/>
      <dgm:spPr/>
      <dgm:t>
        <a:bodyPr/>
        <a:lstStyle/>
        <a:p>
          <a:endParaRPr lang="en-US"/>
        </a:p>
      </dgm:t>
    </dgm:pt>
    <dgm:pt modelId="{EF623F68-4256-4678-9765-4F58EE54FFA5}" type="sibTrans" cxnId="{893AD6CF-753A-4FCE-B4F3-CEC0B3A13C74}">
      <dgm:prSet/>
      <dgm:spPr/>
      <dgm:t>
        <a:bodyPr/>
        <a:lstStyle/>
        <a:p>
          <a:endParaRPr lang="en-US"/>
        </a:p>
      </dgm:t>
    </dgm:pt>
    <dgm:pt modelId="{6F340A5F-0981-45E3-BEC3-7CFD1F2F5217}">
      <dgm:prSet/>
      <dgm:spPr/>
      <dgm:t>
        <a:bodyPr/>
        <a:lstStyle/>
        <a:p>
          <a:r>
            <a:rPr lang="en-US" dirty="0"/>
            <a:t>Part 2: Optimizing Data Layouts Across Loops</a:t>
          </a:r>
        </a:p>
      </dgm:t>
    </dgm:pt>
    <dgm:pt modelId="{5A387ECE-0B25-42A6-91C7-A625DA5BFABF}" type="parTrans" cxnId="{1C595D3F-46FB-4BF1-B836-525D577943AC}">
      <dgm:prSet/>
      <dgm:spPr/>
      <dgm:t>
        <a:bodyPr/>
        <a:lstStyle/>
        <a:p>
          <a:endParaRPr lang="en-US"/>
        </a:p>
      </dgm:t>
    </dgm:pt>
    <dgm:pt modelId="{E7F9956B-807F-48EA-84E0-4F66E3675943}" type="sibTrans" cxnId="{1C595D3F-46FB-4BF1-B836-525D577943AC}">
      <dgm:prSet/>
      <dgm:spPr/>
      <dgm:t>
        <a:bodyPr/>
        <a:lstStyle/>
        <a:p>
          <a:endParaRPr lang="en-US"/>
        </a:p>
      </dgm:t>
    </dgm:pt>
    <dgm:pt modelId="{D898B677-44C8-473F-862D-ABDB2477923B}">
      <dgm:prSet/>
      <dgm:spPr/>
      <dgm:t>
        <a:bodyPr/>
        <a:lstStyle/>
        <a:p>
          <a:r>
            <a:rPr lang="en-US" dirty="0"/>
            <a:t>Part 3: Optimizing Sparse Data Layouts Across Loops</a:t>
          </a:r>
        </a:p>
      </dgm:t>
    </dgm:pt>
    <dgm:pt modelId="{3B41878D-4B73-4A17-A224-9E389B19853F}" type="parTrans" cxnId="{8E37B3AA-6792-433A-819A-45A475B94604}">
      <dgm:prSet/>
      <dgm:spPr/>
      <dgm:t>
        <a:bodyPr/>
        <a:lstStyle/>
        <a:p>
          <a:endParaRPr lang="en-US"/>
        </a:p>
      </dgm:t>
    </dgm:pt>
    <dgm:pt modelId="{233983D5-E61F-494E-9178-DC1A3FC48F8B}" type="sibTrans" cxnId="{8E37B3AA-6792-433A-819A-45A475B94604}">
      <dgm:prSet/>
      <dgm:spPr/>
      <dgm:t>
        <a:bodyPr/>
        <a:lstStyle/>
        <a:p>
          <a:endParaRPr lang="en-US"/>
        </a:p>
      </dgm:t>
    </dgm:pt>
    <dgm:pt modelId="{202FC733-10AF-5E40-AF2C-A4946279D5A5}" type="pres">
      <dgm:prSet presAssocID="{CEBDE1B6-930B-4373-A4A5-9051869E284D}" presName="linear" presStyleCnt="0">
        <dgm:presLayoutVars>
          <dgm:animLvl val="lvl"/>
          <dgm:resizeHandles val="exact"/>
        </dgm:presLayoutVars>
      </dgm:prSet>
      <dgm:spPr/>
    </dgm:pt>
    <dgm:pt modelId="{006756D9-D896-594B-BB59-97CA560F8F0B}" type="pres">
      <dgm:prSet presAssocID="{4125AD0B-DC83-4117-B5E5-2F9C22B4EA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71881-012F-DC4B-9145-61D4C87B5F89}" type="pres">
      <dgm:prSet presAssocID="{EF623F68-4256-4678-9765-4F58EE54FFA5}" presName="spacer" presStyleCnt="0"/>
      <dgm:spPr/>
    </dgm:pt>
    <dgm:pt modelId="{21140BF0-F661-CB4A-ADF8-17A1A0CA6620}" type="pres">
      <dgm:prSet presAssocID="{6F340A5F-0981-45E3-BEC3-7CFD1F2F5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71A7A-D784-674F-944D-4F24216BA21D}" type="pres">
      <dgm:prSet presAssocID="{E7F9956B-807F-48EA-84E0-4F66E3675943}" presName="spacer" presStyleCnt="0"/>
      <dgm:spPr/>
    </dgm:pt>
    <dgm:pt modelId="{6DC47A31-611A-2049-9115-367CDBB45690}" type="pres">
      <dgm:prSet presAssocID="{D898B677-44C8-473F-862D-ABDB247792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807E09-7F5D-6C40-8AAF-DA6C01452E47}" type="presOf" srcId="{D898B677-44C8-473F-862D-ABDB2477923B}" destId="{6DC47A31-611A-2049-9115-367CDBB45690}" srcOrd="0" destOrd="0" presId="urn:microsoft.com/office/officeart/2005/8/layout/vList2"/>
    <dgm:cxn modelId="{1C595D3F-46FB-4BF1-B836-525D577943AC}" srcId="{CEBDE1B6-930B-4373-A4A5-9051869E284D}" destId="{6F340A5F-0981-45E3-BEC3-7CFD1F2F5217}" srcOrd="1" destOrd="0" parTransId="{5A387ECE-0B25-42A6-91C7-A625DA5BFABF}" sibTransId="{E7F9956B-807F-48EA-84E0-4F66E3675943}"/>
    <dgm:cxn modelId="{BA825354-75F7-124D-B063-8597A050743D}" type="presOf" srcId="{4125AD0B-DC83-4117-B5E5-2F9C22B4EACE}" destId="{006756D9-D896-594B-BB59-97CA560F8F0B}" srcOrd="0" destOrd="0" presId="urn:microsoft.com/office/officeart/2005/8/layout/vList2"/>
    <dgm:cxn modelId="{8E37B3AA-6792-433A-819A-45A475B94604}" srcId="{CEBDE1B6-930B-4373-A4A5-9051869E284D}" destId="{D898B677-44C8-473F-862D-ABDB2477923B}" srcOrd="2" destOrd="0" parTransId="{3B41878D-4B73-4A17-A224-9E389B19853F}" sibTransId="{233983D5-E61F-494E-9178-DC1A3FC48F8B}"/>
    <dgm:cxn modelId="{80A620B8-59A8-8244-A31A-2778B8E5BE57}" type="presOf" srcId="{CEBDE1B6-930B-4373-A4A5-9051869E284D}" destId="{202FC733-10AF-5E40-AF2C-A4946279D5A5}" srcOrd="0" destOrd="0" presId="urn:microsoft.com/office/officeart/2005/8/layout/vList2"/>
    <dgm:cxn modelId="{893AD6CF-753A-4FCE-B4F3-CEC0B3A13C74}" srcId="{CEBDE1B6-930B-4373-A4A5-9051869E284D}" destId="{4125AD0B-DC83-4117-B5E5-2F9C22B4EACE}" srcOrd="0" destOrd="0" parTransId="{31A4CCA4-CFC6-4C2F-8D25-8DFA3560ED62}" sibTransId="{EF623F68-4256-4678-9765-4F58EE54FFA5}"/>
    <dgm:cxn modelId="{9A2F59DC-E469-8B4D-A1F4-FE58552DDF25}" type="presOf" srcId="{6F340A5F-0981-45E3-BEC3-7CFD1F2F5217}" destId="{21140BF0-F661-CB4A-ADF8-17A1A0CA6620}" srcOrd="0" destOrd="0" presId="urn:microsoft.com/office/officeart/2005/8/layout/vList2"/>
    <dgm:cxn modelId="{9057A74A-90BB-E84B-A989-4FFA8F17AAB3}" type="presParOf" srcId="{202FC733-10AF-5E40-AF2C-A4946279D5A5}" destId="{006756D9-D896-594B-BB59-97CA560F8F0B}" srcOrd="0" destOrd="0" presId="urn:microsoft.com/office/officeart/2005/8/layout/vList2"/>
    <dgm:cxn modelId="{62F621D8-05ED-894E-83F3-69EE46E65982}" type="presParOf" srcId="{202FC733-10AF-5E40-AF2C-A4946279D5A5}" destId="{5BD71881-012F-DC4B-9145-61D4C87B5F89}" srcOrd="1" destOrd="0" presId="urn:microsoft.com/office/officeart/2005/8/layout/vList2"/>
    <dgm:cxn modelId="{A3342EBC-DC62-7B4F-8DC6-3BB75D3990B1}" type="presParOf" srcId="{202FC733-10AF-5E40-AF2C-A4946279D5A5}" destId="{21140BF0-F661-CB4A-ADF8-17A1A0CA6620}" srcOrd="2" destOrd="0" presId="urn:microsoft.com/office/officeart/2005/8/layout/vList2"/>
    <dgm:cxn modelId="{5FCDA585-E042-A440-92C4-699CE01BFA1B}" type="presParOf" srcId="{202FC733-10AF-5E40-AF2C-A4946279D5A5}" destId="{FAC71A7A-D784-674F-944D-4F24216BA21D}" srcOrd="3" destOrd="0" presId="urn:microsoft.com/office/officeart/2005/8/layout/vList2"/>
    <dgm:cxn modelId="{0EA23E3D-72AB-2647-B460-6F7FF5DC0149}" type="presParOf" srcId="{202FC733-10AF-5E40-AF2C-A4946279D5A5}" destId="{6DC47A31-611A-2049-9115-367CDBB456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DE1B6-930B-4373-A4A5-9051869E2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5AD0B-DC83-4117-B5E5-2F9C22B4EACE}">
      <dgm:prSet/>
      <dgm:spPr/>
      <dgm:t>
        <a:bodyPr/>
        <a:lstStyle/>
        <a:p>
          <a:r>
            <a:rPr lang="en-US" dirty="0"/>
            <a:t>Part 1: Optimizing Schedules Across Loops</a:t>
          </a:r>
        </a:p>
      </dgm:t>
    </dgm:pt>
    <dgm:pt modelId="{31A4CCA4-CFC6-4C2F-8D25-8DFA3560ED62}" type="parTrans" cxnId="{893AD6CF-753A-4FCE-B4F3-CEC0B3A13C74}">
      <dgm:prSet/>
      <dgm:spPr/>
      <dgm:t>
        <a:bodyPr/>
        <a:lstStyle/>
        <a:p>
          <a:endParaRPr lang="en-US"/>
        </a:p>
      </dgm:t>
    </dgm:pt>
    <dgm:pt modelId="{EF623F68-4256-4678-9765-4F58EE54FFA5}" type="sibTrans" cxnId="{893AD6CF-753A-4FCE-B4F3-CEC0B3A13C74}">
      <dgm:prSet/>
      <dgm:spPr/>
      <dgm:t>
        <a:bodyPr/>
        <a:lstStyle/>
        <a:p>
          <a:endParaRPr lang="en-US"/>
        </a:p>
      </dgm:t>
    </dgm:pt>
    <dgm:pt modelId="{6F340A5F-0981-45E3-BEC3-7CFD1F2F5217}">
      <dgm:prSet/>
      <dgm:spPr/>
      <dgm:t>
        <a:bodyPr/>
        <a:lstStyle/>
        <a:p>
          <a:r>
            <a:rPr lang="en-US" dirty="0"/>
            <a:t>Part 2: Optimizing Data Layouts Across Loops</a:t>
          </a:r>
        </a:p>
      </dgm:t>
    </dgm:pt>
    <dgm:pt modelId="{5A387ECE-0B25-42A6-91C7-A625DA5BFABF}" type="parTrans" cxnId="{1C595D3F-46FB-4BF1-B836-525D577943AC}">
      <dgm:prSet/>
      <dgm:spPr/>
      <dgm:t>
        <a:bodyPr/>
        <a:lstStyle/>
        <a:p>
          <a:endParaRPr lang="en-US"/>
        </a:p>
      </dgm:t>
    </dgm:pt>
    <dgm:pt modelId="{E7F9956B-807F-48EA-84E0-4F66E3675943}" type="sibTrans" cxnId="{1C595D3F-46FB-4BF1-B836-525D577943AC}">
      <dgm:prSet/>
      <dgm:spPr/>
      <dgm:t>
        <a:bodyPr/>
        <a:lstStyle/>
        <a:p>
          <a:endParaRPr lang="en-US"/>
        </a:p>
      </dgm:t>
    </dgm:pt>
    <dgm:pt modelId="{D898B677-44C8-473F-862D-ABDB2477923B}">
      <dgm:prSet/>
      <dgm:spPr/>
      <dgm:t>
        <a:bodyPr/>
        <a:lstStyle/>
        <a:p>
          <a:r>
            <a:rPr lang="en-US" dirty="0"/>
            <a:t>Part 3: Optimizing Sparse Data Layouts Across Loops</a:t>
          </a:r>
        </a:p>
      </dgm:t>
    </dgm:pt>
    <dgm:pt modelId="{3B41878D-4B73-4A17-A224-9E389B19853F}" type="parTrans" cxnId="{8E37B3AA-6792-433A-819A-45A475B94604}">
      <dgm:prSet/>
      <dgm:spPr/>
      <dgm:t>
        <a:bodyPr/>
        <a:lstStyle/>
        <a:p>
          <a:endParaRPr lang="en-US"/>
        </a:p>
      </dgm:t>
    </dgm:pt>
    <dgm:pt modelId="{233983D5-E61F-494E-9178-DC1A3FC48F8B}" type="sibTrans" cxnId="{8E37B3AA-6792-433A-819A-45A475B94604}">
      <dgm:prSet/>
      <dgm:spPr/>
      <dgm:t>
        <a:bodyPr/>
        <a:lstStyle/>
        <a:p>
          <a:endParaRPr lang="en-US"/>
        </a:p>
      </dgm:t>
    </dgm:pt>
    <dgm:pt modelId="{202FC733-10AF-5E40-AF2C-A4946279D5A5}" type="pres">
      <dgm:prSet presAssocID="{CEBDE1B6-930B-4373-A4A5-9051869E284D}" presName="linear" presStyleCnt="0">
        <dgm:presLayoutVars>
          <dgm:animLvl val="lvl"/>
          <dgm:resizeHandles val="exact"/>
        </dgm:presLayoutVars>
      </dgm:prSet>
      <dgm:spPr/>
    </dgm:pt>
    <dgm:pt modelId="{006756D9-D896-594B-BB59-97CA560F8F0B}" type="pres">
      <dgm:prSet presAssocID="{4125AD0B-DC83-4117-B5E5-2F9C22B4EA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71881-012F-DC4B-9145-61D4C87B5F89}" type="pres">
      <dgm:prSet presAssocID="{EF623F68-4256-4678-9765-4F58EE54FFA5}" presName="spacer" presStyleCnt="0"/>
      <dgm:spPr/>
    </dgm:pt>
    <dgm:pt modelId="{21140BF0-F661-CB4A-ADF8-17A1A0CA6620}" type="pres">
      <dgm:prSet presAssocID="{6F340A5F-0981-45E3-BEC3-7CFD1F2F5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71A7A-D784-674F-944D-4F24216BA21D}" type="pres">
      <dgm:prSet presAssocID="{E7F9956B-807F-48EA-84E0-4F66E3675943}" presName="spacer" presStyleCnt="0"/>
      <dgm:spPr/>
    </dgm:pt>
    <dgm:pt modelId="{6DC47A31-611A-2049-9115-367CDBB45690}" type="pres">
      <dgm:prSet presAssocID="{D898B677-44C8-473F-862D-ABDB247792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807E09-7F5D-6C40-8AAF-DA6C01452E47}" type="presOf" srcId="{D898B677-44C8-473F-862D-ABDB2477923B}" destId="{6DC47A31-611A-2049-9115-367CDBB45690}" srcOrd="0" destOrd="0" presId="urn:microsoft.com/office/officeart/2005/8/layout/vList2"/>
    <dgm:cxn modelId="{1C595D3F-46FB-4BF1-B836-525D577943AC}" srcId="{CEBDE1B6-930B-4373-A4A5-9051869E284D}" destId="{6F340A5F-0981-45E3-BEC3-7CFD1F2F5217}" srcOrd="1" destOrd="0" parTransId="{5A387ECE-0B25-42A6-91C7-A625DA5BFABF}" sibTransId="{E7F9956B-807F-48EA-84E0-4F66E3675943}"/>
    <dgm:cxn modelId="{BA825354-75F7-124D-B063-8597A050743D}" type="presOf" srcId="{4125AD0B-DC83-4117-B5E5-2F9C22B4EACE}" destId="{006756D9-D896-594B-BB59-97CA560F8F0B}" srcOrd="0" destOrd="0" presId="urn:microsoft.com/office/officeart/2005/8/layout/vList2"/>
    <dgm:cxn modelId="{8E37B3AA-6792-433A-819A-45A475B94604}" srcId="{CEBDE1B6-930B-4373-A4A5-9051869E284D}" destId="{D898B677-44C8-473F-862D-ABDB2477923B}" srcOrd="2" destOrd="0" parTransId="{3B41878D-4B73-4A17-A224-9E389B19853F}" sibTransId="{233983D5-E61F-494E-9178-DC1A3FC48F8B}"/>
    <dgm:cxn modelId="{80A620B8-59A8-8244-A31A-2778B8E5BE57}" type="presOf" srcId="{CEBDE1B6-930B-4373-A4A5-9051869E284D}" destId="{202FC733-10AF-5E40-AF2C-A4946279D5A5}" srcOrd="0" destOrd="0" presId="urn:microsoft.com/office/officeart/2005/8/layout/vList2"/>
    <dgm:cxn modelId="{893AD6CF-753A-4FCE-B4F3-CEC0B3A13C74}" srcId="{CEBDE1B6-930B-4373-A4A5-9051869E284D}" destId="{4125AD0B-DC83-4117-B5E5-2F9C22B4EACE}" srcOrd="0" destOrd="0" parTransId="{31A4CCA4-CFC6-4C2F-8D25-8DFA3560ED62}" sibTransId="{EF623F68-4256-4678-9765-4F58EE54FFA5}"/>
    <dgm:cxn modelId="{9A2F59DC-E469-8B4D-A1F4-FE58552DDF25}" type="presOf" srcId="{6F340A5F-0981-45E3-BEC3-7CFD1F2F5217}" destId="{21140BF0-F661-CB4A-ADF8-17A1A0CA6620}" srcOrd="0" destOrd="0" presId="urn:microsoft.com/office/officeart/2005/8/layout/vList2"/>
    <dgm:cxn modelId="{9057A74A-90BB-E84B-A989-4FFA8F17AAB3}" type="presParOf" srcId="{202FC733-10AF-5E40-AF2C-A4946279D5A5}" destId="{006756D9-D896-594B-BB59-97CA560F8F0B}" srcOrd="0" destOrd="0" presId="urn:microsoft.com/office/officeart/2005/8/layout/vList2"/>
    <dgm:cxn modelId="{62F621D8-05ED-894E-83F3-69EE46E65982}" type="presParOf" srcId="{202FC733-10AF-5E40-AF2C-A4946279D5A5}" destId="{5BD71881-012F-DC4B-9145-61D4C87B5F89}" srcOrd="1" destOrd="0" presId="urn:microsoft.com/office/officeart/2005/8/layout/vList2"/>
    <dgm:cxn modelId="{A3342EBC-DC62-7B4F-8DC6-3BB75D3990B1}" type="presParOf" srcId="{202FC733-10AF-5E40-AF2C-A4946279D5A5}" destId="{21140BF0-F661-CB4A-ADF8-17A1A0CA6620}" srcOrd="2" destOrd="0" presId="urn:microsoft.com/office/officeart/2005/8/layout/vList2"/>
    <dgm:cxn modelId="{5FCDA585-E042-A440-92C4-699CE01BFA1B}" type="presParOf" srcId="{202FC733-10AF-5E40-AF2C-A4946279D5A5}" destId="{FAC71A7A-D784-674F-944D-4F24216BA21D}" srcOrd="3" destOrd="0" presId="urn:microsoft.com/office/officeart/2005/8/layout/vList2"/>
    <dgm:cxn modelId="{0EA23E3D-72AB-2647-B460-6F7FF5DC0149}" type="presParOf" srcId="{202FC733-10AF-5E40-AF2C-A4946279D5A5}" destId="{6DC47A31-611A-2049-9115-367CDBB456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BDE1B6-930B-4373-A4A5-9051869E2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5AD0B-DC83-4117-B5E5-2F9C22B4EACE}">
      <dgm:prSet/>
      <dgm:spPr/>
      <dgm:t>
        <a:bodyPr/>
        <a:lstStyle/>
        <a:p>
          <a:r>
            <a:rPr lang="en-US" dirty="0"/>
            <a:t>Part 1: Optimizing Schedules Across Loops</a:t>
          </a:r>
        </a:p>
      </dgm:t>
    </dgm:pt>
    <dgm:pt modelId="{31A4CCA4-CFC6-4C2F-8D25-8DFA3560ED62}" type="parTrans" cxnId="{893AD6CF-753A-4FCE-B4F3-CEC0B3A13C74}">
      <dgm:prSet/>
      <dgm:spPr/>
      <dgm:t>
        <a:bodyPr/>
        <a:lstStyle/>
        <a:p>
          <a:endParaRPr lang="en-US"/>
        </a:p>
      </dgm:t>
    </dgm:pt>
    <dgm:pt modelId="{EF623F68-4256-4678-9765-4F58EE54FFA5}" type="sibTrans" cxnId="{893AD6CF-753A-4FCE-B4F3-CEC0B3A13C74}">
      <dgm:prSet/>
      <dgm:spPr/>
      <dgm:t>
        <a:bodyPr/>
        <a:lstStyle/>
        <a:p>
          <a:endParaRPr lang="en-US"/>
        </a:p>
      </dgm:t>
    </dgm:pt>
    <dgm:pt modelId="{6F340A5F-0981-45E3-BEC3-7CFD1F2F5217}">
      <dgm:prSet/>
      <dgm:spPr/>
      <dgm:t>
        <a:bodyPr/>
        <a:lstStyle/>
        <a:p>
          <a:r>
            <a:rPr lang="en-US" dirty="0"/>
            <a:t>Part 2: Optimizing Data Layouts Across Loops</a:t>
          </a:r>
        </a:p>
      </dgm:t>
    </dgm:pt>
    <dgm:pt modelId="{5A387ECE-0B25-42A6-91C7-A625DA5BFABF}" type="parTrans" cxnId="{1C595D3F-46FB-4BF1-B836-525D577943AC}">
      <dgm:prSet/>
      <dgm:spPr/>
      <dgm:t>
        <a:bodyPr/>
        <a:lstStyle/>
        <a:p>
          <a:endParaRPr lang="en-US"/>
        </a:p>
      </dgm:t>
    </dgm:pt>
    <dgm:pt modelId="{E7F9956B-807F-48EA-84E0-4F66E3675943}" type="sibTrans" cxnId="{1C595D3F-46FB-4BF1-B836-525D577943AC}">
      <dgm:prSet/>
      <dgm:spPr/>
      <dgm:t>
        <a:bodyPr/>
        <a:lstStyle/>
        <a:p>
          <a:endParaRPr lang="en-US"/>
        </a:p>
      </dgm:t>
    </dgm:pt>
    <dgm:pt modelId="{D898B677-44C8-473F-862D-ABDB2477923B}">
      <dgm:prSet/>
      <dgm:spPr/>
      <dgm:t>
        <a:bodyPr/>
        <a:lstStyle/>
        <a:p>
          <a:r>
            <a:rPr lang="en-US" dirty="0"/>
            <a:t>Part 3: Optimizing Sparse Data Layouts Across Loops</a:t>
          </a:r>
        </a:p>
      </dgm:t>
    </dgm:pt>
    <dgm:pt modelId="{3B41878D-4B73-4A17-A224-9E389B19853F}" type="parTrans" cxnId="{8E37B3AA-6792-433A-819A-45A475B94604}">
      <dgm:prSet/>
      <dgm:spPr/>
      <dgm:t>
        <a:bodyPr/>
        <a:lstStyle/>
        <a:p>
          <a:endParaRPr lang="en-US"/>
        </a:p>
      </dgm:t>
    </dgm:pt>
    <dgm:pt modelId="{233983D5-E61F-494E-9178-DC1A3FC48F8B}" type="sibTrans" cxnId="{8E37B3AA-6792-433A-819A-45A475B94604}">
      <dgm:prSet/>
      <dgm:spPr/>
      <dgm:t>
        <a:bodyPr/>
        <a:lstStyle/>
        <a:p>
          <a:endParaRPr lang="en-US"/>
        </a:p>
      </dgm:t>
    </dgm:pt>
    <dgm:pt modelId="{202FC733-10AF-5E40-AF2C-A4946279D5A5}" type="pres">
      <dgm:prSet presAssocID="{CEBDE1B6-930B-4373-A4A5-9051869E284D}" presName="linear" presStyleCnt="0">
        <dgm:presLayoutVars>
          <dgm:animLvl val="lvl"/>
          <dgm:resizeHandles val="exact"/>
        </dgm:presLayoutVars>
      </dgm:prSet>
      <dgm:spPr/>
    </dgm:pt>
    <dgm:pt modelId="{006756D9-D896-594B-BB59-97CA560F8F0B}" type="pres">
      <dgm:prSet presAssocID="{4125AD0B-DC83-4117-B5E5-2F9C22B4EA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71881-012F-DC4B-9145-61D4C87B5F89}" type="pres">
      <dgm:prSet presAssocID="{EF623F68-4256-4678-9765-4F58EE54FFA5}" presName="spacer" presStyleCnt="0"/>
      <dgm:spPr/>
    </dgm:pt>
    <dgm:pt modelId="{21140BF0-F661-CB4A-ADF8-17A1A0CA6620}" type="pres">
      <dgm:prSet presAssocID="{6F340A5F-0981-45E3-BEC3-7CFD1F2F5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71A7A-D784-674F-944D-4F24216BA21D}" type="pres">
      <dgm:prSet presAssocID="{E7F9956B-807F-48EA-84E0-4F66E3675943}" presName="spacer" presStyleCnt="0"/>
      <dgm:spPr/>
    </dgm:pt>
    <dgm:pt modelId="{6DC47A31-611A-2049-9115-367CDBB45690}" type="pres">
      <dgm:prSet presAssocID="{D898B677-44C8-473F-862D-ABDB247792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807E09-7F5D-6C40-8AAF-DA6C01452E47}" type="presOf" srcId="{D898B677-44C8-473F-862D-ABDB2477923B}" destId="{6DC47A31-611A-2049-9115-367CDBB45690}" srcOrd="0" destOrd="0" presId="urn:microsoft.com/office/officeart/2005/8/layout/vList2"/>
    <dgm:cxn modelId="{1C595D3F-46FB-4BF1-B836-525D577943AC}" srcId="{CEBDE1B6-930B-4373-A4A5-9051869E284D}" destId="{6F340A5F-0981-45E3-BEC3-7CFD1F2F5217}" srcOrd="1" destOrd="0" parTransId="{5A387ECE-0B25-42A6-91C7-A625DA5BFABF}" sibTransId="{E7F9956B-807F-48EA-84E0-4F66E3675943}"/>
    <dgm:cxn modelId="{BA825354-75F7-124D-B063-8597A050743D}" type="presOf" srcId="{4125AD0B-DC83-4117-B5E5-2F9C22B4EACE}" destId="{006756D9-D896-594B-BB59-97CA560F8F0B}" srcOrd="0" destOrd="0" presId="urn:microsoft.com/office/officeart/2005/8/layout/vList2"/>
    <dgm:cxn modelId="{8E37B3AA-6792-433A-819A-45A475B94604}" srcId="{CEBDE1B6-930B-4373-A4A5-9051869E284D}" destId="{D898B677-44C8-473F-862D-ABDB2477923B}" srcOrd="2" destOrd="0" parTransId="{3B41878D-4B73-4A17-A224-9E389B19853F}" sibTransId="{233983D5-E61F-494E-9178-DC1A3FC48F8B}"/>
    <dgm:cxn modelId="{80A620B8-59A8-8244-A31A-2778B8E5BE57}" type="presOf" srcId="{CEBDE1B6-930B-4373-A4A5-9051869E284D}" destId="{202FC733-10AF-5E40-AF2C-A4946279D5A5}" srcOrd="0" destOrd="0" presId="urn:microsoft.com/office/officeart/2005/8/layout/vList2"/>
    <dgm:cxn modelId="{893AD6CF-753A-4FCE-B4F3-CEC0B3A13C74}" srcId="{CEBDE1B6-930B-4373-A4A5-9051869E284D}" destId="{4125AD0B-DC83-4117-B5E5-2F9C22B4EACE}" srcOrd="0" destOrd="0" parTransId="{31A4CCA4-CFC6-4C2F-8D25-8DFA3560ED62}" sibTransId="{EF623F68-4256-4678-9765-4F58EE54FFA5}"/>
    <dgm:cxn modelId="{9A2F59DC-E469-8B4D-A1F4-FE58552DDF25}" type="presOf" srcId="{6F340A5F-0981-45E3-BEC3-7CFD1F2F5217}" destId="{21140BF0-F661-CB4A-ADF8-17A1A0CA6620}" srcOrd="0" destOrd="0" presId="urn:microsoft.com/office/officeart/2005/8/layout/vList2"/>
    <dgm:cxn modelId="{9057A74A-90BB-E84B-A989-4FFA8F17AAB3}" type="presParOf" srcId="{202FC733-10AF-5E40-AF2C-A4946279D5A5}" destId="{006756D9-D896-594B-BB59-97CA560F8F0B}" srcOrd="0" destOrd="0" presId="urn:microsoft.com/office/officeart/2005/8/layout/vList2"/>
    <dgm:cxn modelId="{62F621D8-05ED-894E-83F3-69EE46E65982}" type="presParOf" srcId="{202FC733-10AF-5E40-AF2C-A4946279D5A5}" destId="{5BD71881-012F-DC4B-9145-61D4C87B5F89}" srcOrd="1" destOrd="0" presId="urn:microsoft.com/office/officeart/2005/8/layout/vList2"/>
    <dgm:cxn modelId="{A3342EBC-DC62-7B4F-8DC6-3BB75D3990B1}" type="presParOf" srcId="{202FC733-10AF-5E40-AF2C-A4946279D5A5}" destId="{21140BF0-F661-CB4A-ADF8-17A1A0CA6620}" srcOrd="2" destOrd="0" presId="urn:microsoft.com/office/officeart/2005/8/layout/vList2"/>
    <dgm:cxn modelId="{5FCDA585-E042-A440-92C4-699CE01BFA1B}" type="presParOf" srcId="{202FC733-10AF-5E40-AF2C-A4946279D5A5}" destId="{FAC71A7A-D784-674F-944D-4F24216BA21D}" srcOrd="3" destOrd="0" presId="urn:microsoft.com/office/officeart/2005/8/layout/vList2"/>
    <dgm:cxn modelId="{0EA23E3D-72AB-2647-B460-6F7FF5DC0149}" type="presParOf" srcId="{202FC733-10AF-5E40-AF2C-A4946279D5A5}" destId="{6DC47A31-611A-2049-9115-367CDBB456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BDE1B6-930B-4373-A4A5-9051869E2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5AD0B-DC83-4117-B5E5-2F9C22B4EACE}">
      <dgm:prSet/>
      <dgm:spPr/>
      <dgm:t>
        <a:bodyPr/>
        <a:lstStyle/>
        <a:p>
          <a:r>
            <a:rPr lang="en-US" dirty="0"/>
            <a:t>Part 1: Optimizing Schedules Across Loops</a:t>
          </a:r>
        </a:p>
      </dgm:t>
    </dgm:pt>
    <dgm:pt modelId="{31A4CCA4-CFC6-4C2F-8D25-8DFA3560ED62}" type="parTrans" cxnId="{893AD6CF-753A-4FCE-B4F3-CEC0B3A13C74}">
      <dgm:prSet/>
      <dgm:spPr/>
      <dgm:t>
        <a:bodyPr/>
        <a:lstStyle/>
        <a:p>
          <a:endParaRPr lang="en-US"/>
        </a:p>
      </dgm:t>
    </dgm:pt>
    <dgm:pt modelId="{EF623F68-4256-4678-9765-4F58EE54FFA5}" type="sibTrans" cxnId="{893AD6CF-753A-4FCE-B4F3-CEC0B3A13C74}">
      <dgm:prSet/>
      <dgm:spPr/>
      <dgm:t>
        <a:bodyPr/>
        <a:lstStyle/>
        <a:p>
          <a:endParaRPr lang="en-US"/>
        </a:p>
      </dgm:t>
    </dgm:pt>
    <dgm:pt modelId="{6F340A5F-0981-45E3-BEC3-7CFD1F2F5217}">
      <dgm:prSet/>
      <dgm:spPr/>
      <dgm:t>
        <a:bodyPr/>
        <a:lstStyle/>
        <a:p>
          <a:r>
            <a:rPr lang="en-US" dirty="0"/>
            <a:t>Part 2: Optimizing Data Layouts Across Loops</a:t>
          </a:r>
        </a:p>
      </dgm:t>
    </dgm:pt>
    <dgm:pt modelId="{5A387ECE-0B25-42A6-91C7-A625DA5BFABF}" type="parTrans" cxnId="{1C595D3F-46FB-4BF1-B836-525D577943AC}">
      <dgm:prSet/>
      <dgm:spPr/>
      <dgm:t>
        <a:bodyPr/>
        <a:lstStyle/>
        <a:p>
          <a:endParaRPr lang="en-US"/>
        </a:p>
      </dgm:t>
    </dgm:pt>
    <dgm:pt modelId="{E7F9956B-807F-48EA-84E0-4F66E3675943}" type="sibTrans" cxnId="{1C595D3F-46FB-4BF1-B836-525D577943AC}">
      <dgm:prSet/>
      <dgm:spPr/>
      <dgm:t>
        <a:bodyPr/>
        <a:lstStyle/>
        <a:p>
          <a:endParaRPr lang="en-US"/>
        </a:p>
      </dgm:t>
    </dgm:pt>
    <dgm:pt modelId="{D898B677-44C8-473F-862D-ABDB2477923B}">
      <dgm:prSet/>
      <dgm:spPr/>
      <dgm:t>
        <a:bodyPr/>
        <a:lstStyle/>
        <a:p>
          <a:r>
            <a:rPr lang="en-US" dirty="0"/>
            <a:t>Part 3: Optimizing Sparse Data Layouts Across Loops</a:t>
          </a:r>
        </a:p>
      </dgm:t>
    </dgm:pt>
    <dgm:pt modelId="{3B41878D-4B73-4A17-A224-9E389B19853F}" type="parTrans" cxnId="{8E37B3AA-6792-433A-819A-45A475B94604}">
      <dgm:prSet/>
      <dgm:spPr/>
      <dgm:t>
        <a:bodyPr/>
        <a:lstStyle/>
        <a:p>
          <a:endParaRPr lang="en-US"/>
        </a:p>
      </dgm:t>
    </dgm:pt>
    <dgm:pt modelId="{233983D5-E61F-494E-9178-DC1A3FC48F8B}" type="sibTrans" cxnId="{8E37B3AA-6792-433A-819A-45A475B94604}">
      <dgm:prSet/>
      <dgm:spPr/>
      <dgm:t>
        <a:bodyPr/>
        <a:lstStyle/>
        <a:p>
          <a:endParaRPr lang="en-US"/>
        </a:p>
      </dgm:t>
    </dgm:pt>
    <dgm:pt modelId="{202FC733-10AF-5E40-AF2C-A4946279D5A5}" type="pres">
      <dgm:prSet presAssocID="{CEBDE1B6-930B-4373-A4A5-9051869E284D}" presName="linear" presStyleCnt="0">
        <dgm:presLayoutVars>
          <dgm:animLvl val="lvl"/>
          <dgm:resizeHandles val="exact"/>
        </dgm:presLayoutVars>
      </dgm:prSet>
      <dgm:spPr/>
    </dgm:pt>
    <dgm:pt modelId="{006756D9-D896-594B-BB59-97CA560F8F0B}" type="pres">
      <dgm:prSet presAssocID="{4125AD0B-DC83-4117-B5E5-2F9C22B4EA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71881-012F-DC4B-9145-61D4C87B5F89}" type="pres">
      <dgm:prSet presAssocID="{EF623F68-4256-4678-9765-4F58EE54FFA5}" presName="spacer" presStyleCnt="0"/>
      <dgm:spPr/>
    </dgm:pt>
    <dgm:pt modelId="{21140BF0-F661-CB4A-ADF8-17A1A0CA6620}" type="pres">
      <dgm:prSet presAssocID="{6F340A5F-0981-45E3-BEC3-7CFD1F2F5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C71A7A-D784-674F-944D-4F24216BA21D}" type="pres">
      <dgm:prSet presAssocID="{E7F9956B-807F-48EA-84E0-4F66E3675943}" presName="spacer" presStyleCnt="0"/>
      <dgm:spPr/>
    </dgm:pt>
    <dgm:pt modelId="{6DC47A31-611A-2049-9115-367CDBB45690}" type="pres">
      <dgm:prSet presAssocID="{D898B677-44C8-473F-862D-ABDB247792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807E09-7F5D-6C40-8AAF-DA6C01452E47}" type="presOf" srcId="{D898B677-44C8-473F-862D-ABDB2477923B}" destId="{6DC47A31-611A-2049-9115-367CDBB45690}" srcOrd="0" destOrd="0" presId="urn:microsoft.com/office/officeart/2005/8/layout/vList2"/>
    <dgm:cxn modelId="{1C595D3F-46FB-4BF1-B836-525D577943AC}" srcId="{CEBDE1B6-930B-4373-A4A5-9051869E284D}" destId="{6F340A5F-0981-45E3-BEC3-7CFD1F2F5217}" srcOrd="1" destOrd="0" parTransId="{5A387ECE-0B25-42A6-91C7-A625DA5BFABF}" sibTransId="{E7F9956B-807F-48EA-84E0-4F66E3675943}"/>
    <dgm:cxn modelId="{BA825354-75F7-124D-B063-8597A050743D}" type="presOf" srcId="{4125AD0B-DC83-4117-B5E5-2F9C22B4EACE}" destId="{006756D9-D896-594B-BB59-97CA560F8F0B}" srcOrd="0" destOrd="0" presId="urn:microsoft.com/office/officeart/2005/8/layout/vList2"/>
    <dgm:cxn modelId="{8E37B3AA-6792-433A-819A-45A475B94604}" srcId="{CEBDE1B6-930B-4373-A4A5-9051869E284D}" destId="{D898B677-44C8-473F-862D-ABDB2477923B}" srcOrd="2" destOrd="0" parTransId="{3B41878D-4B73-4A17-A224-9E389B19853F}" sibTransId="{233983D5-E61F-494E-9178-DC1A3FC48F8B}"/>
    <dgm:cxn modelId="{80A620B8-59A8-8244-A31A-2778B8E5BE57}" type="presOf" srcId="{CEBDE1B6-930B-4373-A4A5-9051869E284D}" destId="{202FC733-10AF-5E40-AF2C-A4946279D5A5}" srcOrd="0" destOrd="0" presId="urn:microsoft.com/office/officeart/2005/8/layout/vList2"/>
    <dgm:cxn modelId="{893AD6CF-753A-4FCE-B4F3-CEC0B3A13C74}" srcId="{CEBDE1B6-930B-4373-A4A5-9051869E284D}" destId="{4125AD0B-DC83-4117-B5E5-2F9C22B4EACE}" srcOrd="0" destOrd="0" parTransId="{31A4CCA4-CFC6-4C2F-8D25-8DFA3560ED62}" sibTransId="{EF623F68-4256-4678-9765-4F58EE54FFA5}"/>
    <dgm:cxn modelId="{9A2F59DC-E469-8B4D-A1F4-FE58552DDF25}" type="presOf" srcId="{6F340A5F-0981-45E3-BEC3-7CFD1F2F5217}" destId="{21140BF0-F661-CB4A-ADF8-17A1A0CA6620}" srcOrd="0" destOrd="0" presId="urn:microsoft.com/office/officeart/2005/8/layout/vList2"/>
    <dgm:cxn modelId="{9057A74A-90BB-E84B-A989-4FFA8F17AAB3}" type="presParOf" srcId="{202FC733-10AF-5E40-AF2C-A4946279D5A5}" destId="{006756D9-D896-594B-BB59-97CA560F8F0B}" srcOrd="0" destOrd="0" presId="urn:microsoft.com/office/officeart/2005/8/layout/vList2"/>
    <dgm:cxn modelId="{62F621D8-05ED-894E-83F3-69EE46E65982}" type="presParOf" srcId="{202FC733-10AF-5E40-AF2C-A4946279D5A5}" destId="{5BD71881-012F-DC4B-9145-61D4C87B5F89}" srcOrd="1" destOrd="0" presId="urn:microsoft.com/office/officeart/2005/8/layout/vList2"/>
    <dgm:cxn modelId="{A3342EBC-DC62-7B4F-8DC6-3BB75D3990B1}" type="presParOf" srcId="{202FC733-10AF-5E40-AF2C-A4946279D5A5}" destId="{21140BF0-F661-CB4A-ADF8-17A1A0CA6620}" srcOrd="2" destOrd="0" presId="urn:microsoft.com/office/officeart/2005/8/layout/vList2"/>
    <dgm:cxn modelId="{5FCDA585-E042-A440-92C4-699CE01BFA1B}" type="presParOf" srcId="{202FC733-10AF-5E40-AF2C-A4946279D5A5}" destId="{FAC71A7A-D784-674F-944D-4F24216BA21D}" srcOrd="3" destOrd="0" presId="urn:microsoft.com/office/officeart/2005/8/layout/vList2"/>
    <dgm:cxn modelId="{0EA23E3D-72AB-2647-B460-6F7FF5DC0149}" type="presParOf" srcId="{202FC733-10AF-5E40-AF2C-A4946279D5A5}" destId="{6DC47A31-611A-2049-9115-367CDBB456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BDE1B6-930B-4373-A4A5-9051869E28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5AD0B-DC83-4117-B5E5-2F9C22B4EACE}">
      <dgm:prSet/>
      <dgm:spPr/>
      <dgm:t>
        <a:bodyPr/>
        <a:lstStyle/>
        <a:p>
          <a:r>
            <a:rPr lang="en-US" dirty="0"/>
            <a:t>Part 1: Optimizing Schedules Across Loops</a:t>
          </a:r>
        </a:p>
      </dgm:t>
    </dgm:pt>
    <dgm:pt modelId="{31A4CCA4-CFC6-4C2F-8D25-8DFA3560ED62}" type="parTrans" cxnId="{893AD6CF-753A-4FCE-B4F3-CEC0B3A13C74}">
      <dgm:prSet/>
      <dgm:spPr/>
      <dgm:t>
        <a:bodyPr/>
        <a:lstStyle/>
        <a:p>
          <a:endParaRPr lang="en-US"/>
        </a:p>
      </dgm:t>
    </dgm:pt>
    <dgm:pt modelId="{EF623F68-4256-4678-9765-4F58EE54FFA5}" type="sibTrans" cxnId="{893AD6CF-753A-4FCE-B4F3-CEC0B3A13C74}">
      <dgm:prSet/>
      <dgm:spPr/>
      <dgm:t>
        <a:bodyPr/>
        <a:lstStyle/>
        <a:p>
          <a:endParaRPr lang="en-US"/>
        </a:p>
      </dgm:t>
    </dgm:pt>
    <dgm:pt modelId="{6F340A5F-0981-45E3-BEC3-7CFD1F2F5217}">
      <dgm:prSet/>
      <dgm:spPr/>
      <dgm:t>
        <a:bodyPr/>
        <a:lstStyle/>
        <a:p>
          <a:r>
            <a:rPr lang="en-US" dirty="0"/>
            <a:t>Part 2: Optimizing Data Layouts Across Loops</a:t>
          </a:r>
        </a:p>
      </dgm:t>
    </dgm:pt>
    <dgm:pt modelId="{5A387ECE-0B25-42A6-91C7-A625DA5BFABF}" type="parTrans" cxnId="{1C595D3F-46FB-4BF1-B836-525D577943AC}">
      <dgm:prSet/>
      <dgm:spPr/>
      <dgm:t>
        <a:bodyPr/>
        <a:lstStyle/>
        <a:p>
          <a:endParaRPr lang="en-US"/>
        </a:p>
      </dgm:t>
    </dgm:pt>
    <dgm:pt modelId="{E7F9956B-807F-48EA-84E0-4F66E3675943}" type="sibTrans" cxnId="{1C595D3F-46FB-4BF1-B836-525D577943AC}">
      <dgm:prSet/>
      <dgm:spPr/>
      <dgm:t>
        <a:bodyPr/>
        <a:lstStyle/>
        <a:p>
          <a:endParaRPr lang="en-US"/>
        </a:p>
      </dgm:t>
    </dgm:pt>
    <dgm:pt modelId="{D898B677-44C8-473F-862D-ABDB2477923B}">
      <dgm:prSet/>
      <dgm:spPr/>
      <dgm:t>
        <a:bodyPr/>
        <a:lstStyle/>
        <a:p>
          <a:r>
            <a:rPr lang="en-US" dirty="0"/>
            <a:t>Part 3: Optimizing Sparse Data Layouts Across Loops</a:t>
          </a:r>
        </a:p>
      </dgm:t>
    </dgm:pt>
    <dgm:pt modelId="{3B41878D-4B73-4A17-A224-9E389B19853F}" type="parTrans" cxnId="{8E37B3AA-6792-433A-819A-45A475B94604}">
      <dgm:prSet/>
      <dgm:spPr/>
      <dgm:t>
        <a:bodyPr/>
        <a:lstStyle/>
        <a:p>
          <a:endParaRPr lang="en-US"/>
        </a:p>
      </dgm:t>
    </dgm:pt>
    <dgm:pt modelId="{233983D5-E61F-494E-9178-DC1A3FC48F8B}" type="sibTrans" cxnId="{8E37B3AA-6792-433A-819A-45A475B94604}">
      <dgm:prSet/>
      <dgm:spPr/>
      <dgm:t>
        <a:bodyPr/>
        <a:lstStyle/>
        <a:p>
          <a:endParaRPr lang="en-US"/>
        </a:p>
      </dgm:t>
    </dgm:pt>
    <dgm:pt modelId="{202FC733-10AF-5E40-AF2C-A4946279D5A5}" type="pres">
      <dgm:prSet presAssocID="{CEBDE1B6-930B-4373-A4A5-9051869E284D}" presName="linear" presStyleCnt="0">
        <dgm:presLayoutVars>
          <dgm:animLvl val="lvl"/>
          <dgm:resizeHandles val="exact"/>
        </dgm:presLayoutVars>
      </dgm:prSet>
      <dgm:spPr/>
    </dgm:pt>
    <dgm:pt modelId="{006756D9-D896-594B-BB59-97CA560F8F0B}" type="pres">
      <dgm:prSet presAssocID="{4125AD0B-DC83-4117-B5E5-2F9C22B4EACE}" presName="parentText" presStyleLbl="node1" presStyleIdx="0" presStyleCnt="3" custScaleY="22081" custLinFactY="-44259" custLinFactNeighborY="-100000">
        <dgm:presLayoutVars>
          <dgm:chMax val="0"/>
          <dgm:bulletEnabled val="1"/>
        </dgm:presLayoutVars>
      </dgm:prSet>
      <dgm:spPr/>
    </dgm:pt>
    <dgm:pt modelId="{5BD71881-012F-DC4B-9145-61D4C87B5F89}" type="pres">
      <dgm:prSet presAssocID="{EF623F68-4256-4678-9765-4F58EE54FFA5}" presName="spacer" presStyleCnt="0"/>
      <dgm:spPr/>
    </dgm:pt>
    <dgm:pt modelId="{21140BF0-F661-CB4A-ADF8-17A1A0CA6620}" type="pres">
      <dgm:prSet presAssocID="{6F340A5F-0981-45E3-BEC3-7CFD1F2F5217}" presName="parentText" presStyleLbl="node1" presStyleIdx="1" presStyleCnt="3" custScaleY="19153" custLinFactY="-1426" custLinFactNeighborX="217" custLinFactNeighborY="-100000">
        <dgm:presLayoutVars>
          <dgm:chMax val="0"/>
          <dgm:bulletEnabled val="1"/>
        </dgm:presLayoutVars>
      </dgm:prSet>
      <dgm:spPr/>
    </dgm:pt>
    <dgm:pt modelId="{FAC71A7A-D784-674F-944D-4F24216BA21D}" type="pres">
      <dgm:prSet presAssocID="{E7F9956B-807F-48EA-84E0-4F66E3675943}" presName="spacer" presStyleCnt="0"/>
      <dgm:spPr/>
    </dgm:pt>
    <dgm:pt modelId="{6DC47A31-611A-2049-9115-367CDBB45690}" type="pres">
      <dgm:prSet presAssocID="{D898B677-44C8-473F-862D-ABDB2477923B}" presName="parentText" presStyleLbl="node1" presStyleIdx="2" presStyleCnt="3" custScaleY="19508" custLinFactY="2973" custLinFactNeighborY="100000">
        <dgm:presLayoutVars>
          <dgm:chMax val="0"/>
          <dgm:bulletEnabled val="1"/>
        </dgm:presLayoutVars>
      </dgm:prSet>
      <dgm:spPr/>
    </dgm:pt>
  </dgm:ptLst>
  <dgm:cxnLst>
    <dgm:cxn modelId="{57807E09-7F5D-6C40-8AAF-DA6C01452E47}" type="presOf" srcId="{D898B677-44C8-473F-862D-ABDB2477923B}" destId="{6DC47A31-611A-2049-9115-367CDBB45690}" srcOrd="0" destOrd="0" presId="urn:microsoft.com/office/officeart/2005/8/layout/vList2"/>
    <dgm:cxn modelId="{1C595D3F-46FB-4BF1-B836-525D577943AC}" srcId="{CEBDE1B6-930B-4373-A4A5-9051869E284D}" destId="{6F340A5F-0981-45E3-BEC3-7CFD1F2F5217}" srcOrd="1" destOrd="0" parTransId="{5A387ECE-0B25-42A6-91C7-A625DA5BFABF}" sibTransId="{E7F9956B-807F-48EA-84E0-4F66E3675943}"/>
    <dgm:cxn modelId="{BA825354-75F7-124D-B063-8597A050743D}" type="presOf" srcId="{4125AD0B-DC83-4117-B5E5-2F9C22B4EACE}" destId="{006756D9-D896-594B-BB59-97CA560F8F0B}" srcOrd="0" destOrd="0" presId="urn:microsoft.com/office/officeart/2005/8/layout/vList2"/>
    <dgm:cxn modelId="{8E37B3AA-6792-433A-819A-45A475B94604}" srcId="{CEBDE1B6-930B-4373-A4A5-9051869E284D}" destId="{D898B677-44C8-473F-862D-ABDB2477923B}" srcOrd="2" destOrd="0" parTransId="{3B41878D-4B73-4A17-A224-9E389B19853F}" sibTransId="{233983D5-E61F-494E-9178-DC1A3FC48F8B}"/>
    <dgm:cxn modelId="{80A620B8-59A8-8244-A31A-2778B8E5BE57}" type="presOf" srcId="{CEBDE1B6-930B-4373-A4A5-9051869E284D}" destId="{202FC733-10AF-5E40-AF2C-A4946279D5A5}" srcOrd="0" destOrd="0" presId="urn:microsoft.com/office/officeart/2005/8/layout/vList2"/>
    <dgm:cxn modelId="{893AD6CF-753A-4FCE-B4F3-CEC0B3A13C74}" srcId="{CEBDE1B6-930B-4373-A4A5-9051869E284D}" destId="{4125AD0B-DC83-4117-B5E5-2F9C22B4EACE}" srcOrd="0" destOrd="0" parTransId="{31A4CCA4-CFC6-4C2F-8D25-8DFA3560ED62}" sibTransId="{EF623F68-4256-4678-9765-4F58EE54FFA5}"/>
    <dgm:cxn modelId="{9A2F59DC-E469-8B4D-A1F4-FE58552DDF25}" type="presOf" srcId="{6F340A5F-0981-45E3-BEC3-7CFD1F2F5217}" destId="{21140BF0-F661-CB4A-ADF8-17A1A0CA6620}" srcOrd="0" destOrd="0" presId="urn:microsoft.com/office/officeart/2005/8/layout/vList2"/>
    <dgm:cxn modelId="{9057A74A-90BB-E84B-A989-4FFA8F17AAB3}" type="presParOf" srcId="{202FC733-10AF-5E40-AF2C-A4946279D5A5}" destId="{006756D9-D896-594B-BB59-97CA560F8F0B}" srcOrd="0" destOrd="0" presId="urn:microsoft.com/office/officeart/2005/8/layout/vList2"/>
    <dgm:cxn modelId="{62F621D8-05ED-894E-83F3-69EE46E65982}" type="presParOf" srcId="{202FC733-10AF-5E40-AF2C-A4946279D5A5}" destId="{5BD71881-012F-DC4B-9145-61D4C87B5F89}" srcOrd="1" destOrd="0" presId="urn:microsoft.com/office/officeart/2005/8/layout/vList2"/>
    <dgm:cxn modelId="{A3342EBC-DC62-7B4F-8DC6-3BB75D3990B1}" type="presParOf" srcId="{202FC733-10AF-5E40-AF2C-A4946279D5A5}" destId="{21140BF0-F661-CB4A-ADF8-17A1A0CA6620}" srcOrd="2" destOrd="0" presId="urn:microsoft.com/office/officeart/2005/8/layout/vList2"/>
    <dgm:cxn modelId="{5FCDA585-E042-A440-92C4-699CE01BFA1B}" type="presParOf" srcId="{202FC733-10AF-5E40-AF2C-A4946279D5A5}" destId="{FAC71A7A-D784-674F-944D-4F24216BA21D}" srcOrd="3" destOrd="0" presId="urn:microsoft.com/office/officeart/2005/8/layout/vList2"/>
    <dgm:cxn modelId="{0EA23E3D-72AB-2647-B460-6F7FF5DC0149}" type="presParOf" srcId="{202FC733-10AF-5E40-AF2C-A4946279D5A5}" destId="{6DC47A31-611A-2049-9115-367CDBB456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56D9-D896-594B-BB59-97CA560F8F0B}">
      <dsp:nvSpPr>
        <dsp:cNvPr id="0" name=""/>
        <dsp:cNvSpPr/>
      </dsp:nvSpPr>
      <dsp:spPr>
        <a:xfrm>
          <a:off x="0" y="4896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1: Optimizing Schedules Across Loops</a:t>
          </a:r>
        </a:p>
      </dsp:txBody>
      <dsp:txXfrm>
        <a:off x="66025" y="114994"/>
        <a:ext cx="5049550" cy="1220470"/>
      </dsp:txXfrm>
    </dsp:sp>
    <dsp:sp modelId="{21140BF0-F661-CB4A-ADF8-17A1A0CA6620}">
      <dsp:nvSpPr>
        <dsp:cNvPr id="0" name=""/>
        <dsp:cNvSpPr/>
      </dsp:nvSpPr>
      <dsp:spPr>
        <a:xfrm>
          <a:off x="0" y="149940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2: Optimizing Data Layouts Across Loops</a:t>
          </a:r>
        </a:p>
      </dsp:txBody>
      <dsp:txXfrm>
        <a:off x="66025" y="1565434"/>
        <a:ext cx="5049550" cy="1220470"/>
      </dsp:txXfrm>
    </dsp:sp>
    <dsp:sp modelId="{6DC47A31-611A-2049-9115-367CDBB45690}">
      <dsp:nvSpPr>
        <dsp:cNvPr id="0" name=""/>
        <dsp:cNvSpPr/>
      </dsp:nvSpPr>
      <dsp:spPr>
        <a:xfrm>
          <a:off x="0" y="2949848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3: Optimizing Sparse Data Layouts Across Loops</a:t>
          </a:r>
        </a:p>
      </dsp:txBody>
      <dsp:txXfrm>
        <a:off x="66025" y="3015873"/>
        <a:ext cx="5049550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56D9-D896-594B-BB59-97CA560F8F0B}">
      <dsp:nvSpPr>
        <dsp:cNvPr id="0" name=""/>
        <dsp:cNvSpPr/>
      </dsp:nvSpPr>
      <dsp:spPr>
        <a:xfrm>
          <a:off x="0" y="4896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1: Optimizing Schedules Across Loops</a:t>
          </a:r>
        </a:p>
      </dsp:txBody>
      <dsp:txXfrm>
        <a:off x="66025" y="114994"/>
        <a:ext cx="5049550" cy="1220470"/>
      </dsp:txXfrm>
    </dsp:sp>
    <dsp:sp modelId="{21140BF0-F661-CB4A-ADF8-17A1A0CA6620}">
      <dsp:nvSpPr>
        <dsp:cNvPr id="0" name=""/>
        <dsp:cNvSpPr/>
      </dsp:nvSpPr>
      <dsp:spPr>
        <a:xfrm>
          <a:off x="0" y="149940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2: Optimizing Data Layouts Across Loops</a:t>
          </a:r>
        </a:p>
      </dsp:txBody>
      <dsp:txXfrm>
        <a:off x="66025" y="1565434"/>
        <a:ext cx="5049550" cy="1220470"/>
      </dsp:txXfrm>
    </dsp:sp>
    <dsp:sp modelId="{6DC47A31-611A-2049-9115-367CDBB45690}">
      <dsp:nvSpPr>
        <dsp:cNvPr id="0" name=""/>
        <dsp:cNvSpPr/>
      </dsp:nvSpPr>
      <dsp:spPr>
        <a:xfrm>
          <a:off x="0" y="2949848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3: Optimizing Sparse Data Layouts Across Loops</a:t>
          </a:r>
        </a:p>
      </dsp:txBody>
      <dsp:txXfrm>
        <a:off x="66025" y="3015873"/>
        <a:ext cx="50495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56D9-D896-594B-BB59-97CA560F8F0B}">
      <dsp:nvSpPr>
        <dsp:cNvPr id="0" name=""/>
        <dsp:cNvSpPr/>
      </dsp:nvSpPr>
      <dsp:spPr>
        <a:xfrm>
          <a:off x="0" y="4896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1: Optimizing Schedules Across Loops</a:t>
          </a:r>
        </a:p>
      </dsp:txBody>
      <dsp:txXfrm>
        <a:off x="66025" y="114994"/>
        <a:ext cx="5049550" cy="1220470"/>
      </dsp:txXfrm>
    </dsp:sp>
    <dsp:sp modelId="{21140BF0-F661-CB4A-ADF8-17A1A0CA6620}">
      <dsp:nvSpPr>
        <dsp:cNvPr id="0" name=""/>
        <dsp:cNvSpPr/>
      </dsp:nvSpPr>
      <dsp:spPr>
        <a:xfrm>
          <a:off x="0" y="149940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2: Optimizing Data Layouts Across Loops</a:t>
          </a:r>
        </a:p>
      </dsp:txBody>
      <dsp:txXfrm>
        <a:off x="66025" y="1565434"/>
        <a:ext cx="5049550" cy="1220470"/>
      </dsp:txXfrm>
    </dsp:sp>
    <dsp:sp modelId="{6DC47A31-611A-2049-9115-367CDBB45690}">
      <dsp:nvSpPr>
        <dsp:cNvPr id="0" name=""/>
        <dsp:cNvSpPr/>
      </dsp:nvSpPr>
      <dsp:spPr>
        <a:xfrm>
          <a:off x="0" y="2949848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3: Optimizing Sparse Data Layouts Across Loops</a:t>
          </a:r>
        </a:p>
      </dsp:txBody>
      <dsp:txXfrm>
        <a:off x="66025" y="3015873"/>
        <a:ext cx="5049550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56D9-D896-594B-BB59-97CA560F8F0B}">
      <dsp:nvSpPr>
        <dsp:cNvPr id="0" name=""/>
        <dsp:cNvSpPr/>
      </dsp:nvSpPr>
      <dsp:spPr>
        <a:xfrm>
          <a:off x="0" y="4896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1: Optimizing Schedules Across Loops</a:t>
          </a:r>
        </a:p>
      </dsp:txBody>
      <dsp:txXfrm>
        <a:off x="66025" y="114994"/>
        <a:ext cx="5049550" cy="1220470"/>
      </dsp:txXfrm>
    </dsp:sp>
    <dsp:sp modelId="{21140BF0-F661-CB4A-ADF8-17A1A0CA6620}">
      <dsp:nvSpPr>
        <dsp:cNvPr id="0" name=""/>
        <dsp:cNvSpPr/>
      </dsp:nvSpPr>
      <dsp:spPr>
        <a:xfrm>
          <a:off x="0" y="149940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2: Optimizing Data Layouts Across Loops</a:t>
          </a:r>
        </a:p>
      </dsp:txBody>
      <dsp:txXfrm>
        <a:off x="66025" y="1565434"/>
        <a:ext cx="5049550" cy="1220470"/>
      </dsp:txXfrm>
    </dsp:sp>
    <dsp:sp modelId="{6DC47A31-611A-2049-9115-367CDBB45690}">
      <dsp:nvSpPr>
        <dsp:cNvPr id="0" name=""/>
        <dsp:cNvSpPr/>
      </dsp:nvSpPr>
      <dsp:spPr>
        <a:xfrm>
          <a:off x="0" y="2949848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3: Optimizing Sparse Data Layouts Across Loops</a:t>
          </a:r>
        </a:p>
      </dsp:txBody>
      <dsp:txXfrm>
        <a:off x="66025" y="3015873"/>
        <a:ext cx="50495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56D9-D896-594B-BB59-97CA560F8F0B}">
      <dsp:nvSpPr>
        <dsp:cNvPr id="0" name=""/>
        <dsp:cNvSpPr/>
      </dsp:nvSpPr>
      <dsp:spPr>
        <a:xfrm>
          <a:off x="0" y="4896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1: Optimizing Schedules Across Loops</a:t>
          </a:r>
        </a:p>
      </dsp:txBody>
      <dsp:txXfrm>
        <a:off x="66025" y="114994"/>
        <a:ext cx="5049550" cy="1220470"/>
      </dsp:txXfrm>
    </dsp:sp>
    <dsp:sp modelId="{21140BF0-F661-CB4A-ADF8-17A1A0CA6620}">
      <dsp:nvSpPr>
        <dsp:cNvPr id="0" name=""/>
        <dsp:cNvSpPr/>
      </dsp:nvSpPr>
      <dsp:spPr>
        <a:xfrm>
          <a:off x="0" y="1499409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2: Optimizing Data Layouts Across Loops</a:t>
          </a:r>
        </a:p>
      </dsp:txBody>
      <dsp:txXfrm>
        <a:off x="66025" y="1565434"/>
        <a:ext cx="5049550" cy="1220470"/>
      </dsp:txXfrm>
    </dsp:sp>
    <dsp:sp modelId="{6DC47A31-611A-2049-9115-367CDBB45690}">
      <dsp:nvSpPr>
        <dsp:cNvPr id="0" name=""/>
        <dsp:cNvSpPr/>
      </dsp:nvSpPr>
      <dsp:spPr>
        <a:xfrm>
          <a:off x="0" y="2949848"/>
          <a:ext cx="5181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Part 3: Optimizing Sparse Data Layouts Across Loops</a:t>
          </a:r>
        </a:p>
      </dsp:txBody>
      <dsp:txXfrm>
        <a:off x="66025" y="3015873"/>
        <a:ext cx="5049550" cy="1220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56D9-D896-594B-BB59-97CA560F8F0B}">
      <dsp:nvSpPr>
        <dsp:cNvPr id="0" name=""/>
        <dsp:cNvSpPr/>
      </dsp:nvSpPr>
      <dsp:spPr>
        <a:xfrm>
          <a:off x="0" y="0"/>
          <a:ext cx="5269230" cy="1418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Part 1: Optimizing Schedules Across Loops</a:t>
          </a:r>
        </a:p>
      </dsp:txBody>
      <dsp:txXfrm>
        <a:off x="69237" y="69237"/>
        <a:ext cx="5130756" cy="1279854"/>
      </dsp:txXfrm>
    </dsp:sp>
    <dsp:sp modelId="{21140BF0-F661-CB4A-ADF8-17A1A0CA6620}">
      <dsp:nvSpPr>
        <dsp:cNvPr id="0" name=""/>
        <dsp:cNvSpPr/>
      </dsp:nvSpPr>
      <dsp:spPr>
        <a:xfrm>
          <a:off x="0" y="2443744"/>
          <a:ext cx="5269230" cy="1230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Part 2: Optimizing Data Layouts Across Loops</a:t>
          </a:r>
        </a:p>
      </dsp:txBody>
      <dsp:txXfrm>
        <a:off x="60056" y="2503800"/>
        <a:ext cx="5149118" cy="1110142"/>
      </dsp:txXfrm>
    </dsp:sp>
    <dsp:sp modelId="{6DC47A31-611A-2049-9115-367CDBB45690}">
      <dsp:nvSpPr>
        <dsp:cNvPr id="0" name=""/>
        <dsp:cNvSpPr/>
      </dsp:nvSpPr>
      <dsp:spPr>
        <a:xfrm>
          <a:off x="0" y="4509520"/>
          <a:ext cx="5269230" cy="1253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Part 3: Optimizing Sparse Data Layouts Across Loops</a:t>
          </a:r>
        </a:p>
      </dsp:txBody>
      <dsp:txXfrm>
        <a:off x="61169" y="4570689"/>
        <a:ext cx="5146892" cy="1130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59FD9-FF01-464B-861F-1AA772A95DB9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D81D5-33A0-714D-BC79-908C401F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Wind farms</a:t>
            </a:r>
          </a:p>
          <a:p>
            <a:r>
              <a:rPr lang="en-US" dirty="0"/>
              <a:t>1.75 billion for 1000 MW </a:t>
            </a:r>
          </a:p>
          <a:p>
            <a:r>
              <a:rPr lang="en-US" dirty="0"/>
              <a:t>https://</a:t>
            </a:r>
            <a:r>
              <a:rPr lang="en-US" dirty="0" err="1"/>
              <a:t>www.ans.org</a:t>
            </a:r>
            <a:r>
              <a:rPr lang="en-US" dirty="0"/>
              <a:t>/news/article-638/the-economics-of-wind-power/</a:t>
            </a:r>
          </a:p>
          <a:p>
            <a:r>
              <a:rPr lang="en-US" dirty="0"/>
              <a:t>Example 2: Watersheds</a:t>
            </a:r>
          </a:p>
          <a:p>
            <a:pPr lvl="1"/>
            <a:r>
              <a:rPr lang="en-US" dirty="0"/>
              <a:t>Colorado River provides ~50% of Tucson’s water supply</a:t>
            </a:r>
          </a:p>
          <a:p>
            <a:r>
              <a:rPr lang="en-US" dirty="0"/>
              <a:t>Example 3: Wildfires / Extreme Weather</a:t>
            </a:r>
          </a:p>
          <a:p>
            <a:pPr lvl="1"/>
            <a:r>
              <a:rPr lang="en-US" dirty="0"/>
              <a:t>2020 wildfires destroyed 10,500 structures and 31 lives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wind: KTAR News</a:t>
            </a:r>
          </a:p>
          <a:p>
            <a:r>
              <a:rPr lang="en-US" dirty="0"/>
              <a:t>fire map: NYT</a:t>
            </a:r>
          </a:p>
          <a:p>
            <a:endParaRPr lang="en-US" dirty="0"/>
          </a:p>
          <a:p>
            <a:r>
              <a:rPr lang="en-US" dirty="0"/>
              <a:t>td font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an example of how a programmer might specify the loop fusion transformation from our earlier example. Next, we'll take a look at how we make sure that transformation is safe to apply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our transformation written, let's see how we can make sure the transformation is safe to apply.</a:t>
            </a:r>
          </a:p>
          <a:p>
            <a:endParaRPr lang="en-US" dirty="0"/>
          </a:p>
          <a:p>
            <a:r>
              <a:rPr lang="en-US" dirty="0"/>
              <a:t>Our technique relies on a common language feature called overloading. Overloading means defining the same functions and operators, like plus and assignment, for different types.</a:t>
            </a:r>
          </a:p>
          <a:p>
            <a:endParaRPr lang="en-US" dirty="0"/>
          </a:p>
          <a:p>
            <a:r>
              <a:rPr lang="en-US" dirty="0"/>
              <a:t>Here, we can see how this works for a lambda in C++. Notice that type for the lambda's argument is 'auto’. This means that the lambda can accept arguments of different types.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1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DOWN</a:t>
            </a:r>
          </a:p>
          <a:p>
            <a:endParaRPr lang="en-US" dirty="0"/>
          </a:p>
          <a:p>
            <a:r>
              <a:rPr lang="en-US" dirty="0"/>
              <a:t>Way bigger charts</a:t>
            </a:r>
          </a:p>
          <a:p>
            <a:endParaRPr lang="en-US" dirty="0"/>
          </a:p>
          <a:p>
            <a:r>
              <a:rPr lang="en-US" dirty="0"/>
              <a:t>Draw right onto the charts</a:t>
            </a:r>
          </a:p>
          <a:p>
            <a:endParaRPr lang="en-US" dirty="0"/>
          </a:p>
          <a:p>
            <a:r>
              <a:rPr lang="en-US" dirty="0"/>
              <a:t>"Library </a:t>
            </a:r>
            <a:r>
              <a:rPr lang="en-US" dirty="0" err="1"/>
              <a:t>implemenatation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IBM Power9 Architecture, 44 cores/node</a:t>
            </a:r>
          </a:p>
          <a:p>
            <a:endParaRPr lang="en-US" dirty="0"/>
          </a:p>
          <a:p>
            <a:r>
              <a:rPr lang="en-US" dirty="0"/>
              <a:t>2 IBM POWER9 processors (dual socket), 22 cores each</a:t>
            </a:r>
          </a:p>
          <a:p>
            <a:endParaRPr lang="en-US" dirty="0"/>
          </a:p>
          <a:p>
            <a:r>
              <a:rPr lang="en-US" dirty="0"/>
              <a:t>likely 4 hardware threads per core, so 88 threads per node</a:t>
            </a:r>
          </a:p>
          <a:p>
            <a:endParaRPr lang="en-US" dirty="0"/>
          </a:p>
          <a:p>
            <a:r>
              <a:rPr lang="en-US" dirty="0"/>
              <a:t>L1 32kb per core 8-way private</a:t>
            </a:r>
          </a:p>
          <a:p>
            <a:r>
              <a:rPr lang="en-US" dirty="0"/>
              <a:t>L2 512kb per core, 8-way private</a:t>
            </a:r>
          </a:p>
          <a:p>
            <a:r>
              <a:rPr lang="en-US" dirty="0"/>
              <a:t>L3 120mb, 20-way, shared as 12 10MB banks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slow go slow go slow</a:t>
            </a:r>
          </a:p>
          <a:p>
            <a:endParaRPr lang="en-US" dirty="0"/>
          </a:p>
          <a:p>
            <a:r>
              <a:rPr lang="en-US" dirty="0"/>
              <a:t>Plots separated by whether there's data reuse to justify any transformation</a:t>
            </a:r>
          </a:p>
          <a:p>
            <a:endParaRPr lang="en-US" dirty="0"/>
          </a:p>
          <a:p>
            <a:r>
              <a:rPr lang="en-US" dirty="0"/>
              <a:t>GEMVER and MVT are evidence of the need to do some preliminary checks before launching the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4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with the interface for writing sparse computations. We'll do this by looking at two versions of the same code, implemented for different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7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56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2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and Fortran are the least productive languages according to IFPUG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Runtime performance needs to be clear that its not about accuracy, its about execution time,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7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By-Hand</a:t>
            </a:r>
          </a:p>
          <a:p>
            <a:pPr lvl="1"/>
            <a:r>
              <a:rPr lang="en-US" dirty="0"/>
              <a:t>Schedule optimizations (</a:t>
            </a:r>
            <a:r>
              <a:rPr lang="en-US" dirty="0" err="1"/>
              <a:t>Olschanowsky</a:t>
            </a:r>
            <a:r>
              <a:rPr lang="en-US" dirty="0"/>
              <a:t> et al 2014)</a:t>
            </a:r>
          </a:p>
          <a:p>
            <a:pPr lvl="1"/>
            <a:r>
              <a:rPr lang="en-US" dirty="0"/>
              <a:t>Problem: High developer cost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Data layout for HPF and D (Kennedy and Kremer 1998)</a:t>
            </a:r>
          </a:p>
          <a:p>
            <a:pPr lvl="1"/>
            <a:r>
              <a:rPr lang="en-US" dirty="0"/>
              <a:t>CPU + GPU systems (Jaeger and </a:t>
            </a:r>
            <a:r>
              <a:rPr lang="en-US" dirty="0" err="1"/>
              <a:t>Barthou</a:t>
            </a:r>
            <a:r>
              <a:rPr lang="en-US" dirty="0"/>
              <a:t> 2012, </a:t>
            </a:r>
            <a:r>
              <a:rPr lang="en-US" dirty="0" err="1"/>
              <a:t>Majeti</a:t>
            </a:r>
            <a:r>
              <a:rPr lang="en-US" dirty="0"/>
              <a:t> et al 2013)</a:t>
            </a:r>
          </a:p>
          <a:p>
            <a:pPr lvl="1"/>
            <a:r>
              <a:rPr lang="en-US" dirty="0"/>
              <a:t>Problem: Lacks user control</a:t>
            </a:r>
          </a:p>
          <a:p>
            <a:r>
              <a:rPr lang="en-US" dirty="0"/>
              <a:t>Domain-Specific Languages</a:t>
            </a:r>
          </a:p>
          <a:p>
            <a:pPr lvl="1"/>
            <a:r>
              <a:rPr lang="en-US" dirty="0"/>
              <a:t>Image processing pipelines (</a:t>
            </a:r>
            <a:r>
              <a:rPr lang="en-US" dirty="0" err="1"/>
              <a:t>Ragen</a:t>
            </a:r>
            <a:r>
              <a:rPr lang="en-US" dirty="0"/>
              <a:t>-Kelley et al 2013; </a:t>
            </a:r>
            <a:r>
              <a:rPr lang="en-US" dirty="0" err="1"/>
              <a:t>Mullapudi</a:t>
            </a:r>
            <a:r>
              <a:rPr lang="en-US" dirty="0"/>
              <a:t>, </a:t>
            </a:r>
            <a:r>
              <a:rPr lang="en-US" dirty="0" err="1"/>
              <a:t>Vasista</a:t>
            </a:r>
            <a:r>
              <a:rPr lang="en-US" dirty="0"/>
              <a:t>, and </a:t>
            </a:r>
            <a:r>
              <a:rPr lang="en-US" dirty="0" err="1"/>
              <a:t>Bondhugula</a:t>
            </a:r>
            <a:r>
              <a:rPr lang="en-US" dirty="0"/>
              <a:t> 2015)</a:t>
            </a:r>
          </a:p>
          <a:p>
            <a:pPr lvl="1"/>
            <a:r>
              <a:rPr lang="en-US" dirty="0"/>
              <a:t>Sparse computations (</a:t>
            </a:r>
            <a:r>
              <a:rPr lang="en-US" dirty="0" err="1"/>
              <a:t>Kjolstad</a:t>
            </a:r>
            <a:r>
              <a:rPr lang="en-US" dirty="0"/>
              <a:t> et al 2017; Hu et al 2019)</a:t>
            </a:r>
          </a:p>
          <a:p>
            <a:pPr lvl="1"/>
            <a:r>
              <a:rPr lang="en-US" dirty="0"/>
              <a:t>Problem: Complex build environment and runtime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 cue in the margin that this is background and it needs to be understood before moving 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(slide 6) - I would make sure the arrows between the dots and the code are the same color</a:t>
            </a:r>
          </a:p>
          <a:p>
            <a:r>
              <a:rPr lang="en-US" dirty="0"/>
              <a:t>  (slide 6) - I forget what colors are bad for colorblind people but I'd make sure the ones you chose 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6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CPUs don’t want to communicate, GPUs want to coalesce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Later in the program, A may be accessed in a different order</a:t>
            </a:r>
          </a:p>
          <a:p>
            <a:endParaRPr lang="en-US" dirty="0"/>
          </a:p>
          <a:p>
            <a:r>
              <a:rPr lang="en-US" dirty="0"/>
              <a:t>No matter which layout we choose, one of the loops will lose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CPUs good for giving each thread its own chunk of data</a:t>
            </a:r>
          </a:p>
          <a:p>
            <a:r>
              <a:rPr lang="en-US" dirty="0"/>
              <a:t>GPU will perform better when they get data </a:t>
            </a:r>
            <a:r>
              <a:rPr lang="en-US" dirty="0" err="1"/>
              <a:t>thats</a:t>
            </a:r>
            <a:r>
              <a:rPr lang="en-US" dirty="0"/>
              <a:t> together</a:t>
            </a:r>
          </a:p>
          <a:p>
            <a:endParaRPr lang="en-US" dirty="0"/>
          </a:p>
          <a:p>
            <a:r>
              <a:rPr lang="en-US" dirty="0"/>
              <a:t>the transformation is worth it because of how much we traverse the data. </a:t>
            </a:r>
            <a:r>
              <a:rPr lang="en-US" dirty="0" err="1"/>
              <a:t>Would’nt</a:t>
            </a:r>
            <a:r>
              <a:rPr lang="en-US" dirty="0"/>
              <a:t> be necessarily a good transform if its not doing that third loop</a:t>
            </a:r>
          </a:p>
          <a:p>
            <a:endParaRPr lang="en-US" dirty="0"/>
          </a:p>
          <a:p>
            <a:r>
              <a:rPr lang="en-US" dirty="0"/>
              <a:t>IBM Power9 Architecture, 44 cores/node</a:t>
            </a:r>
          </a:p>
          <a:p>
            <a:endParaRPr lang="en-US" dirty="0"/>
          </a:p>
          <a:p>
            <a:r>
              <a:rPr lang="en-US" dirty="0"/>
              <a:t>2 IBM POWER9 processors (dual socket), 22 cores each</a:t>
            </a:r>
          </a:p>
          <a:p>
            <a:endParaRPr lang="en-US" dirty="0"/>
          </a:p>
          <a:p>
            <a:r>
              <a:rPr lang="en-US" dirty="0"/>
              <a:t>likely 4 hardware threads per core, so 88 threads per node</a:t>
            </a:r>
          </a:p>
          <a:p>
            <a:endParaRPr lang="en-US" dirty="0"/>
          </a:p>
          <a:p>
            <a:r>
              <a:rPr lang="en-US" dirty="0"/>
              <a:t>L1 32kb per core 8-way private</a:t>
            </a:r>
          </a:p>
          <a:p>
            <a:r>
              <a:rPr lang="en-US" dirty="0"/>
              <a:t>L2 512kb per core, 8-way private</a:t>
            </a:r>
          </a:p>
          <a:p>
            <a:r>
              <a:rPr lang="en-US" dirty="0"/>
              <a:t>L3 120mb, 20-way, shared as 12 10MB banks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D81D5-33A0-714D-BC79-908C401F5A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884-D46D-4746-98B3-467C801A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C3DB-3D8E-664C-98E3-25CA4289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51FB-5878-314E-AAD1-2EC801E8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CD2B-9786-0E49-881E-0C9B1F43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AA4C-7ABC-C748-9B5C-3244C2DD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23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727-02DC-C845-BF04-3A3389D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7127-E6AE-4941-AD9D-B2BB08575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767E-4654-A144-BA31-E2A51BD6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571B-3176-3546-8B4C-56B18F2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778C-068D-8C43-AE1C-EAA4798E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047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45032-7CBC-854C-A2C6-CADCF0E6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0CFF7-9E20-2A43-836D-C11DFDAEC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CE41-33F1-294B-BC22-92C97B79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6C74-112D-BD41-A46E-77C2431C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03B1-93A3-DF40-8496-9BCB562C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81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10331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913721" y="1324708"/>
            <a:ext cx="10363200" cy="523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>
              <a:buFont typeface="Arial" charset="0"/>
              <a:buChar char="•"/>
              <a:defRPr sz="2400">
                <a:solidFill>
                  <a:schemeClr val="tx1"/>
                </a:solidFill>
              </a:defRPr>
            </a:lvl1pPr>
            <a:lvl2pPr marL="742950" indent="-285750" algn="l"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1085850" indent="-171450" algn="l">
              <a:buFont typeface="Arial" charset="0"/>
              <a:buChar char="•"/>
              <a:defRPr sz="1600">
                <a:solidFill>
                  <a:schemeClr val="tx1"/>
                </a:solidFill>
              </a:defRPr>
            </a:lvl3pPr>
            <a:lvl4pPr marL="1543050" indent="-171450" algn="l">
              <a:buFont typeface="Arial" charset="0"/>
              <a:buChar char="•"/>
              <a:defRPr>
                <a:solidFill>
                  <a:schemeClr val="tx1"/>
                </a:solidFill>
              </a:defRPr>
            </a:lvl4pPr>
            <a:lvl5pPr marL="2000250" indent="-171450" algn="l">
              <a:buFont typeface="Arial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505035" y="6492876"/>
            <a:ext cx="686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214C19-7B70-E548-A608-340680BFD9AE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31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7AC3-7468-DF47-93B6-11F3688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EE43-6A35-4946-A638-AECB2C9F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8D47-887A-3246-8486-C586DE71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B2A6-27DE-C14F-A37E-4641B892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44D3-DD85-B040-ADC2-9AFE0727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950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D599-EB81-5140-90C0-B07E95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940C-7E80-584A-8104-576385A0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1733-0D9D-FA4B-AC23-8DCF9ECC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2F2-1BC9-AC43-9740-E48E4387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6625-578B-EB49-81FF-F64318DD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811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3BA5-3545-4444-A236-067492A8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7114-C890-CA49-B5A6-833FA6121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8007-4890-1747-BD85-72B991AE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E716E-5847-8F40-BC3D-708CB06A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078B-FAE3-4246-9F5A-B2D1A41C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E4F3-ABEB-8444-BEA8-36ECBBA0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10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5031-E44C-2B47-90AD-6A37110B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2B8A-4714-B045-A60D-FF7587CE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3A55-962E-824C-8094-E9420B021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C4E17-F4E5-7744-884B-29B5C6A85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67C13-312F-E045-9CA2-BE56D3C29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EEECD-9CEA-DC45-8896-F55BC8D8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E05C3-8FB3-DC4A-A776-E45218E9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82C46-90A3-FD42-9BF3-73D935D6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27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7590-8B14-A648-8E22-B5AC814F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BCB3C-CBD2-744B-96D6-CFA5B6CD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B9D0A-42C8-AF49-9906-566E3D63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C666A-B337-1D41-84B0-1489825D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76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CF37C-A2CA-FA43-96DB-97AB52DB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32591-56E8-8544-AF10-EE3A1E7A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EE5D6-FBA5-3A43-9623-15B7FA63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EFE8-6E91-6A47-A0D7-DE76C46B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269D-C32D-0140-851C-4AF739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2E3D-3966-DC41-9119-7D74AC640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7A08-2ECD-7C45-B32B-B57173F1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DC8FB-F220-7B4C-A94D-962157D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E10C-4360-CA45-B605-2AFAA62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54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40E-2569-5048-B72D-1058649A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3296A-3A14-4543-BCCB-3FC612ACB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D641-8C28-9F4C-BB65-CA2ED823A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E6BE-2F78-FF43-9001-A35A972A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BCCB-CE2B-7243-932B-BE30C442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7BC6-927F-6D46-9F9C-044CABE1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58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F0FED-894F-0744-B133-CC13C9D9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5819-D73A-BB4B-BA50-2D72A63F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2B2FF-8A75-B646-902E-9FEB07F6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7424-5149-DB4C-AD62-FB50D556D9C1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5D1E-F0CA-4940-ADE9-BCAC030E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3D68-FC5F-0340-A9B2-958638D9B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506C-BD75-D548-A1CD-8B258AB11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emat.sourceforge.net/help/sparse_spy.html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nhigham.com/2020/09/08/what-is-a-sparse-matrix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3179-308C-5D44-9AFE-279689AF2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FFEA-E11C-0D4A-A1F4-F2A021A35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</a:t>
            </a:r>
            <a:r>
              <a:rPr lang="en-US" dirty="0" err="1"/>
              <a:t>Neth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11C02-4764-B046-994A-7EEB45C3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A59098A-CDAE-DB47-81FB-181D68C4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786872"/>
            <a:ext cx="7810576" cy="4722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FF661-437A-9B4C-80C9-4D7BFDFB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 for Matrix Multiplication,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FA77-4785-4048-8E1E-1E293A856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63441"/>
            <a:ext cx="5642444" cy="4813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M = L = 2048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for(j=0; j &lt; M;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for(k=0; k &lt; L; k++)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+= A(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B(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42622-7F46-8B49-8479-C9048234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F280D6-0B88-8A4E-A3CC-AE8C480A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92758" y="4592736"/>
            <a:ext cx="1292810" cy="89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25E0A1-1766-2647-9AC9-A673605DC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92758" y="3741406"/>
            <a:ext cx="1292320" cy="89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E29F1D-8ECC-FB40-92F9-6F8BEB988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237156" y="3737680"/>
            <a:ext cx="1292320" cy="894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979B9C-3C0A-9C4E-A9F5-A4401C6D3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782044" y="3737680"/>
            <a:ext cx="1292320" cy="894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0E6962-FBC8-BF4B-89DE-FCF580D0B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12954" y="5549888"/>
            <a:ext cx="1292320" cy="89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0D54DC-8F34-D144-A3E2-8901B275B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466143" y="5548568"/>
            <a:ext cx="1190110" cy="823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81A1DD-05FF-AB4B-B03D-D70679C80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237156" y="4592735"/>
            <a:ext cx="1292810" cy="894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43AC0E-DF0A-7348-8DE1-6C1622D41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781554" y="4592735"/>
            <a:ext cx="1292810" cy="8942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95430DF-BF12-4F4F-8473-A1B659911B02}"/>
              </a:ext>
            </a:extLst>
          </p:cNvPr>
          <p:cNvSpPr/>
          <p:nvPr/>
        </p:nvSpPr>
        <p:spPr>
          <a:xfrm>
            <a:off x="89142" y="3540078"/>
            <a:ext cx="484632" cy="484632"/>
          </a:xfrm>
          <a:prstGeom prst="ellipse">
            <a:avLst/>
          </a:prstGeom>
          <a:solidFill>
            <a:srgbClr val="DC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4DEA1-088E-814B-A063-7EED8FA87066}"/>
              </a:ext>
            </a:extLst>
          </p:cNvPr>
          <p:cNvSpPr/>
          <p:nvPr/>
        </p:nvSpPr>
        <p:spPr>
          <a:xfrm>
            <a:off x="82332" y="4395132"/>
            <a:ext cx="484632" cy="484632"/>
          </a:xfrm>
          <a:prstGeom prst="ellipse">
            <a:avLst/>
          </a:prstGeom>
          <a:solidFill>
            <a:srgbClr val="5F5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7A18E8-9888-2341-BDB3-7F8186F5ED4D}"/>
              </a:ext>
            </a:extLst>
          </p:cNvPr>
          <p:cNvSpPr/>
          <p:nvPr/>
        </p:nvSpPr>
        <p:spPr>
          <a:xfrm>
            <a:off x="89142" y="5373417"/>
            <a:ext cx="484632" cy="484632"/>
          </a:xfrm>
          <a:prstGeom prst="ellipse">
            <a:avLst/>
          </a:prstGeom>
          <a:solidFill>
            <a:srgbClr val="57D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06B187BE-361F-204A-8345-31BA7229AC6E}"/>
              </a:ext>
            </a:extLst>
          </p:cNvPr>
          <p:cNvSpPr/>
          <p:nvPr/>
        </p:nvSpPr>
        <p:spPr>
          <a:xfrm rot="10800000">
            <a:off x="2432900" y="5517350"/>
            <a:ext cx="694063" cy="144757"/>
          </a:xfrm>
          <a:prstGeom prst="leftArrow">
            <a:avLst/>
          </a:prstGeom>
          <a:solidFill>
            <a:srgbClr val="57D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2098DF05-3B10-4B4A-9CD3-EDC98A262CA9}"/>
              </a:ext>
            </a:extLst>
          </p:cNvPr>
          <p:cNvSpPr/>
          <p:nvPr/>
        </p:nvSpPr>
        <p:spPr>
          <a:xfrm>
            <a:off x="10552043" y="43934"/>
            <a:ext cx="1603513" cy="1803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is better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5290F1-3F27-F74C-B093-AC82D9C35149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12981B-BAC1-464D-9574-81A7898D051C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8DD0B95D-2F40-1345-B749-A72C3A2D8DFF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6B35B93B-1AC3-9343-BC6C-C32FE5B4E944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CD9BA52B-D1EF-CE45-8622-7D50B0C0E129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2EDD8603-DEE6-AE4A-8BB3-B187EA4A61AF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57FA4039-24D1-924C-8691-572063DD27A1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6812CE54-41E1-7642-9A11-06A2685CC286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5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Runtime overhead</a:t>
            </a:r>
          </a:p>
          <a:p>
            <a:r>
              <a:rPr lang="en-US" sz="2000" dirty="0"/>
              <a:t>Host language</a:t>
            </a:r>
          </a:p>
          <a:p>
            <a:r>
              <a:rPr lang="en-US" sz="2000" dirty="0"/>
              <a:t>Library idioms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46036FDE-0EDC-A788-430E-061CDA8FC3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813789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E2BE-BC10-0C40-9D68-A6DBC738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A3DD-E63C-2149-867D-7C2AC808EE9E}"/>
              </a:ext>
            </a:extLst>
          </p:cNvPr>
          <p:cNvSpPr txBox="1"/>
          <p:nvPr/>
        </p:nvSpPr>
        <p:spPr>
          <a:xfrm rot="16200000">
            <a:off x="5380092" y="2431473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F58C-BFB6-7942-8E74-7B0133A2A43C}"/>
              </a:ext>
            </a:extLst>
          </p:cNvPr>
          <p:cNvSpPr txBox="1"/>
          <p:nvPr/>
        </p:nvSpPr>
        <p:spPr>
          <a:xfrm rot="16200000">
            <a:off x="5379996" y="3816628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E13E-39C2-9648-92ED-5E8B449A0E73}"/>
              </a:ext>
            </a:extLst>
          </p:cNvPr>
          <p:cNvSpPr txBox="1"/>
          <p:nvPr/>
        </p:nvSpPr>
        <p:spPr>
          <a:xfrm rot="16200000">
            <a:off x="5451426" y="520823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02F76294-CA33-6B48-BAED-1476004879D5}"/>
              </a:ext>
            </a:extLst>
          </p:cNvPr>
          <p:cNvSpPr/>
          <p:nvPr/>
        </p:nvSpPr>
        <p:spPr>
          <a:xfrm>
            <a:off x="1973655" y="2281473"/>
            <a:ext cx="3358836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C4FF8D9F-C1AF-B241-B068-B21DE8DC8D9D}"/>
              </a:ext>
            </a:extLst>
          </p:cNvPr>
          <p:cNvSpPr/>
          <p:nvPr/>
        </p:nvSpPr>
        <p:spPr>
          <a:xfrm>
            <a:off x="914400" y="2661403"/>
            <a:ext cx="4336610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6549CA46-BBF1-304D-91C8-6D970569AB36}"/>
              </a:ext>
            </a:extLst>
          </p:cNvPr>
          <p:cNvSpPr/>
          <p:nvPr/>
        </p:nvSpPr>
        <p:spPr>
          <a:xfrm>
            <a:off x="2444032" y="3059090"/>
            <a:ext cx="2435786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B175B14C-990E-6E46-AE59-36E92739FAC7}"/>
              </a:ext>
            </a:extLst>
          </p:cNvPr>
          <p:cNvSpPr/>
          <p:nvPr/>
        </p:nvSpPr>
        <p:spPr>
          <a:xfrm>
            <a:off x="874764" y="3429000"/>
            <a:ext cx="4575422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57AEB5A6-90FA-1442-AC93-81F9094129DB}"/>
              </a:ext>
            </a:extLst>
          </p:cNvPr>
          <p:cNvSpPr/>
          <p:nvPr/>
        </p:nvSpPr>
        <p:spPr>
          <a:xfrm>
            <a:off x="874763" y="3799877"/>
            <a:ext cx="4466580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/>
        </p:bldSub>
      </p:bldGraphic>
      <p:bldGraphic spid="8" grpId="1">
        <p:bldSub>
          <a:bldDgm/>
        </p:bldSub>
      </p:bldGraphic>
      <p:bldP spid="9" grpId="0"/>
      <p:bldP spid="10" grpId="0"/>
      <p:bldP spid="11" grpId="0"/>
      <p:bldP spid="16" grpId="0" animBg="1"/>
      <p:bldP spid="17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6CF5-9109-664B-B115-4CA21AC8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Optimizing Schedules Across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95DE-0911-0A4C-87F3-D415FD20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Context: Considering loops independently leaves performance on the table</a:t>
            </a:r>
          </a:p>
          <a:p>
            <a:r>
              <a:rPr lang="en-US" dirty="0"/>
              <a:t>Problem: Parallel libraries cannot express transformations across multiple loops (fusion, overlapped tiling)</a:t>
            </a:r>
          </a:p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Q1.1: How do we provide an interface for expressing inter-loop transformations?</a:t>
            </a:r>
          </a:p>
          <a:p>
            <a:pPr lvl="1"/>
            <a:r>
              <a:rPr lang="en-US" dirty="0"/>
              <a:t>Q1.2: How do we analyze the loops to ensure that a transformation is safe to apply?</a:t>
            </a:r>
          </a:p>
          <a:p>
            <a:pPr lvl="1"/>
            <a:r>
              <a:rPr lang="en-US" dirty="0"/>
              <a:t>Q1.3: How do we reduce runtime overhead from analysis and transformation?</a:t>
            </a:r>
          </a:p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A1.1: Transformation API available to user</a:t>
            </a:r>
          </a:p>
          <a:p>
            <a:pPr lvl="1"/>
            <a:r>
              <a:rPr lang="en-US" dirty="0"/>
              <a:t>A1.2: Symbolic program analysis through library data abstractions</a:t>
            </a:r>
          </a:p>
          <a:p>
            <a:pPr lvl="1"/>
            <a:r>
              <a:rPr lang="en-US" dirty="0"/>
              <a:t>A1.3: Run analysis once, reuse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4BD5-9F7C-8C47-9681-C3EF82E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A031BE-4FA3-CA4B-ACC2-41813F1EB450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492B8E73-D0C2-DB46-AFCB-E0574F346816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28C8AD0-6CD0-164F-8731-03C0988D9A2A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Q1.1: Interface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9E29CED1-F4CF-3148-A1A9-A8FE8172EBA6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Q1.2: Safety</a:t>
              </a: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1A61A5F-4749-E74C-9C1A-75CB9157098A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Q1.3: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1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E01-0050-8948-81A7-BB0F1106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-268951"/>
            <a:ext cx="11714922" cy="1325563"/>
          </a:xfrm>
        </p:spPr>
        <p:txBody>
          <a:bodyPr>
            <a:normAutofit/>
          </a:bodyPr>
          <a:lstStyle/>
          <a:p>
            <a:r>
              <a:rPr lang="en-US" dirty="0"/>
              <a:t>Computation Objects and Transformation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2CE4A-4B4B-D34F-AA06-CE2879D3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AABDD4-2D1B-D24D-B033-101280182C76}"/>
              </a:ext>
            </a:extLst>
          </p:cNvPr>
          <p:cNvSpPr txBox="1">
            <a:spLocks/>
          </p:cNvSpPr>
          <p:nvPr/>
        </p:nvSpPr>
        <p:spPr>
          <a:xfrm>
            <a:off x="7160080" y="766584"/>
            <a:ext cx="4793381" cy="3268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c[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d[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f[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AC8586-EABD-1848-871C-E58225C91B65}"/>
              </a:ext>
            </a:extLst>
          </p:cNvPr>
          <p:cNvSpPr txBox="1">
            <a:spLocks/>
          </p:cNvSpPr>
          <p:nvPr/>
        </p:nvSpPr>
        <p:spPr>
          <a:xfrm>
            <a:off x="0" y="4324865"/>
            <a:ext cx="6096000" cy="523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knl1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make_kernel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(body1, 0, N);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knl2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make_kernel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(body2, 0, N);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knl3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make_kernel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(body3, 0, N);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= fuse(knl1, knl2, knl3);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168C6-4A86-B84F-A024-BCA13770CDA9}"/>
              </a:ext>
            </a:extLst>
          </p:cNvPr>
          <p:cNvSpPr txBox="1"/>
          <p:nvPr/>
        </p:nvSpPr>
        <p:spPr>
          <a:xfrm>
            <a:off x="0" y="985895"/>
            <a:ext cx="388760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body1 = [=](auto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c[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body2 = [=](auto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d[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body3 = [=](auto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f[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0BFC18-EEC9-554E-9145-991CB3D66BC5}"/>
              </a:ext>
            </a:extLst>
          </p:cNvPr>
          <p:cNvSpPr/>
          <p:nvPr/>
        </p:nvSpPr>
        <p:spPr>
          <a:xfrm>
            <a:off x="3650767" y="1287039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9F8D2A-98E5-1D45-A4FF-979A734F728D}"/>
              </a:ext>
            </a:extLst>
          </p:cNvPr>
          <p:cNvSpPr/>
          <p:nvPr/>
        </p:nvSpPr>
        <p:spPr>
          <a:xfrm>
            <a:off x="3650767" y="2268286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DD4CBE-C1E1-8648-8953-0A68B77F9E9C}"/>
              </a:ext>
            </a:extLst>
          </p:cNvPr>
          <p:cNvSpPr/>
          <p:nvPr/>
        </p:nvSpPr>
        <p:spPr>
          <a:xfrm>
            <a:off x="3650767" y="3222854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38D837-EFF2-DA47-975F-E8B23F4C062F}"/>
              </a:ext>
            </a:extLst>
          </p:cNvPr>
          <p:cNvSpPr/>
          <p:nvPr/>
        </p:nvSpPr>
        <p:spPr>
          <a:xfrm>
            <a:off x="11258994" y="1197617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CC1E22-67D1-2F41-9097-2D42A8CC5820}"/>
              </a:ext>
            </a:extLst>
          </p:cNvPr>
          <p:cNvSpPr/>
          <p:nvPr/>
        </p:nvSpPr>
        <p:spPr>
          <a:xfrm>
            <a:off x="11223171" y="2304197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1F1E5D-80A1-4942-A085-A4CC931A0116}"/>
              </a:ext>
            </a:extLst>
          </p:cNvPr>
          <p:cNvSpPr/>
          <p:nvPr/>
        </p:nvSpPr>
        <p:spPr>
          <a:xfrm>
            <a:off x="11223171" y="3429000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0528CD-5816-FD4B-B1C3-1B0FB687339D}"/>
              </a:ext>
            </a:extLst>
          </p:cNvPr>
          <p:cNvSpPr/>
          <p:nvPr/>
        </p:nvSpPr>
        <p:spPr>
          <a:xfrm>
            <a:off x="3989654" y="4385430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63096C-D5D7-2143-970C-BA9C58D473ED}"/>
              </a:ext>
            </a:extLst>
          </p:cNvPr>
          <p:cNvSpPr/>
          <p:nvPr/>
        </p:nvSpPr>
        <p:spPr>
          <a:xfrm>
            <a:off x="3989653" y="4701333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D2B5C0-FB68-FF42-846F-9A669D901627}"/>
              </a:ext>
            </a:extLst>
          </p:cNvPr>
          <p:cNvSpPr/>
          <p:nvPr/>
        </p:nvSpPr>
        <p:spPr>
          <a:xfrm>
            <a:off x="3989653" y="5052523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3744DE-3571-1A43-9367-1BDD869B1EAB}"/>
              </a:ext>
            </a:extLst>
          </p:cNvPr>
          <p:cNvSpPr/>
          <p:nvPr/>
        </p:nvSpPr>
        <p:spPr>
          <a:xfrm>
            <a:off x="2619156" y="5509814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035C40-2A6B-3F47-A84E-585FD6A89CFE}"/>
              </a:ext>
            </a:extLst>
          </p:cNvPr>
          <p:cNvSpPr/>
          <p:nvPr/>
        </p:nvSpPr>
        <p:spPr>
          <a:xfrm>
            <a:off x="3273952" y="5508003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5AEEC3-122D-2E45-98A0-F960A2204104}"/>
              </a:ext>
            </a:extLst>
          </p:cNvPr>
          <p:cNvSpPr/>
          <p:nvPr/>
        </p:nvSpPr>
        <p:spPr>
          <a:xfrm>
            <a:off x="4007084" y="5508003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3B6D51-7D45-294B-9CDC-AF2D56F0FA44}"/>
              </a:ext>
            </a:extLst>
          </p:cNvPr>
          <p:cNvSpPr/>
          <p:nvPr/>
        </p:nvSpPr>
        <p:spPr>
          <a:xfrm>
            <a:off x="1850571" y="6270925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678287-E386-F44E-B25B-B4B43D017139}"/>
              </a:ext>
            </a:extLst>
          </p:cNvPr>
          <p:cNvSpPr/>
          <p:nvPr/>
        </p:nvSpPr>
        <p:spPr>
          <a:xfrm>
            <a:off x="1850571" y="6446520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B65409-DDE2-404F-B08E-ACEBF8D767B4}"/>
              </a:ext>
            </a:extLst>
          </p:cNvPr>
          <p:cNvSpPr/>
          <p:nvPr/>
        </p:nvSpPr>
        <p:spPr>
          <a:xfrm>
            <a:off x="1850571" y="6600711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6961D-75F6-414D-BC26-1C51E336E835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22178BE3-B211-4644-A697-93E801E09621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E87A72CC-030D-2B4D-9465-FF847017E5F8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Q1.1: Interface</a:t>
              </a: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C2926DDF-7DBF-FD4A-97F3-71B816821C3B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Q1.2: Safety</a:t>
              </a: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787A69C7-0847-2E44-911F-B9A652C320C0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Q1.3: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5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6CF5-9109-664B-B115-4CA21AC8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9493" cy="1325563"/>
          </a:xfrm>
        </p:spPr>
        <p:txBody>
          <a:bodyPr/>
          <a:lstStyle/>
          <a:p>
            <a:r>
              <a:rPr lang="en-US" dirty="0"/>
              <a:t>Staying Safe with Runtime Symbolic 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70001-3896-F14F-A853-5E3A3645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9079D-F9D4-874C-AD09-31EDAED6106D}"/>
              </a:ext>
            </a:extLst>
          </p:cNvPr>
          <p:cNvSpPr/>
          <p:nvPr/>
        </p:nvSpPr>
        <p:spPr>
          <a:xfrm>
            <a:off x="86213" y="32595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= [=](auto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b(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(a(i-1) + a(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a(i+1)) / 3;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6A01-EBE5-D540-B5F9-18B675362CDC}"/>
              </a:ext>
            </a:extLst>
          </p:cNvPr>
          <p:cNvSpPr txBox="1"/>
          <p:nvPr/>
        </p:nvSpPr>
        <p:spPr>
          <a:xfrm>
            <a:off x="838200" y="1549956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iterator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6A556-008D-1249-9F3F-C7FF247A4393}"/>
              </a:ext>
            </a:extLst>
          </p:cNvPr>
          <p:cNvSpPr txBox="1"/>
          <p:nvPr/>
        </p:nvSpPr>
        <p:spPr>
          <a:xfrm>
            <a:off x="774271" y="4579737"/>
            <a:ext cx="242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Symbolic iterator values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33280687-CAA0-5144-B7E7-62599AFD1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5707"/>
              </p:ext>
            </p:extLst>
          </p:nvPr>
        </p:nvGraphicFramePr>
        <p:xfrm>
          <a:off x="4724400" y="1462088"/>
          <a:ext cx="27432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84441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81013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82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2514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25922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276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09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BD5BB5E-4831-2846-9054-9A29F4D51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13591"/>
              </p:ext>
            </p:extLst>
          </p:nvPr>
        </p:nvGraphicFramePr>
        <p:xfrm>
          <a:off x="4728296" y="2256787"/>
          <a:ext cx="27432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84441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81013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82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2514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25922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276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091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9AB7C60-6FCF-C842-9608-C078055DC12E}"/>
              </a:ext>
            </a:extLst>
          </p:cNvPr>
          <p:cNvSpPr txBox="1"/>
          <p:nvPr/>
        </p:nvSpPr>
        <p:spPr>
          <a:xfrm>
            <a:off x="4429126" y="15060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BD93CB-3FED-0649-A7FD-077A792489B1}"/>
              </a:ext>
            </a:extLst>
          </p:cNvPr>
          <p:cNvSpPr txBox="1"/>
          <p:nvPr/>
        </p:nvSpPr>
        <p:spPr>
          <a:xfrm>
            <a:off x="4429126" y="2290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71447D6-EC0A-D74A-8AEA-3877930E5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15425"/>
              </p:ext>
            </p:extLst>
          </p:nvPr>
        </p:nvGraphicFramePr>
        <p:xfrm>
          <a:off x="4735620" y="2258619"/>
          <a:ext cx="27432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84441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81013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90082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962514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259222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58276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0916"/>
                  </a:ext>
                </a:extLst>
              </a:tr>
            </a:tbl>
          </a:graphicData>
        </a:graphic>
      </p:graphicFrame>
      <p:sp>
        <p:nvSpPr>
          <p:cNvPr id="31" name="Frame 30">
            <a:extLst>
              <a:ext uri="{FF2B5EF4-FFF2-40B4-BE49-F238E27FC236}">
                <a16:creationId xmlns:a16="http://schemas.microsoft.com/office/drawing/2014/main" id="{6E1D4F26-7BE5-3A42-977C-8E77697B08E2}"/>
              </a:ext>
            </a:extLst>
          </p:cNvPr>
          <p:cNvSpPr/>
          <p:nvPr/>
        </p:nvSpPr>
        <p:spPr>
          <a:xfrm>
            <a:off x="4675909" y="1427018"/>
            <a:ext cx="1457815" cy="53383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B3C007-FBE5-1842-862B-0447C8F455AD}"/>
              </a:ext>
            </a:extLst>
          </p:cNvPr>
          <p:cNvGrpSpPr/>
          <p:nvPr/>
        </p:nvGrpSpPr>
        <p:grpSpPr>
          <a:xfrm>
            <a:off x="5317220" y="5050533"/>
            <a:ext cx="588580" cy="599456"/>
            <a:chOff x="4964445" y="5050533"/>
            <a:chExt cx="588580" cy="59945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A89E8F-C321-BC42-A086-952847B52746}"/>
                </a:ext>
              </a:extLst>
            </p:cNvPr>
            <p:cNvSpPr/>
            <p:nvPr/>
          </p:nvSpPr>
          <p:spPr>
            <a:xfrm>
              <a:off x="4964445" y="5376720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D7B87FA-9732-8B4F-86A5-55AC74A64DAD}"/>
                </a:ext>
              </a:extLst>
            </p:cNvPr>
            <p:cNvSpPr/>
            <p:nvPr/>
          </p:nvSpPr>
          <p:spPr>
            <a:xfrm>
              <a:off x="5258735" y="537023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5AE6310-5537-8D4A-B1C0-E8BF4A6AFE94}"/>
                </a:ext>
              </a:extLst>
            </p:cNvPr>
            <p:cNvSpPr/>
            <p:nvPr/>
          </p:nvSpPr>
          <p:spPr>
            <a:xfrm>
              <a:off x="5111590" y="5050533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D4E615-CE34-0C46-B044-D60472CF3D39}"/>
                </a:ext>
              </a:extLst>
            </p:cNvPr>
            <p:cNvCxnSpPr>
              <a:cxnSpLocks/>
              <a:stCxn id="39" idx="3"/>
              <a:endCxn id="37" idx="0"/>
            </p:cNvCxnSpPr>
            <p:nvPr/>
          </p:nvCxnSpPr>
          <p:spPr>
            <a:xfrm flipH="1">
              <a:off x="5111590" y="5283783"/>
              <a:ext cx="43098" cy="9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1FA86D-7C32-F042-A1C2-E1F1C1FB2A4B}"/>
                </a:ext>
              </a:extLst>
            </p:cNvPr>
            <p:cNvCxnSpPr>
              <a:cxnSpLocks/>
              <a:stCxn id="39" idx="5"/>
              <a:endCxn id="38" idx="0"/>
            </p:cNvCxnSpPr>
            <p:nvPr/>
          </p:nvCxnSpPr>
          <p:spPr>
            <a:xfrm>
              <a:off x="5362782" y="5283783"/>
              <a:ext cx="43098" cy="8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955A7F-EE9C-A443-8DE9-0EB495DDDF6E}"/>
              </a:ext>
            </a:extLst>
          </p:cNvPr>
          <p:cNvGrpSpPr/>
          <p:nvPr/>
        </p:nvGrpSpPr>
        <p:grpSpPr>
          <a:xfrm>
            <a:off x="7794517" y="5044052"/>
            <a:ext cx="588580" cy="599456"/>
            <a:chOff x="7765777" y="5050533"/>
            <a:chExt cx="588580" cy="5994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6947CC0-0569-484F-86D3-EB7D54F670BA}"/>
                </a:ext>
              </a:extLst>
            </p:cNvPr>
            <p:cNvSpPr/>
            <p:nvPr/>
          </p:nvSpPr>
          <p:spPr>
            <a:xfrm>
              <a:off x="7765777" y="5376720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3F68A0-1BF6-5641-A456-203EE85FEE30}"/>
                </a:ext>
              </a:extLst>
            </p:cNvPr>
            <p:cNvSpPr/>
            <p:nvPr/>
          </p:nvSpPr>
          <p:spPr>
            <a:xfrm>
              <a:off x="8060067" y="537023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CA4055-116F-F047-AC19-1EB50683EF86}"/>
                </a:ext>
              </a:extLst>
            </p:cNvPr>
            <p:cNvSpPr/>
            <p:nvPr/>
          </p:nvSpPr>
          <p:spPr>
            <a:xfrm>
              <a:off x="7912922" y="5050533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9E4E336-732E-7640-B67E-34D32F8530C4}"/>
                </a:ext>
              </a:extLst>
            </p:cNvPr>
            <p:cNvCxnSpPr>
              <a:cxnSpLocks/>
              <a:stCxn id="44" idx="3"/>
              <a:endCxn id="42" idx="0"/>
            </p:cNvCxnSpPr>
            <p:nvPr/>
          </p:nvCxnSpPr>
          <p:spPr>
            <a:xfrm flipH="1">
              <a:off x="7912922" y="5283783"/>
              <a:ext cx="43098" cy="9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048ECE-9DA7-1348-A210-3159936DC576}"/>
                </a:ext>
              </a:extLst>
            </p:cNvPr>
            <p:cNvCxnSpPr>
              <a:cxnSpLocks/>
              <a:stCxn id="44" idx="5"/>
              <a:endCxn id="43" idx="0"/>
            </p:cNvCxnSpPr>
            <p:nvPr/>
          </p:nvCxnSpPr>
          <p:spPr>
            <a:xfrm>
              <a:off x="8164114" y="5283783"/>
              <a:ext cx="43098" cy="8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75F9CDC-4FF7-3241-8A1D-408B6FF1AA4E}"/>
              </a:ext>
            </a:extLst>
          </p:cNvPr>
          <p:cNvSpPr/>
          <p:nvPr/>
        </p:nvSpPr>
        <p:spPr>
          <a:xfrm>
            <a:off x="6705600" y="5186744"/>
            <a:ext cx="294290" cy="273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B19442-F800-9042-94C4-602FA39BF29E}"/>
              </a:ext>
            </a:extLst>
          </p:cNvPr>
          <p:cNvSpPr/>
          <p:nvPr/>
        </p:nvSpPr>
        <p:spPr>
          <a:xfrm>
            <a:off x="3758546" y="5138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b(  ) = (a(    ) + a(  ) + a(    )) / 3;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0CB6AE-F239-024D-8747-992F2B77AD01}"/>
              </a:ext>
            </a:extLst>
          </p:cNvPr>
          <p:cNvSpPr/>
          <p:nvPr/>
        </p:nvSpPr>
        <p:spPr>
          <a:xfrm>
            <a:off x="4116967" y="5187167"/>
            <a:ext cx="294290" cy="273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E23C7C-B5EB-F944-9FA4-562BA1A5A9EE}"/>
              </a:ext>
            </a:extLst>
          </p:cNvPr>
          <p:cNvSpPr/>
          <p:nvPr/>
        </p:nvSpPr>
        <p:spPr>
          <a:xfrm>
            <a:off x="9877837" y="4261639"/>
            <a:ext cx="22765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Read(a,    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Read(a,   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Read(a,    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Write(b,  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678563-0F94-554E-8974-D08D0B850E46}"/>
              </a:ext>
            </a:extLst>
          </p:cNvPr>
          <p:cNvGrpSpPr/>
          <p:nvPr/>
        </p:nvGrpSpPr>
        <p:grpSpPr>
          <a:xfrm>
            <a:off x="10893076" y="5267166"/>
            <a:ext cx="588580" cy="599456"/>
            <a:chOff x="7765777" y="5050533"/>
            <a:chExt cx="588580" cy="59945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2E6935-4C16-A54A-8E22-A8AE4F864A57}"/>
                </a:ext>
              </a:extLst>
            </p:cNvPr>
            <p:cNvSpPr/>
            <p:nvPr/>
          </p:nvSpPr>
          <p:spPr>
            <a:xfrm>
              <a:off x="7765777" y="5376720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B6E85FB-ED19-CE45-A3EF-FEFF64AEB79A}"/>
                </a:ext>
              </a:extLst>
            </p:cNvPr>
            <p:cNvSpPr/>
            <p:nvPr/>
          </p:nvSpPr>
          <p:spPr>
            <a:xfrm>
              <a:off x="8060067" y="537023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2F8E14-F2B5-3E47-B3C0-159CA5C8C914}"/>
                </a:ext>
              </a:extLst>
            </p:cNvPr>
            <p:cNvSpPr/>
            <p:nvPr/>
          </p:nvSpPr>
          <p:spPr>
            <a:xfrm>
              <a:off x="7912922" y="5050533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8A5043-01B1-FF4F-98B1-CB089E9DF68F}"/>
                </a:ext>
              </a:extLst>
            </p:cNvPr>
            <p:cNvCxnSpPr>
              <a:cxnSpLocks/>
              <a:stCxn id="57" idx="3"/>
              <a:endCxn id="55" idx="0"/>
            </p:cNvCxnSpPr>
            <p:nvPr/>
          </p:nvCxnSpPr>
          <p:spPr>
            <a:xfrm flipH="1">
              <a:off x="7912922" y="5283783"/>
              <a:ext cx="43098" cy="9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2687BE3-F5A0-714D-A20F-A70C85DB6F33}"/>
                </a:ext>
              </a:extLst>
            </p:cNvPr>
            <p:cNvCxnSpPr>
              <a:cxnSpLocks/>
              <a:stCxn id="57" idx="5"/>
              <a:endCxn id="56" idx="0"/>
            </p:cNvCxnSpPr>
            <p:nvPr/>
          </p:nvCxnSpPr>
          <p:spPr>
            <a:xfrm>
              <a:off x="8164114" y="5283783"/>
              <a:ext cx="43098" cy="8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791CD2-5808-F749-A0FF-8519D9AF8F02}"/>
              </a:ext>
            </a:extLst>
          </p:cNvPr>
          <p:cNvGrpSpPr/>
          <p:nvPr/>
        </p:nvGrpSpPr>
        <p:grpSpPr>
          <a:xfrm>
            <a:off x="10898867" y="4164947"/>
            <a:ext cx="588580" cy="599456"/>
            <a:chOff x="4964445" y="5050533"/>
            <a:chExt cx="588580" cy="59945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6EF1B3-2BAA-FA4F-99B1-EACFFA9AD4CD}"/>
                </a:ext>
              </a:extLst>
            </p:cNvPr>
            <p:cNvSpPr/>
            <p:nvPr/>
          </p:nvSpPr>
          <p:spPr>
            <a:xfrm>
              <a:off x="4964445" y="5376720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289750-4741-374C-A493-8ACEBC4DD2CF}"/>
                </a:ext>
              </a:extLst>
            </p:cNvPr>
            <p:cNvSpPr/>
            <p:nvPr/>
          </p:nvSpPr>
          <p:spPr>
            <a:xfrm>
              <a:off x="5258735" y="537023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913F7D0-F355-8946-A88F-D9C5B6AF4291}"/>
                </a:ext>
              </a:extLst>
            </p:cNvPr>
            <p:cNvSpPr/>
            <p:nvPr/>
          </p:nvSpPr>
          <p:spPr>
            <a:xfrm>
              <a:off x="5111590" y="5050533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00C0EE-7F30-754C-973F-6115F084230C}"/>
                </a:ext>
              </a:extLst>
            </p:cNvPr>
            <p:cNvCxnSpPr>
              <a:cxnSpLocks/>
              <a:stCxn id="63" idx="3"/>
              <a:endCxn id="61" idx="0"/>
            </p:cNvCxnSpPr>
            <p:nvPr/>
          </p:nvCxnSpPr>
          <p:spPr>
            <a:xfrm flipH="1">
              <a:off x="5111590" y="5283783"/>
              <a:ext cx="43098" cy="9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E8E12D9-1C8B-144C-B33E-6B2E8A990BB9}"/>
                </a:ext>
              </a:extLst>
            </p:cNvPr>
            <p:cNvCxnSpPr>
              <a:cxnSpLocks/>
              <a:stCxn id="63" idx="5"/>
              <a:endCxn id="62" idx="0"/>
            </p:cNvCxnSpPr>
            <p:nvPr/>
          </p:nvCxnSpPr>
          <p:spPr>
            <a:xfrm>
              <a:off x="5362782" y="5283783"/>
              <a:ext cx="43098" cy="8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422D27B7-E040-6946-8F18-6225FC996A96}"/>
              </a:ext>
            </a:extLst>
          </p:cNvPr>
          <p:cNvSpPr/>
          <p:nvPr/>
        </p:nvSpPr>
        <p:spPr>
          <a:xfrm>
            <a:off x="10988141" y="4870862"/>
            <a:ext cx="294290" cy="273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2A91C1B-0639-5149-99ED-BAFE421F7E63}"/>
              </a:ext>
            </a:extLst>
          </p:cNvPr>
          <p:cNvSpPr/>
          <p:nvPr/>
        </p:nvSpPr>
        <p:spPr>
          <a:xfrm>
            <a:off x="11039159" y="5973081"/>
            <a:ext cx="294290" cy="273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03F56-7DC9-5E49-9E60-A390329FA1CA}"/>
              </a:ext>
            </a:extLst>
          </p:cNvPr>
          <p:cNvSpPr txBox="1"/>
          <p:nvPr/>
        </p:nvSpPr>
        <p:spPr>
          <a:xfrm>
            <a:off x="1342440" y="2290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body(1);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FF2799-3E83-E048-8951-43E75CD010D1}"/>
              </a:ext>
            </a:extLst>
          </p:cNvPr>
          <p:cNvSpPr txBox="1"/>
          <p:nvPr/>
        </p:nvSpPr>
        <p:spPr>
          <a:xfrm>
            <a:off x="493196" y="5860141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body(new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”));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F17FC8-5EE0-3E48-ADF9-8DC5D704261E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8500510C-72DB-0F43-88FB-1BC844ADED65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6F501710-D93E-1841-99B6-8300D280C1BB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Q1.1: Interface</a:t>
              </a:r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327F35D0-1A78-4745-9B46-62CD9E3B2379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Q1.2: Safety</a:t>
              </a:r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74E242A9-27C6-8245-A321-5223FD68385F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Q1.3: Overhead</a:t>
              </a:r>
            </a:p>
          </p:txBody>
        </p:sp>
      </p:grpSp>
      <p:sp>
        <p:nvSpPr>
          <p:cNvPr id="73" name="Process 72">
            <a:extLst>
              <a:ext uri="{FF2B5EF4-FFF2-40B4-BE49-F238E27FC236}">
                <a16:creationId xmlns:a16="http://schemas.microsoft.com/office/drawing/2014/main" id="{25E0FCDE-4C15-A447-8144-613D81E09869}"/>
              </a:ext>
            </a:extLst>
          </p:cNvPr>
          <p:cNvSpPr/>
          <p:nvPr/>
        </p:nvSpPr>
        <p:spPr>
          <a:xfrm>
            <a:off x="1653837" y="3303508"/>
            <a:ext cx="627350" cy="302399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8" grpId="0"/>
      <p:bldP spid="29" grpId="0"/>
      <p:bldP spid="31" grpId="0" animBg="1"/>
      <p:bldP spid="47" grpId="0" animBg="1"/>
      <p:bldP spid="48" grpId="0"/>
      <p:bldP spid="49" grpId="0" animBg="1"/>
      <p:bldP spid="53" grpId="0"/>
      <p:bldP spid="66" grpId="0" animBg="1"/>
      <p:bldP spid="67" grpId="0" animBg="1"/>
      <p:bldP spid="4" grpId="0"/>
      <p:bldP spid="52" grpId="0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DEF498-2464-5E43-BF07-112A9BF47B0A}"/>
              </a:ext>
            </a:extLst>
          </p:cNvPr>
          <p:cNvSpPr txBox="1"/>
          <p:nvPr/>
        </p:nvSpPr>
        <p:spPr>
          <a:xfrm>
            <a:off x="7871587" y="29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a(i-1) + a(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a(i+1);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b(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 3.0;</a:t>
            </a:r>
          </a:p>
        </p:txBody>
      </p:sp>
      <p:graphicFrame>
        <p:nvGraphicFramePr>
          <p:cNvPr id="8" name="Table 27">
            <a:extLst>
              <a:ext uri="{FF2B5EF4-FFF2-40B4-BE49-F238E27FC236}">
                <a16:creationId xmlns:a16="http://schemas.microsoft.com/office/drawing/2014/main" id="{CFAB8341-6EC8-6E4C-B254-8F6F93CFD511}"/>
              </a:ext>
            </a:extLst>
          </p:cNvPr>
          <p:cNvGraphicFramePr>
            <a:graphicFrameLocks noGrp="1"/>
          </p:cNvGraphicFramePr>
          <p:nvPr/>
        </p:nvGraphicFramePr>
        <p:xfrm>
          <a:off x="9307440" y="3425027"/>
          <a:ext cx="2887174" cy="332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174">
                  <a:extLst>
                    <a:ext uri="{9D8B030D-6E8A-4147-A177-3AD203B41FA5}">
                      <a16:colId xmlns:a16="http://schemas.microsoft.com/office/drawing/2014/main" val="368292741"/>
                    </a:ext>
                  </a:extLst>
                </a:gridCol>
              </a:tblGrid>
              <a:tr h="335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 Collector</a:t>
                      </a:r>
                      <a:endParaRPr lang="en-US" baseline="-2500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n-US" baseline="-2500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17958"/>
                  </a:ext>
                </a:extLst>
              </a:tr>
              <a:tr h="462077">
                <a:tc>
                  <a:txBody>
                    <a:bodyPr/>
                    <a:lstStyle/>
                    <a:p>
                      <a:pPr algn="ctr"/>
                      <a:endParaRPr lang="en-US" baseline="-2500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953475"/>
                  </a:ext>
                </a:extLst>
              </a:tr>
              <a:tr h="462077">
                <a:tc>
                  <a:txBody>
                    <a:bodyPr/>
                    <a:lstStyle/>
                    <a:p>
                      <a:pPr algn="ctr"/>
                      <a:endParaRPr lang="en-US" baseline="-2500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301045"/>
                  </a:ext>
                </a:extLst>
              </a:tr>
              <a:tr h="462077">
                <a:tc>
                  <a:txBody>
                    <a:bodyPr/>
                    <a:lstStyle/>
                    <a:p>
                      <a:pPr algn="ctr"/>
                      <a:endParaRPr lang="en-US" baseline="-2500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2161"/>
                  </a:ext>
                </a:extLst>
              </a:tr>
              <a:tr h="462077">
                <a:tc>
                  <a:txBody>
                    <a:bodyPr/>
                    <a:lstStyle/>
                    <a:p>
                      <a:pPr algn="ctr"/>
                      <a:endParaRPr lang="en-US" baseline="-2500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560812"/>
                  </a:ext>
                </a:extLst>
              </a:tr>
              <a:tr h="462077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53621"/>
                  </a:ext>
                </a:extLst>
              </a:tr>
              <a:tr h="462077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62504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37EBFBD-7EE5-AD4B-A5AB-CEBC6DA7B8E2}"/>
              </a:ext>
            </a:extLst>
          </p:cNvPr>
          <p:cNvGrpSpPr/>
          <p:nvPr/>
        </p:nvGrpSpPr>
        <p:grpSpPr>
          <a:xfrm>
            <a:off x="0" y="84521"/>
            <a:ext cx="4871847" cy="700192"/>
            <a:chOff x="933303" y="993818"/>
            <a:chExt cx="4871847" cy="700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3ADA41-90DD-6343-95CE-B1234EAB11EA}"/>
                </a:ext>
              </a:extLst>
            </p:cNvPr>
            <p:cNvSpPr txBox="1"/>
            <p:nvPr/>
          </p:nvSpPr>
          <p:spPr>
            <a:xfrm>
              <a:off x="933303" y="993818"/>
              <a:ext cx="4871847" cy="700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b(  ) = a(  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1) + a(  ) + a(  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1);</a:t>
              </a:r>
            </a:p>
            <a:p>
              <a:pPr>
                <a:lnSpc>
                  <a:spcPts val="24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b(  ) = b(  ) / 3.0;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1BDCC5-983B-C644-B4AE-BF6B04017B86}"/>
                </a:ext>
              </a:extLst>
            </p:cNvPr>
            <p:cNvSpPr/>
            <p:nvPr/>
          </p:nvSpPr>
          <p:spPr>
            <a:xfrm>
              <a:off x="1287155" y="1371515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C3C27-10D8-E846-B18F-C5D9D0F5CB0B}"/>
                </a:ext>
              </a:extLst>
            </p:cNvPr>
            <p:cNvSpPr/>
            <p:nvPr/>
          </p:nvSpPr>
          <p:spPr>
            <a:xfrm>
              <a:off x="4811425" y="1044673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57A91C-6BD9-4545-9795-7073E3C604FA}"/>
                </a:ext>
              </a:extLst>
            </p:cNvPr>
            <p:cNvSpPr/>
            <p:nvPr/>
          </p:nvSpPr>
          <p:spPr>
            <a:xfrm>
              <a:off x="3741403" y="105157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669109-384A-714D-95D3-744FA468EB47}"/>
                </a:ext>
              </a:extLst>
            </p:cNvPr>
            <p:cNvSpPr/>
            <p:nvPr/>
          </p:nvSpPr>
          <p:spPr>
            <a:xfrm>
              <a:off x="2351766" y="1050215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D374B9-CBAA-BD46-96BA-E873C8E9CEDD}"/>
                </a:ext>
              </a:extLst>
            </p:cNvPr>
            <p:cNvSpPr/>
            <p:nvPr/>
          </p:nvSpPr>
          <p:spPr>
            <a:xfrm>
              <a:off x="1287155" y="1050215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206A56-9520-6D4D-8A34-55C38BE982BE}"/>
                </a:ext>
              </a:extLst>
            </p:cNvPr>
            <p:cNvSpPr/>
            <p:nvPr/>
          </p:nvSpPr>
          <p:spPr>
            <a:xfrm>
              <a:off x="2351766" y="1379881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D3E1A0-CCDB-6C42-89E0-A578F1B08742}"/>
              </a:ext>
            </a:extLst>
          </p:cNvPr>
          <p:cNvGrpSpPr/>
          <p:nvPr/>
        </p:nvGrpSpPr>
        <p:grpSpPr>
          <a:xfrm>
            <a:off x="0" y="776951"/>
            <a:ext cx="5147563" cy="942457"/>
            <a:chOff x="1567950" y="1649868"/>
            <a:chExt cx="5147563" cy="9424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D3F8F3-FF48-7F48-8FBE-240D0961D32A}"/>
                </a:ext>
              </a:extLst>
            </p:cNvPr>
            <p:cNvGrpSpPr/>
            <p:nvPr/>
          </p:nvGrpSpPr>
          <p:grpSpPr>
            <a:xfrm>
              <a:off x="1567950" y="1703620"/>
              <a:ext cx="5147563" cy="888705"/>
              <a:chOff x="933303" y="993818"/>
              <a:chExt cx="5147563" cy="88870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85AE17-DCBC-B04D-8B03-4B20D5183886}"/>
                  </a:ext>
                </a:extLst>
              </p:cNvPr>
              <p:cNvSpPr txBox="1"/>
              <p:nvPr/>
            </p:nvSpPr>
            <p:spPr>
              <a:xfrm>
                <a:off x="933303" y="993818"/>
                <a:ext cx="5147563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a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a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a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b(  ) = b(  ) / 3.0;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795E73-A66A-6E42-AEB5-B0BC91A7DF29}"/>
                  </a:ext>
                </a:extLst>
              </p:cNvPr>
              <p:cNvSpPr/>
              <p:nvPr/>
            </p:nvSpPr>
            <p:spPr>
              <a:xfrm>
                <a:off x="1287155" y="156562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9C572-B26E-DA41-9CDE-04320E2AA4FD}"/>
                  </a:ext>
                </a:extLst>
              </p:cNvPr>
              <p:cNvSpPr/>
              <p:nvPr/>
            </p:nvSpPr>
            <p:spPr>
              <a:xfrm>
                <a:off x="3875731" y="1140496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12D538B-622B-7E49-9C71-ACC6FEDA5C21}"/>
                  </a:ext>
                </a:extLst>
              </p:cNvPr>
              <p:cNvSpPr/>
              <p:nvPr/>
            </p:nvSpPr>
            <p:spPr>
              <a:xfrm>
                <a:off x="1287155" y="113831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D21DF3-30FC-9640-9DB5-426C7F3CEFD0}"/>
                  </a:ext>
                </a:extLst>
              </p:cNvPr>
              <p:cNvSpPr/>
              <p:nvPr/>
            </p:nvSpPr>
            <p:spPr>
              <a:xfrm>
                <a:off x="2381098" y="1559207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BC09523-8B99-A24A-A136-4391536EF560}"/>
                </a:ext>
              </a:extLst>
            </p:cNvPr>
            <p:cNvGrpSpPr/>
            <p:nvPr/>
          </p:nvGrpSpPr>
          <p:grpSpPr>
            <a:xfrm>
              <a:off x="3070986" y="1649868"/>
              <a:ext cx="588580" cy="599456"/>
              <a:chOff x="890205" y="1055205"/>
              <a:chExt cx="588580" cy="59945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88D4335-A3A3-754A-B2EA-C841928DC11A}"/>
                  </a:ext>
                </a:extLst>
              </p:cNvPr>
              <p:cNvSpPr/>
              <p:nvPr/>
            </p:nvSpPr>
            <p:spPr>
              <a:xfrm>
                <a:off x="890205" y="1381392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127EC6-9354-444E-ADEA-EF9FD598A7CC}"/>
                  </a:ext>
                </a:extLst>
              </p:cNvPr>
              <p:cNvSpPr/>
              <p:nvPr/>
            </p:nvSpPr>
            <p:spPr>
              <a:xfrm>
                <a:off x="1184495" y="1374911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CD1AF-B80C-5142-A357-AEB0F7AFCC50}"/>
                  </a:ext>
                </a:extLst>
              </p:cNvPr>
              <p:cNvSpPr/>
              <p:nvPr/>
            </p:nvSpPr>
            <p:spPr>
              <a:xfrm>
                <a:off x="1037350" y="1055205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81FD3A2-ACC7-D845-97B9-FEF65BD8008B}"/>
                  </a:ext>
                </a:extLst>
              </p:cNvPr>
              <p:cNvCxnSpPr>
                <a:cxnSpLocks/>
                <a:stCxn id="28" idx="3"/>
                <a:endCxn id="26" idx="0"/>
              </p:cNvCxnSpPr>
              <p:nvPr/>
            </p:nvCxnSpPr>
            <p:spPr>
              <a:xfrm flipH="1">
                <a:off x="1037350" y="1288455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26CAA50-57D6-CE4B-896E-F16B2175F5B5}"/>
                  </a:ext>
                </a:extLst>
              </p:cNvPr>
              <p:cNvCxnSpPr>
                <a:cxnSpLocks/>
                <a:stCxn id="28" idx="5"/>
                <a:endCxn id="27" idx="0"/>
              </p:cNvCxnSpPr>
              <p:nvPr/>
            </p:nvCxnSpPr>
            <p:spPr>
              <a:xfrm>
                <a:off x="1288542" y="1288455"/>
                <a:ext cx="43098" cy="86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465C8C-4050-3541-84C4-42D9F2C3B6D1}"/>
                </a:ext>
              </a:extLst>
            </p:cNvPr>
            <p:cNvGrpSpPr/>
            <p:nvPr/>
          </p:nvGrpSpPr>
          <p:grpSpPr>
            <a:xfrm>
              <a:off x="5655480" y="1653203"/>
              <a:ext cx="588580" cy="599456"/>
              <a:chOff x="1640109" y="2776991"/>
              <a:chExt cx="588580" cy="59945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7B9F48A-B585-4E40-983E-0D828B5D09CB}"/>
                  </a:ext>
                </a:extLst>
              </p:cNvPr>
              <p:cNvSpPr/>
              <p:nvPr/>
            </p:nvSpPr>
            <p:spPr>
              <a:xfrm>
                <a:off x="1640109" y="3103178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9C8D05F-2E98-7B4B-95DC-5F34CD3550A9}"/>
                  </a:ext>
                </a:extLst>
              </p:cNvPr>
              <p:cNvSpPr/>
              <p:nvPr/>
            </p:nvSpPr>
            <p:spPr>
              <a:xfrm>
                <a:off x="1934399" y="3100255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3E8B4C-8D46-174A-BAB1-D0E327DD8649}"/>
                  </a:ext>
                </a:extLst>
              </p:cNvPr>
              <p:cNvSpPr/>
              <p:nvPr/>
            </p:nvSpPr>
            <p:spPr>
              <a:xfrm>
                <a:off x="1787254" y="2776991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5DEA27F-C4E3-7D46-9261-2FE21AEB6D08}"/>
                  </a:ext>
                </a:extLst>
              </p:cNvPr>
              <p:cNvCxnSpPr>
                <a:cxnSpLocks/>
                <a:stCxn id="23" idx="3"/>
                <a:endCxn id="21" idx="0"/>
              </p:cNvCxnSpPr>
              <p:nvPr/>
            </p:nvCxnSpPr>
            <p:spPr>
              <a:xfrm flipH="1">
                <a:off x="1787254" y="3010241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A31151-6121-6141-B7AA-668FAE9BF822}"/>
                  </a:ext>
                </a:extLst>
              </p:cNvPr>
              <p:cNvCxnSpPr>
                <a:cxnSpLocks/>
                <a:stCxn id="23" idx="5"/>
                <a:endCxn id="22" idx="0"/>
              </p:cNvCxnSpPr>
              <p:nvPr/>
            </p:nvCxnSpPr>
            <p:spPr>
              <a:xfrm>
                <a:off x="2038446" y="3010241"/>
                <a:ext cx="43098" cy="90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85E5FA-1D69-344A-9826-DE9A92D7D298}"/>
              </a:ext>
            </a:extLst>
          </p:cNvPr>
          <p:cNvGrpSpPr/>
          <p:nvPr/>
        </p:nvGrpSpPr>
        <p:grpSpPr>
          <a:xfrm>
            <a:off x="15881" y="1807067"/>
            <a:ext cx="8731878" cy="925994"/>
            <a:chOff x="1567950" y="1666331"/>
            <a:chExt cx="8731878" cy="9259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D839362-4320-4C47-B721-474F8DA43019}"/>
                </a:ext>
              </a:extLst>
            </p:cNvPr>
            <p:cNvGrpSpPr/>
            <p:nvPr/>
          </p:nvGrpSpPr>
          <p:grpSpPr>
            <a:xfrm>
              <a:off x="1567950" y="1703620"/>
              <a:ext cx="8731878" cy="888705"/>
              <a:chOff x="933303" y="993818"/>
              <a:chExt cx="8731878" cy="88870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0094A6-DB5D-9544-99F0-B45B170EF5B7}"/>
                  </a:ext>
                </a:extLst>
              </p:cNvPr>
              <p:cNvSpPr txBox="1"/>
              <p:nvPr/>
            </p:nvSpPr>
            <p:spPr>
              <a:xfrm>
                <a:off x="933303" y="993818"/>
                <a:ext cx="8731878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Access{b,  } = Access{a,    }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Access{a,    }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Access{a,  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b(  ) = b(  ) / 3.0;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68F7FF2-F8DC-F247-BC7A-1CD1D91F55D3}"/>
                  </a:ext>
                </a:extLst>
              </p:cNvPr>
              <p:cNvSpPr/>
              <p:nvPr/>
            </p:nvSpPr>
            <p:spPr>
              <a:xfrm>
                <a:off x="1287155" y="156562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879AACA-63BB-FC4C-BBFD-54E79754A799}"/>
                  </a:ext>
                </a:extLst>
              </p:cNvPr>
              <p:cNvSpPr/>
              <p:nvPr/>
            </p:nvSpPr>
            <p:spPr>
              <a:xfrm>
                <a:off x="8936586" y="1146081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40D597F-CC32-3F4F-B4D1-AAC520DFE3CA}"/>
                  </a:ext>
                </a:extLst>
              </p:cNvPr>
              <p:cNvSpPr/>
              <p:nvPr/>
            </p:nvSpPr>
            <p:spPr>
              <a:xfrm>
                <a:off x="2259592" y="1140495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F12DC2-21D6-0442-A512-F20D684530A5}"/>
                  </a:ext>
                </a:extLst>
              </p:cNvPr>
              <p:cNvSpPr/>
              <p:nvPr/>
            </p:nvSpPr>
            <p:spPr>
              <a:xfrm>
                <a:off x="2381098" y="1559207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7AF852-A362-A14C-97D1-4266F7493C1B}"/>
                </a:ext>
              </a:extLst>
            </p:cNvPr>
            <p:cNvGrpSpPr/>
            <p:nvPr/>
          </p:nvGrpSpPr>
          <p:grpSpPr>
            <a:xfrm>
              <a:off x="4932811" y="1666331"/>
              <a:ext cx="588580" cy="599456"/>
              <a:chOff x="2752030" y="1071668"/>
              <a:chExt cx="588580" cy="59945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02BFDD5-3CB8-3644-B65C-2348105E549D}"/>
                  </a:ext>
                </a:extLst>
              </p:cNvPr>
              <p:cNvSpPr/>
              <p:nvPr/>
            </p:nvSpPr>
            <p:spPr>
              <a:xfrm>
                <a:off x="2752030" y="1397855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3ED352-4B6A-7749-AF3B-D20EEB77C1AF}"/>
                  </a:ext>
                </a:extLst>
              </p:cNvPr>
              <p:cNvSpPr/>
              <p:nvPr/>
            </p:nvSpPr>
            <p:spPr>
              <a:xfrm>
                <a:off x="3046320" y="1391374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31ACE82-43C5-3C4E-A1EF-34CA46DE34B3}"/>
                  </a:ext>
                </a:extLst>
              </p:cNvPr>
              <p:cNvSpPr/>
              <p:nvPr/>
            </p:nvSpPr>
            <p:spPr>
              <a:xfrm>
                <a:off x="2899175" y="1071668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BE6B3FA-8D05-014B-B604-8C0E9E13DC40}"/>
                  </a:ext>
                </a:extLst>
              </p:cNvPr>
              <p:cNvCxnSpPr>
                <a:cxnSpLocks/>
                <a:stCxn id="47" idx="3"/>
                <a:endCxn id="45" idx="0"/>
              </p:cNvCxnSpPr>
              <p:nvPr/>
            </p:nvCxnSpPr>
            <p:spPr>
              <a:xfrm flipH="1">
                <a:off x="2899175" y="1304918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9246D4-D09E-0F40-9719-04682A2A914B}"/>
                  </a:ext>
                </a:extLst>
              </p:cNvPr>
              <p:cNvCxnSpPr>
                <a:cxnSpLocks/>
                <a:stCxn id="47" idx="5"/>
                <a:endCxn id="46" idx="0"/>
              </p:cNvCxnSpPr>
              <p:nvPr/>
            </p:nvCxnSpPr>
            <p:spPr>
              <a:xfrm>
                <a:off x="3150367" y="1304918"/>
                <a:ext cx="43098" cy="86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1ABC54-BC2D-FA48-814C-35BF452A30F4}"/>
                </a:ext>
              </a:extLst>
            </p:cNvPr>
            <p:cNvGrpSpPr/>
            <p:nvPr/>
          </p:nvGrpSpPr>
          <p:grpSpPr>
            <a:xfrm>
              <a:off x="7198101" y="1666331"/>
              <a:ext cx="588580" cy="599456"/>
              <a:chOff x="3182730" y="2790119"/>
              <a:chExt cx="588580" cy="59945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C1CB024-F948-754C-BEA6-B6BE6C579966}"/>
                  </a:ext>
                </a:extLst>
              </p:cNvPr>
              <p:cNvSpPr/>
              <p:nvPr/>
            </p:nvSpPr>
            <p:spPr>
              <a:xfrm>
                <a:off x="3182730" y="3116306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E333CFE-9C94-3147-9986-EE6433BDD33D}"/>
                  </a:ext>
                </a:extLst>
              </p:cNvPr>
              <p:cNvSpPr/>
              <p:nvPr/>
            </p:nvSpPr>
            <p:spPr>
              <a:xfrm>
                <a:off x="3477020" y="3113383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C284E1-11F9-5444-A336-3C95970AAE67}"/>
                  </a:ext>
                </a:extLst>
              </p:cNvPr>
              <p:cNvSpPr/>
              <p:nvPr/>
            </p:nvSpPr>
            <p:spPr>
              <a:xfrm>
                <a:off x="3329875" y="279011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7779A11-B4C4-CD42-B4AC-BAB0EC302F28}"/>
                  </a:ext>
                </a:extLst>
              </p:cNvPr>
              <p:cNvCxnSpPr>
                <a:cxnSpLocks/>
                <a:stCxn id="42" idx="3"/>
                <a:endCxn id="40" idx="0"/>
              </p:cNvCxnSpPr>
              <p:nvPr/>
            </p:nvCxnSpPr>
            <p:spPr>
              <a:xfrm flipH="1">
                <a:off x="3329875" y="3023369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3FBEB55-C17D-AA4C-B116-285D72958024}"/>
                  </a:ext>
                </a:extLst>
              </p:cNvPr>
              <p:cNvCxnSpPr>
                <a:cxnSpLocks/>
                <a:stCxn id="42" idx="5"/>
                <a:endCxn id="41" idx="0"/>
              </p:cNvCxnSpPr>
              <p:nvPr/>
            </p:nvCxnSpPr>
            <p:spPr>
              <a:xfrm>
                <a:off x="3581067" y="3023369"/>
                <a:ext cx="43098" cy="90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12F7B2-1BF9-714D-94FF-CA0977279F7E}"/>
              </a:ext>
            </a:extLst>
          </p:cNvPr>
          <p:cNvGrpSpPr/>
          <p:nvPr/>
        </p:nvGrpSpPr>
        <p:grpSpPr>
          <a:xfrm>
            <a:off x="15881" y="2797354"/>
            <a:ext cx="10110460" cy="920468"/>
            <a:chOff x="1567950" y="1671857"/>
            <a:chExt cx="10110460" cy="92046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6D62BE8-B513-5D44-BAD8-EBFD8A0B7D80}"/>
                </a:ext>
              </a:extLst>
            </p:cNvPr>
            <p:cNvGrpSpPr/>
            <p:nvPr/>
          </p:nvGrpSpPr>
          <p:grpSpPr>
            <a:xfrm>
              <a:off x="1567950" y="1703620"/>
              <a:ext cx="10110460" cy="888705"/>
              <a:chOff x="933303" y="993818"/>
              <a:chExt cx="10110460" cy="88870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8777DD-AAE2-BA43-8859-6F1273E32887}"/>
                  </a:ext>
                </a:extLst>
              </p:cNvPr>
              <p:cNvSpPr txBox="1"/>
              <p:nvPr/>
            </p:nvSpPr>
            <p:spPr>
              <a:xfrm>
                <a:off x="933303" y="993818"/>
                <a:ext cx="10110460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Access{b,  } </a:t>
                </a:r>
                <a:r>
                  <a:rPr lang="en-US" dirty="0">
                    <a:highlight>
                      <a:srgbClr val="FFFF00"/>
                    </a:highlight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AccessList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[Access{a,    }, Access{a,    }, Access{a,  }];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b(  ) = b(  ) / 3.0;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C969A0A-61A9-F14E-82D7-60C500BFF6A9}"/>
                  </a:ext>
                </a:extLst>
              </p:cNvPr>
              <p:cNvSpPr/>
              <p:nvPr/>
            </p:nvSpPr>
            <p:spPr>
              <a:xfrm>
                <a:off x="1287155" y="156562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4B46D44-4394-554E-A78A-5F2B638DC60B}"/>
                  </a:ext>
                </a:extLst>
              </p:cNvPr>
              <p:cNvSpPr/>
              <p:nvPr/>
            </p:nvSpPr>
            <p:spPr>
              <a:xfrm>
                <a:off x="10134012" y="1139536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B87D78A-09A9-5540-B251-73B3A3B6C4B1}"/>
                  </a:ext>
                </a:extLst>
              </p:cNvPr>
              <p:cNvSpPr/>
              <p:nvPr/>
            </p:nvSpPr>
            <p:spPr>
              <a:xfrm>
                <a:off x="2259592" y="1140495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0E452AD-F81D-1046-BB52-11F7856BC513}"/>
                  </a:ext>
                </a:extLst>
              </p:cNvPr>
              <p:cNvSpPr/>
              <p:nvPr/>
            </p:nvSpPr>
            <p:spPr>
              <a:xfrm>
                <a:off x="2381098" y="1559207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C6FF97A-F185-C041-8265-88CF84542523}"/>
                </a:ext>
              </a:extLst>
            </p:cNvPr>
            <p:cNvGrpSpPr/>
            <p:nvPr/>
          </p:nvGrpSpPr>
          <p:grpSpPr>
            <a:xfrm>
              <a:off x="6400698" y="1679886"/>
              <a:ext cx="588580" cy="599456"/>
              <a:chOff x="4219917" y="1085223"/>
              <a:chExt cx="588580" cy="5994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101D85F-DF47-2F47-B208-4A7146669AB3}"/>
                  </a:ext>
                </a:extLst>
              </p:cNvPr>
              <p:cNvSpPr/>
              <p:nvPr/>
            </p:nvSpPr>
            <p:spPr>
              <a:xfrm>
                <a:off x="4219917" y="1411410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DDA3C93-DD8D-7A4D-9C3D-AF6E0E978A1F}"/>
                  </a:ext>
                </a:extLst>
              </p:cNvPr>
              <p:cNvSpPr/>
              <p:nvPr/>
            </p:nvSpPr>
            <p:spPr>
              <a:xfrm>
                <a:off x="4514207" y="140492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553480C-7270-0645-887B-76E2AD8FB025}"/>
                  </a:ext>
                </a:extLst>
              </p:cNvPr>
              <p:cNvSpPr/>
              <p:nvPr/>
            </p:nvSpPr>
            <p:spPr>
              <a:xfrm>
                <a:off x="4367062" y="1085223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61AE748-558E-9C4B-A816-7FB9AA7662CB}"/>
                  </a:ext>
                </a:extLst>
              </p:cNvPr>
              <p:cNvCxnSpPr>
                <a:cxnSpLocks/>
                <a:stCxn id="66" idx="3"/>
                <a:endCxn id="64" idx="0"/>
              </p:cNvCxnSpPr>
              <p:nvPr/>
            </p:nvCxnSpPr>
            <p:spPr>
              <a:xfrm flipH="1">
                <a:off x="4367062" y="1318473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91B8151-0998-7C4F-930A-CA512D1575B7}"/>
                  </a:ext>
                </a:extLst>
              </p:cNvPr>
              <p:cNvCxnSpPr>
                <a:cxnSpLocks/>
                <a:stCxn id="66" idx="5"/>
                <a:endCxn id="65" idx="0"/>
              </p:cNvCxnSpPr>
              <p:nvPr/>
            </p:nvCxnSpPr>
            <p:spPr>
              <a:xfrm>
                <a:off x="4618254" y="1318473"/>
                <a:ext cx="43098" cy="86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7BBC1E2-B125-334F-A04C-0C192EB1A2E2}"/>
                </a:ext>
              </a:extLst>
            </p:cNvPr>
            <p:cNvGrpSpPr/>
            <p:nvPr/>
          </p:nvGrpSpPr>
          <p:grpSpPr>
            <a:xfrm>
              <a:off x="8591962" y="1671857"/>
              <a:ext cx="588580" cy="599456"/>
              <a:chOff x="4576591" y="2795645"/>
              <a:chExt cx="588580" cy="59945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A14A1CE-D020-2443-B6C8-18D35C85B800}"/>
                  </a:ext>
                </a:extLst>
              </p:cNvPr>
              <p:cNvSpPr/>
              <p:nvPr/>
            </p:nvSpPr>
            <p:spPr>
              <a:xfrm>
                <a:off x="4576591" y="3121832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C2793F-E383-D045-94C6-CF38EE562E6E}"/>
                  </a:ext>
                </a:extLst>
              </p:cNvPr>
              <p:cNvSpPr/>
              <p:nvPr/>
            </p:nvSpPr>
            <p:spPr>
              <a:xfrm>
                <a:off x="4870881" y="311890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DDC337-FD58-B34B-95DA-53311642AC75}"/>
                  </a:ext>
                </a:extLst>
              </p:cNvPr>
              <p:cNvSpPr/>
              <p:nvPr/>
            </p:nvSpPr>
            <p:spPr>
              <a:xfrm>
                <a:off x="4723736" y="2795645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717A6F8-5F1A-BE45-BFDB-3AA57F464EF9}"/>
                  </a:ext>
                </a:extLst>
              </p:cNvPr>
              <p:cNvCxnSpPr>
                <a:cxnSpLocks/>
                <a:stCxn id="61" idx="3"/>
                <a:endCxn id="59" idx="0"/>
              </p:cNvCxnSpPr>
              <p:nvPr/>
            </p:nvCxnSpPr>
            <p:spPr>
              <a:xfrm flipH="1">
                <a:off x="4723736" y="3028895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524FA0A-0033-8E4F-9C81-AFD3597E4A45}"/>
                  </a:ext>
                </a:extLst>
              </p:cNvPr>
              <p:cNvCxnSpPr>
                <a:cxnSpLocks/>
                <a:stCxn id="61" idx="5"/>
                <a:endCxn id="60" idx="0"/>
              </p:cNvCxnSpPr>
              <p:nvPr/>
            </p:nvCxnSpPr>
            <p:spPr>
              <a:xfrm>
                <a:off x="4974928" y="3028895"/>
                <a:ext cx="43098" cy="90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291FDB3-905F-9B4B-BD32-EEEFD87AD7ED}"/>
              </a:ext>
            </a:extLst>
          </p:cNvPr>
          <p:cNvGrpSpPr/>
          <p:nvPr/>
        </p:nvGrpSpPr>
        <p:grpSpPr>
          <a:xfrm>
            <a:off x="15881" y="3868788"/>
            <a:ext cx="9145452" cy="909953"/>
            <a:chOff x="1567950" y="1682372"/>
            <a:chExt cx="9145452" cy="90995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9341E75-C38E-6A4A-B1F5-DADE90CC7454}"/>
                </a:ext>
              </a:extLst>
            </p:cNvPr>
            <p:cNvGrpSpPr/>
            <p:nvPr/>
          </p:nvGrpSpPr>
          <p:grpSpPr>
            <a:xfrm>
              <a:off x="1567950" y="1703620"/>
              <a:ext cx="9145452" cy="888705"/>
              <a:chOff x="933303" y="993818"/>
              <a:chExt cx="9145452" cy="88870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E9A4F9-1631-B744-A352-782B84B4F187}"/>
                  </a:ext>
                </a:extLst>
              </p:cNvPr>
              <p:cNvSpPr txBox="1"/>
              <p:nvPr/>
            </p:nvSpPr>
            <p:spPr>
              <a:xfrm>
                <a:off x="933303" y="993818"/>
                <a:ext cx="9145452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Write{b,  }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AccessList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[Read{a,    }, Read{a,    }, Read{a,  }];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b(  ) = b(  ) / 3.0;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CA277E5-C2AD-F343-970D-7DC70985367A}"/>
                  </a:ext>
                </a:extLst>
              </p:cNvPr>
              <p:cNvSpPr/>
              <p:nvPr/>
            </p:nvSpPr>
            <p:spPr>
              <a:xfrm>
                <a:off x="1287155" y="1565629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B0E33A7-3671-1F41-82DE-1D670CBB69E6}"/>
                  </a:ext>
                </a:extLst>
              </p:cNvPr>
              <p:cNvSpPr/>
              <p:nvPr/>
            </p:nvSpPr>
            <p:spPr>
              <a:xfrm>
                <a:off x="9230876" y="1140494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84BB04B-6916-EB48-A2EB-5C023CB83BCC}"/>
                  </a:ext>
                </a:extLst>
              </p:cNvPr>
              <p:cNvSpPr/>
              <p:nvPr/>
            </p:nvSpPr>
            <p:spPr>
              <a:xfrm>
                <a:off x="2095701" y="1140493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3EA38CC-0BDE-D04B-9BF2-B54E49256FFE}"/>
                  </a:ext>
                </a:extLst>
              </p:cNvPr>
              <p:cNvSpPr/>
              <p:nvPr/>
            </p:nvSpPr>
            <p:spPr>
              <a:xfrm>
                <a:off x="2381098" y="1559207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040E8E0-BC71-8840-933A-D6020594101A}"/>
                </a:ext>
              </a:extLst>
            </p:cNvPr>
            <p:cNvGrpSpPr/>
            <p:nvPr/>
          </p:nvGrpSpPr>
          <p:grpSpPr>
            <a:xfrm>
              <a:off x="6004738" y="1687284"/>
              <a:ext cx="588580" cy="599456"/>
              <a:chOff x="3823957" y="1092621"/>
              <a:chExt cx="588580" cy="59945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C41CA13-1BF4-1742-AD44-8BC34C157146}"/>
                  </a:ext>
                </a:extLst>
              </p:cNvPr>
              <p:cNvSpPr/>
              <p:nvPr/>
            </p:nvSpPr>
            <p:spPr>
              <a:xfrm>
                <a:off x="3823957" y="1418808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9C45E9E-B027-AC46-9F79-45B647238568}"/>
                  </a:ext>
                </a:extLst>
              </p:cNvPr>
              <p:cNvSpPr/>
              <p:nvPr/>
            </p:nvSpPr>
            <p:spPr>
              <a:xfrm>
                <a:off x="4118247" y="1412327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F68F60E-420D-1A45-8379-2DC247687862}"/>
                  </a:ext>
                </a:extLst>
              </p:cNvPr>
              <p:cNvSpPr/>
              <p:nvPr/>
            </p:nvSpPr>
            <p:spPr>
              <a:xfrm>
                <a:off x="3971102" y="1092621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93B8E9-0D84-4B42-9796-D883C4E92BA2}"/>
                  </a:ext>
                </a:extLst>
              </p:cNvPr>
              <p:cNvCxnSpPr>
                <a:cxnSpLocks/>
                <a:stCxn id="85" idx="3"/>
                <a:endCxn id="83" idx="0"/>
              </p:cNvCxnSpPr>
              <p:nvPr/>
            </p:nvCxnSpPr>
            <p:spPr>
              <a:xfrm flipH="1">
                <a:off x="3971102" y="1325871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FAB3AC3-CF51-BB4D-B725-533866FB76DA}"/>
                  </a:ext>
                </a:extLst>
              </p:cNvPr>
              <p:cNvCxnSpPr>
                <a:cxnSpLocks/>
                <a:stCxn id="85" idx="5"/>
                <a:endCxn id="84" idx="0"/>
              </p:cNvCxnSpPr>
              <p:nvPr/>
            </p:nvCxnSpPr>
            <p:spPr>
              <a:xfrm>
                <a:off x="4222294" y="1325871"/>
                <a:ext cx="43098" cy="86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B9CDCBB-D8EE-0F48-977A-E285F30EDC38}"/>
                </a:ext>
              </a:extLst>
            </p:cNvPr>
            <p:cNvGrpSpPr/>
            <p:nvPr/>
          </p:nvGrpSpPr>
          <p:grpSpPr>
            <a:xfrm>
              <a:off x="7945263" y="1682372"/>
              <a:ext cx="588580" cy="599456"/>
              <a:chOff x="3929892" y="2806160"/>
              <a:chExt cx="588580" cy="59945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4F9BCE0-A0A3-EA43-B1EE-1996FB40E696}"/>
                  </a:ext>
                </a:extLst>
              </p:cNvPr>
              <p:cNvSpPr/>
              <p:nvPr/>
            </p:nvSpPr>
            <p:spPr>
              <a:xfrm>
                <a:off x="3929892" y="3132347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US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40DDEAD-0B7C-C344-9ED2-9B0F6C73DA59}"/>
                  </a:ext>
                </a:extLst>
              </p:cNvPr>
              <p:cNvSpPr/>
              <p:nvPr/>
            </p:nvSpPr>
            <p:spPr>
              <a:xfrm>
                <a:off x="4224182" y="3129424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0861527-486C-D542-A6E4-AB49227BBE23}"/>
                  </a:ext>
                </a:extLst>
              </p:cNvPr>
              <p:cNvSpPr/>
              <p:nvPr/>
            </p:nvSpPr>
            <p:spPr>
              <a:xfrm>
                <a:off x="4077037" y="2806160"/>
                <a:ext cx="294290" cy="2732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D47D33-5CFD-0947-8F45-C24B80F704E3}"/>
                  </a:ext>
                </a:extLst>
              </p:cNvPr>
              <p:cNvCxnSpPr>
                <a:cxnSpLocks/>
                <a:stCxn id="80" idx="3"/>
                <a:endCxn id="78" idx="0"/>
              </p:cNvCxnSpPr>
              <p:nvPr/>
            </p:nvCxnSpPr>
            <p:spPr>
              <a:xfrm flipH="1">
                <a:off x="4077037" y="3039410"/>
                <a:ext cx="43098" cy="92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B2DB4D-30F0-EE43-AB75-C9A2182BD513}"/>
                  </a:ext>
                </a:extLst>
              </p:cNvPr>
              <p:cNvCxnSpPr>
                <a:cxnSpLocks/>
                <a:stCxn id="80" idx="5"/>
                <a:endCxn id="79" idx="0"/>
              </p:cNvCxnSpPr>
              <p:nvPr/>
            </p:nvCxnSpPr>
            <p:spPr>
              <a:xfrm>
                <a:off x="4328229" y="3039410"/>
                <a:ext cx="43098" cy="900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B732DE-6D79-BA4B-AB74-575AEC95999A}"/>
              </a:ext>
            </a:extLst>
          </p:cNvPr>
          <p:cNvGrpSpPr/>
          <p:nvPr/>
        </p:nvGrpSpPr>
        <p:grpSpPr>
          <a:xfrm>
            <a:off x="-16643" y="5024026"/>
            <a:ext cx="2941831" cy="473206"/>
            <a:chOff x="933303" y="993818"/>
            <a:chExt cx="2941831" cy="4732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E56687-EA41-C849-A6AF-E42CF0B0816E}"/>
                </a:ext>
              </a:extLst>
            </p:cNvPr>
            <p:cNvSpPr txBox="1"/>
            <p:nvPr/>
          </p:nvSpPr>
          <p:spPr>
            <a:xfrm>
              <a:off x="933303" y="993818"/>
              <a:ext cx="2941831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b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 3.0;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50A352B-2BF5-B848-B2F9-D4643B803365}"/>
                </a:ext>
              </a:extLst>
            </p:cNvPr>
            <p:cNvSpPr/>
            <p:nvPr/>
          </p:nvSpPr>
          <p:spPr>
            <a:xfrm>
              <a:off x="1295322" y="1148827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EAB8B47-9220-AF4C-AF25-B3B3F59D3081}"/>
                </a:ext>
              </a:extLst>
            </p:cNvPr>
            <p:cNvSpPr/>
            <p:nvPr/>
          </p:nvSpPr>
          <p:spPr>
            <a:xfrm>
              <a:off x="2372735" y="1148826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45D4BE5-42FA-2941-9329-023D6403A426}"/>
              </a:ext>
            </a:extLst>
          </p:cNvPr>
          <p:cNvGrpSpPr/>
          <p:nvPr/>
        </p:nvGrpSpPr>
        <p:grpSpPr>
          <a:xfrm>
            <a:off x="-23218" y="5364232"/>
            <a:ext cx="4871847" cy="473206"/>
            <a:chOff x="933303" y="993818"/>
            <a:chExt cx="4871847" cy="47320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937E51-6777-CC47-8F65-EE6FBE4E0426}"/>
                </a:ext>
              </a:extLst>
            </p:cNvPr>
            <p:cNvSpPr txBox="1"/>
            <p:nvPr/>
          </p:nvSpPr>
          <p:spPr>
            <a:xfrm>
              <a:off x="933303" y="993818"/>
              <a:ext cx="4871847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Access{b,  } = Access{b,  } 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3.0;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EDE4781-4961-3048-BBD8-E6E53383147B}"/>
                </a:ext>
              </a:extLst>
            </p:cNvPr>
            <p:cNvSpPr/>
            <p:nvPr/>
          </p:nvSpPr>
          <p:spPr>
            <a:xfrm>
              <a:off x="2226771" y="1150750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41BFF38-7357-9B42-97BF-F0447ECF2240}"/>
                </a:ext>
              </a:extLst>
            </p:cNvPr>
            <p:cNvSpPr/>
            <p:nvPr/>
          </p:nvSpPr>
          <p:spPr>
            <a:xfrm>
              <a:off x="4265678" y="115074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E8D1C11-BFDC-374D-BEDA-31AAE2CC0AB2}"/>
              </a:ext>
            </a:extLst>
          </p:cNvPr>
          <p:cNvGrpSpPr/>
          <p:nvPr/>
        </p:nvGrpSpPr>
        <p:grpSpPr>
          <a:xfrm>
            <a:off x="-16643" y="5885302"/>
            <a:ext cx="5698996" cy="473206"/>
            <a:chOff x="933303" y="993818"/>
            <a:chExt cx="5698996" cy="47320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75BCCC-5584-9740-B5D9-E0F93EEE5560}"/>
                </a:ext>
              </a:extLst>
            </p:cNvPr>
            <p:cNvSpPr txBox="1"/>
            <p:nvPr/>
          </p:nvSpPr>
          <p:spPr>
            <a:xfrm>
              <a:off x="933303" y="993818"/>
              <a:ext cx="5698996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Access{b,  } </a:t>
              </a:r>
              <a:r>
                <a:rPr lang="en-US" dirty="0"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[Access{b,  }];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9BDBA13-5350-CD46-A80D-3D2900C38486}"/>
                </a:ext>
              </a:extLst>
            </p:cNvPr>
            <p:cNvSpPr/>
            <p:nvPr/>
          </p:nvSpPr>
          <p:spPr>
            <a:xfrm>
              <a:off x="2226771" y="1150750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F5F9BB7-6169-7447-B85D-56D907D80B45}"/>
                </a:ext>
              </a:extLst>
            </p:cNvPr>
            <p:cNvSpPr/>
            <p:nvPr/>
          </p:nvSpPr>
          <p:spPr>
            <a:xfrm>
              <a:off x="5798575" y="115074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7AC7F4-75BA-0B42-9553-1AE4F5972B8E}"/>
              </a:ext>
            </a:extLst>
          </p:cNvPr>
          <p:cNvGrpSpPr/>
          <p:nvPr/>
        </p:nvGrpSpPr>
        <p:grpSpPr>
          <a:xfrm>
            <a:off x="803" y="6320784"/>
            <a:ext cx="5285421" cy="473206"/>
            <a:chOff x="933303" y="993818"/>
            <a:chExt cx="5285421" cy="47320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5A002A9-B379-7946-94CB-A6F857CF62BE}"/>
                </a:ext>
              </a:extLst>
            </p:cNvPr>
            <p:cNvSpPr txBox="1"/>
            <p:nvPr/>
          </p:nvSpPr>
          <p:spPr>
            <a:xfrm>
              <a:off x="933303" y="993818"/>
              <a:ext cx="5285421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Write{b,  }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AccessList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[Read{b,  }];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74902E-267C-DB46-BE26-84CB4E4B3514}"/>
                </a:ext>
              </a:extLst>
            </p:cNvPr>
            <p:cNvSpPr/>
            <p:nvPr/>
          </p:nvSpPr>
          <p:spPr>
            <a:xfrm>
              <a:off x="2104905" y="1145469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664AA15-2D17-644D-AEAC-FEEA7C65A324}"/>
                </a:ext>
              </a:extLst>
            </p:cNvPr>
            <p:cNvSpPr/>
            <p:nvPr/>
          </p:nvSpPr>
          <p:spPr>
            <a:xfrm>
              <a:off x="5384756" y="1151246"/>
              <a:ext cx="294290" cy="2732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5A775D-E42F-484F-866D-0C6D67D8B19E}"/>
              </a:ext>
            </a:extLst>
          </p:cNvPr>
          <p:cNvSpPr/>
          <p:nvPr/>
        </p:nvSpPr>
        <p:spPr>
          <a:xfrm>
            <a:off x="9762615" y="400738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Access{a,i-1}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632FD18-2822-074E-9886-DD94B1391E63}"/>
              </a:ext>
            </a:extLst>
          </p:cNvPr>
          <p:cNvSpPr/>
          <p:nvPr/>
        </p:nvSpPr>
        <p:spPr>
          <a:xfrm>
            <a:off x="9831543" y="446824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45982F-7393-FF47-AE4B-A2FFDA58F712}"/>
              </a:ext>
            </a:extLst>
          </p:cNvPr>
          <p:cNvSpPr/>
          <p:nvPr/>
        </p:nvSpPr>
        <p:spPr>
          <a:xfrm>
            <a:off x="9760724" y="493142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Access{a,i+1}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C1987C-C1E5-6048-BCD5-81C3CBEC6DA0}"/>
              </a:ext>
            </a:extLst>
          </p:cNvPr>
          <p:cNvSpPr/>
          <p:nvPr/>
        </p:nvSpPr>
        <p:spPr>
          <a:xfrm>
            <a:off x="9898581" y="537559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0F5868-7A49-BA47-A306-9D5222EB0801}"/>
              </a:ext>
            </a:extLst>
          </p:cNvPr>
          <p:cNvSpPr/>
          <p:nvPr/>
        </p:nvSpPr>
        <p:spPr>
          <a:xfrm>
            <a:off x="9898304" y="587619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Access{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b,i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E7F0110-A5D7-E944-B7F7-C7BF43749785}"/>
              </a:ext>
            </a:extLst>
          </p:cNvPr>
          <p:cNvSpPr/>
          <p:nvPr/>
        </p:nvSpPr>
        <p:spPr>
          <a:xfrm>
            <a:off x="9895964" y="636083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Access{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b,i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B5CE82-A09E-314F-B3A5-689B93C947BB}"/>
              </a:ext>
            </a:extLst>
          </p:cNvPr>
          <p:cNvSpPr txBox="1"/>
          <p:nvPr/>
        </p:nvSpPr>
        <p:spPr>
          <a:xfrm>
            <a:off x="9649609" y="1957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96EA55-C8B9-3F4C-A4B4-E738A86F95D4}"/>
              </a:ext>
            </a:extLst>
          </p:cNvPr>
          <p:cNvSpPr txBox="1"/>
          <p:nvPr/>
        </p:nvSpPr>
        <p:spPr>
          <a:xfrm>
            <a:off x="9864762" y="1613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1DD5E-1F06-124B-B018-6D18E3F64368}"/>
              </a:ext>
            </a:extLst>
          </p:cNvPr>
          <p:cNvSpPr/>
          <p:nvPr/>
        </p:nvSpPr>
        <p:spPr>
          <a:xfrm>
            <a:off x="10036440" y="400738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Read{a,i-1}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5ACD0E-AE13-F34C-B23B-674B8F7777DE}"/>
              </a:ext>
            </a:extLst>
          </p:cNvPr>
          <p:cNvSpPr/>
          <p:nvPr/>
        </p:nvSpPr>
        <p:spPr>
          <a:xfrm>
            <a:off x="10107259" y="4470707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7DC3952-1930-134F-B423-B8ED1D05F3DA}"/>
              </a:ext>
            </a:extLst>
          </p:cNvPr>
          <p:cNvSpPr/>
          <p:nvPr/>
        </p:nvSpPr>
        <p:spPr>
          <a:xfrm>
            <a:off x="10036440" y="493090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Read{a,i+1}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38F5482-EE97-0246-9B6D-435010E0BEC4}"/>
              </a:ext>
            </a:extLst>
          </p:cNvPr>
          <p:cNvSpPr/>
          <p:nvPr/>
        </p:nvSpPr>
        <p:spPr>
          <a:xfrm>
            <a:off x="10033823" y="537559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aseline="-2500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F9058A2-0FAA-3441-97C1-A54368103ADF}"/>
              </a:ext>
            </a:extLst>
          </p:cNvPr>
          <p:cNvSpPr/>
          <p:nvPr/>
        </p:nvSpPr>
        <p:spPr>
          <a:xfrm>
            <a:off x="10171680" y="5876196"/>
            <a:ext cx="1425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Read{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b,i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3D8EDD6-9C63-934A-B278-E9E79759153F}"/>
              </a:ext>
            </a:extLst>
          </p:cNvPr>
          <p:cNvSpPr/>
          <p:nvPr/>
        </p:nvSpPr>
        <p:spPr>
          <a:xfrm>
            <a:off x="10033822" y="6360832"/>
            <a:ext cx="156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Write{</a:t>
            </a:r>
            <a:r>
              <a:rPr lang="en-US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b,i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3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6CF5-9109-664B-B115-4CA21AC8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dirty="0" err="1"/>
              <a:t>RAJAPerf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58F242-72AA-A348-9A54-AF7DB49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16</a:t>
            </a:fld>
            <a:endParaRPr lang="en-US"/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5325397-4A11-A94B-8C10-41006A68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21" y="1728093"/>
            <a:ext cx="6121135" cy="459085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F8A2AC-6BD9-1C41-9DB2-441FD03856BC}"/>
              </a:ext>
            </a:extLst>
          </p:cNvPr>
          <p:cNvGraphicFramePr>
            <a:graphicFrameLocks noGrp="1"/>
          </p:cNvGraphicFramePr>
          <p:nvPr/>
        </p:nvGraphicFramePr>
        <p:xfrm>
          <a:off x="104422" y="1868525"/>
          <a:ext cx="5990899" cy="4156156"/>
        </p:xfrm>
        <a:graphic>
          <a:graphicData uri="http://schemas.openxmlformats.org/drawingml/2006/table">
            <a:tbl>
              <a:tblPr/>
              <a:tblGrid>
                <a:gridCol w="1678099">
                  <a:extLst>
                    <a:ext uri="{9D8B030D-6E8A-4147-A177-3AD203B41FA5}">
                      <a16:colId xmlns:a16="http://schemas.microsoft.com/office/drawing/2014/main" val="4255083681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val="413580081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val="286743574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val="3234424007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val="2512500188"/>
                    </a:ext>
                  </a:extLst>
                </a:gridCol>
              </a:tblGrid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Benchmark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Implementation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RAJALC Implementation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48703"/>
                  </a:ext>
                </a:extLst>
              </a:tr>
              <a:tr h="226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55040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54694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C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C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620789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PRESSURE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1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28803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GEN_LIN_RECUR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3251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FDTD_2D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8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B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B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18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23563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Overlapped Tiling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58890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HYDRO_2D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821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JACOBI_1D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3314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JACOBI_2D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4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06209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HEAT_3D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B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72842"/>
                  </a:ext>
                </a:extLst>
              </a:tr>
              <a:tr h="21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32.25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4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954" marR="2954" marT="2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3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2954" marR="2954" marT="2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4707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3B20AD7-8477-A048-A0B1-654AFA863DB1}"/>
              </a:ext>
            </a:extLst>
          </p:cNvPr>
          <p:cNvSpPr/>
          <p:nvPr/>
        </p:nvSpPr>
        <p:spPr>
          <a:xfrm>
            <a:off x="8057744" y="531357"/>
            <a:ext cx="214312" cy="214312"/>
          </a:xfrm>
          <a:prstGeom prst="ellipse">
            <a:avLst/>
          </a:prstGeom>
          <a:solidFill>
            <a:srgbClr val="4B7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757FB2-F469-494D-B491-B7799501F99A}"/>
              </a:ext>
            </a:extLst>
          </p:cNvPr>
          <p:cNvSpPr/>
          <p:nvPr/>
        </p:nvSpPr>
        <p:spPr>
          <a:xfrm>
            <a:off x="8057744" y="1077338"/>
            <a:ext cx="214312" cy="214312"/>
          </a:xfrm>
          <a:prstGeom prst="ellipse">
            <a:avLst/>
          </a:prstGeom>
          <a:solidFill>
            <a:srgbClr val="55A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D80AD-BE98-764D-B200-3C3FBB1DDCAE}"/>
              </a:ext>
            </a:extLst>
          </p:cNvPr>
          <p:cNvSpPr txBox="1"/>
          <p:nvPr/>
        </p:nvSpPr>
        <p:spPr>
          <a:xfrm>
            <a:off x="8381842" y="453847"/>
            <a:ext cx="21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 by 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FB2AC-068C-654A-ABA8-CFDEF363F9DD}"/>
              </a:ext>
            </a:extLst>
          </p:cNvPr>
          <p:cNvSpPr txBox="1"/>
          <p:nvPr/>
        </p:nvSpPr>
        <p:spPr>
          <a:xfrm>
            <a:off x="8381842" y="1005125"/>
            <a:ext cx="205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 via API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01308BF-E74C-7242-80EA-3547E906CC5D}"/>
              </a:ext>
            </a:extLst>
          </p:cNvPr>
          <p:cNvSpPr/>
          <p:nvPr/>
        </p:nvSpPr>
        <p:spPr>
          <a:xfrm>
            <a:off x="10588487" y="65004"/>
            <a:ext cx="1603513" cy="1803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is better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03574E-FC8D-1B4B-A322-EC8648B9B1A3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93E382-3C69-1542-999A-04A36028C3FB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279104D7-C328-3043-9BD7-27D2FA963AFB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Q1.1: Interface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A7AAB74-D0F9-A042-9C48-39C9A024BCF9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Q1.2: Safety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EDF2C4A-58EC-4640-BD94-C85A7F362761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Q1.3: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14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Part 1 Published at ICS 2021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46036FDE-0EDC-A788-430E-061CDA8FC3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891055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9479-AEB0-414D-872C-B6082E5D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A3DD-E63C-2149-867D-7C2AC808EE9E}"/>
              </a:ext>
            </a:extLst>
          </p:cNvPr>
          <p:cNvSpPr txBox="1"/>
          <p:nvPr/>
        </p:nvSpPr>
        <p:spPr>
          <a:xfrm rot="16200000">
            <a:off x="5380092" y="2431473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F58C-BFB6-7942-8E74-7B0133A2A43C}"/>
              </a:ext>
            </a:extLst>
          </p:cNvPr>
          <p:cNvSpPr txBox="1"/>
          <p:nvPr/>
        </p:nvSpPr>
        <p:spPr>
          <a:xfrm rot="16200000">
            <a:off x="5379996" y="3816628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E13E-39C2-9648-92ED-5E8B449A0E73}"/>
              </a:ext>
            </a:extLst>
          </p:cNvPr>
          <p:cNvSpPr txBox="1"/>
          <p:nvPr/>
        </p:nvSpPr>
        <p:spPr>
          <a:xfrm rot="16200000">
            <a:off x="5451426" y="520823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E450-0AFF-F943-AD0E-C8C72C2F12DA}"/>
              </a:ext>
            </a:extLst>
          </p:cNvPr>
          <p:cNvSpPr txBox="1"/>
          <p:nvPr/>
        </p:nvSpPr>
        <p:spPr>
          <a:xfrm>
            <a:off x="9982200" y="20086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 2021</a:t>
            </a:r>
          </a:p>
        </p:txBody>
      </p:sp>
    </p:spTree>
    <p:extLst>
      <p:ext uri="{BB962C8B-B14F-4D97-AF65-F5344CB8AC3E}">
        <p14:creationId xmlns:p14="http://schemas.microsoft.com/office/powerpoint/2010/main" val="468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8">
                                            <p:graphicEl>
                                              <a:dgm id="{006756D9-D896-594B-BB59-97CA560F8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/>
        </p:bldSub>
      </p:bldGraphic>
      <p:bldGraphic spid="8" grpId="1" uiExpand="1">
        <p:bldSub>
          <a:bldDgm/>
        </p:bldSub>
      </p:bldGraphic>
      <p:bldGraphic spid="8" grpId="2" uiExpand="1">
        <p:bldSub>
          <a:bldDgm/>
        </p:bldSub>
      </p:bldGraphic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B0AD-2374-0740-B788-3DB28765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Data Layout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F279-DBAE-1F46-A593-F4BA497A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5351929"/>
          </a:xfrm>
        </p:spPr>
        <p:txBody>
          <a:bodyPr>
            <a:noAutofit/>
          </a:bodyPr>
          <a:lstStyle/>
          <a:p>
            <a:r>
              <a:rPr lang="en-US" sz="2400" dirty="0"/>
              <a:t>Context: Different parts of a computation access the same data in different orders</a:t>
            </a:r>
          </a:p>
          <a:p>
            <a:r>
              <a:rPr lang="en-US" sz="2400" dirty="0"/>
              <a:t>Problem: Changing data layout mid-computation is laborious to implement and may not improve performance</a:t>
            </a:r>
          </a:p>
          <a:p>
            <a:r>
              <a:rPr lang="en-US" sz="2400" dirty="0"/>
              <a:t>Research Questions:</a:t>
            </a:r>
          </a:p>
          <a:p>
            <a:pPr lvl="1"/>
            <a:r>
              <a:rPr lang="en-US" dirty="0"/>
              <a:t>Q2.1: How do we expose layout transformation specification to the user?</a:t>
            </a:r>
          </a:p>
          <a:p>
            <a:pPr lvl="1"/>
            <a:r>
              <a:rPr lang="en-US" dirty="0"/>
              <a:t>Q2.2: How do we reduce runtime overhead due to problem setup and solve?</a:t>
            </a:r>
          </a:p>
          <a:p>
            <a:r>
              <a:rPr lang="en-US" sz="2400" dirty="0"/>
              <a:t>Proposed Answers:</a:t>
            </a:r>
          </a:p>
          <a:p>
            <a:pPr lvl="1"/>
            <a:r>
              <a:rPr lang="en-US" dirty="0"/>
              <a:t>A2.1: Declarative API for registering layouts and model for “filling in” choices</a:t>
            </a:r>
          </a:p>
          <a:p>
            <a:pPr lvl="1"/>
            <a:r>
              <a:rPr lang="en-US" dirty="0"/>
              <a:t>A2.2: Reuse profiling data, pre-prune model, restrict the modelled space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65F3D-6E8C-CC40-B50E-4AFA5CE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4139B-2044-B84C-8410-3DF2C778EACB}"/>
              </a:ext>
            </a:extLst>
          </p:cNvPr>
          <p:cNvGrpSpPr/>
          <p:nvPr/>
        </p:nvGrpSpPr>
        <p:grpSpPr>
          <a:xfrm>
            <a:off x="2882747" y="6446520"/>
            <a:ext cx="8181974" cy="411480"/>
            <a:chOff x="3962400" y="6446520"/>
            <a:chExt cx="8181974" cy="41148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DAA64CCE-385B-B446-BE7E-D71D5A82998C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1EDE6814-3115-784E-AFE6-EF8B89D10F23}"/>
                </a:ext>
              </a:extLst>
            </p:cNvPr>
            <p:cNvSpPr/>
            <p:nvPr/>
          </p:nvSpPr>
          <p:spPr>
            <a:xfrm>
              <a:off x="3962400" y="6446520"/>
              <a:ext cx="41148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Q2.1: Interface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7CA2B75-AB05-7D47-9CB4-5ED7C66CDC97}"/>
                </a:ext>
              </a:extLst>
            </p:cNvPr>
            <p:cNvSpPr/>
            <p:nvPr/>
          </p:nvSpPr>
          <p:spPr>
            <a:xfrm>
              <a:off x="8029574" y="6446520"/>
              <a:ext cx="41148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Q2.2 ILP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0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AE4-0BE0-B64D-B723-4E86127E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 Example, 3MM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CD28-BCE3-ED41-8AF5-8DDD580E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51EA4-8865-8141-82D4-2E3EF35DCEC5}"/>
              </a:ext>
            </a:extLst>
          </p:cNvPr>
          <p:cNvSpPr txBox="1">
            <a:spLocks/>
          </p:cNvSpPr>
          <p:nvPr/>
        </p:nvSpPr>
        <p:spPr>
          <a:xfrm>
            <a:off x="195993" y="1730216"/>
            <a:ext cx="8614559" cy="5167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knl1 = /* E = A*B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knl2 = /* F = C*D */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knl3 = /* G = E*F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chain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format_decisions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(tie(B,D,F), knl1, knl2, knl3);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chain.set_format_before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col_major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knl1);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chain.set_format_before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col_major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knl2);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chain.set_format_before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row_major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knl2);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chain.set_format_before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col_major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knl3);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chain.finalize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comp();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D4EB81-8E2D-1A49-8F1A-7A9C6A104EC6}"/>
              </a:ext>
            </a:extLst>
          </p:cNvPr>
          <p:cNvSpPr/>
          <p:nvPr/>
        </p:nvSpPr>
        <p:spPr>
          <a:xfrm>
            <a:off x="8700283" y="857260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BC2FC-84E5-8142-9A22-4881B2FAA948}"/>
              </a:ext>
            </a:extLst>
          </p:cNvPr>
          <p:cNvSpPr/>
          <p:nvPr/>
        </p:nvSpPr>
        <p:spPr>
          <a:xfrm>
            <a:off x="8700283" y="2720033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61BEBE-EC58-0B4A-884B-622FF2D5FDD7}"/>
              </a:ext>
            </a:extLst>
          </p:cNvPr>
          <p:cNvSpPr/>
          <p:nvPr/>
        </p:nvSpPr>
        <p:spPr>
          <a:xfrm>
            <a:off x="8700283" y="4544230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knl3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532A63-C9D2-D444-B9CE-ED5D14577DF7}"/>
              </a:ext>
            </a:extLst>
          </p:cNvPr>
          <p:cNvSpPr/>
          <p:nvPr/>
        </p:nvSpPr>
        <p:spPr>
          <a:xfrm>
            <a:off x="10491057" y="852658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255FB0-C972-FF4C-981A-9EA4DA903E40}"/>
              </a:ext>
            </a:extLst>
          </p:cNvPr>
          <p:cNvSpPr/>
          <p:nvPr/>
        </p:nvSpPr>
        <p:spPr>
          <a:xfrm>
            <a:off x="10491057" y="2720033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AFCF50-F1AA-3349-8187-4DE3F2A594E6}"/>
              </a:ext>
            </a:extLst>
          </p:cNvPr>
          <p:cNvSpPr/>
          <p:nvPr/>
        </p:nvSpPr>
        <p:spPr>
          <a:xfrm>
            <a:off x="10491057" y="4544230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knl3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CEC9D3-AE6A-DC45-ABF4-53176B8B4C8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452758" y="1417330"/>
            <a:ext cx="0" cy="13027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008FE6-F34C-2E4F-B734-086EEFD1209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1243532" y="1412728"/>
            <a:ext cx="0" cy="1307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71E763-FF51-8347-A3CF-A7BB50683762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9452758" y="1412728"/>
            <a:ext cx="1790774" cy="1307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BAB7C5-8D02-F641-9D93-D4083EF8B05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452758" y="1415028"/>
            <a:ext cx="1790774" cy="1305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0FAA2D-4214-C748-8250-67D0449F4FC2}"/>
              </a:ext>
            </a:extLst>
          </p:cNvPr>
          <p:cNvCxnSpPr/>
          <p:nvPr/>
        </p:nvCxnSpPr>
        <p:spPr>
          <a:xfrm>
            <a:off x="9452758" y="3280103"/>
            <a:ext cx="0" cy="13027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77AC04-3482-7542-ADF1-3AE2957E8FA7}"/>
              </a:ext>
            </a:extLst>
          </p:cNvPr>
          <p:cNvCxnSpPr>
            <a:cxnSpLocks/>
          </p:cNvCxnSpPr>
          <p:nvPr/>
        </p:nvCxnSpPr>
        <p:spPr>
          <a:xfrm>
            <a:off x="11243532" y="3275501"/>
            <a:ext cx="0" cy="1307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4AAC7B-4925-BD43-A951-BF362BC239B8}"/>
              </a:ext>
            </a:extLst>
          </p:cNvPr>
          <p:cNvCxnSpPr>
            <a:cxnSpLocks/>
          </p:cNvCxnSpPr>
          <p:nvPr/>
        </p:nvCxnSpPr>
        <p:spPr>
          <a:xfrm flipH="1">
            <a:off x="9452758" y="3275501"/>
            <a:ext cx="1790774" cy="1307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75B217-FABE-734A-8790-A44BEB0E02EF}"/>
              </a:ext>
            </a:extLst>
          </p:cNvPr>
          <p:cNvCxnSpPr>
            <a:cxnSpLocks/>
          </p:cNvCxnSpPr>
          <p:nvPr/>
        </p:nvCxnSpPr>
        <p:spPr>
          <a:xfrm>
            <a:off x="9452758" y="3277801"/>
            <a:ext cx="1790774" cy="1305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Arrow 33">
            <a:extLst>
              <a:ext uri="{FF2B5EF4-FFF2-40B4-BE49-F238E27FC236}">
                <a16:creationId xmlns:a16="http://schemas.microsoft.com/office/drawing/2014/main" id="{8E6790D8-2CB2-5D4F-9A2A-6434A4E09D96}"/>
              </a:ext>
            </a:extLst>
          </p:cNvPr>
          <p:cNvSpPr/>
          <p:nvPr/>
        </p:nvSpPr>
        <p:spPr>
          <a:xfrm>
            <a:off x="6332220" y="4556284"/>
            <a:ext cx="480060" cy="2633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6BA3221-1EBF-3342-8B50-FF615B6AB6F6}"/>
              </a:ext>
            </a:extLst>
          </p:cNvPr>
          <p:cNvSpPr/>
          <p:nvPr/>
        </p:nvSpPr>
        <p:spPr>
          <a:xfrm>
            <a:off x="6332220" y="4874897"/>
            <a:ext cx="480060" cy="2633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CC6227-17E0-484F-A0D4-268DB4DBF922}"/>
              </a:ext>
            </a:extLst>
          </p:cNvPr>
          <p:cNvCxnSpPr>
            <a:cxnSpLocks/>
          </p:cNvCxnSpPr>
          <p:nvPr/>
        </p:nvCxnSpPr>
        <p:spPr>
          <a:xfrm>
            <a:off x="9448108" y="5104300"/>
            <a:ext cx="0" cy="503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58878E-CE30-EC41-A076-F03E4776E1A2}"/>
              </a:ext>
            </a:extLst>
          </p:cNvPr>
          <p:cNvCxnSpPr>
            <a:cxnSpLocks/>
          </p:cNvCxnSpPr>
          <p:nvPr/>
        </p:nvCxnSpPr>
        <p:spPr>
          <a:xfrm>
            <a:off x="11238882" y="5099698"/>
            <a:ext cx="0" cy="507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E1DB58-7711-5E4C-BA31-7DC64A30DDFE}"/>
              </a:ext>
            </a:extLst>
          </p:cNvPr>
          <p:cNvCxnSpPr>
            <a:cxnSpLocks/>
          </p:cNvCxnSpPr>
          <p:nvPr/>
        </p:nvCxnSpPr>
        <p:spPr>
          <a:xfrm>
            <a:off x="9448108" y="349372"/>
            <a:ext cx="0" cy="503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DCD733-CDA1-394B-AECA-59F7CC27BD79}"/>
              </a:ext>
            </a:extLst>
          </p:cNvPr>
          <p:cNvCxnSpPr>
            <a:cxnSpLocks/>
          </p:cNvCxnSpPr>
          <p:nvPr/>
        </p:nvCxnSpPr>
        <p:spPr>
          <a:xfrm>
            <a:off x="11238882" y="344770"/>
            <a:ext cx="0" cy="507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C338FA7-E663-F641-99AF-8A97AF765460}"/>
              </a:ext>
            </a:extLst>
          </p:cNvPr>
          <p:cNvSpPr/>
          <p:nvPr/>
        </p:nvSpPr>
        <p:spPr>
          <a:xfrm>
            <a:off x="8700283" y="5595421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row, out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CE40A10-D4B9-BF48-9AFC-F17A5F9E185F}"/>
              </a:ext>
            </a:extLst>
          </p:cNvPr>
          <p:cNvSpPr/>
          <p:nvPr/>
        </p:nvSpPr>
        <p:spPr>
          <a:xfrm>
            <a:off x="10491057" y="5603225"/>
            <a:ext cx="1504950" cy="560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F, col, out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931FC-C595-6B4C-BF04-0BEAE35058E2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9452758" y="5104300"/>
            <a:ext cx="1790774" cy="4911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421F7-C77E-1D45-826E-D1F782C24DA5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9452758" y="5104300"/>
            <a:ext cx="1790774" cy="498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CF0DE6-AD22-9040-90A1-6AB5856622F8}"/>
              </a:ext>
            </a:extLst>
          </p:cNvPr>
          <p:cNvGrpSpPr/>
          <p:nvPr/>
        </p:nvGrpSpPr>
        <p:grpSpPr>
          <a:xfrm>
            <a:off x="2882747" y="6446520"/>
            <a:ext cx="8181974" cy="411480"/>
            <a:chOff x="3962400" y="6446520"/>
            <a:chExt cx="8181974" cy="411480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F77C13E3-41E5-804F-B2CC-F0F8BBD03D3C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0CCBD628-541A-D340-8183-39FAE9768E37}"/>
                </a:ext>
              </a:extLst>
            </p:cNvPr>
            <p:cNvSpPr/>
            <p:nvPr/>
          </p:nvSpPr>
          <p:spPr>
            <a:xfrm>
              <a:off x="3962400" y="6446520"/>
              <a:ext cx="41148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Q2.1: Interface</a:t>
              </a: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B18611B3-0171-0945-B062-D6BCD84604AC}"/>
                </a:ext>
              </a:extLst>
            </p:cNvPr>
            <p:cNvSpPr/>
            <p:nvPr/>
          </p:nvSpPr>
          <p:spPr>
            <a:xfrm>
              <a:off x="8029574" y="6446520"/>
              <a:ext cx="41148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Q2.2 ILP Overhead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66580C0-30DE-3940-A9A4-597599D84380}"/>
              </a:ext>
            </a:extLst>
          </p:cNvPr>
          <p:cNvSpPr txBox="1"/>
          <p:nvPr/>
        </p:nvSpPr>
        <p:spPr>
          <a:xfrm>
            <a:off x="11774632" y="6183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3791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34" grpId="0" animBg="1"/>
      <p:bldP spid="34" grpId="1" animBg="1"/>
      <p:bldP spid="35" grpId="0" animBg="1"/>
      <p:bldP spid="35" grpId="1" animBg="1"/>
      <p:bldP spid="39" grpId="0" animBg="1"/>
      <p:bldP spid="40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50A39B90-4555-0942-AF4C-CE37EFEC3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5" r="-3" b="418"/>
          <a:stretch/>
        </p:blipFill>
        <p:spPr bwMode="auto">
          <a:xfrm>
            <a:off x="5926240" y="10"/>
            <a:ext cx="6265758" cy="2285990"/>
          </a:xfrm>
          <a:custGeom>
            <a:avLst/>
            <a:gdLst/>
            <a:ahLst/>
            <a:cxnLst/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ntral Arizona Project - Building Resiliency">
            <a:extLst>
              <a:ext uri="{FF2B5EF4-FFF2-40B4-BE49-F238E27FC236}">
                <a16:creationId xmlns:a16="http://schemas.microsoft.com/office/drawing/2014/main" id="{4F3D829E-F145-FA4C-9671-FB4AB2FE0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0"/>
          <a:stretch/>
        </p:blipFill>
        <p:spPr bwMode="auto">
          <a:xfrm>
            <a:off x="6988408" y="2286000"/>
            <a:ext cx="5203590" cy="2286000"/>
          </a:xfrm>
          <a:custGeom>
            <a:avLst/>
            <a:gdLst/>
            <a:ahLst/>
            <a:cxnLst/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 Map: California, Oregon and Washington - The New York Times">
            <a:extLst>
              <a:ext uri="{FF2B5EF4-FFF2-40B4-BE49-F238E27FC236}">
                <a16:creationId xmlns:a16="http://schemas.microsoft.com/office/drawing/2014/main" id="{64D556EA-4A64-9343-A2DC-0F7EEE0F1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8" b="13727"/>
          <a:stretch/>
        </p:blipFill>
        <p:spPr bwMode="auto">
          <a:xfrm>
            <a:off x="8047618" y="4572000"/>
            <a:ext cx="4144382" cy="1874520"/>
          </a:xfrm>
          <a:custGeom>
            <a:avLst/>
            <a:gdLst/>
            <a:ahLst/>
            <a:cxnLst/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23AE7-DC80-1B47-A5A7-D6E0BE52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Computer Simulation and the Climate Crisis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0E1E-775C-B045-B36D-F0516200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Wind Farms</a:t>
            </a:r>
          </a:p>
          <a:p>
            <a:r>
              <a:rPr lang="en-US" dirty="0">
                <a:solidFill>
                  <a:srgbClr val="000000"/>
                </a:solidFill>
              </a:rPr>
              <a:t>Watersheds</a:t>
            </a:r>
          </a:p>
          <a:p>
            <a:r>
              <a:rPr lang="en-US" dirty="0">
                <a:solidFill>
                  <a:srgbClr val="000000"/>
                </a:solidFill>
              </a:rPr>
              <a:t>Extreme Weather / Natural Disaster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7D99C-FCCA-624D-BD38-64D7FAB8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029" y="6350953"/>
            <a:ext cx="2743200" cy="365125"/>
          </a:xfrm>
        </p:spPr>
        <p:txBody>
          <a:bodyPr/>
          <a:lstStyle/>
          <a:p>
            <a:fld id="{582ABA16-946E-2A40-A365-66401E921D17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24F463-7D0B-2844-A14B-F6E5C1274E32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FF90F15-7E24-5749-AE3E-69B4D7D6D96E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E3B9D6D1-E4E8-F245-995F-C6AF7A853882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09190417-4A4E-9145-B71E-88DE1D099B34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4FEA45D8-FF16-2A4A-84F1-F4139D7C5025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A709A019-4C54-0D4B-9EAF-67449BE432DB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4EB4FCC2-A0B5-D741-BBF3-0C49F3264BBA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51168AE-D2DE-B94D-8E20-4564EB8E8A20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5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FD7C-F790-6847-BE8C-F6A36FDD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B291E8-BC5E-E546-BCDC-2B0B191F6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142"/>
          <a:stretch/>
        </p:blipFill>
        <p:spPr>
          <a:xfrm>
            <a:off x="595334" y="2404686"/>
            <a:ext cx="5500666" cy="4088189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F91A8C9-21F6-614A-9AFE-898ACFB2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9906F8-6E53-9844-B27F-3BF003AEB7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607"/>
          <a:stretch/>
        </p:blipFill>
        <p:spPr>
          <a:xfrm>
            <a:off x="5957115" y="2404686"/>
            <a:ext cx="5396685" cy="4096346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4B5C4F9-7BF4-4145-BEC4-17B4233C5994}"/>
              </a:ext>
            </a:extLst>
          </p:cNvPr>
          <p:cNvSpPr/>
          <p:nvPr/>
        </p:nvSpPr>
        <p:spPr>
          <a:xfrm>
            <a:off x="10653109" y="0"/>
            <a:ext cx="1538891" cy="1784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is better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962E4-5F63-4D4B-9283-D42FC75FE028}"/>
              </a:ext>
            </a:extLst>
          </p:cNvPr>
          <p:cNvGrpSpPr/>
          <p:nvPr/>
        </p:nvGrpSpPr>
        <p:grpSpPr>
          <a:xfrm>
            <a:off x="2882747" y="6446520"/>
            <a:ext cx="8181974" cy="411480"/>
            <a:chOff x="3962400" y="6446520"/>
            <a:chExt cx="8181974" cy="41148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8D21CF1E-1BF6-5343-8D9A-FA40FAE6F7EE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63A1A05-C93A-F448-AE95-1FAA429CA6F9}"/>
                </a:ext>
              </a:extLst>
            </p:cNvPr>
            <p:cNvSpPr/>
            <p:nvPr/>
          </p:nvSpPr>
          <p:spPr>
            <a:xfrm>
              <a:off x="3962400" y="6446520"/>
              <a:ext cx="41148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Q2.1: Interface</a:t>
              </a: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8607C788-9FF6-BB4E-8188-0F062F1A8BB2}"/>
                </a:ext>
              </a:extLst>
            </p:cNvPr>
            <p:cNvSpPr/>
            <p:nvPr/>
          </p:nvSpPr>
          <p:spPr>
            <a:xfrm>
              <a:off x="8029574" y="6446520"/>
              <a:ext cx="41148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Q2.2 ILP Overhead</a:t>
              </a: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E728125-2FC4-9D47-BFCE-FEAD87F9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80886"/>
              </p:ext>
            </p:extLst>
          </p:nvPr>
        </p:nvGraphicFramePr>
        <p:xfrm>
          <a:off x="5598863" y="-2873"/>
          <a:ext cx="500398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97">
                  <a:extLst>
                    <a:ext uri="{9D8B030D-6E8A-4147-A177-3AD203B41FA5}">
                      <a16:colId xmlns:a16="http://schemas.microsoft.com/office/drawing/2014/main" val="943717719"/>
                    </a:ext>
                  </a:extLst>
                </a:gridCol>
                <a:gridCol w="1000797">
                  <a:extLst>
                    <a:ext uri="{9D8B030D-6E8A-4147-A177-3AD203B41FA5}">
                      <a16:colId xmlns:a16="http://schemas.microsoft.com/office/drawing/2014/main" val="1132078029"/>
                    </a:ext>
                  </a:extLst>
                </a:gridCol>
                <a:gridCol w="1000797">
                  <a:extLst>
                    <a:ext uri="{9D8B030D-6E8A-4147-A177-3AD203B41FA5}">
                      <a16:colId xmlns:a16="http://schemas.microsoft.com/office/drawing/2014/main" val="2706050935"/>
                    </a:ext>
                  </a:extLst>
                </a:gridCol>
                <a:gridCol w="1000797">
                  <a:extLst>
                    <a:ext uri="{9D8B030D-6E8A-4147-A177-3AD203B41FA5}">
                      <a16:colId xmlns:a16="http://schemas.microsoft.com/office/drawing/2014/main" val="2545130049"/>
                    </a:ext>
                  </a:extLst>
                </a:gridCol>
                <a:gridCol w="1000797">
                  <a:extLst>
                    <a:ext uri="{9D8B030D-6E8A-4147-A177-3AD203B41FA5}">
                      <a16:colId xmlns:a16="http://schemas.microsoft.com/office/drawing/2014/main" val="3938462777"/>
                    </a:ext>
                  </a:extLst>
                </a:gridCol>
              </a:tblGrid>
              <a:tr h="31158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Chosen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Written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38360"/>
                  </a:ext>
                </a:extLst>
              </a:tr>
              <a:tr h="31158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93785"/>
                  </a:ext>
                </a:extLst>
              </a:tr>
              <a:tr h="311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B5F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79407"/>
                  </a:ext>
                </a:extLst>
              </a:tr>
              <a:tr h="311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1DB5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0390"/>
                  </a:ext>
                </a:extLst>
              </a:tr>
              <a:tr h="311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7D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22610"/>
                  </a:ext>
                </a:extLst>
              </a:tr>
              <a:tr h="311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157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5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Part 1 Published at ICS 2021</a:t>
            </a:r>
          </a:p>
          <a:p>
            <a:r>
              <a:rPr lang="en-US" dirty="0"/>
              <a:t>Part 2 Rejected at ICS 2022, Resubmit Fall 2022</a:t>
            </a:r>
          </a:p>
          <a:p>
            <a:pPr marL="0" indent="0">
              <a:buNone/>
            </a:pPr>
            <a:endParaRPr lang="en-US" b="1" i="1" dirty="0"/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46036FDE-0EDC-A788-430E-061CDA8FC3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588087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8A42E-95F1-5E4E-B57F-0687C5D4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A3DD-E63C-2149-867D-7C2AC808EE9E}"/>
              </a:ext>
            </a:extLst>
          </p:cNvPr>
          <p:cNvSpPr txBox="1"/>
          <p:nvPr/>
        </p:nvSpPr>
        <p:spPr>
          <a:xfrm rot="16200000">
            <a:off x="5380092" y="2431473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F58C-BFB6-7942-8E74-7B0133A2A43C}"/>
              </a:ext>
            </a:extLst>
          </p:cNvPr>
          <p:cNvSpPr txBox="1"/>
          <p:nvPr/>
        </p:nvSpPr>
        <p:spPr>
          <a:xfrm rot="16200000">
            <a:off x="5379996" y="3816628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E13E-39C2-9648-92ED-5E8B449A0E73}"/>
              </a:ext>
            </a:extLst>
          </p:cNvPr>
          <p:cNvSpPr txBox="1"/>
          <p:nvPr/>
        </p:nvSpPr>
        <p:spPr>
          <a:xfrm rot="16200000">
            <a:off x="5451426" y="520823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52153-A30D-B644-BB9C-CB2CCA41D341}"/>
              </a:ext>
            </a:extLst>
          </p:cNvPr>
          <p:cNvSpPr txBox="1"/>
          <p:nvPr/>
        </p:nvSpPr>
        <p:spPr>
          <a:xfrm>
            <a:off x="9982200" y="20086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 2021</a:t>
            </a:r>
          </a:p>
        </p:txBody>
      </p:sp>
    </p:spTree>
    <p:extLst>
      <p:ext uri="{BB962C8B-B14F-4D97-AF65-F5344CB8AC3E}">
        <p14:creationId xmlns:p14="http://schemas.microsoft.com/office/powerpoint/2010/main" val="32189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8">
                                            <p:graphicEl>
                                              <a:dgm id="{21140BF0-F661-CB4A-ADF8-17A1A0CA6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1" uiExpand="1">
        <p:bldSub>
          <a:bldDgm/>
        </p:bldSub>
      </p:bldGraphic>
      <p:bldGraphic spid="8" grpId="2" uiExpand="1">
        <p:bldSub>
          <a:bldDgm/>
        </p:bldSub>
      </p:bldGraphic>
      <p:bldGraphic spid="8" grpId="3" uiExpand="1">
        <p:bldSub>
          <a:bldDgm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F89E-F5FD-A947-9FB2-5B3AD4E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Sparse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F890-CAE1-8C4F-BB32-ACC6F8E8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Context: Good format choice for sparse apps impacts algorithmic complexity and memory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Problem: RAJA couples data format, computation, schedule, and iteration space definitions too tightly for sparse apps</a:t>
            </a:r>
          </a:p>
          <a:p>
            <a:r>
              <a:rPr lang="en-US" dirty="0">
                <a:solidFill>
                  <a:schemeClr val="bg1"/>
                </a:solidFill>
              </a:rPr>
              <a:t>Research Questions: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Q3.1: How do we extend the decoupling of data, operation, schedule, and iteration space to sparse codes while maintaining idiomatically RAJA-like code?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Q3.2: How do we support efficient iteration through sparse data without the ability to rewrite the operation?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Q3.3: How do we formulate format selection as an ILP problem?</a:t>
            </a:r>
          </a:p>
          <a:p>
            <a:r>
              <a:rPr lang="en-US" dirty="0">
                <a:solidFill>
                  <a:schemeClr val="bg1"/>
                </a:solidFill>
              </a:rPr>
              <a:t>Proposed Answers: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A3.1: Symbolic iteration space API and format-agnostic computation description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A3.2: Dynamically selected indexing logic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A3.3: Sparsity metrics and asymptotic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9377-D72F-5D41-9086-EA19AC3B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08D-18F2-4742-B63E-2F307C8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Format Example, COO(</a:t>
            </a:r>
            <a:r>
              <a:rPr lang="en-US" dirty="0" err="1"/>
              <a:t>rdinate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69AA6-106B-F640-9E4D-3DA10D40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9E8C2FF-22E7-9245-BB33-999F2782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27247"/>
              </p:ext>
            </p:extLst>
          </p:nvPr>
        </p:nvGraphicFramePr>
        <p:xfrm>
          <a:off x="1835523" y="1512192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13AC72B-EE38-EF42-9961-D69EB36E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2165"/>
              </p:ext>
            </p:extLst>
          </p:nvPr>
        </p:nvGraphicFramePr>
        <p:xfrm>
          <a:off x="838200" y="44839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38A3FF2-F5FA-5A4C-82F5-6E7A5833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21224"/>
              </p:ext>
            </p:extLst>
          </p:nvPr>
        </p:nvGraphicFramePr>
        <p:xfrm>
          <a:off x="838200" y="51697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E44ADC4-817E-864A-8653-6169E8FB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65707"/>
              </p:ext>
            </p:extLst>
          </p:nvPr>
        </p:nvGraphicFramePr>
        <p:xfrm>
          <a:off x="838200" y="582147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5A79F39-4BDC-6C49-87BE-D4D02FFE0DD3}"/>
              </a:ext>
            </a:extLst>
          </p:cNvPr>
          <p:cNvSpPr txBox="1"/>
          <p:nvPr/>
        </p:nvSpPr>
        <p:spPr>
          <a:xfrm>
            <a:off x="291063" y="453953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B7D34-FE19-3446-BAC5-0535033FAC19}"/>
              </a:ext>
            </a:extLst>
          </p:cNvPr>
          <p:cNvSpPr txBox="1"/>
          <p:nvPr/>
        </p:nvSpPr>
        <p:spPr>
          <a:xfrm>
            <a:off x="-45055" y="521372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42F9E-18A4-884F-A6A0-2BF900BDA91D}"/>
              </a:ext>
            </a:extLst>
          </p:cNvPr>
          <p:cNvSpPr txBox="1"/>
          <p:nvPr/>
        </p:nvSpPr>
        <p:spPr>
          <a:xfrm>
            <a:off x="62218" y="5865406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12AB81E3-FFC0-774A-9AF1-81DA40DB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46395"/>
              </p:ext>
            </p:extLst>
          </p:nvPr>
        </p:nvGraphicFramePr>
        <p:xfrm>
          <a:off x="7613279" y="1512192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AC96A337-C617-CC46-B102-C4A378D3F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16472"/>
              </p:ext>
            </p:extLst>
          </p:nvPr>
        </p:nvGraphicFramePr>
        <p:xfrm>
          <a:off x="6871737" y="44839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16E31DC1-ED35-FD42-9BCA-309E62463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8957"/>
              </p:ext>
            </p:extLst>
          </p:nvPr>
        </p:nvGraphicFramePr>
        <p:xfrm>
          <a:off x="6871737" y="582147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064230C3-055E-054E-BA8E-91CCFCEA2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48730"/>
              </p:ext>
            </p:extLst>
          </p:nvPr>
        </p:nvGraphicFramePr>
        <p:xfrm>
          <a:off x="6871737" y="515273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39CCE5B-C0F1-0B49-ADD4-4F3F63B70364}"/>
              </a:ext>
            </a:extLst>
          </p:cNvPr>
          <p:cNvSpPr txBox="1"/>
          <p:nvPr/>
        </p:nvSpPr>
        <p:spPr>
          <a:xfrm>
            <a:off x="5988481" y="452785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CFEFF-850F-4F44-AE6F-EE2C407DCF21}"/>
              </a:ext>
            </a:extLst>
          </p:cNvPr>
          <p:cNvSpPr txBox="1"/>
          <p:nvPr/>
        </p:nvSpPr>
        <p:spPr>
          <a:xfrm>
            <a:off x="6324599" y="520781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AEA69A-428D-DB44-A472-498A5FD84769}"/>
              </a:ext>
            </a:extLst>
          </p:cNvPr>
          <p:cNvSpPr txBox="1"/>
          <p:nvPr/>
        </p:nvSpPr>
        <p:spPr>
          <a:xfrm>
            <a:off x="6095755" y="5861854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15704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08D-18F2-4742-B63E-2F307C8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Row, Then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8D93-65C9-574B-BA0D-B7885736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9E8C2FF-22E7-9245-BB33-999F2782DD45}"/>
              </a:ext>
            </a:extLst>
          </p:cNvPr>
          <p:cNvGraphicFramePr>
            <a:graphicFrameLocks noGrp="1"/>
          </p:cNvGraphicFramePr>
          <p:nvPr/>
        </p:nvGraphicFramePr>
        <p:xfrm>
          <a:off x="1835523" y="1512192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13AC72B-EE38-EF42-9961-D69EB36EEE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839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38A3FF2-F5FA-5A4C-82F5-6E7A5833286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1697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E44ADC4-817E-864A-8653-6169E8FB12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82147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5A79F39-4BDC-6C49-87BE-D4D02FFE0DD3}"/>
              </a:ext>
            </a:extLst>
          </p:cNvPr>
          <p:cNvSpPr txBox="1"/>
          <p:nvPr/>
        </p:nvSpPr>
        <p:spPr>
          <a:xfrm>
            <a:off x="291063" y="453953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B7D34-FE19-3446-BAC5-0535033FAC19}"/>
              </a:ext>
            </a:extLst>
          </p:cNvPr>
          <p:cNvSpPr txBox="1"/>
          <p:nvPr/>
        </p:nvSpPr>
        <p:spPr>
          <a:xfrm>
            <a:off x="-45055" y="521372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42F9E-18A4-884F-A6A0-2BF900BDA91D}"/>
              </a:ext>
            </a:extLst>
          </p:cNvPr>
          <p:cNvSpPr txBox="1"/>
          <p:nvPr/>
        </p:nvSpPr>
        <p:spPr>
          <a:xfrm>
            <a:off x="62218" y="5865406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12AB81E3-FFC0-774A-9AF1-81DA40DBCD78}"/>
              </a:ext>
            </a:extLst>
          </p:cNvPr>
          <p:cNvGraphicFramePr>
            <a:graphicFrameLocks noGrp="1"/>
          </p:cNvGraphicFramePr>
          <p:nvPr/>
        </p:nvGraphicFramePr>
        <p:xfrm>
          <a:off x="7613279" y="1512192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AC96A337-C617-CC46-B102-C4A378D3FBAE}"/>
              </a:ext>
            </a:extLst>
          </p:cNvPr>
          <p:cNvGraphicFramePr>
            <a:graphicFrameLocks noGrp="1"/>
          </p:cNvGraphicFramePr>
          <p:nvPr/>
        </p:nvGraphicFramePr>
        <p:xfrm>
          <a:off x="6871737" y="44839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16E31DC1-ED35-FD42-9BCA-309E62463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74566"/>
              </p:ext>
            </p:extLst>
          </p:nvPr>
        </p:nvGraphicFramePr>
        <p:xfrm>
          <a:off x="6871737" y="582147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064230C3-055E-054E-BA8E-91CCFCEA237A}"/>
              </a:ext>
            </a:extLst>
          </p:cNvPr>
          <p:cNvGraphicFramePr>
            <a:graphicFrameLocks noGrp="1"/>
          </p:cNvGraphicFramePr>
          <p:nvPr/>
        </p:nvGraphicFramePr>
        <p:xfrm>
          <a:off x="6871737" y="515273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39CCE5B-C0F1-0B49-ADD4-4F3F63B70364}"/>
              </a:ext>
            </a:extLst>
          </p:cNvPr>
          <p:cNvSpPr txBox="1"/>
          <p:nvPr/>
        </p:nvSpPr>
        <p:spPr>
          <a:xfrm>
            <a:off x="5988481" y="452785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CFEFF-850F-4F44-AE6F-EE2C407DCF21}"/>
              </a:ext>
            </a:extLst>
          </p:cNvPr>
          <p:cNvSpPr txBox="1"/>
          <p:nvPr/>
        </p:nvSpPr>
        <p:spPr>
          <a:xfrm>
            <a:off x="6324599" y="520781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AEA69A-428D-DB44-A472-498A5FD84769}"/>
              </a:ext>
            </a:extLst>
          </p:cNvPr>
          <p:cNvSpPr txBox="1"/>
          <p:nvPr/>
        </p:nvSpPr>
        <p:spPr>
          <a:xfrm>
            <a:off x="6095755" y="5861854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C62432BD-F696-FE4F-8351-0FE75C294312}"/>
              </a:ext>
            </a:extLst>
          </p:cNvPr>
          <p:cNvSpPr/>
          <p:nvPr/>
        </p:nvSpPr>
        <p:spPr>
          <a:xfrm rot="10800000" flipH="1">
            <a:off x="1066555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B22B03BA-B172-0C4A-8D96-B0CD427C0541}"/>
              </a:ext>
            </a:extLst>
          </p:cNvPr>
          <p:cNvSpPr/>
          <p:nvPr/>
        </p:nvSpPr>
        <p:spPr>
          <a:xfrm rot="10800000" flipH="1">
            <a:off x="1531822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B294A62B-562C-9742-BA2D-009D775613B2}"/>
              </a:ext>
            </a:extLst>
          </p:cNvPr>
          <p:cNvSpPr/>
          <p:nvPr/>
        </p:nvSpPr>
        <p:spPr>
          <a:xfrm rot="10800000" flipH="1">
            <a:off x="1989919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ular Arrow 43">
            <a:extLst>
              <a:ext uri="{FF2B5EF4-FFF2-40B4-BE49-F238E27FC236}">
                <a16:creationId xmlns:a16="http://schemas.microsoft.com/office/drawing/2014/main" id="{3B440A6D-2A93-2144-A6C6-894822504660}"/>
              </a:ext>
            </a:extLst>
          </p:cNvPr>
          <p:cNvSpPr/>
          <p:nvPr/>
        </p:nvSpPr>
        <p:spPr>
          <a:xfrm rot="10800000" flipH="1">
            <a:off x="2455186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00D367A8-5998-134B-9AEB-6DC98F9CCEFD}"/>
              </a:ext>
            </a:extLst>
          </p:cNvPr>
          <p:cNvSpPr/>
          <p:nvPr/>
        </p:nvSpPr>
        <p:spPr>
          <a:xfrm rot="10800000" flipH="1">
            <a:off x="2913282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5394A25E-CC4B-BF47-9805-BD4281604F48}"/>
              </a:ext>
            </a:extLst>
          </p:cNvPr>
          <p:cNvSpPr/>
          <p:nvPr/>
        </p:nvSpPr>
        <p:spPr>
          <a:xfrm rot="10800000" flipH="1">
            <a:off x="3378549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E4C6DCD3-8A4E-C443-B01C-3B948E043F7C}"/>
              </a:ext>
            </a:extLst>
          </p:cNvPr>
          <p:cNvSpPr/>
          <p:nvPr/>
        </p:nvSpPr>
        <p:spPr>
          <a:xfrm rot="10800000" flipH="1">
            <a:off x="3836646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32A1D264-1C38-2B43-B59F-519E364BEC50}"/>
              </a:ext>
            </a:extLst>
          </p:cNvPr>
          <p:cNvSpPr/>
          <p:nvPr/>
        </p:nvSpPr>
        <p:spPr>
          <a:xfrm rot="10800000" flipH="1">
            <a:off x="4301913" y="5955080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1279FCBC-EE1E-FB45-A33D-F86E37A85B75}"/>
              </a:ext>
            </a:extLst>
          </p:cNvPr>
          <p:cNvSpPr/>
          <p:nvPr/>
        </p:nvSpPr>
        <p:spPr>
          <a:xfrm rot="10800000" flipH="1">
            <a:off x="4767179" y="5951528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A6C1EF5B-5463-A947-98CC-A9D2BCFF8BA1}"/>
              </a:ext>
            </a:extLst>
          </p:cNvPr>
          <p:cNvSpPr/>
          <p:nvPr/>
        </p:nvSpPr>
        <p:spPr>
          <a:xfrm rot="10800000" flipH="1">
            <a:off x="5232446" y="5951528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9130E71D-95D6-8042-90DA-C90401A69A9C}"/>
              </a:ext>
            </a:extLst>
          </p:cNvPr>
          <p:cNvSpPr/>
          <p:nvPr/>
        </p:nvSpPr>
        <p:spPr>
          <a:xfrm rot="10800000" flipH="1">
            <a:off x="6921903" y="5223401"/>
            <a:ext cx="2619230" cy="1646237"/>
          </a:xfrm>
          <a:prstGeom prst="circularArrow">
            <a:avLst>
              <a:gd name="adj1" fmla="val 1815"/>
              <a:gd name="adj2" fmla="val 484362"/>
              <a:gd name="adj3" fmla="val 20352730"/>
              <a:gd name="adj4" fmla="val 11781206"/>
              <a:gd name="adj5" fmla="val 66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ircular Arrow 57">
            <a:extLst>
              <a:ext uri="{FF2B5EF4-FFF2-40B4-BE49-F238E27FC236}">
                <a16:creationId xmlns:a16="http://schemas.microsoft.com/office/drawing/2014/main" id="{D5D39841-E2C5-7548-8083-3E84DF26AF07}"/>
              </a:ext>
            </a:extLst>
          </p:cNvPr>
          <p:cNvSpPr/>
          <p:nvPr/>
        </p:nvSpPr>
        <p:spPr>
          <a:xfrm rot="10800000" flipH="1">
            <a:off x="9315762" y="5731248"/>
            <a:ext cx="1061676" cy="999876"/>
          </a:xfrm>
          <a:prstGeom prst="circularArrow">
            <a:avLst>
              <a:gd name="adj1" fmla="val 2666"/>
              <a:gd name="adj2" fmla="val 699167"/>
              <a:gd name="adj3" fmla="val 20337868"/>
              <a:gd name="adj4" fmla="val 11781206"/>
              <a:gd name="adj5" fmla="val 66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ircular Arrow 58">
            <a:extLst>
              <a:ext uri="{FF2B5EF4-FFF2-40B4-BE49-F238E27FC236}">
                <a16:creationId xmlns:a16="http://schemas.microsoft.com/office/drawing/2014/main" id="{39C46A5D-D90C-7349-8F6F-072AABF0C658}"/>
              </a:ext>
            </a:extLst>
          </p:cNvPr>
          <p:cNvSpPr/>
          <p:nvPr/>
        </p:nvSpPr>
        <p:spPr>
          <a:xfrm rot="10800000">
            <a:off x="7311350" y="4903850"/>
            <a:ext cx="3160287" cy="2022438"/>
          </a:xfrm>
          <a:prstGeom prst="circularArrow">
            <a:avLst>
              <a:gd name="adj1" fmla="val 1187"/>
              <a:gd name="adj2" fmla="val 365361"/>
              <a:gd name="adj3" fmla="val 20142230"/>
              <a:gd name="adj4" fmla="val 11812529"/>
              <a:gd name="adj5" fmla="val 41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1F2769B1-787E-B042-9F3D-5FBBC1126CC1}"/>
              </a:ext>
            </a:extLst>
          </p:cNvPr>
          <p:cNvSpPr/>
          <p:nvPr/>
        </p:nvSpPr>
        <p:spPr>
          <a:xfrm rot="10800000" flipH="1">
            <a:off x="7461164" y="5381332"/>
            <a:ext cx="1149436" cy="1245001"/>
          </a:xfrm>
          <a:prstGeom prst="circularArrow">
            <a:avLst>
              <a:gd name="adj1" fmla="val 2082"/>
              <a:gd name="adj2" fmla="val 484362"/>
              <a:gd name="adj3" fmla="val 18981437"/>
              <a:gd name="adj4" fmla="val 13164367"/>
              <a:gd name="adj5" fmla="val 44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306073DE-B72C-F44D-A9D3-8348FC5277A2}"/>
              </a:ext>
            </a:extLst>
          </p:cNvPr>
          <p:cNvSpPr/>
          <p:nvPr/>
        </p:nvSpPr>
        <p:spPr>
          <a:xfrm rot="10800000" flipH="1">
            <a:off x="8331592" y="5313874"/>
            <a:ext cx="1627693" cy="1362019"/>
          </a:xfrm>
          <a:prstGeom prst="circularArrow">
            <a:avLst>
              <a:gd name="adj1" fmla="val 2516"/>
              <a:gd name="adj2" fmla="val 798581"/>
              <a:gd name="adj3" fmla="val 19216706"/>
              <a:gd name="adj4" fmla="val 12602396"/>
              <a:gd name="adj5" fmla="val 36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3BE62E3D-6A1F-5E45-B7D0-0244D015C871}"/>
              </a:ext>
            </a:extLst>
          </p:cNvPr>
          <p:cNvSpPr/>
          <p:nvPr/>
        </p:nvSpPr>
        <p:spPr>
          <a:xfrm rot="10800000" flipH="1">
            <a:off x="9699163" y="5223402"/>
            <a:ext cx="2150827" cy="1646237"/>
          </a:xfrm>
          <a:prstGeom prst="circularArrow">
            <a:avLst>
              <a:gd name="adj1" fmla="val 1681"/>
              <a:gd name="adj2" fmla="val 484362"/>
              <a:gd name="adj3" fmla="val 20049312"/>
              <a:gd name="adj4" fmla="val 11781206"/>
              <a:gd name="adj5" fmla="val 44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Circular Arrow 63">
            <a:extLst>
              <a:ext uri="{FF2B5EF4-FFF2-40B4-BE49-F238E27FC236}">
                <a16:creationId xmlns:a16="http://schemas.microsoft.com/office/drawing/2014/main" id="{0D692D3B-58B5-CF46-8864-3FD9C65358FE}"/>
              </a:ext>
            </a:extLst>
          </p:cNvPr>
          <p:cNvSpPr/>
          <p:nvPr/>
        </p:nvSpPr>
        <p:spPr>
          <a:xfrm rot="10800000">
            <a:off x="8689703" y="4903851"/>
            <a:ext cx="3160287" cy="2022438"/>
          </a:xfrm>
          <a:prstGeom prst="circularArrow">
            <a:avLst>
              <a:gd name="adj1" fmla="val 1187"/>
              <a:gd name="adj2" fmla="val 365361"/>
              <a:gd name="adj3" fmla="val 20142230"/>
              <a:gd name="adj4" fmla="val 11812529"/>
              <a:gd name="adj5" fmla="val 41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Circular Arrow 64">
            <a:extLst>
              <a:ext uri="{FF2B5EF4-FFF2-40B4-BE49-F238E27FC236}">
                <a16:creationId xmlns:a16="http://schemas.microsoft.com/office/drawing/2014/main" id="{E2670E89-05B6-794A-9D81-BF444FB47444}"/>
              </a:ext>
            </a:extLst>
          </p:cNvPr>
          <p:cNvSpPr/>
          <p:nvPr/>
        </p:nvSpPr>
        <p:spPr>
          <a:xfrm rot="10800000">
            <a:off x="7937409" y="5749022"/>
            <a:ext cx="1050988" cy="999876"/>
          </a:xfrm>
          <a:prstGeom prst="circularArrow">
            <a:avLst>
              <a:gd name="adj1" fmla="val 2666"/>
              <a:gd name="adj2" fmla="val 699167"/>
              <a:gd name="adj3" fmla="val 20337868"/>
              <a:gd name="adj4" fmla="val 11781206"/>
              <a:gd name="adj5" fmla="val 66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31626013-64BA-3246-A465-466B2E45603D}"/>
              </a:ext>
            </a:extLst>
          </p:cNvPr>
          <p:cNvSpPr/>
          <p:nvPr/>
        </p:nvSpPr>
        <p:spPr>
          <a:xfrm rot="10800000" flipH="1">
            <a:off x="7921110" y="4941192"/>
            <a:ext cx="2998375" cy="2022438"/>
          </a:xfrm>
          <a:prstGeom prst="circularArrow">
            <a:avLst>
              <a:gd name="adj1" fmla="val 1206"/>
              <a:gd name="adj2" fmla="val 365361"/>
              <a:gd name="adj3" fmla="val 20332505"/>
              <a:gd name="adj4" fmla="val 11812529"/>
              <a:gd name="adj5" fmla="val 28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ircular Arrow 66">
            <a:extLst>
              <a:ext uri="{FF2B5EF4-FFF2-40B4-BE49-F238E27FC236}">
                <a16:creationId xmlns:a16="http://schemas.microsoft.com/office/drawing/2014/main" id="{E087555E-A120-C141-9C28-DEB4E56A0171}"/>
              </a:ext>
            </a:extLst>
          </p:cNvPr>
          <p:cNvSpPr/>
          <p:nvPr/>
        </p:nvSpPr>
        <p:spPr>
          <a:xfrm rot="10800000" flipH="1">
            <a:off x="10733090" y="5997471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06A82-254D-1C41-B1B5-1A14AD86D92D}"/>
              </a:ext>
            </a:extLst>
          </p:cNvPr>
          <p:cNvGrpSpPr/>
          <p:nvPr/>
        </p:nvGrpSpPr>
        <p:grpSpPr>
          <a:xfrm>
            <a:off x="5398959" y="317639"/>
            <a:ext cx="1393591" cy="899160"/>
            <a:chOff x="5258669" y="2286000"/>
            <a:chExt cx="1393591" cy="8991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563590-0ACA-CF4D-96AA-DE88B9E37D11}"/>
                </a:ext>
              </a:extLst>
            </p:cNvPr>
            <p:cNvCxnSpPr/>
            <p:nvPr/>
          </p:nvCxnSpPr>
          <p:spPr>
            <a:xfrm>
              <a:off x="5270099" y="228600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B3472D-1B8C-A64C-90D2-6EC509D21F61}"/>
                </a:ext>
              </a:extLst>
            </p:cNvPr>
            <p:cNvCxnSpPr/>
            <p:nvPr/>
          </p:nvCxnSpPr>
          <p:spPr>
            <a:xfrm>
              <a:off x="5270099" y="244983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0619B1-3EAA-C64C-AE40-981B33D10538}"/>
                </a:ext>
              </a:extLst>
            </p:cNvPr>
            <p:cNvCxnSpPr/>
            <p:nvPr/>
          </p:nvCxnSpPr>
          <p:spPr>
            <a:xfrm>
              <a:off x="5270099" y="263652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7D91183-5BE0-0A4F-88FA-9AE1A0164497}"/>
                </a:ext>
              </a:extLst>
            </p:cNvPr>
            <p:cNvCxnSpPr/>
            <p:nvPr/>
          </p:nvCxnSpPr>
          <p:spPr>
            <a:xfrm>
              <a:off x="5270099" y="281940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3D500C8-BCFE-D140-A1F7-A9572BA9B457}"/>
                </a:ext>
              </a:extLst>
            </p:cNvPr>
            <p:cNvCxnSpPr/>
            <p:nvPr/>
          </p:nvCxnSpPr>
          <p:spPr>
            <a:xfrm>
              <a:off x="5270099" y="301371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A7F5294-6199-184E-901F-730E69245A45}"/>
                </a:ext>
              </a:extLst>
            </p:cNvPr>
            <p:cNvCxnSpPr/>
            <p:nvPr/>
          </p:nvCxnSpPr>
          <p:spPr>
            <a:xfrm>
              <a:off x="5258669" y="318516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8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08D-18F2-4742-B63E-2F307C8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Then Row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D56E2-F30F-414D-B05C-C72403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9E8C2FF-22E7-9245-BB33-999F2782DD45}"/>
              </a:ext>
            </a:extLst>
          </p:cNvPr>
          <p:cNvGraphicFramePr>
            <a:graphicFrameLocks noGrp="1"/>
          </p:cNvGraphicFramePr>
          <p:nvPr/>
        </p:nvGraphicFramePr>
        <p:xfrm>
          <a:off x="1835523" y="1512192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13AC72B-EE38-EF42-9961-D69EB36EEE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839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38A3FF2-F5FA-5A4C-82F5-6E7A5833286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1697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E44ADC4-817E-864A-8653-6169E8FB12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82147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5A79F39-4BDC-6C49-87BE-D4D02FFE0DD3}"/>
              </a:ext>
            </a:extLst>
          </p:cNvPr>
          <p:cNvSpPr txBox="1"/>
          <p:nvPr/>
        </p:nvSpPr>
        <p:spPr>
          <a:xfrm>
            <a:off x="291063" y="453953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B7D34-FE19-3446-BAC5-0535033FAC19}"/>
              </a:ext>
            </a:extLst>
          </p:cNvPr>
          <p:cNvSpPr txBox="1"/>
          <p:nvPr/>
        </p:nvSpPr>
        <p:spPr>
          <a:xfrm>
            <a:off x="-45055" y="521372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42F9E-18A4-884F-A6A0-2BF900BDA91D}"/>
              </a:ext>
            </a:extLst>
          </p:cNvPr>
          <p:cNvSpPr txBox="1"/>
          <p:nvPr/>
        </p:nvSpPr>
        <p:spPr>
          <a:xfrm>
            <a:off x="62218" y="5865406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12AB81E3-FFC0-774A-9AF1-81DA40DBCD78}"/>
              </a:ext>
            </a:extLst>
          </p:cNvPr>
          <p:cNvGraphicFramePr>
            <a:graphicFrameLocks noGrp="1"/>
          </p:cNvGraphicFramePr>
          <p:nvPr/>
        </p:nvGraphicFramePr>
        <p:xfrm>
          <a:off x="7613279" y="1512192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AC96A337-C617-CC46-B102-C4A378D3FBAE}"/>
              </a:ext>
            </a:extLst>
          </p:cNvPr>
          <p:cNvGraphicFramePr>
            <a:graphicFrameLocks noGrp="1"/>
          </p:cNvGraphicFramePr>
          <p:nvPr/>
        </p:nvGraphicFramePr>
        <p:xfrm>
          <a:off x="6871737" y="448399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16E31DC1-ED35-FD42-9BCA-309E62463C89}"/>
              </a:ext>
            </a:extLst>
          </p:cNvPr>
          <p:cNvGraphicFramePr>
            <a:graphicFrameLocks noGrp="1"/>
          </p:cNvGraphicFramePr>
          <p:nvPr/>
        </p:nvGraphicFramePr>
        <p:xfrm>
          <a:off x="6871737" y="582147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064230C3-055E-054E-BA8E-91CCFCEA237A}"/>
              </a:ext>
            </a:extLst>
          </p:cNvPr>
          <p:cNvGraphicFramePr>
            <a:graphicFrameLocks noGrp="1"/>
          </p:cNvGraphicFramePr>
          <p:nvPr/>
        </p:nvGraphicFramePr>
        <p:xfrm>
          <a:off x="6871737" y="5152732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39CCE5B-C0F1-0B49-ADD4-4F3F63B70364}"/>
              </a:ext>
            </a:extLst>
          </p:cNvPr>
          <p:cNvSpPr txBox="1"/>
          <p:nvPr/>
        </p:nvSpPr>
        <p:spPr>
          <a:xfrm>
            <a:off x="5988481" y="452785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CFEFF-850F-4F44-AE6F-EE2C407DCF21}"/>
              </a:ext>
            </a:extLst>
          </p:cNvPr>
          <p:cNvSpPr txBox="1"/>
          <p:nvPr/>
        </p:nvSpPr>
        <p:spPr>
          <a:xfrm>
            <a:off x="6324599" y="520781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AEA69A-428D-DB44-A472-498A5FD84769}"/>
              </a:ext>
            </a:extLst>
          </p:cNvPr>
          <p:cNvSpPr txBox="1"/>
          <p:nvPr/>
        </p:nvSpPr>
        <p:spPr>
          <a:xfrm>
            <a:off x="6095755" y="5861854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319E5E0C-DFE8-0647-A1D6-2D5CE43644FC}"/>
              </a:ext>
            </a:extLst>
          </p:cNvPr>
          <p:cNvSpPr/>
          <p:nvPr/>
        </p:nvSpPr>
        <p:spPr>
          <a:xfrm rot="10800000" flipH="1">
            <a:off x="7100092" y="5958632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A03506E8-1452-F845-8D3F-03CADBD4DE80}"/>
              </a:ext>
            </a:extLst>
          </p:cNvPr>
          <p:cNvSpPr/>
          <p:nvPr/>
        </p:nvSpPr>
        <p:spPr>
          <a:xfrm rot="10800000" flipH="1">
            <a:off x="7579906" y="5958633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8AD3D978-B178-BA4A-8C1C-777FB743E728}"/>
              </a:ext>
            </a:extLst>
          </p:cNvPr>
          <p:cNvSpPr/>
          <p:nvPr/>
        </p:nvSpPr>
        <p:spPr>
          <a:xfrm rot="10800000" flipH="1">
            <a:off x="8037909" y="5966784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6AD59B3F-DCC7-2B4C-A701-C4063B692C49}"/>
              </a:ext>
            </a:extLst>
          </p:cNvPr>
          <p:cNvSpPr/>
          <p:nvPr/>
        </p:nvSpPr>
        <p:spPr>
          <a:xfrm rot="10800000" flipH="1">
            <a:off x="8495913" y="5974936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D28CA073-3E7A-E449-BC10-C01261958911}"/>
              </a:ext>
            </a:extLst>
          </p:cNvPr>
          <p:cNvSpPr/>
          <p:nvPr/>
        </p:nvSpPr>
        <p:spPr>
          <a:xfrm rot="10800000" flipH="1">
            <a:off x="8943535" y="5974936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05311293-0A63-E640-82B3-ABE300B1DF5F}"/>
              </a:ext>
            </a:extLst>
          </p:cNvPr>
          <p:cNvSpPr/>
          <p:nvPr/>
        </p:nvSpPr>
        <p:spPr>
          <a:xfrm rot="10800000" flipH="1">
            <a:off x="9412969" y="5974936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9EB602D0-1906-6C40-B489-BF063E17F28B}"/>
              </a:ext>
            </a:extLst>
          </p:cNvPr>
          <p:cNvSpPr/>
          <p:nvPr/>
        </p:nvSpPr>
        <p:spPr>
          <a:xfrm rot="10800000" flipH="1">
            <a:off x="9880884" y="5974936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>
            <a:extLst>
              <a:ext uri="{FF2B5EF4-FFF2-40B4-BE49-F238E27FC236}">
                <a16:creationId xmlns:a16="http://schemas.microsoft.com/office/drawing/2014/main" id="{696735CE-D312-9848-9A67-760ACE7EE1AA}"/>
              </a:ext>
            </a:extLst>
          </p:cNvPr>
          <p:cNvSpPr/>
          <p:nvPr/>
        </p:nvSpPr>
        <p:spPr>
          <a:xfrm rot="10800000" flipH="1">
            <a:off x="10350318" y="5978214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D9E9A801-8E8F-0E4B-BACE-68664F069FB8}"/>
              </a:ext>
            </a:extLst>
          </p:cNvPr>
          <p:cNvSpPr/>
          <p:nvPr/>
        </p:nvSpPr>
        <p:spPr>
          <a:xfrm rot="10800000" flipH="1">
            <a:off x="10807642" y="5981493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ircular Arrow 32">
            <a:extLst>
              <a:ext uri="{FF2B5EF4-FFF2-40B4-BE49-F238E27FC236}">
                <a16:creationId xmlns:a16="http://schemas.microsoft.com/office/drawing/2014/main" id="{1D2E6068-4562-1A43-A4E5-F5B55AC29956}"/>
              </a:ext>
            </a:extLst>
          </p:cNvPr>
          <p:cNvSpPr/>
          <p:nvPr/>
        </p:nvSpPr>
        <p:spPr>
          <a:xfrm rot="10800000" flipH="1">
            <a:off x="11264966" y="5981494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ircular Arrow 34">
            <a:extLst>
              <a:ext uri="{FF2B5EF4-FFF2-40B4-BE49-F238E27FC236}">
                <a16:creationId xmlns:a16="http://schemas.microsoft.com/office/drawing/2014/main" id="{B77E532E-58D8-544A-8BDA-46C7B6A2BA16}"/>
              </a:ext>
            </a:extLst>
          </p:cNvPr>
          <p:cNvSpPr/>
          <p:nvPr/>
        </p:nvSpPr>
        <p:spPr>
          <a:xfrm rot="10800000" flipH="1">
            <a:off x="965873" y="5802228"/>
            <a:ext cx="1602945" cy="1067202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772513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62FF46C4-9842-714D-B858-6A901F72ED3A}"/>
              </a:ext>
            </a:extLst>
          </p:cNvPr>
          <p:cNvSpPr/>
          <p:nvPr/>
        </p:nvSpPr>
        <p:spPr>
          <a:xfrm rot="10800000" flipH="1">
            <a:off x="2440942" y="5790798"/>
            <a:ext cx="2392336" cy="1067202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880716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ular Arrow 39">
            <a:extLst>
              <a:ext uri="{FF2B5EF4-FFF2-40B4-BE49-F238E27FC236}">
                <a16:creationId xmlns:a16="http://schemas.microsoft.com/office/drawing/2014/main" id="{4BB68AD5-9E28-244E-8CB2-E65E0444C3CE}"/>
              </a:ext>
            </a:extLst>
          </p:cNvPr>
          <p:cNvSpPr/>
          <p:nvPr/>
        </p:nvSpPr>
        <p:spPr>
          <a:xfrm rot="10800000">
            <a:off x="2837152" y="5836194"/>
            <a:ext cx="1880628" cy="930677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772513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Circular Arrow 40">
            <a:extLst>
              <a:ext uri="{FF2B5EF4-FFF2-40B4-BE49-F238E27FC236}">
                <a16:creationId xmlns:a16="http://schemas.microsoft.com/office/drawing/2014/main" id="{74F86E61-88E2-594B-8662-8B721478077D}"/>
              </a:ext>
            </a:extLst>
          </p:cNvPr>
          <p:cNvSpPr/>
          <p:nvPr/>
        </p:nvSpPr>
        <p:spPr>
          <a:xfrm rot="10800000" flipH="1">
            <a:off x="2855228" y="5779369"/>
            <a:ext cx="1485460" cy="1067202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772513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ular Arrow 41">
            <a:extLst>
              <a:ext uri="{FF2B5EF4-FFF2-40B4-BE49-F238E27FC236}">
                <a16:creationId xmlns:a16="http://schemas.microsoft.com/office/drawing/2014/main" id="{9437104B-853F-714D-BCB1-842C6F7FF3A1}"/>
              </a:ext>
            </a:extLst>
          </p:cNvPr>
          <p:cNvSpPr/>
          <p:nvPr/>
        </p:nvSpPr>
        <p:spPr>
          <a:xfrm rot="10800000">
            <a:off x="1406819" y="5891009"/>
            <a:ext cx="2810649" cy="989850"/>
          </a:xfrm>
          <a:prstGeom prst="circularArrow">
            <a:avLst>
              <a:gd name="adj1" fmla="val 3272"/>
              <a:gd name="adj2" fmla="val 502044"/>
              <a:gd name="adj3" fmla="val 21184152"/>
              <a:gd name="adj4" fmla="val 10772513"/>
              <a:gd name="adj5" fmla="val 130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3521B512-F11D-1341-BE30-60EA5E143C07}"/>
              </a:ext>
            </a:extLst>
          </p:cNvPr>
          <p:cNvSpPr/>
          <p:nvPr/>
        </p:nvSpPr>
        <p:spPr>
          <a:xfrm rot="10800000" flipH="1">
            <a:off x="1527967" y="5767942"/>
            <a:ext cx="1932604" cy="1067202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880716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ular Arrow 43">
            <a:extLst>
              <a:ext uri="{FF2B5EF4-FFF2-40B4-BE49-F238E27FC236}">
                <a16:creationId xmlns:a16="http://schemas.microsoft.com/office/drawing/2014/main" id="{4932B5A4-C2F2-6044-B4E2-773026656FBC}"/>
              </a:ext>
            </a:extLst>
          </p:cNvPr>
          <p:cNvSpPr/>
          <p:nvPr/>
        </p:nvSpPr>
        <p:spPr>
          <a:xfrm rot="10800000">
            <a:off x="1955990" y="5779374"/>
            <a:ext cx="1347391" cy="1067202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772513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E5E3F003-E9FE-2740-AA09-5AC3858B3BA7}"/>
              </a:ext>
            </a:extLst>
          </p:cNvPr>
          <p:cNvSpPr/>
          <p:nvPr/>
        </p:nvSpPr>
        <p:spPr>
          <a:xfrm rot="10800000" flipH="1">
            <a:off x="2021028" y="5767942"/>
            <a:ext cx="3269573" cy="1067202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880716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08E0C47B-449C-AE45-B6A0-8A047AADBB6F}"/>
              </a:ext>
            </a:extLst>
          </p:cNvPr>
          <p:cNvSpPr/>
          <p:nvPr/>
        </p:nvSpPr>
        <p:spPr>
          <a:xfrm rot="10800000" flipH="1">
            <a:off x="5182156" y="6012162"/>
            <a:ext cx="502920" cy="640080"/>
          </a:xfrm>
          <a:prstGeom prst="circularArrow">
            <a:avLst>
              <a:gd name="adj1" fmla="val 7492"/>
              <a:gd name="adj2" fmla="val 1229154"/>
              <a:gd name="adj3" fmla="val 20364529"/>
              <a:gd name="adj4" fmla="val 11180503"/>
              <a:gd name="adj5" fmla="val 112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59956314-3B37-CD42-B8C0-92F0E12CE7CE}"/>
              </a:ext>
            </a:extLst>
          </p:cNvPr>
          <p:cNvSpPr/>
          <p:nvPr/>
        </p:nvSpPr>
        <p:spPr>
          <a:xfrm rot="10800000">
            <a:off x="3788333" y="5887394"/>
            <a:ext cx="1880628" cy="930677"/>
          </a:xfrm>
          <a:prstGeom prst="circularArrow">
            <a:avLst>
              <a:gd name="adj1" fmla="val 3843"/>
              <a:gd name="adj2" fmla="val 687680"/>
              <a:gd name="adj3" fmla="val 20947154"/>
              <a:gd name="adj4" fmla="val 10772513"/>
              <a:gd name="adj5" fmla="val 9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192CFB-6B23-8C4A-A69E-FBA2C6B26337}"/>
              </a:ext>
            </a:extLst>
          </p:cNvPr>
          <p:cNvGrpSpPr/>
          <p:nvPr/>
        </p:nvGrpSpPr>
        <p:grpSpPr>
          <a:xfrm rot="5400000">
            <a:off x="5352609" y="544313"/>
            <a:ext cx="1393591" cy="899160"/>
            <a:chOff x="5258669" y="2286000"/>
            <a:chExt cx="1393591" cy="89916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7946C73-FC38-1D42-A1CA-1B3395AD6748}"/>
                </a:ext>
              </a:extLst>
            </p:cNvPr>
            <p:cNvCxnSpPr/>
            <p:nvPr/>
          </p:nvCxnSpPr>
          <p:spPr>
            <a:xfrm>
              <a:off x="5270099" y="228600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1FF4895-AACF-9346-8B47-90FA6A58CB4D}"/>
                </a:ext>
              </a:extLst>
            </p:cNvPr>
            <p:cNvCxnSpPr/>
            <p:nvPr/>
          </p:nvCxnSpPr>
          <p:spPr>
            <a:xfrm>
              <a:off x="5270099" y="244983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823FB13-9E55-4749-939A-AF39B249FF58}"/>
                </a:ext>
              </a:extLst>
            </p:cNvPr>
            <p:cNvCxnSpPr/>
            <p:nvPr/>
          </p:nvCxnSpPr>
          <p:spPr>
            <a:xfrm>
              <a:off x="5270099" y="263652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C80C751-E325-7F43-9617-85AA40932BD9}"/>
                </a:ext>
              </a:extLst>
            </p:cNvPr>
            <p:cNvCxnSpPr/>
            <p:nvPr/>
          </p:nvCxnSpPr>
          <p:spPr>
            <a:xfrm>
              <a:off x="5270099" y="281940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A3F9ABC-E454-0C40-B242-F59207AA21F2}"/>
                </a:ext>
              </a:extLst>
            </p:cNvPr>
            <p:cNvCxnSpPr/>
            <p:nvPr/>
          </p:nvCxnSpPr>
          <p:spPr>
            <a:xfrm>
              <a:off x="5270099" y="301371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A348BD-C812-8045-AB92-E5F065344802}"/>
                </a:ext>
              </a:extLst>
            </p:cNvPr>
            <p:cNvCxnSpPr/>
            <p:nvPr/>
          </p:nvCxnSpPr>
          <p:spPr>
            <a:xfrm>
              <a:off x="5258669" y="3185160"/>
              <a:ext cx="138216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0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3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08D-18F2-4742-B63E-2F307C8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Format Example, CSC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412B-B0D4-0D4B-BBC9-2337CF5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9E8C2FF-22E7-9245-BB33-999F2782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7171"/>
              </p:ext>
            </p:extLst>
          </p:nvPr>
        </p:nvGraphicFramePr>
        <p:xfrm>
          <a:off x="0" y="1346656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13AC72B-EE38-EF42-9961-D69EB36E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59297"/>
              </p:ext>
            </p:extLst>
          </p:nvPr>
        </p:nvGraphicFramePr>
        <p:xfrm>
          <a:off x="6096000" y="1714299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E44ADC4-817E-864A-8653-6169E8FB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64813"/>
              </p:ext>
            </p:extLst>
          </p:nvPr>
        </p:nvGraphicFramePr>
        <p:xfrm>
          <a:off x="6096000" y="3051779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459BFA37-2DC1-8944-83BD-B9BB7DCB8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10654"/>
              </p:ext>
            </p:extLst>
          </p:nvPr>
        </p:nvGraphicFramePr>
        <p:xfrm>
          <a:off x="6096000" y="2383039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9F9790-0352-E947-A135-6227284D2BB7}"/>
              </a:ext>
            </a:extLst>
          </p:cNvPr>
          <p:cNvSpPr txBox="1"/>
          <p:nvPr/>
        </p:nvSpPr>
        <p:spPr>
          <a:xfrm>
            <a:off x="5212744" y="1758166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85EF79-98A6-5A48-943B-223C95BEBDB2}"/>
              </a:ext>
            </a:extLst>
          </p:cNvPr>
          <p:cNvSpPr txBox="1"/>
          <p:nvPr/>
        </p:nvSpPr>
        <p:spPr>
          <a:xfrm>
            <a:off x="5548862" y="2438125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9EAB9-E858-E74B-97E3-66DD13E6B89C}"/>
              </a:ext>
            </a:extLst>
          </p:cNvPr>
          <p:cNvSpPr txBox="1"/>
          <p:nvPr/>
        </p:nvSpPr>
        <p:spPr>
          <a:xfrm>
            <a:off x="5320018" y="3092161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2EBE4611-3B70-8C4A-A9C2-F7678C1E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71184"/>
              </p:ext>
            </p:extLst>
          </p:nvPr>
        </p:nvGraphicFramePr>
        <p:xfrm>
          <a:off x="6096000" y="4299307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3377F744-28B9-1548-ACDA-BBBDED00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07137"/>
              </p:ext>
            </p:extLst>
          </p:nvPr>
        </p:nvGraphicFramePr>
        <p:xfrm>
          <a:off x="6096000" y="5861959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BAFACA1-06CE-1B4F-964A-57CD10676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1492"/>
              </p:ext>
            </p:extLst>
          </p:nvPr>
        </p:nvGraphicFramePr>
        <p:xfrm>
          <a:off x="6096000" y="5193219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402A15-B7C5-0446-B5B7-88D441C8C0E7}"/>
              </a:ext>
            </a:extLst>
          </p:cNvPr>
          <p:cNvSpPr txBox="1"/>
          <p:nvPr/>
        </p:nvSpPr>
        <p:spPr>
          <a:xfrm>
            <a:off x="4507424" y="4332855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 indices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4E4114-A72D-DF43-A705-C120EE16BFAD}"/>
              </a:ext>
            </a:extLst>
          </p:cNvPr>
          <p:cNvSpPr txBox="1"/>
          <p:nvPr/>
        </p:nvSpPr>
        <p:spPr>
          <a:xfrm>
            <a:off x="5548863" y="524515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CCD0EB-7E8B-164F-AB96-3A108EE5AA6B}"/>
              </a:ext>
            </a:extLst>
          </p:cNvPr>
          <p:cNvSpPr txBox="1"/>
          <p:nvPr/>
        </p:nvSpPr>
        <p:spPr>
          <a:xfrm>
            <a:off x="5320018" y="5892805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64A93-E779-6440-AA86-5A65EE9E9AB7}"/>
              </a:ext>
            </a:extLst>
          </p:cNvPr>
          <p:cNvCxnSpPr>
            <a:cxnSpLocks/>
          </p:cNvCxnSpPr>
          <p:nvPr/>
        </p:nvCxnSpPr>
        <p:spPr>
          <a:xfrm>
            <a:off x="6326412" y="4766167"/>
            <a:ext cx="0" cy="424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845EB-F008-7C4D-B6A2-A028284F821A}"/>
              </a:ext>
            </a:extLst>
          </p:cNvPr>
          <p:cNvCxnSpPr>
            <a:cxnSpLocks/>
          </p:cNvCxnSpPr>
          <p:nvPr/>
        </p:nvCxnSpPr>
        <p:spPr>
          <a:xfrm>
            <a:off x="6797192" y="4766167"/>
            <a:ext cx="863125" cy="4242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AC8D72-DC94-5E4A-A92F-3A157301B9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240812" y="4766167"/>
            <a:ext cx="1369788" cy="427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420B8C-447B-1143-9CFC-31C44BDE2C00}"/>
              </a:ext>
            </a:extLst>
          </p:cNvPr>
          <p:cNvCxnSpPr>
            <a:cxnSpLocks/>
          </p:cNvCxnSpPr>
          <p:nvPr/>
        </p:nvCxnSpPr>
        <p:spPr>
          <a:xfrm>
            <a:off x="7684432" y="4766167"/>
            <a:ext cx="1852336" cy="451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0F2935-499F-BC43-A455-98D70D7B0748}"/>
              </a:ext>
            </a:extLst>
          </p:cNvPr>
          <p:cNvCxnSpPr>
            <a:cxnSpLocks/>
          </p:cNvCxnSpPr>
          <p:nvPr/>
        </p:nvCxnSpPr>
        <p:spPr>
          <a:xfrm>
            <a:off x="8153702" y="4772693"/>
            <a:ext cx="2270306" cy="435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77A249-BD82-854B-846D-20ABE05AB225}"/>
              </a:ext>
            </a:extLst>
          </p:cNvPr>
          <p:cNvCxnSpPr>
            <a:cxnSpLocks/>
          </p:cNvCxnSpPr>
          <p:nvPr/>
        </p:nvCxnSpPr>
        <p:spPr>
          <a:xfrm>
            <a:off x="8596465" y="4759284"/>
            <a:ext cx="2283840" cy="452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39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A08D-18F2-4742-B63E-2F307C8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Format Example, CSR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4763-949C-7340-B7F2-0463893C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9E8C2FF-22E7-9245-BB33-999F2782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04274"/>
              </p:ext>
            </p:extLst>
          </p:nvPr>
        </p:nvGraphicFramePr>
        <p:xfrm>
          <a:off x="20748" y="1690688"/>
          <a:ext cx="2743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82627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3479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1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073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13AC72B-EE38-EF42-9961-D69EB36E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74973"/>
              </p:ext>
            </p:extLst>
          </p:nvPr>
        </p:nvGraphicFramePr>
        <p:xfrm>
          <a:off x="6066028" y="1709921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38A3FF2-F5FA-5A4C-82F5-6E7A5833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3532"/>
              </p:ext>
            </p:extLst>
          </p:nvPr>
        </p:nvGraphicFramePr>
        <p:xfrm>
          <a:off x="6066028" y="2395721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E44ADC4-817E-864A-8653-6169E8FB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13257"/>
              </p:ext>
            </p:extLst>
          </p:nvPr>
        </p:nvGraphicFramePr>
        <p:xfrm>
          <a:off x="6066028" y="3047401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D1187E0-3CA4-0B48-B825-BE91C71E3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4837"/>
              </p:ext>
            </p:extLst>
          </p:nvPr>
        </p:nvGraphicFramePr>
        <p:xfrm>
          <a:off x="6087256" y="5204725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D9BB71A2-B67C-E743-8934-E88FB199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81193"/>
              </p:ext>
            </p:extLst>
          </p:nvPr>
        </p:nvGraphicFramePr>
        <p:xfrm>
          <a:off x="6087256" y="5857531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52098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363864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26910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27019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67566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833FF29-6627-9645-9832-C09FFE18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7822"/>
              </p:ext>
            </p:extLst>
          </p:nvPr>
        </p:nvGraphicFramePr>
        <p:xfrm>
          <a:off x="6087256" y="4295819"/>
          <a:ext cx="274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57536213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40704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80106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92302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100386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004152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888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815D04-8756-364F-9FF8-BBFF3B9ED43E}"/>
              </a:ext>
            </a:extLst>
          </p:cNvPr>
          <p:cNvCxnSpPr/>
          <p:nvPr/>
        </p:nvCxnSpPr>
        <p:spPr>
          <a:xfrm>
            <a:off x="6310575" y="4753019"/>
            <a:ext cx="0" cy="451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38D36-FB9E-7F45-97CB-AB9505BB63F3}"/>
              </a:ext>
            </a:extLst>
          </p:cNvPr>
          <p:cNvCxnSpPr/>
          <p:nvPr/>
        </p:nvCxnSpPr>
        <p:spPr>
          <a:xfrm>
            <a:off x="6781355" y="4753019"/>
            <a:ext cx="887240" cy="451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F1DC20-23BC-5146-905B-BF7EE9E2143C}"/>
              </a:ext>
            </a:extLst>
          </p:cNvPr>
          <p:cNvCxnSpPr/>
          <p:nvPr/>
        </p:nvCxnSpPr>
        <p:spPr>
          <a:xfrm>
            <a:off x="7224975" y="4753019"/>
            <a:ext cx="887240" cy="451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9F1021-9219-5F41-B12D-4B41B82076B2}"/>
              </a:ext>
            </a:extLst>
          </p:cNvPr>
          <p:cNvCxnSpPr>
            <a:cxnSpLocks/>
          </p:cNvCxnSpPr>
          <p:nvPr/>
        </p:nvCxnSpPr>
        <p:spPr>
          <a:xfrm>
            <a:off x="7668595" y="4753019"/>
            <a:ext cx="1852336" cy="451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C1DB75-E529-6E4C-9F8A-041DE3A35B19}"/>
              </a:ext>
            </a:extLst>
          </p:cNvPr>
          <p:cNvCxnSpPr>
            <a:cxnSpLocks/>
          </p:cNvCxnSpPr>
          <p:nvPr/>
        </p:nvCxnSpPr>
        <p:spPr>
          <a:xfrm>
            <a:off x="8137865" y="4759545"/>
            <a:ext cx="1772766" cy="445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A01398-C01E-5343-A588-79948589E8DF}"/>
              </a:ext>
            </a:extLst>
          </p:cNvPr>
          <p:cNvCxnSpPr>
            <a:cxnSpLocks/>
          </p:cNvCxnSpPr>
          <p:nvPr/>
        </p:nvCxnSpPr>
        <p:spPr>
          <a:xfrm>
            <a:off x="8580628" y="4746136"/>
            <a:ext cx="2283840" cy="452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A79F39-4BDC-6C49-87BE-D4D02FFE0DD3}"/>
              </a:ext>
            </a:extLst>
          </p:cNvPr>
          <p:cNvSpPr txBox="1"/>
          <p:nvPr/>
        </p:nvSpPr>
        <p:spPr>
          <a:xfrm>
            <a:off x="5518891" y="1765467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B7D34-FE19-3446-BAC5-0535033FAC19}"/>
              </a:ext>
            </a:extLst>
          </p:cNvPr>
          <p:cNvSpPr txBox="1"/>
          <p:nvPr/>
        </p:nvSpPr>
        <p:spPr>
          <a:xfrm>
            <a:off x="5182773" y="2439655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42F9E-18A4-884F-A6A0-2BF900BDA91D}"/>
              </a:ext>
            </a:extLst>
          </p:cNvPr>
          <p:cNvSpPr txBox="1"/>
          <p:nvPr/>
        </p:nvSpPr>
        <p:spPr>
          <a:xfrm>
            <a:off x="5290046" y="3091335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F20CD8-9FB5-964C-A72C-A43F09453541}"/>
              </a:ext>
            </a:extLst>
          </p:cNvPr>
          <p:cNvSpPr txBox="1"/>
          <p:nvPr/>
        </p:nvSpPr>
        <p:spPr>
          <a:xfrm>
            <a:off x="4834797" y="4350650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row indices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9462A-5801-2B4A-BF14-52470588CAB8}"/>
              </a:ext>
            </a:extLst>
          </p:cNvPr>
          <p:cNvSpPr txBox="1"/>
          <p:nvPr/>
        </p:nvSpPr>
        <p:spPr>
          <a:xfrm>
            <a:off x="5182772" y="5233395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column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5371E-6AEE-B648-8E93-A4A7D55A9E5A}"/>
              </a:ext>
            </a:extLst>
          </p:cNvPr>
          <p:cNvSpPr txBox="1"/>
          <p:nvPr/>
        </p:nvSpPr>
        <p:spPr>
          <a:xfrm>
            <a:off x="5290046" y="5901465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14616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F89E-F5FD-A947-9FB2-5B3AD4E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Sparse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F890-CAE1-8C4F-BB32-ACC6F8E8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Context: Good format choice for sparse apps impacts algorithmic complexity and memory performance</a:t>
            </a:r>
          </a:p>
          <a:p>
            <a:r>
              <a:rPr lang="en-US" dirty="0"/>
              <a:t>Problem: Parallel libraries couple data format, computation, schedule, and iteration space definitions too tightly for sparse apps</a:t>
            </a:r>
          </a:p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Q3.1: How do we extend the decoupling of data, operation, schedule, and iteration space to sparse codes while maintaining the idioms of the library?</a:t>
            </a:r>
          </a:p>
          <a:p>
            <a:pPr lvl="1"/>
            <a:r>
              <a:rPr lang="en-US" dirty="0"/>
              <a:t>Q3.2: How do we support efficient iteration through sparse data without the ability to rewrite the operation?</a:t>
            </a:r>
          </a:p>
          <a:p>
            <a:pPr lvl="1"/>
            <a:r>
              <a:rPr lang="en-US" dirty="0"/>
              <a:t>Q3.3: How do we formulate format selection as an ILP problem?</a:t>
            </a:r>
          </a:p>
          <a:p>
            <a:r>
              <a:rPr lang="en-US" dirty="0"/>
              <a:t>Proposed Answers:</a:t>
            </a:r>
          </a:p>
          <a:p>
            <a:pPr lvl="1"/>
            <a:r>
              <a:rPr lang="en-US" dirty="0"/>
              <a:t>A3.1: Symbolic iteration space API and format-agnostic computation description</a:t>
            </a:r>
          </a:p>
          <a:p>
            <a:pPr lvl="1"/>
            <a:r>
              <a:rPr lang="en-US" dirty="0"/>
              <a:t>A3.2: Dynamically selected indexing logic</a:t>
            </a:r>
          </a:p>
          <a:p>
            <a:pPr lvl="1"/>
            <a:r>
              <a:rPr lang="en-US" dirty="0"/>
              <a:t>A3.3: Sparsity metrics and asymptotic complexity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4D711A-2886-C54D-ABB3-B19D63D6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AF1855-7FAE-D240-89AB-65E7E8D9AE26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CFFF12D-B2BF-5D44-85FB-F36BA81679D2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05192C6F-698B-714F-88DD-D1E03D743D49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Q3.1: Decoupling</a:t>
              </a: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FC9A835-199C-204B-A5DD-AF6E97EA5A4E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Q3.2: Iteration</a:t>
              </a: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B906D1C-5453-584F-BC64-88038648B50B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Q3.3: ILP Formulation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6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C108-B187-A346-B119-257E6587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Iteration Spaces and Computation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59C4-1E57-5E4C-BECF-E2E4B1E5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690688"/>
            <a:ext cx="5181600" cy="192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for(j = 0; j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 A(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x(j);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9B12-2DBA-4A41-9585-FEB9DF63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29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83667B-757A-8B44-B30C-F68C285A5D49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FAEC13B-7444-1B4F-ADEA-41CEA8B6043D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2B1755-E49C-C343-A62D-320D45E25F2C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Q3.1: Decoupling</a:t>
              </a: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4763BFC9-3FB8-A84A-A5D2-5E035B01E7D6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Q3.2: Iteration</a:t>
              </a: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75B4667C-254B-A642-BF71-B0CE299B95AE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Q3.3: ILP Formulation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B1FE538-B0AA-B441-B14A-7B807945A4F6}"/>
              </a:ext>
            </a:extLst>
          </p:cNvPr>
          <p:cNvSpPr txBox="1"/>
          <p:nvPr/>
        </p:nvSpPr>
        <p:spPr>
          <a:xfrm rot="16200000">
            <a:off x="116254" y="246879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C9DB6DB-72FD-5B4C-BD12-111B69E1895C}"/>
              </a:ext>
            </a:extLst>
          </p:cNvPr>
          <p:cNvSpPr txBox="1">
            <a:spLocks/>
          </p:cNvSpPr>
          <p:nvPr/>
        </p:nvSpPr>
        <p:spPr>
          <a:xfrm>
            <a:off x="685798" y="4244678"/>
            <a:ext cx="6139071" cy="2613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for(k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A.rowptr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k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A.rowptr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(i+1)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k++)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 *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DDF14C-568C-C440-B3CB-1FBC068F2B35}"/>
              </a:ext>
            </a:extLst>
          </p:cNvPr>
          <p:cNvSpPr txBox="1"/>
          <p:nvPr/>
        </p:nvSpPr>
        <p:spPr>
          <a:xfrm rot="16200000">
            <a:off x="231670" y="53666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464D29F-684A-E74A-A53A-2DC92327A27A}"/>
              </a:ext>
            </a:extLst>
          </p:cNvPr>
          <p:cNvSpPr txBox="1">
            <a:spLocks/>
          </p:cNvSpPr>
          <p:nvPr/>
        </p:nvSpPr>
        <p:spPr>
          <a:xfrm>
            <a:off x="6824869" y="1085446"/>
            <a:ext cx="5936974" cy="54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[=](auto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auto j)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x(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 A(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x(j);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i_dim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RangeSegment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(0,N);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j_lt_i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RangeSegment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(0,i_dim);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nonzero_A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A.nonzeros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j_dim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j_lt_i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nonzero_A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dims = tuple(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i_dim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j_dim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make_kernel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&lt;POL&gt;(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dims);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knl.set_format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Format::Dense);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knl.set_format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Format::CSR);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B7E01-58C5-144F-B8FA-A6B296716706}"/>
              </a:ext>
            </a:extLst>
          </p:cNvPr>
          <p:cNvSpPr/>
          <p:nvPr/>
        </p:nvSpPr>
        <p:spPr>
          <a:xfrm>
            <a:off x="4704522" y="5698435"/>
            <a:ext cx="1550504" cy="384313"/>
          </a:xfrm>
          <a:prstGeom prst="rect">
            <a:avLst/>
          </a:prstGeom>
          <a:solidFill>
            <a:schemeClr val="accent4">
              <a:lumMod val="60000"/>
              <a:lumOff val="4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E1DAD-59B9-244D-BFF3-AC9E6F97B5FD}"/>
              </a:ext>
            </a:extLst>
          </p:cNvPr>
          <p:cNvSpPr/>
          <p:nvPr/>
        </p:nvSpPr>
        <p:spPr>
          <a:xfrm>
            <a:off x="2087218" y="4630414"/>
            <a:ext cx="1755912" cy="384313"/>
          </a:xfrm>
          <a:prstGeom prst="rect">
            <a:avLst/>
          </a:prstGeom>
          <a:solidFill>
            <a:schemeClr val="accent4">
              <a:lumMod val="60000"/>
              <a:lumOff val="4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B9DBF-0841-6E4F-92F2-8BB76EB7F223}"/>
              </a:ext>
            </a:extLst>
          </p:cNvPr>
          <p:cNvSpPr/>
          <p:nvPr/>
        </p:nvSpPr>
        <p:spPr>
          <a:xfrm>
            <a:off x="2117036" y="4975155"/>
            <a:ext cx="1755912" cy="384313"/>
          </a:xfrm>
          <a:prstGeom prst="rect">
            <a:avLst/>
          </a:prstGeom>
          <a:solidFill>
            <a:schemeClr val="accent4">
              <a:lumMod val="60000"/>
              <a:lumOff val="4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9B6AA-77F0-F34A-B989-5DB4F9FE4C96}"/>
              </a:ext>
            </a:extLst>
          </p:cNvPr>
          <p:cNvSpPr/>
          <p:nvPr/>
        </p:nvSpPr>
        <p:spPr>
          <a:xfrm>
            <a:off x="4412974" y="4961286"/>
            <a:ext cx="1139688" cy="384313"/>
          </a:xfrm>
          <a:prstGeom prst="rect">
            <a:avLst/>
          </a:prstGeom>
          <a:solidFill>
            <a:schemeClr val="accent4">
              <a:lumMod val="60000"/>
              <a:lumOff val="4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C3ABD-9339-B742-AB42-CFE400E908D4}"/>
              </a:ext>
            </a:extLst>
          </p:cNvPr>
          <p:cNvSpPr/>
          <p:nvPr/>
        </p:nvSpPr>
        <p:spPr>
          <a:xfrm>
            <a:off x="6864627" y="5014727"/>
            <a:ext cx="3843130" cy="384313"/>
          </a:xfrm>
          <a:prstGeom prst="rect">
            <a:avLst/>
          </a:prstGeom>
          <a:solidFill>
            <a:schemeClr val="accent6">
              <a:lumMod val="60000"/>
              <a:lumOff val="4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2E180D-6613-2646-B159-F39EAC18A656}"/>
              </a:ext>
            </a:extLst>
          </p:cNvPr>
          <p:cNvSpPr/>
          <p:nvPr/>
        </p:nvSpPr>
        <p:spPr>
          <a:xfrm>
            <a:off x="6867320" y="5340472"/>
            <a:ext cx="3628402" cy="384313"/>
          </a:xfrm>
          <a:prstGeom prst="rect">
            <a:avLst/>
          </a:prstGeom>
          <a:solidFill>
            <a:schemeClr val="accent6">
              <a:lumMod val="60000"/>
              <a:lumOff val="4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F8418-DCD7-1C48-BD90-40DF62C79D9E}"/>
              </a:ext>
            </a:extLst>
          </p:cNvPr>
          <p:cNvSpPr txBox="1"/>
          <p:nvPr/>
        </p:nvSpPr>
        <p:spPr>
          <a:xfrm>
            <a:off x="2390963" y="3086285"/>
            <a:ext cx="4142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How much does the format of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400" i="1" dirty="0"/>
              <a:t>affect the structure of the code?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FDD6E-651F-5845-9B7D-42E4AE53B0B3}"/>
              </a:ext>
            </a:extLst>
          </p:cNvPr>
          <p:cNvSpPr/>
          <p:nvPr/>
        </p:nvSpPr>
        <p:spPr>
          <a:xfrm>
            <a:off x="2796695" y="1690688"/>
            <a:ext cx="206388" cy="294676"/>
          </a:xfrm>
          <a:prstGeom prst="rect">
            <a:avLst/>
          </a:prstGeom>
          <a:solidFill>
            <a:schemeClr val="accent4">
              <a:lumMod val="40000"/>
              <a:lumOff val="60000"/>
              <a:alpha val="29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5" grpId="0"/>
      <p:bldP spid="26" grpId="0"/>
      <p:bldP spid="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27" grpId="0" animBg="1"/>
      <p:bldP spid="6" grpId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6C1D-02C1-CC40-B645-1901D895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Simulation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E12-B380-994C-909F-9F0F21B28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350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Developer Productivity</a:t>
            </a:r>
          </a:p>
          <a:p>
            <a:r>
              <a:rPr lang="en-US" dirty="0"/>
              <a:t>How long does it take to write?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9F126-3156-844D-B207-8F45A19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C9B0F9-B26C-C94B-98B4-F6646C127A6E}"/>
              </a:ext>
            </a:extLst>
          </p:cNvPr>
          <p:cNvSpPr txBox="1">
            <a:spLocks/>
          </p:cNvSpPr>
          <p:nvPr/>
        </p:nvSpPr>
        <p:spPr>
          <a:xfrm>
            <a:off x="4478482" y="1825625"/>
            <a:ext cx="3235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Execution-Time Performance</a:t>
            </a:r>
          </a:p>
          <a:p>
            <a:r>
              <a:rPr lang="en-US" dirty="0"/>
              <a:t>How long does it take to run?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2B3B26-9DC4-344A-8A02-FC0611EBEF2B}"/>
              </a:ext>
            </a:extLst>
          </p:cNvPr>
          <p:cNvSpPr txBox="1">
            <a:spLocks/>
          </p:cNvSpPr>
          <p:nvPr/>
        </p:nvSpPr>
        <p:spPr>
          <a:xfrm>
            <a:off x="8118764" y="1825625"/>
            <a:ext cx="3235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Cross-system Portability</a:t>
            </a:r>
          </a:p>
          <a:p>
            <a:r>
              <a:rPr lang="en-US" dirty="0"/>
              <a:t>How much does performance change when run on a new system?</a:t>
            </a:r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347C33D4-3EA1-B146-8C0F-41AC5E7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4" y="3707822"/>
            <a:ext cx="1584614" cy="15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pload.wikimedia.org/wikipedia/commons/thumb/1/...">
            <a:extLst>
              <a:ext uri="{FF2B5EF4-FFF2-40B4-BE49-F238E27FC236}">
                <a16:creationId xmlns:a16="http://schemas.microsoft.com/office/drawing/2014/main" id="{CC0C2B10-F077-DC4C-9B0E-7CEA966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82" y="3544656"/>
            <a:ext cx="1247326" cy="14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TRAN - The First Programming Language for Numeric Calculations - SciHi  BlogSciHi Blog">
            <a:extLst>
              <a:ext uri="{FF2B5EF4-FFF2-40B4-BE49-F238E27FC236}">
                <a16:creationId xmlns:a16="http://schemas.microsoft.com/office/drawing/2014/main" id="{346E1987-7E59-954C-890E-997DB8D9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18" y="3561665"/>
            <a:ext cx="1790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94B4195-E284-2642-A864-7AD4F131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270779"/>
            <a:ext cx="1815033" cy="72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2CD28EC-5C1A-A445-BBFD-07217D948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37" y="5344038"/>
            <a:ext cx="2258291" cy="105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dvanced Micro Devices, Inc. logo.">
            <a:extLst>
              <a:ext uri="{FF2B5EF4-FFF2-40B4-BE49-F238E27FC236}">
                <a16:creationId xmlns:a16="http://schemas.microsoft.com/office/drawing/2014/main" id="{3BA0B365-36AA-1347-B626-0F3AAE0C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10" y="5035626"/>
            <a:ext cx="2784764" cy="6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3E343-A709-3E4D-8AC3-9C14D9D7B45F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A23DA1-5D99-3243-8CE1-0298BBC0F0E6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013AB44B-8883-7E42-A40D-73BD09C58635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7666011E-8FEF-664A-98C3-0750C48314C4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DFCD184-A8CB-F241-86D5-50CEFD635F97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BF9F2E3-12BB-454D-BF15-BE035052B62A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F61D0F6-B9FA-A447-8B69-691A70B2B1BD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17282D7F-8114-5043-B2A9-4C32D2077075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1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74E-35F5-1A4A-931D-BC55EB51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Iteration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D2F1-7CD9-2641-9D07-01AA39F2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7326"/>
          </a:xfrm>
        </p:spPr>
        <p:txBody>
          <a:bodyPr/>
          <a:lstStyle/>
          <a:p>
            <a:r>
              <a:rPr lang="en-US" dirty="0"/>
              <a:t>Many other approaches perform a rewriting / code generation step, while this approach is built directly into the parallel library</a:t>
            </a:r>
          </a:p>
          <a:p>
            <a:r>
              <a:rPr lang="en-US" dirty="0"/>
              <a:t>Cannot “reach into” lambdas or change their operation, so efficient data traversal must be built into the call operator.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2DCF478-D759-0540-B30A-B224F37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6609F-737B-3D4D-B12B-9ED27850E1CC}"/>
              </a:ext>
            </a:extLst>
          </p:cNvPr>
          <p:cNvSpPr txBox="1"/>
          <p:nvPr/>
        </p:nvSpPr>
        <p:spPr>
          <a:xfrm>
            <a:off x="659026" y="400129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Pattern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0D16A-D1ED-CA4C-9EC9-371857EA48CC}"/>
              </a:ext>
            </a:extLst>
          </p:cNvPr>
          <p:cNvSpPr txBox="1"/>
          <p:nvPr/>
        </p:nvSpPr>
        <p:spPr>
          <a:xfrm>
            <a:off x="683071" y="531340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Schedule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1D4B4-A12D-0144-94A3-3F3F56609194}"/>
              </a:ext>
            </a:extLst>
          </p:cNvPr>
          <p:cNvSpPr txBox="1"/>
          <p:nvPr/>
        </p:nvSpPr>
        <p:spPr>
          <a:xfrm>
            <a:off x="3126259" y="4581946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Selector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BCCD-DA5E-8B45-97DD-CE7887E12606}"/>
              </a:ext>
            </a:extLst>
          </p:cNvPr>
          <p:cNvSpPr txBox="1"/>
          <p:nvPr/>
        </p:nvSpPr>
        <p:spPr>
          <a:xfrm>
            <a:off x="5436973" y="3906105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 Behavior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8BE2-6CD2-B44A-85F1-B968FE4C8918}"/>
              </a:ext>
            </a:extLst>
          </p:cNvPr>
          <p:cNvSpPr txBox="1"/>
          <p:nvPr/>
        </p:nvSpPr>
        <p:spPr>
          <a:xfrm>
            <a:off x="5436973" y="4439436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 Behavior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2735C-D45A-3344-893D-4D02C7BB7962}"/>
              </a:ext>
            </a:extLst>
          </p:cNvPr>
          <p:cNvSpPr txBox="1"/>
          <p:nvPr/>
        </p:nvSpPr>
        <p:spPr>
          <a:xfrm>
            <a:off x="5436973" y="5379856"/>
            <a:ext cx="20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 Behavior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E3F8C-0A20-3649-8CF7-614554EDC602}"/>
              </a:ext>
            </a:extLst>
          </p:cNvPr>
          <p:cNvSpPr txBox="1"/>
          <p:nvPr/>
        </p:nvSpPr>
        <p:spPr>
          <a:xfrm rot="5400000">
            <a:off x="6353292" y="4887505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90083-AB87-0144-8ADC-916AC448CE5A}"/>
              </a:ext>
            </a:extLst>
          </p:cNvPr>
          <p:cNvSpPr txBox="1"/>
          <p:nvPr/>
        </p:nvSpPr>
        <p:spPr>
          <a:xfrm>
            <a:off x="8413172" y="31859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43C9145-EF43-D247-A13F-57DE50388886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085521" y="3744992"/>
            <a:ext cx="415104" cy="166637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7A76155-3908-164B-8235-253549376D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19676" y="4225940"/>
            <a:ext cx="546793" cy="1666373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DD287B-D7C5-064A-BCB5-F38E9491A0A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607114" y="4090771"/>
            <a:ext cx="829859" cy="6758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DF04C6-C39E-F845-8B1F-9E163506C4F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607114" y="4624102"/>
            <a:ext cx="829859" cy="1425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F73E18-8E0D-114E-9F5C-5851B3A3F3B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607114" y="4766612"/>
            <a:ext cx="829859" cy="7979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37F2A9-7621-1741-B19B-CB60F407C11F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25860E97-8BC0-864C-A360-DE960DC99A4C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629285A5-71A8-1541-A694-58963C4F7E8E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Q3.1: Decoupling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DCE8E3C0-0838-A341-B617-842741651CBE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Q3.2: Iteration</a:t>
              </a: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B9A99943-CDB6-A442-9FF0-C235B6242551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Q3.3: ILP Formulation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B1F7-B9F4-5343-B5A5-C16F311D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Format Selection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DBC0-3A13-EA42-BC32-4474F77D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dense model</a:t>
            </a:r>
          </a:p>
          <a:p>
            <a:r>
              <a:rPr lang="en-US" dirty="0"/>
              <a:t>Coefficients based on sparsity, complexity of indexing behavior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1D9DB8A-68EC-4243-A3FD-7F6C4084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31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03291-437A-6748-BB2D-CF317CE2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6" y="2878740"/>
            <a:ext cx="5735534" cy="29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60CC85-E969-C04F-9D47-AD5FD4254506}"/>
              </a:ext>
            </a:extLst>
          </p:cNvPr>
          <p:cNvSpPr txBox="1"/>
          <p:nvPr/>
        </p:nvSpPr>
        <p:spPr>
          <a:xfrm>
            <a:off x="2137559" y="5762252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created by </a:t>
            </a:r>
            <a:r>
              <a:rPr lang="en-US" dirty="0">
                <a:hlinkClick r:id="rId4"/>
              </a:rPr>
              <a:t>Nick Higham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83613E-4790-D44B-90B3-5973B062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89" y="2773980"/>
            <a:ext cx="5421086" cy="310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E71CF-4662-A744-91A6-6306CAD645A4}"/>
              </a:ext>
            </a:extLst>
          </p:cNvPr>
          <p:cNvSpPr txBox="1"/>
          <p:nvPr/>
        </p:nvSpPr>
        <p:spPr>
          <a:xfrm>
            <a:off x="7948647" y="5882069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created by </a:t>
            </a:r>
            <a:r>
              <a:rPr lang="en-US" dirty="0" err="1">
                <a:hlinkClick r:id="rId6"/>
              </a:rPr>
              <a:t>FreeMat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8B087B-175B-8F49-B6A6-4F60962C6A02}"/>
              </a:ext>
            </a:extLst>
          </p:cNvPr>
          <p:cNvGrpSpPr/>
          <p:nvPr/>
        </p:nvGrpSpPr>
        <p:grpSpPr>
          <a:xfrm>
            <a:off x="2871730" y="6446520"/>
            <a:ext cx="8181974" cy="411480"/>
            <a:chOff x="3962400" y="6446520"/>
            <a:chExt cx="8181974" cy="411480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A3644D4-C200-7C4F-BD05-4099787ED1C5}"/>
                </a:ext>
              </a:extLst>
            </p:cNvPr>
            <p:cNvSpPr/>
            <p:nvPr/>
          </p:nvSpPr>
          <p:spPr>
            <a:xfrm>
              <a:off x="3962400" y="6446520"/>
              <a:ext cx="8181974" cy="411480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BEDEED1-ABB5-3745-AF29-13620C5B1ED7}"/>
                </a:ext>
              </a:extLst>
            </p:cNvPr>
            <p:cNvSpPr/>
            <p:nvPr/>
          </p:nvSpPr>
          <p:spPr>
            <a:xfrm>
              <a:off x="3962400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Q3.1: Decoupling</a:t>
              </a: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BA0B9DAD-F530-1744-99A2-1020EB166137}"/>
                </a:ext>
              </a:extLst>
            </p:cNvPr>
            <p:cNvSpPr/>
            <p:nvPr/>
          </p:nvSpPr>
          <p:spPr>
            <a:xfrm>
              <a:off x="6681787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Q3.2: Iteration</a:t>
              </a: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F6151E3F-A44C-6C49-BB5A-8C234DDCBA37}"/>
                </a:ext>
              </a:extLst>
            </p:cNvPr>
            <p:cNvSpPr/>
            <p:nvPr/>
          </p:nvSpPr>
          <p:spPr>
            <a:xfrm>
              <a:off x="9401174" y="6446520"/>
              <a:ext cx="2743200" cy="41148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Q3.3: ILP Formulation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2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Part 1 Published at ICS 2021</a:t>
            </a:r>
          </a:p>
          <a:p>
            <a:r>
              <a:rPr lang="en-US" dirty="0"/>
              <a:t>Part 2 Rejected at ICS 2022, Resubmit Fall 22</a:t>
            </a:r>
          </a:p>
          <a:p>
            <a:r>
              <a:rPr lang="en-US" dirty="0"/>
              <a:t>Part 3 Planned for Fall 2022, Spring 2023</a:t>
            </a:r>
          </a:p>
          <a:p>
            <a:pPr marL="0" indent="0">
              <a:buNone/>
            </a:pPr>
            <a:endParaRPr lang="en-US" b="1" i="1" dirty="0"/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46036FDE-0EDC-A788-430E-061CDA8FC3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41403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E9561-AC21-8448-8860-A689F7AA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A3DD-E63C-2149-867D-7C2AC808EE9E}"/>
              </a:ext>
            </a:extLst>
          </p:cNvPr>
          <p:cNvSpPr txBox="1"/>
          <p:nvPr/>
        </p:nvSpPr>
        <p:spPr>
          <a:xfrm rot="16200000">
            <a:off x="5380092" y="2431473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F58C-BFB6-7942-8E74-7B0133A2A43C}"/>
              </a:ext>
            </a:extLst>
          </p:cNvPr>
          <p:cNvSpPr txBox="1"/>
          <p:nvPr/>
        </p:nvSpPr>
        <p:spPr>
          <a:xfrm rot="16200000">
            <a:off x="5379996" y="3816628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E13E-39C2-9648-92ED-5E8B449A0E73}"/>
              </a:ext>
            </a:extLst>
          </p:cNvPr>
          <p:cNvSpPr txBox="1"/>
          <p:nvPr/>
        </p:nvSpPr>
        <p:spPr>
          <a:xfrm rot="16200000">
            <a:off x="5451426" y="520823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80B54-0F4E-2F48-A1A3-A2F777D36C1C}"/>
              </a:ext>
            </a:extLst>
          </p:cNvPr>
          <p:cNvSpPr txBox="1"/>
          <p:nvPr/>
        </p:nvSpPr>
        <p:spPr>
          <a:xfrm>
            <a:off x="9982200" y="20086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 2021</a:t>
            </a:r>
          </a:p>
        </p:txBody>
      </p:sp>
    </p:spTree>
    <p:extLst>
      <p:ext uri="{BB962C8B-B14F-4D97-AF65-F5344CB8AC3E}">
        <p14:creationId xmlns:p14="http://schemas.microsoft.com/office/powerpoint/2010/main" val="42700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8">
                                            <p:graphicEl>
                                              <a:dgm id="{6DC47A31-611A-2049-9115-367CDBB45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2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4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46036FDE-0EDC-A788-430E-061CDA8FC3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1883816"/>
              </p:ext>
            </p:extLst>
          </p:nvPr>
        </p:nvGraphicFramePr>
        <p:xfrm>
          <a:off x="6901070" y="49834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C724C-C3DC-D145-9B95-799CDD98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33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A3DD-E63C-2149-867D-7C2AC808EE9E}"/>
              </a:ext>
            </a:extLst>
          </p:cNvPr>
          <p:cNvSpPr txBox="1"/>
          <p:nvPr/>
        </p:nvSpPr>
        <p:spPr>
          <a:xfrm rot="16200000">
            <a:off x="6108962" y="655682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F58C-BFB6-7942-8E74-7B0133A2A43C}"/>
              </a:ext>
            </a:extLst>
          </p:cNvPr>
          <p:cNvSpPr txBox="1"/>
          <p:nvPr/>
        </p:nvSpPr>
        <p:spPr>
          <a:xfrm rot="16200000">
            <a:off x="6108866" y="204083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E13E-39C2-9648-92ED-5E8B449A0E73}"/>
              </a:ext>
            </a:extLst>
          </p:cNvPr>
          <p:cNvSpPr txBox="1"/>
          <p:nvPr/>
        </p:nvSpPr>
        <p:spPr>
          <a:xfrm rot="16200000">
            <a:off x="6180296" y="3432440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AD1CAE-4C26-EA45-A667-BF0012DD7B46}"/>
              </a:ext>
            </a:extLst>
          </p:cNvPr>
          <p:cNvSpPr/>
          <p:nvPr/>
        </p:nvSpPr>
        <p:spPr>
          <a:xfrm>
            <a:off x="284205" y="5918886"/>
            <a:ext cx="11627709" cy="123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753D9-EF20-E84D-8A3A-288AD4C0E1D7}"/>
              </a:ext>
            </a:extLst>
          </p:cNvPr>
          <p:cNvSpPr txBox="1"/>
          <p:nvPr/>
        </p:nvSpPr>
        <p:spPr>
          <a:xfrm>
            <a:off x="-76200" y="6042454"/>
            <a:ext cx="87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A4DA3C-3977-0749-83E2-B39430392C6B}"/>
              </a:ext>
            </a:extLst>
          </p:cNvPr>
          <p:cNvSpPr txBox="1"/>
          <p:nvPr/>
        </p:nvSpPr>
        <p:spPr>
          <a:xfrm>
            <a:off x="2811597" y="607127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 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B78277-5C7C-2840-9E0F-D61296624FC2}"/>
              </a:ext>
            </a:extLst>
          </p:cNvPr>
          <p:cNvSpPr txBox="1"/>
          <p:nvPr/>
        </p:nvSpPr>
        <p:spPr>
          <a:xfrm>
            <a:off x="11353800" y="6071278"/>
            <a:ext cx="87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23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136867F-D457-0A42-8DEF-7EC62752666D}"/>
              </a:ext>
            </a:extLst>
          </p:cNvPr>
          <p:cNvCxnSpPr>
            <a:cxnSpLocks/>
          </p:cNvCxnSpPr>
          <p:nvPr/>
        </p:nvCxnSpPr>
        <p:spPr>
          <a:xfrm>
            <a:off x="284205" y="5796003"/>
            <a:ext cx="2945134" cy="15097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BC54DB-8ED2-714B-98CB-E82A649B4B65}"/>
              </a:ext>
            </a:extLst>
          </p:cNvPr>
          <p:cNvSpPr txBox="1"/>
          <p:nvPr/>
        </p:nvSpPr>
        <p:spPr>
          <a:xfrm>
            <a:off x="937023" y="5476783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Chapel Internship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7A4E61-B84F-DD4E-B193-5EEADA14FCBF}"/>
              </a:ext>
            </a:extLst>
          </p:cNvPr>
          <p:cNvCxnSpPr>
            <a:cxnSpLocks/>
          </p:cNvCxnSpPr>
          <p:nvPr/>
        </p:nvCxnSpPr>
        <p:spPr>
          <a:xfrm>
            <a:off x="1704505" y="5418258"/>
            <a:ext cx="3448990" cy="8238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3B06C6D-F7BE-F54D-8608-BA3E376AA7BC}"/>
              </a:ext>
            </a:extLst>
          </p:cNvPr>
          <p:cNvSpPr txBox="1"/>
          <p:nvPr/>
        </p:nvSpPr>
        <p:spPr>
          <a:xfrm>
            <a:off x="2002840" y="5061276"/>
            <a:ext cx="28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Revised and Resubmit Part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CF732-B73A-2446-BDDB-3C452C82C7D7}"/>
              </a:ext>
            </a:extLst>
          </p:cNvPr>
          <p:cNvCxnSpPr>
            <a:cxnSpLocks/>
          </p:cNvCxnSpPr>
          <p:nvPr/>
        </p:nvCxnSpPr>
        <p:spPr>
          <a:xfrm>
            <a:off x="284205" y="4715485"/>
            <a:ext cx="4869290" cy="8238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79BB78-A3A2-B140-9056-3046010701FF}"/>
              </a:ext>
            </a:extLst>
          </p:cNvPr>
          <p:cNvSpPr txBox="1"/>
          <p:nvPr/>
        </p:nvSpPr>
        <p:spPr>
          <a:xfrm>
            <a:off x="2141019" y="4375320"/>
            <a:ext cx="25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Curate Evaluation Kernels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61C0A0-255E-AD44-BDE8-F0A8B5561764}"/>
              </a:ext>
            </a:extLst>
          </p:cNvPr>
          <p:cNvCxnSpPr>
            <a:cxnSpLocks/>
          </p:cNvCxnSpPr>
          <p:nvPr/>
        </p:nvCxnSpPr>
        <p:spPr>
          <a:xfrm>
            <a:off x="3544655" y="5804073"/>
            <a:ext cx="4403206" cy="7027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054B96-96E9-CB4B-8B72-BEE7C1DA9065}"/>
              </a:ext>
            </a:extLst>
          </p:cNvPr>
          <p:cNvSpPr txBox="1"/>
          <p:nvPr/>
        </p:nvSpPr>
        <p:spPr>
          <a:xfrm>
            <a:off x="3561182" y="5441768"/>
            <a:ext cx="450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 Formats and Computation Description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D73CEF-EDEF-BF45-9B5F-D937303879BF}"/>
              </a:ext>
            </a:extLst>
          </p:cNvPr>
          <p:cNvCxnSpPr>
            <a:cxnSpLocks/>
          </p:cNvCxnSpPr>
          <p:nvPr/>
        </p:nvCxnSpPr>
        <p:spPr>
          <a:xfrm>
            <a:off x="8143826" y="5806643"/>
            <a:ext cx="1840433" cy="4457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D23F08-9772-DB4C-9FC9-1775D673A52F}"/>
              </a:ext>
            </a:extLst>
          </p:cNvPr>
          <p:cNvSpPr txBox="1"/>
          <p:nvPr/>
        </p:nvSpPr>
        <p:spPr>
          <a:xfrm>
            <a:off x="8190639" y="5441998"/>
            <a:ext cx="183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Sparse ILP Model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3294D-AEDE-264C-8F86-8366CA156D40}"/>
              </a:ext>
            </a:extLst>
          </p:cNvPr>
          <p:cNvSpPr txBox="1"/>
          <p:nvPr/>
        </p:nvSpPr>
        <p:spPr>
          <a:xfrm>
            <a:off x="5655599" y="6042454"/>
            <a:ext cx="84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 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E6974E-A574-0142-B55B-093267902130}"/>
              </a:ext>
            </a:extLst>
          </p:cNvPr>
          <p:cNvSpPr txBox="1"/>
          <p:nvPr/>
        </p:nvSpPr>
        <p:spPr>
          <a:xfrm>
            <a:off x="8544918" y="6073331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 23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F779B1-278E-4543-ACD8-E3DA731A7FE5}"/>
              </a:ext>
            </a:extLst>
          </p:cNvPr>
          <p:cNvCxnSpPr>
            <a:cxnSpLocks/>
          </p:cNvCxnSpPr>
          <p:nvPr/>
        </p:nvCxnSpPr>
        <p:spPr>
          <a:xfrm>
            <a:off x="10149043" y="5811610"/>
            <a:ext cx="1840433" cy="4457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15F1CE2-CCEE-A44A-BA4F-684A89345DBE}"/>
              </a:ext>
            </a:extLst>
          </p:cNvPr>
          <p:cNvSpPr txBox="1"/>
          <p:nvPr/>
        </p:nvSpPr>
        <p:spPr>
          <a:xfrm>
            <a:off x="10149043" y="5457423"/>
            <a:ext cx="182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and Submit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EC600E-BCE7-DD46-9CC6-756AF95921C5}"/>
              </a:ext>
            </a:extLst>
          </p:cNvPr>
          <p:cNvSpPr txBox="1"/>
          <p:nvPr/>
        </p:nvSpPr>
        <p:spPr>
          <a:xfrm>
            <a:off x="10098447" y="58468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B1266-7C02-CF4A-B513-AD2DAC0941BD}"/>
              </a:ext>
            </a:extLst>
          </p:cNvPr>
          <p:cNvCxnSpPr>
            <a:cxnSpLocks/>
          </p:cNvCxnSpPr>
          <p:nvPr/>
        </p:nvCxnSpPr>
        <p:spPr>
          <a:xfrm>
            <a:off x="319621" y="5074699"/>
            <a:ext cx="4030998" cy="4297"/>
          </a:xfrm>
          <a:prstGeom prst="straightConnector1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AB2130-90C9-8840-911E-96914C1C32D0}"/>
              </a:ext>
            </a:extLst>
          </p:cNvPr>
          <p:cNvSpPr txBox="1"/>
          <p:nvPr/>
        </p:nvSpPr>
        <p:spPr>
          <a:xfrm>
            <a:off x="1118393" y="4745314"/>
            <a:ext cx="26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IWOMP Publications Chair</a:t>
            </a:r>
          </a:p>
        </p:txBody>
      </p:sp>
    </p:spTree>
    <p:extLst>
      <p:ext uri="{BB962C8B-B14F-4D97-AF65-F5344CB8AC3E}">
        <p14:creationId xmlns:p14="http://schemas.microsoft.com/office/powerpoint/2010/main" val="266244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7" grpId="0"/>
      <p:bldP spid="59" grpId="0"/>
      <p:bldP spid="61" grpId="0"/>
      <p:bldP spid="65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  <a:p>
            <a:pPr marL="0" indent="0">
              <a:buNone/>
            </a:pPr>
            <a:endParaRPr lang="en-US" b="1" i="1" dirty="0"/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46036FDE-0EDC-A788-430E-061CDA8FC3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7169559"/>
              </p:ext>
            </p:extLst>
          </p:nvPr>
        </p:nvGraphicFramePr>
        <p:xfrm>
          <a:off x="6172200" y="136524"/>
          <a:ext cx="5269230" cy="6504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7D89-A62E-0C48-802C-4F0F3203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9A3DD-E63C-2149-867D-7C2AC808EE9E}"/>
              </a:ext>
            </a:extLst>
          </p:cNvPr>
          <p:cNvSpPr txBox="1"/>
          <p:nvPr/>
        </p:nvSpPr>
        <p:spPr>
          <a:xfrm rot="16200000">
            <a:off x="5380092" y="661218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F58C-BFB6-7942-8E74-7B0133A2A43C}"/>
              </a:ext>
            </a:extLst>
          </p:cNvPr>
          <p:cNvSpPr txBox="1"/>
          <p:nvPr/>
        </p:nvSpPr>
        <p:spPr>
          <a:xfrm rot="16200000">
            <a:off x="5383806" y="3089072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E13E-39C2-9648-92ED-5E8B449A0E73}"/>
              </a:ext>
            </a:extLst>
          </p:cNvPr>
          <p:cNvSpPr txBox="1"/>
          <p:nvPr/>
        </p:nvSpPr>
        <p:spPr>
          <a:xfrm rot="16200000">
            <a:off x="5439996" y="511670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80B54-0F4E-2F48-A1A3-A2F777D36C1C}"/>
              </a:ext>
            </a:extLst>
          </p:cNvPr>
          <p:cNvSpPr txBox="1"/>
          <p:nvPr/>
        </p:nvSpPr>
        <p:spPr>
          <a:xfrm>
            <a:off x="9982200" y="20086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3C05E-80F1-904C-AE51-7AD892EFCED6}"/>
              </a:ext>
            </a:extLst>
          </p:cNvPr>
          <p:cNvSpPr txBox="1"/>
          <p:nvPr/>
        </p:nvSpPr>
        <p:spPr>
          <a:xfrm>
            <a:off x="6260693" y="1648307"/>
            <a:ext cx="4699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for transforming schedules across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Runtime symbolic evaluation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Correctness formulation for overlapped tiling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9E64E-B3D0-0C4B-89FB-7572AFC370D5}"/>
              </a:ext>
            </a:extLst>
          </p:cNvPr>
          <p:cNvSpPr txBox="1"/>
          <p:nvPr/>
        </p:nvSpPr>
        <p:spPr>
          <a:xfrm>
            <a:off x="6260693" y="3868161"/>
            <a:ext cx="490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for transforming data layout between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to reducing layout selection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99F09-D891-C342-BD2A-8D8DBFE7CFE1}"/>
              </a:ext>
            </a:extLst>
          </p:cNvPr>
          <p:cNvSpPr txBox="1"/>
          <p:nvPr/>
        </p:nvSpPr>
        <p:spPr>
          <a:xfrm>
            <a:off x="6260693" y="5959913"/>
            <a:ext cx="5665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for transforming sparse data layout between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Technique for dynamically selecting access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for specifying sparse computations in a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3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901C60-13D7-5442-91EC-D684B7B2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8C615-13F7-EF4A-81CF-8406687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[1] C. </a:t>
            </a:r>
            <a:r>
              <a:rPr lang="en-US" dirty="0" err="1"/>
              <a:t>Olschanowsky</a:t>
            </a:r>
            <a:r>
              <a:rPr lang="en-US" dirty="0"/>
              <a:t>, M. M. Strout, S. </a:t>
            </a:r>
            <a:r>
              <a:rPr lang="en-US" dirty="0" err="1"/>
              <a:t>Guzik</a:t>
            </a:r>
            <a:r>
              <a:rPr lang="en-US" dirty="0"/>
              <a:t>, J. </a:t>
            </a:r>
            <a:r>
              <a:rPr lang="en-US" dirty="0" err="1"/>
              <a:t>Loffeld</a:t>
            </a:r>
            <a:r>
              <a:rPr lang="en-US" dirty="0"/>
              <a:t>, and J. </a:t>
            </a:r>
            <a:r>
              <a:rPr lang="en-US" dirty="0" err="1"/>
              <a:t>Hittinger</a:t>
            </a:r>
            <a:r>
              <a:rPr lang="en-US" dirty="0"/>
              <a:t>. A study on balancing parallelism, data locality, and </a:t>
            </a:r>
            <a:r>
              <a:rPr lang="en-US" dirty="0" err="1"/>
              <a:t>recomputation</a:t>
            </a:r>
            <a:r>
              <a:rPr lang="en-US" dirty="0"/>
              <a:t> in existing </a:t>
            </a:r>
            <a:r>
              <a:rPr lang="en-US" dirty="0" err="1"/>
              <a:t>pde</a:t>
            </a:r>
            <a:r>
              <a:rPr lang="en-US" dirty="0"/>
              <a:t> solvers. In </a:t>
            </a:r>
            <a:r>
              <a:rPr lang="en-US" i="1" dirty="0"/>
              <a:t>SC’14: Proceedings of the International Conference for High Performance Computing, Networking, Storage and Analysis</a:t>
            </a:r>
            <a:r>
              <a:rPr lang="en-US" dirty="0"/>
              <a:t>, pages 793–804. IEEE, 2014.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K. Kennedy and U. Kremer. Automatic data layout for distributed-memory machines. </a:t>
            </a:r>
            <a:r>
              <a:rPr lang="en-US" i="1" dirty="0"/>
              <a:t>ACM Transactions on Programming Languages and Systems (TOPLAS)</a:t>
            </a:r>
            <a:r>
              <a:rPr lang="en-US" dirty="0"/>
              <a:t>, 20(4):869–916, 1998.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J. Jaeger and D. </a:t>
            </a:r>
            <a:r>
              <a:rPr lang="en-US" dirty="0" err="1"/>
              <a:t>Barthou</a:t>
            </a:r>
            <a:r>
              <a:rPr lang="en-US" dirty="0"/>
              <a:t>. Automatic efficient data layout for multithreaded stencil codes on CPUs and GPUs. In </a:t>
            </a:r>
            <a:r>
              <a:rPr lang="en-US" i="1" dirty="0"/>
              <a:t>2012 19th International Conference on High Performance Computing</a:t>
            </a:r>
            <a:r>
              <a:rPr lang="en-US" dirty="0"/>
              <a:t>, pages 1–10. IEEE, 2012.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D. </a:t>
            </a:r>
            <a:r>
              <a:rPr lang="en-US" dirty="0" err="1"/>
              <a:t>Majeti</a:t>
            </a:r>
            <a:r>
              <a:rPr lang="en-US" dirty="0"/>
              <a:t>, R. Barik, J. Zhao, M. Grossman, and V. Sarkar. Compiler-driven data layout transformation for heterogeneous platforms. In </a:t>
            </a:r>
            <a:r>
              <a:rPr lang="en-US" i="1" dirty="0"/>
              <a:t>European Conference on Parallel Processing</a:t>
            </a:r>
            <a:r>
              <a:rPr lang="en-US" dirty="0"/>
              <a:t>, pages 188–197. Springer, 2013. </a:t>
            </a:r>
          </a:p>
          <a:p>
            <a:pPr marL="0" indent="0">
              <a:buNone/>
            </a:pPr>
            <a:r>
              <a:rPr lang="en-US" dirty="0"/>
              <a:t>[5] J. Ragan-Kelley, C. Barnes, A. Adams, S. Paris, F. Durand, and S. </a:t>
            </a:r>
            <a:r>
              <a:rPr lang="en-US" dirty="0" err="1"/>
              <a:t>Amarasinghe</a:t>
            </a:r>
            <a:r>
              <a:rPr lang="en-US" dirty="0"/>
              <a:t>. Halide: a language and compiler for optimizing parallelism, locality, and </a:t>
            </a:r>
            <a:r>
              <a:rPr lang="en-US" dirty="0" err="1"/>
              <a:t>recomputation</a:t>
            </a:r>
            <a:r>
              <a:rPr lang="en-US" dirty="0"/>
              <a:t> in image processing pipelines. In </a:t>
            </a:r>
            <a:r>
              <a:rPr lang="en-US" i="1" dirty="0"/>
              <a:t>Proceedings of the 34th ACM SIGPLAN conference on Programming Language Design and Implementation</a:t>
            </a:r>
            <a:r>
              <a:rPr lang="en-US" dirty="0"/>
              <a:t>, PLDI ’13, pages 989 519–530, New York, NY, USA, 2013. ACM. </a:t>
            </a:r>
          </a:p>
          <a:p>
            <a:pPr marL="0" indent="0">
              <a:buNone/>
            </a:pPr>
            <a:r>
              <a:rPr lang="en-US" dirty="0"/>
              <a:t>[6] R. T. </a:t>
            </a:r>
            <a:r>
              <a:rPr lang="en-US" dirty="0" err="1"/>
              <a:t>Mullapudi</a:t>
            </a:r>
            <a:r>
              <a:rPr lang="en-US" dirty="0"/>
              <a:t>, V. </a:t>
            </a:r>
            <a:r>
              <a:rPr lang="en-US" dirty="0" err="1"/>
              <a:t>Vasista</a:t>
            </a:r>
            <a:r>
              <a:rPr lang="en-US" dirty="0"/>
              <a:t>, and U. </a:t>
            </a:r>
            <a:r>
              <a:rPr lang="en-US" dirty="0" err="1"/>
              <a:t>Bondhugula</a:t>
            </a:r>
            <a:r>
              <a:rPr lang="en-US" dirty="0"/>
              <a:t>. </a:t>
            </a:r>
            <a:r>
              <a:rPr lang="en-US" dirty="0" err="1"/>
              <a:t>Polymage</a:t>
            </a:r>
            <a:r>
              <a:rPr lang="en-US" dirty="0"/>
              <a:t>: Automatic optimization for image processing pipelines. In </a:t>
            </a:r>
            <a:r>
              <a:rPr lang="en-US" i="1" dirty="0"/>
              <a:t>Proceedings of the Twentieth International Conference on Architectural Support for Programming Languages and Operating Systems</a:t>
            </a:r>
            <a:r>
              <a:rPr lang="en-US" dirty="0"/>
              <a:t>, ASPLOS ’15, pages 429–443, New York, NY, USA, 2015. ACM. </a:t>
            </a:r>
          </a:p>
          <a:p>
            <a:pPr marL="0" indent="0">
              <a:buNone/>
            </a:pPr>
            <a:r>
              <a:rPr lang="en-US" dirty="0"/>
              <a:t>[7] F. </a:t>
            </a:r>
            <a:r>
              <a:rPr lang="en-US" dirty="0" err="1"/>
              <a:t>Kjolstad</a:t>
            </a:r>
            <a:r>
              <a:rPr lang="en-US" dirty="0"/>
              <a:t>, S. Kamil, S. Chou, D. </a:t>
            </a:r>
            <a:r>
              <a:rPr lang="en-US" dirty="0" err="1"/>
              <a:t>Lugato</a:t>
            </a:r>
            <a:r>
              <a:rPr lang="en-US" dirty="0"/>
              <a:t>, and S. </a:t>
            </a:r>
            <a:r>
              <a:rPr lang="en-US" dirty="0" err="1"/>
              <a:t>Amarasinghe</a:t>
            </a:r>
            <a:r>
              <a:rPr lang="en-US" dirty="0"/>
              <a:t>. The tensor algebra compiler. </a:t>
            </a:r>
            <a:r>
              <a:rPr lang="en-US" i="1" dirty="0"/>
              <a:t>Proceedings of the ACM on Programming Languages</a:t>
            </a:r>
            <a:r>
              <a:rPr lang="en-US" dirty="0"/>
              <a:t>, 1(OOPSLA):1–29, 2017. </a:t>
            </a:r>
          </a:p>
          <a:p>
            <a:pPr marL="0" indent="0">
              <a:buNone/>
            </a:pPr>
            <a:r>
              <a:rPr lang="en-US" dirty="0"/>
              <a:t>[8] Y. Hu, T.-M. Li, L. Anderson, J. Ragan-Kelley, and F. Durand. </a:t>
            </a:r>
            <a:r>
              <a:rPr lang="en-US" dirty="0" err="1"/>
              <a:t>Taichi</a:t>
            </a:r>
            <a:r>
              <a:rPr lang="en-US" dirty="0"/>
              <a:t>: a language for high-performance computation on spatially sparse data structures. </a:t>
            </a:r>
            <a:r>
              <a:rPr lang="en-US" i="1" dirty="0"/>
              <a:t>ACM Transactions on Graphics (TOG)</a:t>
            </a:r>
            <a:r>
              <a:rPr lang="en-US" dirty="0"/>
              <a:t>, 38(6):1–16, 2019.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DC380-A623-7E40-95D3-A8C6290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506C-BD75-D548-A1CD-8B258AB11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E081-BEC5-0742-956A-95F80CB4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Patterns: Data and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3056D-93E9-8F47-8F0D-C538E07B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5336" y="1667987"/>
            <a:ext cx="6290365" cy="468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By-Hand</a:t>
            </a:r>
          </a:p>
          <a:p>
            <a:pPr lvl="1"/>
            <a:r>
              <a:rPr lang="en-US" dirty="0"/>
              <a:t>Schedule optimizations [1]</a:t>
            </a:r>
          </a:p>
          <a:p>
            <a:pPr lvl="1"/>
            <a:r>
              <a:rPr lang="en-US" dirty="0"/>
              <a:t>Problem: High developer cost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Data layout for HPF and D [2]</a:t>
            </a:r>
          </a:p>
          <a:p>
            <a:pPr lvl="1"/>
            <a:r>
              <a:rPr lang="en-US" dirty="0"/>
              <a:t>CPU + GPU systems [3,4]</a:t>
            </a:r>
          </a:p>
          <a:p>
            <a:pPr lvl="1"/>
            <a:r>
              <a:rPr lang="en-US" dirty="0"/>
              <a:t>Problem: Lacks user control</a:t>
            </a:r>
          </a:p>
          <a:p>
            <a:r>
              <a:rPr lang="en-US" dirty="0"/>
              <a:t>Domain-Specific Languages</a:t>
            </a:r>
          </a:p>
          <a:p>
            <a:pPr lvl="1"/>
            <a:r>
              <a:rPr lang="en-US" dirty="0"/>
              <a:t>Image processing pipelines [5,6]</a:t>
            </a:r>
          </a:p>
          <a:p>
            <a:pPr lvl="1"/>
            <a:r>
              <a:rPr lang="en-US" dirty="0"/>
              <a:t>Sparse computations [7,8]</a:t>
            </a:r>
          </a:p>
          <a:p>
            <a:pPr lvl="1"/>
            <a:r>
              <a:rPr lang="en-US" dirty="0"/>
              <a:t>Problem: Complex build environments;  </a:t>
            </a:r>
            <a:r>
              <a:rPr lang="en-US" dirty="0" err="1"/>
              <a:t>codegen</a:t>
            </a:r>
            <a:r>
              <a:rPr lang="en-US" dirty="0"/>
              <a:t>, compilation, linking at runtime</a:t>
            </a:r>
          </a:p>
          <a:p>
            <a:r>
              <a:rPr lang="en-US" dirty="0"/>
              <a:t>Libraries!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9841EC6-0643-F443-896E-95F8739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461C76-013F-314A-9367-9CB2F81FABBA}"/>
              </a:ext>
            </a:extLst>
          </p:cNvPr>
          <p:cNvSpPr txBox="1">
            <a:spLocks/>
          </p:cNvSpPr>
          <p:nvPr/>
        </p:nvSpPr>
        <p:spPr>
          <a:xfrm>
            <a:off x="0" y="1957858"/>
            <a:ext cx="4793381" cy="523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c[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d[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f[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227FF-0E51-B047-B05D-F87F791C35E5}"/>
              </a:ext>
            </a:extLst>
          </p:cNvPr>
          <p:cNvCxnSpPr>
            <a:cxnSpLocks/>
          </p:cNvCxnSpPr>
          <p:nvPr/>
        </p:nvCxnSpPr>
        <p:spPr>
          <a:xfrm>
            <a:off x="713076" y="2656949"/>
            <a:ext cx="959860" cy="945413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92074-1BBD-334E-9A72-DA40982F1E7F}"/>
              </a:ext>
            </a:extLst>
          </p:cNvPr>
          <p:cNvCxnSpPr>
            <a:cxnSpLocks/>
          </p:cNvCxnSpPr>
          <p:nvPr/>
        </p:nvCxnSpPr>
        <p:spPr>
          <a:xfrm>
            <a:off x="750419" y="3872046"/>
            <a:ext cx="922517" cy="955059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3C80BC-4B49-FA45-BE02-DEC5F4141077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DA47E9-A9DE-474F-8FC8-8AE8370C7069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B195B12F-9CEC-C04E-99C7-475CC468C3F3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B2673E5D-EE02-9D4E-8915-399815EFF31B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2E9005C5-40D5-8C48-BDBA-F770BB113D3C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E1B7EEFF-B40C-D248-BA81-3B89DD8BDD00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9A5CFDF-40B0-3C4F-A091-EE0CDA2924CA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9D27C199-C19C-684F-9F68-335112E48018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07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90-6C5F-E643-B735-DDF3CC8C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8A17-10B3-BE4A-B967-578E8B59E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Research Question: How do we enable program analyses and transformations across loops within the constraints of a performance-portable parallel library rather than a compiler?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6949-0EA7-4145-B56F-AB3A0C67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5</a:t>
            </a:fld>
            <a:endParaRPr lang="en-US"/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02F76294-CA33-6B48-BAED-1476004879D5}"/>
              </a:ext>
            </a:extLst>
          </p:cNvPr>
          <p:cNvSpPr/>
          <p:nvPr/>
        </p:nvSpPr>
        <p:spPr>
          <a:xfrm>
            <a:off x="1973655" y="2281473"/>
            <a:ext cx="3358836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C4FF8D9F-C1AF-B241-B068-B21DE8DC8D9D}"/>
              </a:ext>
            </a:extLst>
          </p:cNvPr>
          <p:cNvSpPr/>
          <p:nvPr/>
        </p:nvSpPr>
        <p:spPr>
          <a:xfrm>
            <a:off x="914400" y="2661403"/>
            <a:ext cx="4336610" cy="334665"/>
          </a:xfrm>
          <a:prstGeom prst="flowChartProcess">
            <a:avLst/>
          </a:prstGeom>
          <a:solidFill>
            <a:schemeClr val="accent4">
              <a:alpha val="299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705E1D-0D04-DB4E-9C5B-9AC7484A5C54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262E70-6AA1-CC4F-99AC-5E54BCF02769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8C4E4918-03ED-C648-8D2C-3060969D9D2F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D484FA47-8336-2047-8EDA-754774B36D2F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B33BC154-2221-004E-A5B4-D1667BDE3585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A5C3FB6-5407-6748-B432-AA2B5755F4F2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72A19C22-7545-CB41-B17C-8B1F849A166F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A6EB2EE-F219-3C47-8606-C55348A56F27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4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9856A3-6899-C34D-8382-7F54149D027A}"/>
              </a:ext>
            </a:extLst>
          </p:cNvPr>
          <p:cNvSpPr txBox="1">
            <a:spLocks/>
          </p:cNvSpPr>
          <p:nvPr/>
        </p:nvSpPr>
        <p:spPr>
          <a:xfrm>
            <a:off x="-1" y="1589868"/>
            <a:ext cx="4793381" cy="523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c[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d[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f[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527124-D74A-A840-B024-1DE326B420C4}"/>
              </a:ext>
            </a:extLst>
          </p:cNvPr>
          <p:cNvSpPr txBox="1">
            <a:spLocks/>
          </p:cNvSpPr>
          <p:nvPr/>
        </p:nvSpPr>
        <p:spPr>
          <a:xfrm>
            <a:off x="6096000" y="1565425"/>
            <a:ext cx="5007429" cy="226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Clr>
                <a:srgbClr val="AB0520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c[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d[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alpha * f[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8CBE-3193-DC4A-B31E-C018F682BB34}"/>
              </a:ext>
            </a:extLst>
          </p:cNvPr>
          <p:cNvCxnSpPr>
            <a:cxnSpLocks/>
          </p:cNvCxnSpPr>
          <p:nvPr/>
        </p:nvCxnSpPr>
        <p:spPr>
          <a:xfrm>
            <a:off x="713076" y="2324440"/>
            <a:ext cx="959860" cy="945413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C13747-DA4B-454C-BB31-845B2DE14147}"/>
              </a:ext>
            </a:extLst>
          </p:cNvPr>
          <p:cNvCxnSpPr>
            <a:cxnSpLocks/>
          </p:cNvCxnSpPr>
          <p:nvPr/>
        </p:nvCxnSpPr>
        <p:spPr>
          <a:xfrm>
            <a:off x="750419" y="3539537"/>
            <a:ext cx="922517" cy="955059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A47A416B-4AB4-8F4A-8E7F-35323B27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Scheduling Across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41030-F3A7-3B48-A8B4-025DB405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109A0-3A0E-9D49-8F7C-1EB2478D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71" y="3511380"/>
            <a:ext cx="59563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6D47A-9BF5-3A48-B313-39F9D502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821" y="5736020"/>
            <a:ext cx="5892800" cy="5715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FE4CD35C-6D80-994C-AC6D-22B9CC913948}"/>
              </a:ext>
            </a:extLst>
          </p:cNvPr>
          <p:cNvSpPr/>
          <p:nvPr/>
        </p:nvSpPr>
        <p:spPr>
          <a:xfrm>
            <a:off x="8164808" y="4951861"/>
            <a:ext cx="230327" cy="7390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2014CF-F019-FD43-8434-EA268976E0D0}"/>
              </a:ext>
            </a:extLst>
          </p:cNvPr>
          <p:cNvSpPr/>
          <p:nvPr/>
        </p:nvSpPr>
        <p:spPr>
          <a:xfrm>
            <a:off x="4497609" y="2038550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63944F-F56E-2B4A-A708-A4387742E683}"/>
              </a:ext>
            </a:extLst>
          </p:cNvPr>
          <p:cNvSpPr/>
          <p:nvPr/>
        </p:nvSpPr>
        <p:spPr>
          <a:xfrm>
            <a:off x="4516990" y="3269853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41B313-05DA-DB4E-B567-AE3D9A777D19}"/>
              </a:ext>
            </a:extLst>
          </p:cNvPr>
          <p:cNvSpPr/>
          <p:nvPr/>
        </p:nvSpPr>
        <p:spPr>
          <a:xfrm>
            <a:off x="4501156" y="4484098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54008A-3E08-AD4D-A379-D347D74B79C4}"/>
              </a:ext>
            </a:extLst>
          </p:cNvPr>
          <p:cNvSpPr/>
          <p:nvPr/>
        </p:nvSpPr>
        <p:spPr>
          <a:xfrm>
            <a:off x="10809707" y="2004153"/>
            <a:ext cx="261257" cy="241527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5CDDB0-6D57-2943-A605-96310FEB921F}"/>
              </a:ext>
            </a:extLst>
          </p:cNvPr>
          <p:cNvSpPr/>
          <p:nvPr/>
        </p:nvSpPr>
        <p:spPr>
          <a:xfrm>
            <a:off x="10819961" y="2376424"/>
            <a:ext cx="261257" cy="2415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BAD8E7-E155-AD46-9A8D-EAAE03A234F4}"/>
              </a:ext>
            </a:extLst>
          </p:cNvPr>
          <p:cNvSpPr/>
          <p:nvPr/>
        </p:nvSpPr>
        <p:spPr>
          <a:xfrm>
            <a:off x="10809707" y="2770224"/>
            <a:ext cx="261257" cy="2415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19CF-3373-AA4D-A99C-66C17912A9B3}"/>
              </a:ext>
            </a:extLst>
          </p:cNvPr>
          <p:cNvSpPr txBox="1"/>
          <p:nvPr/>
        </p:nvSpPr>
        <p:spPr>
          <a:xfrm>
            <a:off x="8395135" y="5057963"/>
            <a:ext cx="363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analysis and transformation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4ADE77-A60A-194C-9B6F-278924645CF3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CEC06EC-FA6F-814F-BFF2-FDC88E397756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2BD1B31C-2B5F-9F41-B139-B3C8B0A9AA12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7A89C326-CF3E-CB4C-8B99-804A71D90451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01D9A64B-6316-AA4A-9802-C90F18A86CFD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D61F167F-C1E7-2544-894A-AAC09AD09CC7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8FEC5A8-94FC-BA40-B523-D6904D7E57CB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9283D8C6-7757-0D44-9036-3922542FA17F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2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1" grpId="0" animBg="1"/>
      <p:bldP spid="22" grpId="0" animBg="1"/>
      <p:bldP spid="23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18B0972-463F-5C46-9E52-2BD7D6770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77194"/>
              </p:ext>
            </p:extLst>
          </p:nvPr>
        </p:nvGraphicFramePr>
        <p:xfrm>
          <a:off x="3125031" y="5705262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48BC26-0945-4840-A478-B82E97A1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Layouts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E07A5-7186-0847-9113-604D5972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A1AF94-C854-6242-A161-341BAAF2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11554"/>
              </p:ext>
            </p:extLst>
          </p:nvPr>
        </p:nvGraphicFramePr>
        <p:xfrm>
          <a:off x="3125030" y="1552868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1FB37624-AEF5-7C43-A0CB-0084E1A39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10176"/>
              </p:ext>
            </p:extLst>
          </p:nvPr>
        </p:nvGraphicFramePr>
        <p:xfrm>
          <a:off x="218467" y="2590800"/>
          <a:ext cx="255520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01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6D9F16C-3735-7C4E-A96C-217B1133046D}"/>
              </a:ext>
            </a:extLst>
          </p:cNvPr>
          <p:cNvSpPr txBox="1"/>
          <p:nvPr/>
        </p:nvSpPr>
        <p:spPr>
          <a:xfrm>
            <a:off x="1129553" y="2097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69633-984B-FE47-90D0-B78EB9F94FED}"/>
              </a:ext>
            </a:extLst>
          </p:cNvPr>
          <p:cNvSpPr txBox="1"/>
          <p:nvPr/>
        </p:nvSpPr>
        <p:spPr>
          <a:xfrm>
            <a:off x="1021890" y="1596371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Row-major,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CAD8C-32F0-954E-969A-6816D858521C}"/>
              </a:ext>
            </a:extLst>
          </p:cNvPr>
          <p:cNvSpPr txBox="1"/>
          <p:nvPr/>
        </p:nvSpPr>
        <p:spPr>
          <a:xfrm>
            <a:off x="764561" y="5815186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Column-major,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5C282-C576-AA46-B1D5-7AF223D3D195}"/>
              </a:ext>
            </a:extLst>
          </p:cNvPr>
          <p:cNvSpPr txBox="1"/>
          <p:nvPr/>
        </p:nvSpPr>
        <p:spPr>
          <a:xfrm>
            <a:off x="106851" y="209223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Data, Logical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497CC5-879F-864E-B6ED-880572E31861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0BD42AA-1C2F-244A-874F-5CA41002F27F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9DCE51FE-4531-D04D-BC8C-ACBBA08C7342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C69BEC82-9FB5-EA48-A7A1-EB9765B191D6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D24B56A4-0FB2-E849-A656-572540B50186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093BC863-B005-C24A-A2E2-677E0B6FFB9F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B4BE1AF6-9F5B-834D-82B2-907C21D2C1A0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9381CEC5-BA91-554C-881D-2384B8427C42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9FF57F91-406F-C84C-9E46-5FE401C1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8105"/>
              </p:ext>
            </p:extLst>
          </p:nvPr>
        </p:nvGraphicFramePr>
        <p:xfrm>
          <a:off x="3115405" y="5706618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E504BB9E-D480-DA4F-ACEA-5B30F7DAD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75842"/>
              </p:ext>
            </p:extLst>
          </p:nvPr>
        </p:nvGraphicFramePr>
        <p:xfrm>
          <a:off x="3125030" y="1552868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D436D61-8C79-AB48-8308-6B1DB6FA4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25337"/>
              </p:ext>
            </p:extLst>
          </p:nvPr>
        </p:nvGraphicFramePr>
        <p:xfrm>
          <a:off x="218467" y="2590800"/>
          <a:ext cx="255520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01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48BC26-0945-4840-A478-B82E97A1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Layouts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0FAB-E050-1F4D-8EEB-C1AA5779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A6CC03-E915-F748-9400-D4FA25AE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8458"/>
              </p:ext>
            </p:extLst>
          </p:nvPr>
        </p:nvGraphicFramePr>
        <p:xfrm>
          <a:off x="218467" y="2590800"/>
          <a:ext cx="255520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01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A1AF94-C854-6242-A161-341BAAF2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10811"/>
              </p:ext>
            </p:extLst>
          </p:nvPr>
        </p:nvGraphicFramePr>
        <p:xfrm>
          <a:off x="3125030" y="1552868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18B0972-463F-5C46-9E52-2BD7D6770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636080"/>
              </p:ext>
            </p:extLst>
          </p:nvPr>
        </p:nvGraphicFramePr>
        <p:xfrm>
          <a:off x="3115405" y="5708336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CDB726-5395-1240-8BBA-EE4A47A487D5}"/>
              </a:ext>
            </a:extLst>
          </p:cNvPr>
          <p:cNvSpPr txBox="1"/>
          <p:nvPr/>
        </p:nvSpPr>
        <p:spPr>
          <a:xfrm>
            <a:off x="3749040" y="2926080"/>
            <a:ext cx="37898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j: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)...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02EB1-1D01-F34B-915D-89C422932A49}"/>
              </a:ext>
            </a:extLst>
          </p:cNvPr>
          <p:cNvSpPr txBox="1"/>
          <p:nvPr/>
        </p:nvSpPr>
        <p:spPr>
          <a:xfrm>
            <a:off x="109827" y="2088824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Data, Logical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AC2D8-933F-E044-B986-E7E7FAA0D3E5}"/>
              </a:ext>
            </a:extLst>
          </p:cNvPr>
          <p:cNvSpPr txBox="1"/>
          <p:nvPr/>
        </p:nvSpPr>
        <p:spPr>
          <a:xfrm>
            <a:off x="1026222" y="1600199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Row-major,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6810B1-699C-2947-BD10-7BEA5BAE74CF}"/>
              </a:ext>
            </a:extLst>
          </p:cNvPr>
          <p:cNvCxnSpPr/>
          <p:nvPr/>
        </p:nvCxnSpPr>
        <p:spPr>
          <a:xfrm>
            <a:off x="2077792" y="2458156"/>
            <a:ext cx="672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F9FAF2-988E-6344-B900-46919CC799B3}"/>
              </a:ext>
            </a:extLst>
          </p:cNvPr>
          <p:cNvSpPr txBox="1"/>
          <p:nvPr/>
        </p:nvSpPr>
        <p:spPr>
          <a:xfrm>
            <a:off x="2313708" y="220092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994A5-A552-694F-9F97-60535EC93A40}"/>
              </a:ext>
            </a:extLst>
          </p:cNvPr>
          <p:cNvCxnSpPr>
            <a:cxnSpLocks/>
          </p:cNvCxnSpPr>
          <p:nvPr/>
        </p:nvCxnSpPr>
        <p:spPr>
          <a:xfrm rot="5400000">
            <a:off x="2589191" y="2945080"/>
            <a:ext cx="672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FE67DF-EEC5-6244-9301-60A12AC252BF}"/>
              </a:ext>
            </a:extLst>
          </p:cNvPr>
          <p:cNvSpPr txBox="1"/>
          <p:nvPr/>
        </p:nvSpPr>
        <p:spPr>
          <a:xfrm>
            <a:off x="2899244" y="27721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88810E-0E56-474D-9052-525E08B189AE}"/>
              </a:ext>
            </a:extLst>
          </p:cNvPr>
          <p:cNvSpPr txBox="1"/>
          <p:nvPr/>
        </p:nvSpPr>
        <p:spPr>
          <a:xfrm>
            <a:off x="763468" y="5813793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Column-major, Memory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98EF54-626B-964E-B482-464E6EFA2A09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CD15A22-240D-384A-84CE-859DAB7C44E4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DBF6001B-DA4D-F246-BCD4-33A7961A29C2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5E2E69F9-0AFF-AA4E-8C95-1FF26949643D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16863BE-0970-A240-A597-E7765A28975A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34CC26B-D9AC-0F4B-B13E-E191377F11E4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645C1AAC-B628-CE45-A623-1411584D8021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15510DF2-8D52-3C4A-B4FA-802A738A514D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8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641FE8-F664-8749-9C1A-9CD3AE3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20442"/>
              </p:ext>
            </p:extLst>
          </p:nvPr>
        </p:nvGraphicFramePr>
        <p:xfrm>
          <a:off x="3121164" y="5707461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8A5EA92A-62B0-F440-BD95-F3A1A83DB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16174"/>
              </p:ext>
            </p:extLst>
          </p:nvPr>
        </p:nvGraphicFramePr>
        <p:xfrm>
          <a:off x="3121164" y="1552868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6E1F201-4D63-FA46-8D83-18FF14140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85292"/>
              </p:ext>
            </p:extLst>
          </p:nvPr>
        </p:nvGraphicFramePr>
        <p:xfrm>
          <a:off x="218467" y="2590800"/>
          <a:ext cx="255520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01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5AAECF1-CA4D-294D-A35D-5C7A96D0D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40007"/>
              </p:ext>
            </p:extLst>
          </p:nvPr>
        </p:nvGraphicFramePr>
        <p:xfrm>
          <a:off x="218467" y="2590800"/>
          <a:ext cx="255520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01">
                  <a:extLst>
                    <a:ext uri="{9D8B030D-6E8A-4147-A177-3AD203B41FA5}">
                      <a16:colId xmlns:a16="http://schemas.microsoft.com/office/drawing/2014/main" val="96841431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03791242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3899909618"/>
                    </a:ext>
                  </a:extLst>
                </a:gridCol>
                <a:gridCol w="638801">
                  <a:extLst>
                    <a:ext uri="{9D8B030D-6E8A-4147-A177-3AD203B41FA5}">
                      <a16:colId xmlns:a16="http://schemas.microsoft.com/office/drawing/2014/main" val="278757721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1958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8864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4381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Courier New" panose="02070309020205020404" pitchFamily="49" charset="0"/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258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EBE917-4843-A94E-AA9D-393E0F526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5984"/>
              </p:ext>
            </p:extLst>
          </p:nvPr>
        </p:nvGraphicFramePr>
        <p:xfrm>
          <a:off x="3121458" y="5709754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74604D7-9CD9-9D45-B367-2FDC070F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9826"/>
              </p:ext>
            </p:extLst>
          </p:nvPr>
        </p:nvGraphicFramePr>
        <p:xfrm>
          <a:off x="3125030" y="1552868"/>
          <a:ext cx="87782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087784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3629653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75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70546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783584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010040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58809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71975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24784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55788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16696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987967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766676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588323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807361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237811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782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48BC26-0945-4840-A478-B82E97A1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 Layouts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2FB3B-0E4F-D840-8411-E2342D5D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16-946E-2A40-A365-66401E921D17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DB726-5395-1240-8BBA-EE4A47A487D5}"/>
              </a:ext>
            </a:extLst>
          </p:cNvPr>
          <p:cNvSpPr txBox="1"/>
          <p:nvPr/>
        </p:nvSpPr>
        <p:spPr>
          <a:xfrm>
            <a:off x="3749040" y="2926080"/>
            <a:ext cx="51764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k: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l: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A(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l,k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EB114-08E9-EB4F-AB4F-12D08665E4AB}"/>
              </a:ext>
            </a:extLst>
          </p:cNvPr>
          <p:cNvCxnSpPr/>
          <p:nvPr/>
        </p:nvCxnSpPr>
        <p:spPr>
          <a:xfrm>
            <a:off x="2077792" y="2458156"/>
            <a:ext cx="672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0CB934-B880-6641-949A-72D31847C074}"/>
              </a:ext>
            </a:extLst>
          </p:cNvPr>
          <p:cNvSpPr txBox="1"/>
          <p:nvPr/>
        </p:nvSpPr>
        <p:spPr>
          <a:xfrm>
            <a:off x="2313708" y="220092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9D2ED7-7E89-304C-832E-5219F86B6E08}"/>
              </a:ext>
            </a:extLst>
          </p:cNvPr>
          <p:cNvCxnSpPr>
            <a:cxnSpLocks/>
          </p:cNvCxnSpPr>
          <p:nvPr/>
        </p:nvCxnSpPr>
        <p:spPr>
          <a:xfrm rot="5400000">
            <a:off x="2589191" y="2945080"/>
            <a:ext cx="672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0A89F2-961A-BD46-B3EA-9207086DA441}"/>
              </a:ext>
            </a:extLst>
          </p:cNvPr>
          <p:cNvSpPr txBox="1"/>
          <p:nvPr/>
        </p:nvSpPr>
        <p:spPr>
          <a:xfrm>
            <a:off x="2899244" y="27721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49C52-331E-5F46-8667-F935AB22F0B7}"/>
              </a:ext>
            </a:extLst>
          </p:cNvPr>
          <p:cNvSpPr txBox="1"/>
          <p:nvPr/>
        </p:nvSpPr>
        <p:spPr>
          <a:xfrm>
            <a:off x="109827" y="2088824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Data, Logical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3E82B-CCA7-A84B-9C16-FBC35961F903}"/>
              </a:ext>
            </a:extLst>
          </p:cNvPr>
          <p:cNvSpPr txBox="1"/>
          <p:nvPr/>
        </p:nvSpPr>
        <p:spPr>
          <a:xfrm>
            <a:off x="1026222" y="1601415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Row-major, Memory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AB4C3-518E-4249-8002-7CEB1FD455BE}"/>
              </a:ext>
            </a:extLst>
          </p:cNvPr>
          <p:cNvSpPr txBox="1"/>
          <p:nvPr/>
        </p:nvSpPr>
        <p:spPr>
          <a:xfrm>
            <a:off x="763468" y="5822738"/>
            <a:ext cx="242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Column-major, Memory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F5B7B5-3E92-124E-A6CC-1FF95296526C}"/>
              </a:ext>
            </a:extLst>
          </p:cNvPr>
          <p:cNvGrpSpPr/>
          <p:nvPr/>
        </p:nvGrpSpPr>
        <p:grpSpPr>
          <a:xfrm>
            <a:off x="2821222" y="6450656"/>
            <a:ext cx="8229600" cy="407344"/>
            <a:chOff x="2944368" y="6468512"/>
            <a:chExt cx="8229600" cy="4073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A620BA-4C18-C846-8AC5-C7B88375AE49}"/>
                </a:ext>
              </a:extLst>
            </p:cNvPr>
            <p:cNvGrpSpPr/>
            <p:nvPr/>
          </p:nvGrpSpPr>
          <p:grpSpPr>
            <a:xfrm>
              <a:off x="2944368" y="6468512"/>
              <a:ext cx="8229600" cy="407344"/>
              <a:chOff x="3962400" y="6446520"/>
              <a:chExt cx="8229600" cy="411480"/>
            </a:xfrm>
          </p:grpSpPr>
          <p:sp>
            <p:nvSpPr>
              <p:cNvPr id="59" name="Parallelogram 58">
                <a:extLst>
                  <a:ext uri="{FF2B5EF4-FFF2-40B4-BE49-F238E27FC236}">
                    <a16:creationId xmlns:a16="http://schemas.microsoft.com/office/drawing/2014/main" id="{B72B92FB-A27F-6648-8D6B-18E1C4DB129C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8229600" cy="411480"/>
              </a:xfrm>
              <a:prstGeom prst="parallelogram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0D9845F7-1DDC-C84F-A25B-24D1A2BDF245}"/>
                  </a:ext>
                </a:extLst>
              </p:cNvPr>
              <p:cNvSpPr/>
              <p:nvPr/>
            </p:nvSpPr>
            <p:spPr>
              <a:xfrm>
                <a:off x="3962400" y="6446520"/>
                <a:ext cx="1645920" cy="411480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</a:t>
                </a:r>
              </a:p>
            </p:txBody>
          </p:sp>
        </p:grp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84327047-9829-C14F-98EA-76FEAAC7C9E6}"/>
                </a:ext>
              </a:extLst>
            </p:cNvPr>
            <p:cNvSpPr/>
            <p:nvPr/>
          </p:nvSpPr>
          <p:spPr>
            <a:xfrm>
              <a:off x="459028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E306A5B5-436F-0A4B-B5EC-CD588D2DC743}"/>
                </a:ext>
              </a:extLst>
            </p:cNvPr>
            <p:cNvSpPr/>
            <p:nvPr/>
          </p:nvSpPr>
          <p:spPr>
            <a:xfrm>
              <a:off x="623620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GRQ</a:t>
              </a:r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677EF710-5C02-6E4F-A6CB-40E347BF5BF7}"/>
                </a:ext>
              </a:extLst>
            </p:cNvPr>
            <p:cNvSpPr/>
            <p:nvPr/>
          </p:nvSpPr>
          <p:spPr>
            <a:xfrm>
              <a:off x="788212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1</a:t>
              </a: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15646CB0-CFFD-B047-8E44-532868F8F583}"/>
                </a:ext>
              </a:extLst>
            </p:cNvPr>
            <p:cNvSpPr/>
            <p:nvPr/>
          </p:nvSpPr>
          <p:spPr>
            <a:xfrm>
              <a:off x="9528048" y="6468512"/>
              <a:ext cx="1645920" cy="407344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8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7703</TotalTime>
  <Words>5081</Words>
  <Application>Microsoft Macintosh PowerPoint</Application>
  <PresentationFormat>Widescreen</PresentationFormat>
  <Paragraphs>1652</Paragraphs>
  <Slides>35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Dissertation Proposal</vt:lpstr>
      <vt:lpstr>Computer Simulation and the Climate Crisis</vt:lpstr>
      <vt:lpstr>Developing Simulation Codes</vt:lpstr>
      <vt:lpstr>Common Patterns: Data and Code</vt:lpstr>
      <vt:lpstr>Proposed Dissertation</vt:lpstr>
      <vt:lpstr>Example: Scheduling Across Loops</vt:lpstr>
      <vt:lpstr>Example: Data Layouts </vt:lpstr>
      <vt:lpstr>Example: Data Layouts </vt:lpstr>
      <vt:lpstr>Example: Data Layouts</vt:lpstr>
      <vt:lpstr>Data Layout for Matrix Multiplication, CPU</vt:lpstr>
      <vt:lpstr>Proposed Dissertation</vt:lpstr>
      <vt:lpstr>Part 1: Optimizing Schedules Across Loops</vt:lpstr>
      <vt:lpstr>Computation Objects and Transformation API</vt:lpstr>
      <vt:lpstr>Staying Safe with Runtime Symbolic Evaluation</vt:lpstr>
      <vt:lpstr>PowerPoint Presentation</vt:lpstr>
      <vt:lpstr>Evaluation: RAJAPerf</vt:lpstr>
      <vt:lpstr>Proposed Dissertation</vt:lpstr>
      <vt:lpstr>Part 2: Data Layout Optimizations</vt:lpstr>
      <vt:lpstr>Data Layout Example, 3MM</vt:lpstr>
      <vt:lpstr>Preliminary Results</vt:lpstr>
      <vt:lpstr>Proposed Dissertation</vt:lpstr>
      <vt:lpstr>Part 3: Sparse Data Formats</vt:lpstr>
      <vt:lpstr>Sparse Format Example, COO(rdinate)</vt:lpstr>
      <vt:lpstr>Row, Then Column</vt:lpstr>
      <vt:lpstr>Column, Then Row</vt:lpstr>
      <vt:lpstr>Sparse Format Example, CSC</vt:lpstr>
      <vt:lpstr>Sparse Format Example, CSR</vt:lpstr>
      <vt:lpstr>Part 3: Sparse Data Formats</vt:lpstr>
      <vt:lpstr>Sparse Iteration Spaces and Computation Description</vt:lpstr>
      <vt:lpstr>Efficient Iteration Backend</vt:lpstr>
      <vt:lpstr>Sparse Format Selection Model</vt:lpstr>
      <vt:lpstr>Proposed Dissertation</vt:lpstr>
      <vt:lpstr>Proposed Schedule</vt:lpstr>
      <vt:lpstr>Contributions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Neth, Brandon - (brandonneth)</dc:creator>
  <cp:lastModifiedBy>Neth, Brandon - (brandonneth)</cp:lastModifiedBy>
  <cp:revision>38</cp:revision>
  <dcterms:created xsi:type="dcterms:W3CDTF">2022-03-17T18:48:26Z</dcterms:created>
  <dcterms:modified xsi:type="dcterms:W3CDTF">2022-05-26T19:52:14Z</dcterms:modified>
</cp:coreProperties>
</file>