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48"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B437-2167-4DBD-B7C9-7409CEFAF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87E78C-D26B-4291-9E05-B64A052A7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1BF12A-C012-4541-9927-D7704142BAB2}"/>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871A6830-DBB1-4CC6-9B42-0E0AC3FD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97989-DD0F-4201-B971-4D8C75196368}"/>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340177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EE36-FB44-421C-8578-3BFB155311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0C34B-0A98-4188-BEB2-725C69BD9F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4A84-877B-471D-8333-CF6361B8488D}"/>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922302B5-F25B-41C5-9226-CB918397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ABF30-7330-44BE-9F8F-CB572D5F9614}"/>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269976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DB05A-29B3-49F1-9E69-2C468D2B2F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64F54-E493-45AA-90E4-2160AEDCAC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3FA16-714C-49E5-96A7-51229F3CE557}"/>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C7F97354-1459-4BC5-AFB6-033C5597E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C717D-19E8-427E-B694-933CB5043EC9}"/>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5189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62D8-5EC6-4AB9-9474-043FFEDFA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C653C1-EEF6-4F25-96E4-A2FAFD6D1A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829BE-1E20-4624-83BA-6F522CB895BE}"/>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B029686C-FB0A-47AF-A4A3-30A7155A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BC59D-FC19-4D44-8B2F-C0C1D9AAE3BF}"/>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86893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AAD4-4DFD-46F0-AC71-FF127908C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FF995-C6C4-45D8-931E-54014A69D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525614-3493-44B4-9A8D-17159C1F5F85}"/>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C5567116-48BF-4DC3-BA8D-66259492A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ABEDE-184C-4767-8426-E241CAEBA909}"/>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179428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7CF8-4D5F-4AE8-89F4-D5F2B016F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2F1D8-34EA-4043-B55A-EE9896C17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1ACBD-D74A-4B3B-A7C6-7CAAE1FC7C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306F5-FADC-49BF-B277-40725EBE6858}"/>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6" name="Footer Placeholder 5">
            <a:extLst>
              <a:ext uri="{FF2B5EF4-FFF2-40B4-BE49-F238E27FC236}">
                <a16:creationId xmlns:a16="http://schemas.microsoft.com/office/drawing/2014/main" id="{135BC8D5-51AB-4495-8D03-98ED1E5B4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EBC2B-382F-45D5-94ED-DD18097259CA}"/>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316948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1FF-30DC-47D3-9A75-1BE9CFB9C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23E30-32C3-4E67-AAEF-ECBDDA6DB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9CFF64-228F-40D2-84E3-4439EF0155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EDB2A8-7BB3-4CA5-975D-23A985CB0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0814F6-E9E7-4A59-B9FD-5E9FD8F1A5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35A5CF-EC2F-419E-97B5-44E799B6AF75}"/>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8" name="Footer Placeholder 7">
            <a:extLst>
              <a:ext uri="{FF2B5EF4-FFF2-40B4-BE49-F238E27FC236}">
                <a16:creationId xmlns:a16="http://schemas.microsoft.com/office/drawing/2014/main" id="{9E8D1153-00D8-4AF6-A767-7BC59E232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D0A83-7E19-4B6D-AEC5-905AFFE9545F}"/>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405213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FD89-FCF3-4E66-B8E0-E604C99C3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536C5-A4DD-4265-A007-D0E0C2F73DD7}"/>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4" name="Footer Placeholder 3">
            <a:extLst>
              <a:ext uri="{FF2B5EF4-FFF2-40B4-BE49-F238E27FC236}">
                <a16:creationId xmlns:a16="http://schemas.microsoft.com/office/drawing/2014/main" id="{5EE63474-8DF0-4AF1-9AE9-BFCDAE307D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99D196-DA1D-4BB3-951E-6D9CE7B6106E}"/>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31181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185F0B-5E3F-47E3-AE14-7318090085B1}"/>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3" name="Footer Placeholder 2">
            <a:extLst>
              <a:ext uri="{FF2B5EF4-FFF2-40B4-BE49-F238E27FC236}">
                <a16:creationId xmlns:a16="http://schemas.microsoft.com/office/drawing/2014/main" id="{B5F463B6-26E4-4B4F-8341-31FBE2611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28DEDC-77DF-4ADE-B52F-56B932BDFE75}"/>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172107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793B-9FD4-41D6-AA15-E16BA5844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04299-D58E-46DB-8E83-D04E28310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59F7C2-DC94-40E6-923E-420EA6F2A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BAC9EE-5D8D-4A31-A9A4-76042A2E1599}"/>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6" name="Footer Placeholder 5">
            <a:extLst>
              <a:ext uri="{FF2B5EF4-FFF2-40B4-BE49-F238E27FC236}">
                <a16:creationId xmlns:a16="http://schemas.microsoft.com/office/drawing/2014/main" id="{5F193492-2BA0-4524-B2C8-AF8761E86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3F0C9-3225-4F2B-80C8-6AECD0A629F2}"/>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2686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6A1F-1560-45E4-B69A-9E3937DDB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A7F60-B71B-4E3D-BD62-C90220C41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ECC13-7DEF-4968-92BA-86E3ACAE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F5C73-87E7-4B4D-AB03-14DB3693C415}"/>
              </a:ext>
            </a:extLst>
          </p:cNvPr>
          <p:cNvSpPr>
            <a:spLocks noGrp="1"/>
          </p:cNvSpPr>
          <p:nvPr>
            <p:ph type="dt" sz="half" idx="10"/>
          </p:nvPr>
        </p:nvSpPr>
        <p:spPr/>
        <p:txBody>
          <a:bodyPr/>
          <a:lstStyle/>
          <a:p>
            <a:fld id="{3B4F81F4-AB7B-48E4-912E-BEB9DEC7EFD5}" type="datetimeFigureOut">
              <a:rPr lang="en-US" smtClean="0"/>
              <a:t>7/25/2017</a:t>
            </a:fld>
            <a:endParaRPr lang="en-US"/>
          </a:p>
        </p:txBody>
      </p:sp>
      <p:sp>
        <p:nvSpPr>
          <p:cNvPr id="6" name="Footer Placeholder 5">
            <a:extLst>
              <a:ext uri="{FF2B5EF4-FFF2-40B4-BE49-F238E27FC236}">
                <a16:creationId xmlns:a16="http://schemas.microsoft.com/office/drawing/2014/main" id="{46180475-186E-4521-A2DC-56E986E3E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72EF1-2D57-481A-BAAA-EDF934204335}"/>
              </a:ext>
            </a:extLst>
          </p:cNvPr>
          <p:cNvSpPr>
            <a:spLocks noGrp="1"/>
          </p:cNvSpPr>
          <p:nvPr>
            <p:ph type="sldNum" sz="quarter" idx="12"/>
          </p:nvPr>
        </p:nvSpPr>
        <p:spPr/>
        <p:txBody>
          <a:bodyPr/>
          <a:lstStyle/>
          <a:p>
            <a:fld id="{7BFB7C41-86D2-4BB0-92ED-C2949A50EB72}" type="slidenum">
              <a:rPr lang="en-US" smtClean="0"/>
              <a:t>‹#›</a:t>
            </a:fld>
            <a:endParaRPr lang="en-US"/>
          </a:p>
        </p:txBody>
      </p:sp>
    </p:spTree>
    <p:extLst>
      <p:ext uri="{BB962C8B-B14F-4D97-AF65-F5344CB8AC3E}">
        <p14:creationId xmlns:p14="http://schemas.microsoft.com/office/powerpoint/2010/main" val="293073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CF98D-8CCC-436A-A166-D3A7F73D6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5925AA-C842-4D56-A190-ED0E619FA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162B3-8CA9-432E-8901-F48598211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F81F4-AB7B-48E4-912E-BEB9DEC7EFD5}" type="datetimeFigureOut">
              <a:rPr lang="en-US" smtClean="0"/>
              <a:t>7/25/2017</a:t>
            </a:fld>
            <a:endParaRPr lang="en-US"/>
          </a:p>
        </p:txBody>
      </p:sp>
      <p:sp>
        <p:nvSpPr>
          <p:cNvPr id="5" name="Footer Placeholder 4">
            <a:extLst>
              <a:ext uri="{FF2B5EF4-FFF2-40B4-BE49-F238E27FC236}">
                <a16:creationId xmlns:a16="http://schemas.microsoft.com/office/drawing/2014/main" id="{B10CAA08-5277-4443-9BD4-FD09C81DB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94EFF-3518-4B93-A1DC-D2DBC44483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7C41-86D2-4BB0-92ED-C2949A50EB72}" type="slidenum">
              <a:rPr lang="en-US" smtClean="0"/>
              <a:t>‹#›</a:t>
            </a:fld>
            <a:endParaRPr lang="en-US"/>
          </a:p>
        </p:txBody>
      </p:sp>
    </p:spTree>
    <p:extLst>
      <p:ext uri="{BB962C8B-B14F-4D97-AF65-F5344CB8AC3E}">
        <p14:creationId xmlns:p14="http://schemas.microsoft.com/office/powerpoint/2010/main" val="284526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hatis.techtarget.com/definition/EEPROM-electrically-erasable-programmable-read-only-memo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5DEC3-1589-4015-91EE-E552F717A037}"/>
              </a:ext>
            </a:extLst>
          </p:cNvPr>
          <p:cNvSpPr>
            <a:spLocks noGrp="1"/>
          </p:cNvSpPr>
          <p:nvPr>
            <p:ph type="ctrTitle"/>
          </p:nvPr>
        </p:nvSpPr>
        <p:spPr>
          <a:xfrm>
            <a:off x="804671" y="2600324"/>
            <a:ext cx="6405753" cy="3277961"/>
          </a:xfrm>
        </p:spPr>
        <p:txBody>
          <a:bodyPr anchor="t">
            <a:normAutofit/>
          </a:bodyPr>
          <a:lstStyle/>
          <a:p>
            <a:pPr algn="l"/>
            <a:r>
              <a:rPr lang="en-US" sz="5400"/>
              <a:t>Collecting and Storing Data</a:t>
            </a:r>
            <a:br>
              <a:rPr lang="en-US" sz="5400"/>
            </a:br>
            <a:r>
              <a:rPr lang="en-US" sz="5400"/>
              <a:t>with Arduino</a:t>
            </a:r>
          </a:p>
        </p:txBody>
      </p:sp>
      <p:sp>
        <p:nvSpPr>
          <p:cNvPr id="3" name="Subtitle 2">
            <a:extLst>
              <a:ext uri="{FF2B5EF4-FFF2-40B4-BE49-F238E27FC236}">
                <a16:creationId xmlns:a16="http://schemas.microsoft.com/office/drawing/2014/main" id="{2FF605E2-3187-4C83-9881-62A6B6353B38}"/>
              </a:ext>
            </a:extLst>
          </p:cNvPr>
          <p:cNvSpPr>
            <a:spLocks noGrp="1"/>
          </p:cNvSpPr>
          <p:nvPr>
            <p:ph type="subTitle" idx="1"/>
          </p:nvPr>
        </p:nvSpPr>
        <p:spPr>
          <a:xfrm>
            <a:off x="804672" y="1300450"/>
            <a:ext cx="4167376" cy="1155525"/>
          </a:xfrm>
        </p:spPr>
        <p:txBody>
          <a:bodyPr anchor="b">
            <a:normAutofit/>
          </a:bodyPr>
          <a:lstStyle/>
          <a:p>
            <a:pPr algn="l"/>
            <a:r>
              <a:rPr lang="en-US" sz="2000"/>
              <a:t>Brandon Wood</a:t>
            </a:r>
          </a:p>
          <a:p>
            <a:pPr algn="l"/>
            <a:r>
              <a:rPr lang="en-US" sz="2000"/>
              <a:t>Weston 2017</a:t>
            </a:r>
          </a:p>
        </p:txBody>
      </p:sp>
    </p:spTree>
    <p:extLst>
      <p:ext uri="{BB962C8B-B14F-4D97-AF65-F5344CB8AC3E}">
        <p14:creationId xmlns:p14="http://schemas.microsoft.com/office/powerpoint/2010/main" val="40834025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8AC4-B22C-4CAC-A444-666BFDB4CE1C}"/>
              </a:ext>
            </a:extLst>
          </p:cNvPr>
          <p:cNvSpPr>
            <a:spLocks noGrp="1"/>
          </p:cNvSpPr>
          <p:nvPr>
            <p:ph type="title"/>
          </p:nvPr>
        </p:nvSpPr>
        <p:spPr/>
        <p:txBody>
          <a:bodyPr/>
          <a:lstStyle/>
          <a:p>
            <a:r>
              <a:rPr lang="en-US" dirty="0"/>
              <a:t>Wiring</a:t>
            </a:r>
          </a:p>
        </p:txBody>
      </p:sp>
      <p:sp>
        <p:nvSpPr>
          <p:cNvPr id="3" name="Content Placeholder 2">
            <a:extLst>
              <a:ext uri="{FF2B5EF4-FFF2-40B4-BE49-F238E27FC236}">
                <a16:creationId xmlns:a16="http://schemas.microsoft.com/office/drawing/2014/main" id="{52E5A48A-93B1-4BA0-8D41-E1B49315EC9B}"/>
              </a:ext>
            </a:extLst>
          </p:cNvPr>
          <p:cNvSpPr>
            <a:spLocks noGrp="1"/>
          </p:cNvSpPr>
          <p:nvPr>
            <p:ph idx="1"/>
          </p:nvPr>
        </p:nvSpPr>
        <p:spPr/>
        <p:txBody>
          <a:bodyPr/>
          <a:lstStyle/>
          <a:p>
            <a:r>
              <a:rPr lang="en-US" dirty="0"/>
              <a:t>In order to use the sensor, we’ll need to wire it!</a:t>
            </a:r>
          </a:p>
          <a:p>
            <a:r>
              <a:rPr lang="en-US" dirty="0"/>
              <a:t>Remember to plug in the battery pack. I’ll include a link to in case anyone is interested in doing this themselves. We need the battery pack to power the Arduino in the absence of the computer.</a:t>
            </a:r>
          </a:p>
          <a:p>
            <a:r>
              <a:rPr lang="en-US" dirty="0"/>
              <a:t>In addition to the Arduino, we’ll need a </a:t>
            </a:r>
          </a:p>
          <a:p>
            <a:pPr lvl="1"/>
            <a:r>
              <a:rPr lang="en-US" dirty="0"/>
              <a:t>Breadboard</a:t>
            </a:r>
          </a:p>
          <a:p>
            <a:pPr lvl="1"/>
            <a:r>
              <a:rPr lang="en-US" dirty="0"/>
              <a:t>Jumper cables</a:t>
            </a:r>
          </a:p>
          <a:p>
            <a:pPr lvl="1"/>
            <a:r>
              <a:rPr lang="en-US" dirty="0"/>
              <a:t>HTP-11 sensor</a:t>
            </a:r>
          </a:p>
          <a:p>
            <a:pPr lvl="1"/>
            <a:r>
              <a:rPr lang="en-US" dirty="0"/>
              <a:t>Battery pack</a:t>
            </a:r>
          </a:p>
          <a:p>
            <a:pPr marL="457200" lvl="1" indent="0">
              <a:buNone/>
            </a:pPr>
            <a:endParaRPr lang="en-US" dirty="0"/>
          </a:p>
          <a:p>
            <a:pPr lvl="1"/>
            <a:endParaRPr lang="en-US" dirty="0"/>
          </a:p>
        </p:txBody>
      </p:sp>
    </p:spTree>
    <p:extLst>
      <p:ext uri="{BB962C8B-B14F-4D97-AF65-F5344CB8AC3E}">
        <p14:creationId xmlns:p14="http://schemas.microsoft.com/office/powerpoint/2010/main" val="247890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5D16-E084-44DC-9912-620241BA9EFC}"/>
              </a:ext>
            </a:extLst>
          </p:cNvPr>
          <p:cNvSpPr>
            <a:spLocks noGrp="1"/>
          </p:cNvSpPr>
          <p:nvPr>
            <p:ph type="title"/>
          </p:nvPr>
        </p:nvSpPr>
        <p:spPr/>
        <p:txBody>
          <a:bodyPr/>
          <a:lstStyle/>
          <a:p>
            <a:r>
              <a:rPr lang="en-US" dirty="0"/>
              <a:t>Wiring</a:t>
            </a:r>
          </a:p>
        </p:txBody>
      </p:sp>
      <p:sp>
        <p:nvSpPr>
          <p:cNvPr id="3" name="Content Placeholder 2">
            <a:extLst>
              <a:ext uri="{FF2B5EF4-FFF2-40B4-BE49-F238E27FC236}">
                <a16:creationId xmlns:a16="http://schemas.microsoft.com/office/drawing/2014/main" id="{7C6C12C0-E9C5-475C-B819-15C5598C17B9}"/>
              </a:ext>
            </a:extLst>
          </p:cNvPr>
          <p:cNvSpPr>
            <a:spLocks noGrp="1"/>
          </p:cNvSpPr>
          <p:nvPr>
            <p:ph idx="1"/>
          </p:nvPr>
        </p:nvSpPr>
        <p:spPr/>
        <p:txBody>
          <a:bodyPr/>
          <a:lstStyle/>
          <a:p>
            <a:r>
              <a:rPr lang="en-US" dirty="0"/>
              <a:t>You can wire it as so:</a:t>
            </a:r>
          </a:p>
        </p:txBody>
      </p:sp>
      <p:pic>
        <p:nvPicPr>
          <p:cNvPr id="5" name="Picture 4">
            <a:extLst>
              <a:ext uri="{FF2B5EF4-FFF2-40B4-BE49-F238E27FC236}">
                <a16:creationId xmlns:a16="http://schemas.microsoft.com/office/drawing/2014/main" id="{9E1285EC-FD8F-4231-9D27-A56CBC79F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762" y="2285559"/>
            <a:ext cx="7639567" cy="3891404"/>
          </a:xfrm>
          <a:prstGeom prst="rect">
            <a:avLst/>
          </a:prstGeom>
        </p:spPr>
      </p:pic>
    </p:spTree>
    <p:extLst>
      <p:ext uri="{BB962C8B-B14F-4D97-AF65-F5344CB8AC3E}">
        <p14:creationId xmlns:p14="http://schemas.microsoft.com/office/powerpoint/2010/main" val="283608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E25-C011-48A9-ADA2-B34BD80CE4D8}"/>
              </a:ext>
            </a:extLst>
          </p:cNvPr>
          <p:cNvSpPr>
            <a:spLocks noGrp="1"/>
          </p:cNvSpPr>
          <p:nvPr>
            <p:ph type="title"/>
          </p:nvPr>
        </p:nvSpPr>
        <p:spPr/>
        <p:txBody>
          <a:bodyPr/>
          <a:lstStyle/>
          <a:p>
            <a:r>
              <a:rPr lang="en-US" dirty="0"/>
              <a:t>Setting Up</a:t>
            </a:r>
          </a:p>
        </p:txBody>
      </p:sp>
      <p:sp>
        <p:nvSpPr>
          <p:cNvPr id="3" name="Content Placeholder 2">
            <a:extLst>
              <a:ext uri="{FF2B5EF4-FFF2-40B4-BE49-F238E27FC236}">
                <a16:creationId xmlns:a16="http://schemas.microsoft.com/office/drawing/2014/main" id="{D09A66BE-C6BA-45F2-BA1E-10F768ECECC6}"/>
              </a:ext>
            </a:extLst>
          </p:cNvPr>
          <p:cNvSpPr>
            <a:spLocks noGrp="1"/>
          </p:cNvSpPr>
          <p:nvPr>
            <p:ph idx="1"/>
          </p:nvPr>
        </p:nvSpPr>
        <p:spPr/>
        <p:txBody>
          <a:bodyPr/>
          <a:lstStyle/>
          <a:p>
            <a:pPr marL="0" indent="0">
              <a:buNone/>
            </a:pPr>
            <a:r>
              <a:rPr lang="en-US" dirty="0"/>
              <a:t>This is where the fun begins. When the sensor sends a signal, it comes in the form of electrical pulses. Reading those pulses is its own art form and we can spend plenty of time talking about just those protocols.</a:t>
            </a:r>
          </a:p>
          <a:p>
            <a:pPr marL="0" indent="0">
              <a:buNone/>
            </a:pPr>
            <a:r>
              <a:rPr lang="en-US" dirty="0"/>
              <a:t>To avoid this, we’ll use a hardware library, provided by the company that makes the sensor. We can do that as follows:</a:t>
            </a:r>
          </a:p>
        </p:txBody>
      </p:sp>
      <p:pic>
        <p:nvPicPr>
          <p:cNvPr id="7" name="Picture 6">
            <a:extLst>
              <a:ext uri="{FF2B5EF4-FFF2-40B4-BE49-F238E27FC236}">
                <a16:creationId xmlns:a16="http://schemas.microsoft.com/office/drawing/2014/main" id="{69081CD3-AD63-4FB0-817A-DB8AFE9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410" y="4049106"/>
            <a:ext cx="8035014" cy="2686377"/>
          </a:xfrm>
          <a:prstGeom prst="rect">
            <a:avLst/>
          </a:prstGeom>
        </p:spPr>
      </p:pic>
    </p:spTree>
    <p:extLst>
      <p:ext uri="{BB962C8B-B14F-4D97-AF65-F5344CB8AC3E}">
        <p14:creationId xmlns:p14="http://schemas.microsoft.com/office/powerpoint/2010/main" val="199567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4B18-843C-4482-93AE-F0040353D42E}"/>
              </a:ext>
            </a:extLst>
          </p:cNvPr>
          <p:cNvSpPr>
            <a:spLocks noGrp="1"/>
          </p:cNvSpPr>
          <p:nvPr>
            <p:ph type="title"/>
          </p:nvPr>
        </p:nvSpPr>
        <p:spPr/>
        <p:txBody>
          <a:bodyPr/>
          <a:lstStyle/>
          <a:p>
            <a:r>
              <a:rPr lang="en-US" dirty="0"/>
              <a:t>Reading Data</a:t>
            </a:r>
          </a:p>
        </p:txBody>
      </p:sp>
      <p:sp>
        <p:nvSpPr>
          <p:cNvPr id="3" name="Content Placeholder 2">
            <a:extLst>
              <a:ext uri="{FF2B5EF4-FFF2-40B4-BE49-F238E27FC236}">
                <a16:creationId xmlns:a16="http://schemas.microsoft.com/office/drawing/2014/main" id="{07AC33A4-F2FF-4388-A74B-EBA4742E790C}"/>
              </a:ext>
            </a:extLst>
          </p:cNvPr>
          <p:cNvSpPr>
            <a:spLocks noGrp="1"/>
          </p:cNvSpPr>
          <p:nvPr>
            <p:ph idx="1"/>
          </p:nvPr>
        </p:nvSpPr>
        <p:spPr/>
        <p:txBody>
          <a:bodyPr/>
          <a:lstStyle/>
          <a:p>
            <a:pPr marL="0" indent="0">
              <a:buNone/>
            </a:pPr>
            <a:r>
              <a:rPr lang="en-US" dirty="0"/>
              <a:t>We can read the data by initializing the sensor and using the following methods. Remember, it has to be read inside the loop statement, otherwise the Arduino won’t run it continuously.</a:t>
            </a:r>
          </a:p>
          <a:p>
            <a:pPr marL="0" indent="0">
              <a:buNone/>
            </a:pPr>
            <a:endParaRPr lang="en-US" dirty="0"/>
          </a:p>
        </p:txBody>
      </p:sp>
      <p:pic>
        <p:nvPicPr>
          <p:cNvPr id="5" name="Picture 4">
            <a:extLst>
              <a:ext uri="{FF2B5EF4-FFF2-40B4-BE49-F238E27FC236}">
                <a16:creationId xmlns:a16="http://schemas.microsoft.com/office/drawing/2014/main" id="{CD84FC07-F7D0-4D08-8E6C-FA681730C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40" y="3457434"/>
            <a:ext cx="8926747" cy="2309860"/>
          </a:xfrm>
          <a:prstGeom prst="rect">
            <a:avLst/>
          </a:prstGeom>
        </p:spPr>
      </p:pic>
    </p:spTree>
    <p:extLst>
      <p:ext uri="{BB962C8B-B14F-4D97-AF65-F5344CB8AC3E}">
        <p14:creationId xmlns:p14="http://schemas.microsoft.com/office/powerpoint/2010/main" val="367637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2BBC-1379-4120-A985-91B0D512293E}"/>
              </a:ext>
            </a:extLst>
          </p:cNvPr>
          <p:cNvSpPr>
            <a:spLocks noGrp="1"/>
          </p:cNvSpPr>
          <p:nvPr>
            <p:ph type="title"/>
          </p:nvPr>
        </p:nvSpPr>
        <p:spPr/>
        <p:txBody>
          <a:bodyPr/>
          <a:lstStyle/>
          <a:p>
            <a:r>
              <a:rPr lang="en-US" dirty="0"/>
              <a:t>Storing Data</a:t>
            </a:r>
          </a:p>
        </p:txBody>
      </p:sp>
      <p:sp>
        <p:nvSpPr>
          <p:cNvPr id="3" name="Content Placeholder 2">
            <a:extLst>
              <a:ext uri="{FF2B5EF4-FFF2-40B4-BE49-F238E27FC236}">
                <a16:creationId xmlns:a16="http://schemas.microsoft.com/office/drawing/2014/main" id="{8CF529CC-E5C2-45D8-8A8A-5FE328E2DD4D}"/>
              </a:ext>
            </a:extLst>
          </p:cNvPr>
          <p:cNvSpPr>
            <a:spLocks noGrp="1"/>
          </p:cNvSpPr>
          <p:nvPr>
            <p:ph idx="1"/>
          </p:nvPr>
        </p:nvSpPr>
        <p:spPr/>
        <p:txBody>
          <a:bodyPr/>
          <a:lstStyle/>
          <a:p>
            <a:r>
              <a:rPr lang="en-US" dirty="0"/>
              <a:t>Now we’ve accessed the temperature, but if we leave the Arduino as is it will continue to rewrite the same variable over and over, preventing us from storing the data. Similarly,  if we unplugged it and tried to access the data it would be lost.</a:t>
            </a:r>
          </a:p>
          <a:p>
            <a:r>
              <a:rPr lang="en-US" dirty="0"/>
              <a:t>We need to use something called EEPROM memory to store it.</a:t>
            </a:r>
          </a:p>
          <a:p>
            <a:r>
              <a:rPr lang="en-US" dirty="0"/>
              <a:t>Here’s a nice little overview of EEPROM: </a:t>
            </a:r>
            <a:r>
              <a:rPr lang="en-US" dirty="0">
                <a:hlinkClick r:id="rId2"/>
              </a:rPr>
              <a:t>http://whatis.techtarget.com/definition/EEPROM-electrically-erasable-programmable-read-only-memory</a:t>
            </a:r>
            <a:endParaRPr lang="en-US" dirty="0"/>
          </a:p>
          <a:p>
            <a:pPr marL="0" indent="0">
              <a:buNone/>
            </a:pPr>
            <a:endParaRPr lang="en-US" dirty="0"/>
          </a:p>
        </p:txBody>
      </p:sp>
    </p:spTree>
    <p:extLst>
      <p:ext uri="{BB962C8B-B14F-4D97-AF65-F5344CB8AC3E}">
        <p14:creationId xmlns:p14="http://schemas.microsoft.com/office/powerpoint/2010/main" val="3494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47F5-66B9-435E-A6FC-05AF73C3120F}"/>
              </a:ext>
            </a:extLst>
          </p:cNvPr>
          <p:cNvSpPr>
            <a:spLocks noGrp="1"/>
          </p:cNvSpPr>
          <p:nvPr>
            <p:ph type="title"/>
          </p:nvPr>
        </p:nvSpPr>
        <p:spPr/>
        <p:txBody>
          <a:bodyPr/>
          <a:lstStyle/>
          <a:p>
            <a:r>
              <a:rPr lang="en-US" dirty="0"/>
              <a:t>Storing Data</a:t>
            </a:r>
          </a:p>
        </p:txBody>
      </p:sp>
      <p:sp>
        <p:nvSpPr>
          <p:cNvPr id="3" name="Content Placeholder 2">
            <a:extLst>
              <a:ext uri="{FF2B5EF4-FFF2-40B4-BE49-F238E27FC236}">
                <a16:creationId xmlns:a16="http://schemas.microsoft.com/office/drawing/2014/main" id="{7F3B7117-B2DB-42FE-93BF-DA17280A2017}"/>
              </a:ext>
            </a:extLst>
          </p:cNvPr>
          <p:cNvSpPr>
            <a:spLocks noGrp="1"/>
          </p:cNvSpPr>
          <p:nvPr>
            <p:ph idx="1"/>
          </p:nvPr>
        </p:nvSpPr>
        <p:spPr/>
        <p:txBody>
          <a:bodyPr/>
          <a:lstStyle/>
          <a:p>
            <a:r>
              <a:rPr lang="en-US" dirty="0"/>
              <a:t>Let’s store our temperature </a:t>
            </a:r>
            <a:r>
              <a:rPr lang="en-US" i="1" dirty="0"/>
              <a:t>or</a:t>
            </a:r>
            <a:r>
              <a:rPr lang="en-US" dirty="0"/>
              <a:t> the humidity in the EEPROM memory.</a:t>
            </a:r>
          </a:p>
          <a:p>
            <a:r>
              <a:rPr lang="en-US" dirty="0"/>
              <a:t>We can include the library as follows:</a:t>
            </a:r>
          </a:p>
          <a:p>
            <a:endParaRPr lang="en-US" dirty="0"/>
          </a:p>
          <a:p>
            <a:r>
              <a:rPr lang="en-US" dirty="0"/>
              <a:t>Then write data to it using its </a:t>
            </a:r>
            <a:r>
              <a:rPr lang="en-US" i="1" dirty="0"/>
              <a:t>write()</a:t>
            </a:r>
            <a:r>
              <a:rPr lang="en-US" dirty="0"/>
              <a:t> function</a:t>
            </a:r>
            <a:endParaRPr lang="en-US" i="1"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5E593BB-C70A-4EA0-8F08-78928E782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67" y="2847822"/>
            <a:ext cx="4188624" cy="450964"/>
          </a:xfrm>
          <a:prstGeom prst="rect">
            <a:avLst/>
          </a:prstGeom>
        </p:spPr>
      </p:pic>
      <p:pic>
        <p:nvPicPr>
          <p:cNvPr id="7" name="Picture 6">
            <a:extLst>
              <a:ext uri="{FF2B5EF4-FFF2-40B4-BE49-F238E27FC236}">
                <a16:creationId xmlns:a16="http://schemas.microsoft.com/office/drawing/2014/main" id="{1CAEF950-EA56-4CB6-8E74-5AC1241D4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274" y="3827673"/>
            <a:ext cx="5583740" cy="2920368"/>
          </a:xfrm>
          <a:prstGeom prst="rect">
            <a:avLst/>
          </a:prstGeom>
        </p:spPr>
      </p:pic>
    </p:spTree>
    <p:extLst>
      <p:ext uri="{BB962C8B-B14F-4D97-AF65-F5344CB8AC3E}">
        <p14:creationId xmlns:p14="http://schemas.microsoft.com/office/powerpoint/2010/main" val="284897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D36C-483C-4D30-8482-151EE4075523}"/>
              </a:ext>
            </a:extLst>
          </p:cNvPr>
          <p:cNvSpPr>
            <a:spLocks noGrp="1"/>
          </p:cNvSpPr>
          <p:nvPr>
            <p:ph type="title"/>
          </p:nvPr>
        </p:nvSpPr>
        <p:spPr/>
        <p:txBody>
          <a:bodyPr/>
          <a:lstStyle/>
          <a:p>
            <a:r>
              <a:rPr lang="en-US" dirty="0"/>
              <a:t>How does this work?</a:t>
            </a:r>
          </a:p>
        </p:txBody>
      </p:sp>
      <p:sp>
        <p:nvSpPr>
          <p:cNvPr id="3" name="Content Placeholder 2">
            <a:extLst>
              <a:ext uri="{FF2B5EF4-FFF2-40B4-BE49-F238E27FC236}">
                <a16:creationId xmlns:a16="http://schemas.microsoft.com/office/drawing/2014/main" id="{313039B5-E945-4F0E-9F87-00B70C95104B}"/>
              </a:ext>
            </a:extLst>
          </p:cNvPr>
          <p:cNvSpPr>
            <a:spLocks noGrp="1"/>
          </p:cNvSpPr>
          <p:nvPr>
            <p:ph idx="1"/>
          </p:nvPr>
        </p:nvSpPr>
        <p:spPr/>
        <p:txBody>
          <a:bodyPr/>
          <a:lstStyle/>
          <a:p>
            <a:r>
              <a:rPr lang="en-US" dirty="0"/>
              <a:t>Every time we save memory, we need to give it an address. This is similar to a variable name.</a:t>
            </a:r>
          </a:p>
          <a:p>
            <a:r>
              <a:rPr lang="en-US" dirty="0"/>
              <a:t>This addresses here are numbers, and every time we write the data, we increase the address by one, moving us to the next address.</a:t>
            </a:r>
          </a:p>
          <a:p>
            <a:r>
              <a:rPr lang="en-US" dirty="0"/>
              <a:t>When we write, we give it the address, then the value.</a:t>
            </a:r>
          </a:p>
          <a:p>
            <a:r>
              <a:rPr lang="en-US" dirty="0"/>
              <a:t>We wait for 10 seconds after each measurement so the data is not too granular (although it should probably be much more).</a:t>
            </a:r>
          </a:p>
        </p:txBody>
      </p:sp>
    </p:spTree>
    <p:extLst>
      <p:ext uri="{BB962C8B-B14F-4D97-AF65-F5344CB8AC3E}">
        <p14:creationId xmlns:p14="http://schemas.microsoft.com/office/powerpoint/2010/main" val="318270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8E3F-3641-49F2-86CE-2F8003036689}"/>
              </a:ext>
            </a:extLst>
          </p:cNvPr>
          <p:cNvSpPr>
            <a:spLocks noGrp="1"/>
          </p:cNvSpPr>
          <p:nvPr>
            <p:ph type="title"/>
          </p:nvPr>
        </p:nvSpPr>
        <p:spPr/>
        <p:txBody>
          <a:bodyPr/>
          <a:lstStyle/>
          <a:p>
            <a:r>
              <a:rPr lang="en-US" dirty="0"/>
              <a:t>Reading the data</a:t>
            </a:r>
          </a:p>
        </p:txBody>
      </p:sp>
      <p:sp>
        <p:nvSpPr>
          <p:cNvPr id="3" name="Content Placeholder 2">
            <a:extLst>
              <a:ext uri="{FF2B5EF4-FFF2-40B4-BE49-F238E27FC236}">
                <a16:creationId xmlns:a16="http://schemas.microsoft.com/office/drawing/2014/main" id="{9C42EC24-FD46-4B61-98D3-E07DE856D03B}"/>
              </a:ext>
            </a:extLst>
          </p:cNvPr>
          <p:cNvSpPr>
            <a:spLocks noGrp="1"/>
          </p:cNvSpPr>
          <p:nvPr>
            <p:ph idx="1"/>
          </p:nvPr>
        </p:nvSpPr>
        <p:spPr/>
        <p:txBody>
          <a:bodyPr/>
          <a:lstStyle/>
          <a:p>
            <a:r>
              <a:rPr lang="en-US" dirty="0"/>
              <a:t>Once we’ve written the data, we’ll need to access it to do cool analysis and whatnot.</a:t>
            </a:r>
          </a:p>
          <a:p>
            <a:r>
              <a:rPr lang="en-US" dirty="0"/>
              <a:t>When we’re ready to collect it, we can add a new script to the Arduino to print all the data over serial, which we can copy and </a:t>
            </a:r>
            <a:r>
              <a:rPr lang="en-US" dirty="0" err="1"/>
              <a:t>paster</a:t>
            </a:r>
            <a:r>
              <a:rPr lang="en-US" dirty="0"/>
              <a:t> into Excel or something by looping through the addresses (0-511).</a:t>
            </a:r>
          </a:p>
          <a:p>
            <a:pPr marL="0" indent="0">
              <a:buNone/>
            </a:pPr>
            <a:endParaRPr lang="en-US" dirty="0"/>
          </a:p>
        </p:txBody>
      </p:sp>
      <p:pic>
        <p:nvPicPr>
          <p:cNvPr id="5" name="Picture 4">
            <a:extLst>
              <a:ext uri="{FF2B5EF4-FFF2-40B4-BE49-F238E27FC236}">
                <a16:creationId xmlns:a16="http://schemas.microsoft.com/office/drawing/2014/main" id="{61CC23C1-4DB9-4AA5-8A9E-D01F39F09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92" y="3925620"/>
            <a:ext cx="5487055" cy="2638345"/>
          </a:xfrm>
          <a:prstGeom prst="rect">
            <a:avLst/>
          </a:prstGeom>
        </p:spPr>
      </p:pic>
    </p:spTree>
    <p:extLst>
      <p:ext uri="{BB962C8B-B14F-4D97-AF65-F5344CB8AC3E}">
        <p14:creationId xmlns:p14="http://schemas.microsoft.com/office/powerpoint/2010/main" val="325035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465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Collecting and Storing Data with Arduino</vt:lpstr>
      <vt:lpstr>Wiring</vt:lpstr>
      <vt:lpstr>Wiring</vt:lpstr>
      <vt:lpstr>Setting Up</vt:lpstr>
      <vt:lpstr>Reading Data</vt:lpstr>
      <vt:lpstr>Storing Data</vt:lpstr>
      <vt:lpstr>Storing Data</vt:lpstr>
      <vt:lpstr>How does this work?</vt:lpstr>
      <vt:lpstr>Reading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and Storing Data with Arduino</dc:title>
  <dc:creator>brandonwood</dc:creator>
  <cp:lastModifiedBy>brandonwood</cp:lastModifiedBy>
  <cp:revision>8</cp:revision>
  <dcterms:created xsi:type="dcterms:W3CDTF">2017-07-25T17:46:36Z</dcterms:created>
  <dcterms:modified xsi:type="dcterms:W3CDTF">2017-07-25T18:50:31Z</dcterms:modified>
</cp:coreProperties>
</file>