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EEAB-3A0B-45FF-9547-68F11566FF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F613C7-9A1C-4777-B5B0-2F8C3C2E7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4A0C57-BE36-4297-837D-7513E7CAA90F}"/>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5" name="Footer Placeholder 4">
            <a:extLst>
              <a:ext uri="{FF2B5EF4-FFF2-40B4-BE49-F238E27FC236}">
                <a16:creationId xmlns:a16="http://schemas.microsoft.com/office/drawing/2014/main" id="{5B13DFA1-355D-4637-A30C-8607A901C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4B742-A866-4829-9659-F41A535DF738}"/>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383028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C75E-8A1D-4E7A-AB16-98B78CA12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C045DF-2104-4C0F-B947-F35C71E6E4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8FFDF-C7DA-4235-871D-754DC34F42BB}"/>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5" name="Footer Placeholder 4">
            <a:extLst>
              <a:ext uri="{FF2B5EF4-FFF2-40B4-BE49-F238E27FC236}">
                <a16:creationId xmlns:a16="http://schemas.microsoft.com/office/drawing/2014/main" id="{6C17569C-A1B1-4A17-8470-6E643D127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CF60E-C245-4718-BF5F-5387A804CCB5}"/>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212293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0A1988-4F31-412C-82DF-BBFFB49524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68CE3F-0842-4995-856C-D558AAB8F7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15B92-38AF-4E03-AB80-BB863E908F43}"/>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5" name="Footer Placeholder 4">
            <a:extLst>
              <a:ext uri="{FF2B5EF4-FFF2-40B4-BE49-F238E27FC236}">
                <a16:creationId xmlns:a16="http://schemas.microsoft.com/office/drawing/2014/main" id="{D1CF8C09-F23E-4D0A-9054-B46D9435F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41118-16ED-4861-800A-471E5153F7EE}"/>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122341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7AA2-6360-4992-AF02-8E8E5E06F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45252-114C-42DF-8E4C-48C8578E99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58CDA-2FE5-4982-B9A8-E7FC50842EC1}"/>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5" name="Footer Placeholder 4">
            <a:extLst>
              <a:ext uri="{FF2B5EF4-FFF2-40B4-BE49-F238E27FC236}">
                <a16:creationId xmlns:a16="http://schemas.microsoft.com/office/drawing/2014/main" id="{11773D7E-D82C-4EE8-AA14-A3D505719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85557-7C3A-4B9C-AB8E-807172E13E19}"/>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125600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CA86-DA63-4B56-85E8-A00C53ABD1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E42A2-C099-471B-A578-651A05555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49C4D8-3C89-4348-A963-5F590F39C105}"/>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5" name="Footer Placeholder 4">
            <a:extLst>
              <a:ext uri="{FF2B5EF4-FFF2-40B4-BE49-F238E27FC236}">
                <a16:creationId xmlns:a16="http://schemas.microsoft.com/office/drawing/2014/main" id="{3FD66F45-0D67-4888-946D-AA69AA4DD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C7E6A-A9C6-464D-B19D-097372BC8B5D}"/>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362630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D361-A550-4C8A-B465-AEEEB59FF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38800-8E4D-4839-8207-153C5F7D3C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3AD61-C762-469D-B249-7F2EC9E055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04E55A-C4BD-4CB2-9C11-2241F8FE655C}"/>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6" name="Footer Placeholder 5">
            <a:extLst>
              <a:ext uri="{FF2B5EF4-FFF2-40B4-BE49-F238E27FC236}">
                <a16:creationId xmlns:a16="http://schemas.microsoft.com/office/drawing/2014/main" id="{FB15FCF0-A785-4ECE-AC8E-7D397E5DE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3DC8F-3B34-4933-8841-CAE76CCDA7B0}"/>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388840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440A-A435-4882-997D-5528532503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DCB016-7C82-4507-A33D-103571450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106121-9364-4524-BCE3-CF9CAA558D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5C5376-643F-40FF-BC01-67929AD9A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873545-F697-4410-9179-C228366836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83DD35-AAA0-46F6-9C99-6626E9ED8F07}"/>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8" name="Footer Placeholder 7">
            <a:extLst>
              <a:ext uri="{FF2B5EF4-FFF2-40B4-BE49-F238E27FC236}">
                <a16:creationId xmlns:a16="http://schemas.microsoft.com/office/drawing/2014/main" id="{F22B2316-6C83-4DA2-8693-0247AC93E6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B44918-5CDD-4EBF-A0AD-14A5741F3AB8}"/>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375312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3230-218D-4B82-9117-450D49008E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9904F-E916-4F44-A877-E5B78E0486D5}"/>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4" name="Footer Placeholder 3">
            <a:extLst>
              <a:ext uri="{FF2B5EF4-FFF2-40B4-BE49-F238E27FC236}">
                <a16:creationId xmlns:a16="http://schemas.microsoft.com/office/drawing/2014/main" id="{A3CE9885-735A-41CF-BD40-5FF9A5E27C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C987A-4A0D-4F43-9105-794B2FE5BD7D}"/>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281957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09D57-9A57-4B65-B3CD-5F683F182432}"/>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3" name="Footer Placeholder 2">
            <a:extLst>
              <a:ext uri="{FF2B5EF4-FFF2-40B4-BE49-F238E27FC236}">
                <a16:creationId xmlns:a16="http://schemas.microsoft.com/office/drawing/2014/main" id="{7DE2CA9F-D246-4C6E-8A1C-BDD1A6E79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CCD26-BF8E-4BBD-B66D-BBD2E2DE13B7}"/>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235779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C7F-648D-4650-839C-82CB918DF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7F4AC-C6BA-4CF7-B70B-5FD47C95B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BD0374-A784-414D-A160-DDC48C5D8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CD2A05-77E5-47DF-A30F-1B0DAF3D23E4}"/>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6" name="Footer Placeholder 5">
            <a:extLst>
              <a:ext uri="{FF2B5EF4-FFF2-40B4-BE49-F238E27FC236}">
                <a16:creationId xmlns:a16="http://schemas.microsoft.com/office/drawing/2014/main" id="{3EE1D755-C0D6-49AF-B7CC-C0DEF1165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97C89-EBD9-40E3-8616-B76C43BD35F2}"/>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267929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4257-EFF6-4A42-BBDA-B40B4E695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C4A5CF-62A9-4F9D-AFD8-4C07E767F0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97A875-9E04-4139-ADC1-51060BF48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1AF60C-45D7-4BAE-89A3-818770B92717}"/>
              </a:ext>
            </a:extLst>
          </p:cNvPr>
          <p:cNvSpPr>
            <a:spLocks noGrp="1"/>
          </p:cNvSpPr>
          <p:nvPr>
            <p:ph type="dt" sz="half" idx="10"/>
          </p:nvPr>
        </p:nvSpPr>
        <p:spPr/>
        <p:txBody>
          <a:bodyPr/>
          <a:lstStyle/>
          <a:p>
            <a:fld id="{5224B44F-A999-4994-90FB-8C5C7E83BC54}" type="datetimeFigureOut">
              <a:rPr lang="en-US" smtClean="0"/>
              <a:t>7/25/2017</a:t>
            </a:fld>
            <a:endParaRPr lang="en-US"/>
          </a:p>
        </p:txBody>
      </p:sp>
      <p:sp>
        <p:nvSpPr>
          <p:cNvPr id="6" name="Footer Placeholder 5">
            <a:extLst>
              <a:ext uri="{FF2B5EF4-FFF2-40B4-BE49-F238E27FC236}">
                <a16:creationId xmlns:a16="http://schemas.microsoft.com/office/drawing/2014/main" id="{419B1C0F-AC74-463E-92C8-D5E19CDCD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348F1-85E7-42BD-8581-1BA44DC1AAB4}"/>
              </a:ext>
            </a:extLst>
          </p:cNvPr>
          <p:cNvSpPr>
            <a:spLocks noGrp="1"/>
          </p:cNvSpPr>
          <p:nvPr>
            <p:ph type="sldNum" sz="quarter" idx="12"/>
          </p:nvPr>
        </p:nvSpPr>
        <p:spPr/>
        <p:txBody>
          <a:bodyPr/>
          <a:lstStyle/>
          <a:p>
            <a:fld id="{DB51B8EC-D7C7-4FE7-9997-124522CAD837}" type="slidenum">
              <a:rPr lang="en-US" smtClean="0"/>
              <a:t>‹#›</a:t>
            </a:fld>
            <a:endParaRPr lang="en-US"/>
          </a:p>
        </p:txBody>
      </p:sp>
    </p:spTree>
    <p:extLst>
      <p:ext uri="{BB962C8B-B14F-4D97-AF65-F5344CB8AC3E}">
        <p14:creationId xmlns:p14="http://schemas.microsoft.com/office/powerpoint/2010/main" val="92426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9FC6B-200F-4ECE-8C4F-5A277B875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D4090C-7D56-4295-A795-E098CF7DE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8B2B3-0EB1-4B7C-959E-62585E8D9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4B44F-A999-4994-90FB-8C5C7E83BC54}" type="datetimeFigureOut">
              <a:rPr lang="en-US" smtClean="0"/>
              <a:t>7/25/2017</a:t>
            </a:fld>
            <a:endParaRPr lang="en-US"/>
          </a:p>
        </p:txBody>
      </p:sp>
      <p:sp>
        <p:nvSpPr>
          <p:cNvPr id="5" name="Footer Placeholder 4">
            <a:extLst>
              <a:ext uri="{FF2B5EF4-FFF2-40B4-BE49-F238E27FC236}">
                <a16:creationId xmlns:a16="http://schemas.microsoft.com/office/drawing/2014/main" id="{318AE4FF-A7DB-47DA-B415-80058378DB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14E6AB-DE5B-4187-9871-2E31E1685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1B8EC-D7C7-4FE7-9997-124522CAD837}" type="slidenum">
              <a:rPr lang="en-US" smtClean="0"/>
              <a:t>‹#›</a:t>
            </a:fld>
            <a:endParaRPr lang="en-US"/>
          </a:p>
        </p:txBody>
      </p:sp>
    </p:spTree>
    <p:extLst>
      <p:ext uri="{BB962C8B-B14F-4D97-AF65-F5344CB8AC3E}">
        <p14:creationId xmlns:p14="http://schemas.microsoft.com/office/powerpoint/2010/main" val="305877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nlinecourses.science.psu.edu/stat501/node/25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hi-squared_test" TargetMode="External"/><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2.xml"/><Relationship Id="rId4" Type="http://schemas.openxmlformats.org/officeDocument/2006/relationships/hyperlink" Target="https://en.wikipedia.org/wiki/Norm_(mathemat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tatistical_significance#See_also" TargetMode="External"/><Relationship Id="rId2" Type="http://schemas.openxmlformats.org/officeDocument/2006/relationships/hyperlink" Target="https://en.wikipedia.org/wiki/Texas_sharpshooter_fallac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33B8-0BD3-4C0C-85A3-8F8C8AD111FF}"/>
              </a:ext>
            </a:extLst>
          </p:cNvPr>
          <p:cNvSpPr>
            <a:spLocks noGrp="1"/>
          </p:cNvSpPr>
          <p:nvPr>
            <p:ph type="ctrTitle"/>
          </p:nvPr>
        </p:nvSpPr>
        <p:spPr/>
        <p:txBody>
          <a:bodyPr/>
          <a:lstStyle/>
          <a:p>
            <a:r>
              <a:rPr lang="en-US" dirty="0"/>
              <a:t>Hypothesis Testing and Simple Statistics</a:t>
            </a:r>
          </a:p>
        </p:txBody>
      </p:sp>
      <p:sp>
        <p:nvSpPr>
          <p:cNvPr id="3" name="Subtitle 2">
            <a:extLst>
              <a:ext uri="{FF2B5EF4-FFF2-40B4-BE49-F238E27FC236}">
                <a16:creationId xmlns:a16="http://schemas.microsoft.com/office/drawing/2014/main" id="{9E1FB8D9-8D56-4364-A9E6-357DB4F9003C}"/>
              </a:ext>
            </a:extLst>
          </p:cNvPr>
          <p:cNvSpPr>
            <a:spLocks noGrp="1"/>
          </p:cNvSpPr>
          <p:nvPr>
            <p:ph type="subTitle" idx="1"/>
          </p:nvPr>
        </p:nvSpPr>
        <p:spPr/>
        <p:txBody>
          <a:bodyPr/>
          <a:lstStyle/>
          <a:p>
            <a:r>
              <a:rPr lang="en-US" dirty="0"/>
              <a:t>Brandon Wood</a:t>
            </a:r>
          </a:p>
          <a:p>
            <a:r>
              <a:rPr lang="en-US" dirty="0"/>
              <a:t>Weston 2017</a:t>
            </a:r>
          </a:p>
        </p:txBody>
      </p:sp>
    </p:spTree>
    <p:extLst>
      <p:ext uri="{BB962C8B-B14F-4D97-AF65-F5344CB8AC3E}">
        <p14:creationId xmlns:p14="http://schemas.microsoft.com/office/powerpoint/2010/main" val="1872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658A-1E57-4877-AB28-A8EF87439378}"/>
              </a:ext>
            </a:extLst>
          </p:cNvPr>
          <p:cNvSpPr>
            <a:spLocks noGrp="1"/>
          </p:cNvSpPr>
          <p:nvPr>
            <p:ph type="title"/>
          </p:nvPr>
        </p:nvSpPr>
        <p:spPr/>
        <p:txBody>
          <a:bodyPr/>
          <a:lstStyle/>
          <a:p>
            <a:r>
              <a:rPr lang="en-US" dirty="0"/>
              <a:t>Mathematical Models</a:t>
            </a:r>
          </a:p>
        </p:txBody>
      </p:sp>
      <p:sp>
        <p:nvSpPr>
          <p:cNvPr id="3" name="Content Placeholder 2">
            <a:extLst>
              <a:ext uri="{FF2B5EF4-FFF2-40B4-BE49-F238E27FC236}">
                <a16:creationId xmlns:a16="http://schemas.microsoft.com/office/drawing/2014/main" id="{22B3C6C4-372A-46AB-9E25-3E6FD6781C75}"/>
              </a:ext>
            </a:extLst>
          </p:cNvPr>
          <p:cNvSpPr>
            <a:spLocks noGrp="1"/>
          </p:cNvSpPr>
          <p:nvPr>
            <p:ph idx="1"/>
          </p:nvPr>
        </p:nvSpPr>
        <p:spPr/>
        <p:txBody>
          <a:bodyPr/>
          <a:lstStyle/>
          <a:p>
            <a:pPr marL="0" indent="0">
              <a:buNone/>
            </a:pPr>
            <a:r>
              <a:rPr lang="en-US" dirty="0"/>
              <a:t>Another important statistical technique is ‘fitting’ mathematical models to our data, and measuring how incorrect that model is.</a:t>
            </a:r>
          </a:p>
          <a:p>
            <a:pPr marL="0" indent="0">
              <a:buNone/>
            </a:pPr>
            <a:r>
              <a:rPr lang="en-US" dirty="0"/>
              <a:t>For example, say we had the following plot and wanted to determine how close to linear the relationship is (made in python):</a:t>
            </a:r>
          </a:p>
        </p:txBody>
      </p:sp>
      <p:pic>
        <p:nvPicPr>
          <p:cNvPr id="5" name="Picture 4" descr="A close up of a map&#10;&#10;Description generated with high confidence">
            <a:extLst>
              <a:ext uri="{FF2B5EF4-FFF2-40B4-BE49-F238E27FC236}">
                <a16:creationId xmlns:a16="http://schemas.microsoft.com/office/drawing/2014/main" id="{EF43D364-1825-413C-BC7E-715EB59A1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652" y="3514165"/>
            <a:ext cx="4482768" cy="3362076"/>
          </a:xfrm>
          <a:prstGeom prst="rect">
            <a:avLst/>
          </a:prstGeom>
        </p:spPr>
      </p:pic>
    </p:spTree>
    <p:extLst>
      <p:ext uri="{BB962C8B-B14F-4D97-AF65-F5344CB8AC3E}">
        <p14:creationId xmlns:p14="http://schemas.microsoft.com/office/powerpoint/2010/main" val="300233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5948-8093-4566-888E-D97F79C6B091}"/>
              </a:ext>
            </a:extLst>
          </p:cNvPr>
          <p:cNvSpPr>
            <a:spLocks noGrp="1"/>
          </p:cNvSpPr>
          <p:nvPr>
            <p:ph type="title"/>
          </p:nvPr>
        </p:nvSpPr>
        <p:spPr/>
        <p:txBody>
          <a:bodyPr/>
          <a:lstStyle/>
          <a:p>
            <a:r>
              <a:rPr lang="en-US" dirty="0"/>
              <a:t>Line of Best Fit</a:t>
            </a:r>
          </a:p>
        </p:txBody>
      </p:sp>
      <p:sp>
        <p:nvSpPr>
          <p:cNvPr id="3" name="Content Placeholder 2">
            <a:extLst>
              <a:ext uri="{FF2B5EF4-FFF2-40B4-BE49-F238E27FC236}">
                <a16:creationId xmlns:a16="http://schemas.microsoft.com/office/drawing/2014/main" id="{1AE15315-D2E8-4932-9D6C-425CA9490E72}"/>
              </a:ext>
            </a:extLst>
          </p:cNvPr>
          <p:cNvSpPr>
            <a:spLocks noGrp="1"/>
          </p:cNvSpPr>
          <p:nvPr>
            <p:ph idx="1"/>
          </p:nvPr>
        </p:nvSpPr>
        <p:spPr/>
        <p:txBody>
          <a:bodyPr/>
          <a:lstStyle/>
          <a:p>
            <a:pPr marL="0" indent="0">
              <a:buNone/>
            </a:pPr>
            <a:r>
              <a:rPr lang="en-US" dirty="0"/>
              <a:t>The red line you see below is the line of best fit for this data. That is, it is the best approximation of a linear relationship that we can find for this data set. Even though this data set is clearly non-liner (its actually random), we can fit a linear model to it and measure how inaccurate it is. This is </a:t>
            </a:r>
            <a:r>
              <a:rPr lang="en-US" i="1" dirty="0"/>
              <a:t>key</a:t>
            </a:r>
            <a:r>
              <a:rPr lang="en-US" dirty="0"/>
              <a:t> for understanding and testing for relationships.</a:t>
            </a:r>
          </a:p>
        </p:txBody>
      </p:sp>
      <p:pic>
        <p:nvPicPr>
          <p:cNvPr id="4" name="Picture 3" descr="A close up of a map&#10;&#10;Description generated with high confidence">
            <a:extLst>
              <a:ext uri="{FF2B5EF4-FFF2-40B4-BE49-F238E27FC236}">
                <a16:creationId xmlns:a16="http://schemas.microsoft.com/office/drawing/2014/main" id="{379C9FA8-1508-4AFF-AD20-290CF9CFA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092" y="4001294"/>
            <a:ext cx="3735179" cy="2801384"/>
          </a:xfrm>
          <a:prstGeom prst="rect">
            <a:avLst/>
          </a:prstGeom>
        </p:spPr>
      </p:pic>
    </p:spTree>
    <p:extLst>
      <p:ext uri="{BB962C8B-B14F-4D97-AF65-F5344CB8AC3E}">
        <p14:creationId xmlns:p14="http://schemas.microsoft.com/office/powerpoint/2010/main" val="427236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7B60-BCAB-4404-8274-0F1770C19D94}"/>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B97C8906-BEA8-4019-A027-34036657E673}"/>
              </a:ext>
            </a:extLst>
          </p:cNvPr>
          <p:cNvSpPr>
            <a:spLocks noGrp="1"/>
          </p:cNvSpPr>
          <p:nvPr>
            <p:ph idx="1"/>
          </p:nvPr>
        </p:nvSpPr>
        <p:spPr/>
        <p:txBody>
          <a:bodyPr/>
          <a:lstStyle/>
          <a:p>
            <a:pPr marL="0" indent="0">
              <a:buNone/>
            </a:pPr>
            <a:r>
              <a:rPr lang="en-US" dirty="0"/>
              <a:t>Linear regression is the primary method of identifying the line of best fit. Since most calculators, Excel, and Python have built-in methods for this method, I won’t go over it here, but you can find more information on it here: </a:t>
            </a:r>
            <a:r>
              <a:rPr lang="en-US" dirty="0">
                <a:hlinkClick r:id="rId2"/>
              </a:rPr>
              <a:t>https://onlinecourses.science.psu.edu/stat501/node/250</a:t>
            </a:r>
            <a:endParaRPr lang="en-US" dirty="0"/>
          </a:p>
          <a:p>
            <a:pPr marL="0" indent="0">
              <a:buNone/>
            </a:pPr>
            <a:endParaRPr lang="en-US" dirty="0"/>
          </a:p>
        </p:txBody>
      </p:sp>
    </p:spTree>
    <p:extLst>
      <p:ext uri="{BB962C8B-B14F-4D97-AF65-F5344CB8AC3E}">
        <p14:creationId xmlns:p14="http://schemas.microsoft.com/office/powerpoint/2010/main" val="415836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20FE-6F58-4736-8C3F-4FEA9722EB0F}"/>
              </a:ext>
            </a:extLst>
          </p:cNvPr>
          <p:cNvSpPr>
            <a:spLocks noGrp="1"/>
          </p:cNvSpPr>
          <p:nvPr>
            <p:ph type="title"/>
          </p:nvPr>
        </p:nvSpPr>
        <p:spPr/>
        <p:txBody>
          <a:bodyPr/>
          <a:lstStyle/>
          <a:p>
            <a:r>
              <a:rPr lang="en-US" dirty="0"/>
              <a:t>R</a:t>
            </a:r>
            <a:r>
              <a:rPr lang="en-US" baseline="30000" dirty="0"/>
              <a:t>2</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8D714E-00A8-478E-81B1-D81DA36EBDCB}"/>
                  </a:ext>
                </a:extLst>
              </p:cNvPr>
              <p:cNvSpPr>
                <a:spLocks noGrp="1"/>
              </p:cNvSpPr>
              <p:nvPr>
                <p:ph idx="1"/>
              </p:nvPr>
            </p:nvSpPr>
            <p:spPr>
              <a:xfrm>
                <a:off x="832413" y="1860349"/>
                <a:ext cx="10515600" cy="4351338"/>
              </a:xfrm>
            </p:spPr>
            <p:txBody>
              <a:bodyPr/>
              <a:lstStyle/>
              <a:p>
                <a:pPr marL="0" indent="0">
                  <a:buNone/>
                </a:pPr>
                <a:r>
                  <a:rPr lang="en-US" dirty="0"/>
                  <a:t>How do we measure how accurate our model is?</a:t>
                </a:r>
              </a:p>
              <a:p>
                <a:pPr marL="0" indent="0">
                  <a:buNone/>
                </a:pPr>
                <a:r>
                  <a:rPr lang="en-US" dirty="0"/>
                  <a:t>The primary method of measuring the accuracy of linear regression models is through R</a:t>
                </a:r>
                <a:r>
                  <a:rPr lang="en-US" baseline="30000" dirty="0"/>
                  <a:t>2 </a:t>
                </a:r>
                <a:r>
                  <a:rPr lang="en-US" dirty="0"/>
                  <a:t>(Also known as the coefficient of determination).</a:t>
                </a:r>
              </a:p>
              <a:p>
                <a:pPr marL="0" indent="0">
                  <a:buNone/>
                </a:pPr>
                <a:r>
                  <a:rPr lang="en-US" dirty="0"/>
                  <a:t>I won’t go into the derivation, but here is a definition.</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sSup>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𝑎𝑣𝑒𝑟𝑎𝑔𝑒</m:t>
                              </m:r>
                            </m:e>
                            <m:sup/>
                          </m:sSup>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sSup>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𝑝𝑟𝑒𝑑𝑖𝑐𝑡𝑖𝑜𝑛</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e>
                            <m:sup/>
                          </m:sSup>
                        </m:sub>
                      </m:sSub>
                      <m:r>
                        <a:rPr lang="en-US" b="0" i="1" smtClean="0">
                          <a:latin typeface="Cambria Math" panose="02040503050406030204" pitchFamily="18" charset="0"/>
                        </a:rPr>
                        <m:t>)</m:t>
                      </m:r>
                    </m:oMath>
                  </m:oMathPara>
                </a14:m>
                <a:endParaRPr lang="en-US" dirty="0"/>
              </a:p>
              <a:p>
                <a:pPr marL="0" indent="0">
                  <a:buNone/>
                </a:pPr>
                <a:r>
                  <a:rPr lang="en-US" dirty="0"/>
                  <a:t>The measure will give you a value from 0-1, where 0 is no correlation, and 1 is perfect.</a:t>
                </a:r>
              </a:p>
            </p:txBody>
          </p:sp>
        </mc:Choice>
        <mc:Fallback>
          <p:sp>
            <p:nvSpPr>
              <p:cNvPr id="3" name="Content Placeholder 2">
                <a:extLst>
                  <a:ext uri="{FF2B5EF4-FFF2-40B4-BE49-F238E27FC236}">
                    <a16:creationId xmlns:a16="http://schemas.microsoft.com/office/drawing/2014/main" id="{D58D714E-00A8-478E-81B1-D81DA36EBDCB}"/>
                  </a:ext>
                </a:extLst>
              </p:cNvPr>
              <p:cNvSpPr>
                <a:spLocks noGrp="1" noRot="1" noChangeAspect="1" noMove="1" noResize="1" noEditPoints="1" noAdjustHandles="1" noChangeArrowheads="1" noChangeShapeType="1" noTextEdit="1"/>
              </p:cNvSpPr>
              <p:nvPr>
                <p:ph idx="1"/>
              </p:nvPr>
            </p:nvSpPr>
            <p:spPr>
              <a:xfrm>
                <a:off x="832413" y="1860349"/>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74708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C3F6-798D-4641-9384-B1CE4025A560}"/>
              </a:ext>
            </a:extLst>
          </p:cNvPr>
          <p:cNvSpPr>
            <a:spLocks noGrp="1"/>
          </p:cNvSpPr>
          <p:nvPr>
            <p:ph type="title"/>
          </p:nvPr>
        </p:nvSpPr>
        <p:spPr/>
        <p:txBody>
          <a:bodyPr/>
          <a:lstStyle/>
          <a:p>
            <a:r>
              <a:rPr lang="en-US" dirty="0"/>
              <a:t>Other Error Measures</a:t>
            </a:r>
          </a:p>
        </p:txBody>
      </p:sp>
      <p:sp>
        <p:nvSpPr>
          <p:cNvPr id="3" name="Content Placeholder 2">
            <a:extLst>
              <a:ext uri="{FF2B5EF4-FFF2-40B4-BE49-F238E27FC236}">
                <a16:creationId xmlns:a16="http://schemas.microsoft.com/office/drawing/2014/main" id="{0DE83295-C1A9-45D2-A320-632D3D1045EB}"/>
              </a:ext>
            </a:extLst>
          </p:cNvPr>
          <p:cNvSpPr>
            <a:spLocks noGrp="1"/>
          </p:cNvSpPr>
          <p:nvPr>
            <p:ph idx="1"/>
          </p:nvPr>
        </p:nvSpPr>
        <p:spPr/>
        <p:txBody>
          <a:bodyPr>
            <a:normAutofit lnSpcReduction="10000"/>
          </a:bodyPr>
          <a:lstStyle/>
          <a:p>
            <a:pPr marL="0" indent="0">
              <a:buNone/>
            </a:pPr>
            <a:r>
              <a:rPr lang="en-US" dirty="0"/>
              <a:t>There are other methods for creating functions and measuring their error for, say , quadratic or exponential functions, but we won’t cover those. A very useful technique is to “linearize” your relationships, is essence manipulating them algebraically in order to achieve a linear relationship, over which to use these simpler methods on.</a:t>
            </a:r>
          </a:p>
          <a:p>
            <a:pPr marL="0" indent="0">
              <a:buNone/>
            </a:pPr>
            <a:endParaRPr lang="en-US" dirty="0"/>
          </a:p>
          <a:p>
            <a:pPr marL="0" indent="0">
              <a:buNone/>
            </a:pPr>
            <a:r>
              <a:rPr lang="en-US" dirty="0"/>
              <a:t>For those interested, here are a few other error functions:</a:t>
            </a:r>
          </a:p>
          <a:p>
            <a:r>
              <a:rPr lang="en-US" dirty="0">
                <a:hlinkClick r:id="rId2"/>
              </a:rPr>
              <a:t>https://en.wikipedia.org/wiki/Mean_squared_error</a:t>
            </a:r>
            <a:endParaRPr lang="en-US" dirty="0"/>
          </a:p>
          <a:p>
            <a:r>
              <a:rPr lang="en-US" dirty="0">
                <a:hlinkClick r:id="rId3"/>
              </a:rPr>
              <a:t>https://en.wikipedia.org/wiki/Chi-squared_test</a:t>
            </a:r>
            <a:endParaRPr lang="en-US" dirty="0"/>
          </a:p>
          <a:p>
            <a:r>
              <a:rPr lang="en-US">
                <a:hlinkClick r:id="rId4"/>
              </a:rPr>
              <a:t>https://en.wikipedia.org/wiki/Norm_(mathematics)</a:t>
            </a:r>
            <a:endParaRPr lang="en-US"/>
          </a:p>
          <a:p>
            <a:pPr marL="0" indent="0">
              <a:buNone/>
            </a:pPr>
            <a:endParaRPr lang="en-US" dirty="0"/>
          </a:p>
        </p:txBody>
      </p:sp>
    </p:spTree>
    <p:extLst>
      <p:ext uri="{BB962C8B-B14F-4D97-AF65-F5344CB8AC3E}">
        <p14:creationId xmlns:p14="http://schemas.microsoft.com/office/powerpoint/2010/main" val="415951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9950-EDFB-477E-B257-81BF07E124D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2003D29-7BE3-4961-BA1D-51C7BFAC190D}"/>
              </a:ext>
            </a:extLst>
          </p:cNvPr>
          <p:cNvSpPr>
            <a:spLocks noGrp="1"/>
          </p:cNvSpPr>
          <p:nvPr>
            <p:ph idx="1"/>
          </p:nvPr>
        </p:nvSpPr>
        <p:spPr/>
        <p:txBody>
          <a:bodyPr/>
          <a:lstStyle/>
          <a:p>
            <a:pPr marL="0" indent="0">
              <a:buNone/>
            </a:pPr>
            <a:r>
              <a:rPr lang="en-US" dirty="0"/>
              <a:t>The statistics we will cover are neither particularly rigorous nor complete. They are, however, very powerful tools for understand data, and will be integral to understanding both more advanced statistics and experimental data alike.</a:t>
            </a:r>
          </a:p>
          <a:p>
            <a:pPr marL="0" indent="0">
              <a:buNone/>
            </a:pPr>
            <a:endParaRPr lang="en-US" dirty="0"/>
          </a:p>
          <a:p>
            <a:pPr marL="0" indent="0">
              <a:buNone/>
            </a:pPr>
            <a:r>
              <a:rPr lang="en-US" dirty="0"/>
              <a:t>This presentation is mad dense, but hopefully you’ll walk away with a solid understanding of the most fundamental statistical methods that we’ll use.</a:t>
            </a:r>
          </a:p>
        </p:txBody>
      </p:sp>
    </p:spTree>
    <p:extLst>
      <p:ext uri="{BB962C8B-B14F-4D97-AF65-F5344CB8AC3E}">
        <p14:creationId xmlns:p14="http://schemas.microsoft.com/office/powerpoint/2010/main" val="250004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B60A-10A7-488F-9921-038A652CDFE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8FFE0BA-A04F-478E-A533-E7709042087E}"/>
              </a:ext>
            </a:extLst>
          </p:cNvPr>
          <p:cNvSpPr>
            <a:spLocks noGrp="1"/>
          </p:cNvSpPr>
          <p:nvPr>
            <p:ph idx="1"/>
          </p:nvPr>
        </p:nvSpPr>
        <p:spPr/>
        <p:txBody>
          <a:bodyPr>
            <a:normAutofit fontScale="92500" lnSpcReduction="20000"/>
          </a:bodyPr>
          <a:lstStyle/>
          <a:p>
            <a:r>
              <a:rPr lang="en-US" dirty="0"/>
              <a:t>What is a hypothesis?</a:t>
            </a:r>
          </a:p>
          <a:p>
            <a:r>
              <a:rPr lang="en-US" dirty="0"/>
              <a:t>What is statistical significance?</a:t>
            </a:r>
          </a:p>
          <a:p>
            <a:r>
              <a:rPr lang="en-US" dirty="0"/>
              <a:t>Normal distribution and Z-Score</a:t>
            </a:r>
          </a:p>
          <a:p>
            <a:r>
              <a:rPr lang="en-US" dirty="0"/>
              <a:t>Hypothesis testing (Showing hypothesis are significant)</a:t>
            </a:r>
          </a:p>
          <a:p>
            <a:pPr marL="0" indent="0">
              <a:buNone/>
            </a:pPr>
            <a:endParaRPr lang="en-US" dirty="0"/>
          </a:p>
          <a:p>
            <a:r>
              <a:rPr lang="en-US" dirty="0"/>
              <a:t>Models</a:t>
            </a:r>
          </a:p>
          <a:p>
            <a:r>
              <a:rPr lang="en-US" dirty="0"/>
              <a:t>Line of best fit</a:t>
            </a:r>
          </a:p>
          <a:p>
            <a:r>
              <a:rPr lang="en-US" dirty="0"/>
              <a:t>Linear regression</a:t>
            </a:r>
          </a:p>
          <a:p>
            <a:r>
              <a:rPr lang="en-US" dirty="0"/>
              <a:t>R</a:t>
            </a:r>
            <a:r>
              <a:rPr lang="en-US" baseline="30000" dirty="0"/>
              <a:t>2</a:t>
            </a:r>
            <a:endParaRPr lang="en-US" dirty="0"/>
          </a:p>
          <a:p>
            <a:r>
              <a:rPr lang="en-US" dirty="0"/>
              <a:t>Other error types and models</a:t>
            </a:r>
          </a:p>
          <a:p>
            <a:endParaRPr lang="en-US" dirty="0"/>
          </a:p>
        </p:txBody>
      </p:sp>
    </p:spTree>
    <p:extLst>
      <p:ext uri="{BB962C8B-B14F-4D97-AF65-F5344CB8AC3E}">
        <p14:creationId xmlns:p14="http://schemas.microsoft.com/office/powerpoint/2010/main" val="11746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61A7-8584-4673-9F5E-55B458FFC732}"/>
              </a:ext>
            </a:extLst>
          </p:cNvPr>
          <p:cNvSpPr>
            <a:spLocks noGrp="1"/>
          </p:cNvSpPr>
          <p:nvPr>
            <p:ph type="title"/>
          </p:nvPr>
        </p:nvSpPr>
        <p:spPr/>
        <p:txBody>
          <a:bodyPr/>
          <a:lstStyle/>
          <a:p>
            <a:r>
              <a:rPr lang="en-US" dirty="0"/>
              <a:t>What is a Hypothesis?</a:t>
            </a:r>
          </a:p>
        </p:txBody>
      </p:sp>
      <p:sp>
        <p:nvSpPr>
          <p:cNvPr id="3" name="Content Placeholder 2">
            <a:extLst>
              <a:ext uri="{FF2B5EF4-FFF2-40B4-BE49-F238E27FC236}">
                <a16:creationId xmlns:a16="http://schemas.microsoft.com/office/drawing/2014/main" id="{2BF22964-66B7-4358-BC63-5B8E1790BE1A}"/>
              </a:ext>
            </a:extLst>
          </p:cNvPr>
          <p:cNvSpPr>
            <a:spLocks noGrp="1"/>
          </p:cNvSpPr>
          <p:nvPr>
            <p:ph idx="1"/>
          </p:nvPr>
        </p:nvSpPr>
        <p:spPr/>
        <p:txBody>
          <a:bodyPr/>
          <a:lstStyle/>
          <a:p>
            <a:pPr marL="0" indent="0">
              <a:buNone/>
            </a:pPr>
            <a:r>
              <a:rPr lang="en-US" dirty="0"/>
              <a:t>In statistics we will deal with hypothesis that are slightly more rigorous than you may have worked with before. </a:t>
            </a:r>
          </a:p>
          <a:p>
            <a:pPr marL="0" indent="0">
              <a:buNone/>
            </a:pPr>
            <a:r>
              <a:rPr lang="en-US" dirty="0"/>
              <a:t>We’ll define a hypothesis regarding some population to be a claim about the parameters of the population (</a:t>
            </a:r>
            <a:r>
              <a:rPr lang="en-US" dirty="0" err="1"/>
              <a:t>ie</a:t>
            </a:r>
            <a:r>
              <a:rPr lang="en-US" dirty="0"/>
              <a:t>; the mean, mode, or standard deviation).</a:t>
            </a:r>
          </a:p>
        </p:txBody>
      </p:sp>
      <p:sp>
        <p:nvSpPr>
          <p:cNvPr id="5" name="Rectangle 1">
            <a:extLst>
              <a:ext uri="{FF2B5EF4-FFF2-40B4-BE49-F238E27FC236}">
                <a16:creationId xmlns:a16="http://schemas.microsoft.com/office/drawing/2014/main" id="{D47174A1-F828-499C-BAEF-CBA3433372A0}"/>
              </a:ext>
            </a:extLst>
          </p:cNvPr>
          <p:cNvSpPr>
            <a:spLocks noChangeArrowheads="1"/>
          </p:cNvSpPr>
          <p:nvPr/>
        </p:nvSpPr>
        <p:spPr bwMode="auto">
          <a:xfrm>
            <a:off x="948160" y="2213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271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0371-5480-4DE2-AB9E-5DBBA5DD5F93}"/>
              </a:ext>
            </a:extLst>
          </p:cNvPr>
          <p:cNvSpPr>
            <a:spLocks noGrp="1"/>
          </p:cNvSpPr>
          <p:nvPr>
            <p:ph type="title"/>
          </p:nvPr>
        </p:nvSpPr>
        <p:spPr/>
        <p:txBody>
          <a:bodyPr/>
          <a:lstStyle/>
          <a:p>
            <a:r>
              <a:rPr lang="en-US" dirty="0"/>
              <a:t>Example Hypothesis</a:t>
            </a:r>
          </a:p>
        </p:txBody>
      </p:sp>
      <p:sp>
        <p:nvSpPr>
          <p:cNvPr id="3" name="Content Placeholder 2">
            <a:extLst>
              <a:ext uri="{FF2B5EF4-FFF2-40B4-BE49-F238E27FC236}">
                <a16:creationId xmlns:a16="http://schemas.microsoft.com/office/drawing/2014/main" id="{2BF3A5E2-93E9-4CB1-A8BE-B83DA5983847}"/>
              </a:ext>
            </a:extLst>
          </p:cNvPr>
          <p:cNvSpPr>
            <a:spLocks noGrp="1"/>
          </p:cNvSpPr>
          <p:nvPr>
            <p:ph idx="1"/>
          </p:nvPr>
        </p:nvSpPr>
        <p:spPr/>
        <p:txBody>
          <a:bodyPr/>
          <a:lstStyle/>
          <a:p>
            <a:pPr marL="0" indent="0">
              <a:buNone/>
            </a:pPr>
            <a:r>
              <a:rPr lang="en-US" dirty="0"/>
              <a:t>Say we hypothesize that a fertilizer, </a:t>
            </a:r>
            <a:r>
              <a:rPr lang="en-US" i="1" dirty="0"/>
              <a:t>f1</a:t>
            </a:r>
            <a:r>
              <a:rPr lang="en-US" dirty="0"/>
              <a:t>, will allow a plant population to grow taller that grown in another fertilized, </a:t>
            </a:r>
            <a:r>
              <a:rPr lang="en-US" i="1" dirty="0"/>
              <a:t>f2</a:t>
            </a:r>
            <a:r>
              <a:rPr lang="en-US" dirty="0"/>
              <a:t>. </a:t>
            </a:r>
          </a:p>
          <a:p>
            <a:pPr marL="0" indent="0">
              <a:buNone/>
            </a:pPr>
            <a:r>
              <a:rPr lang="en-US" dirty="0"/>
              <a:t>Statistically, we are hypothesizing that the average height of the population in </a:t>
            </a:r>
            <a:r>
              <a:rPr lang="en-US" i="1" dirty="0"/>
              <a:t>f1 </a:t>
            </a:r>
            <a:r>
              <a:rPr lang="en-US" dirty="0"/>
              <a:t>is greater than that of </a:t>
            </a:r>
            <a:r>
              <a:rPr lang="en-US" i="1" dirty="0"/>
              <a:t>f2</a:t>
            </a:r>
            <a:r>
              <a:rPr lang="en-US" dirty="0"/>
              <a:t>.</a:t>
            </a:r>
          </a:p>
          <a:p>
            <a:pPr marL="0" indent="0">
              <a:buNone/>
            </a:pPr>
            <a:endParaRPr lang="en-US" dirty="0"/>
          </a:p>
          <a:p>
            <a:pPr marL="0" indent="0">
              <a:buNone/>
            </a:pPr>
            <a:r>
              <a:rPr lang="en-US" dirty="0"/>
              <a:t>This is a fine hypothesis. We could go plant some plants in </a:t>
            </a:r>
            <a:r>
              <a:rPr lang="en-US" i="1" dirty="0"/>
              <a:t>f1 </a:t>
            </a:r>
            <a:r>
              <a:rPr lang="en-US" dirty="0"/>
              <a:t>and </a:t>
            </a:r>
            <a:r>
              <a:rPr lang="en-US" i="1" dirty="0"/>
              <a:t>f2</a:t>
            </a:r>
            <a:r>
              <a:rPr lang="en-US" dirty="0"/>
              <a:t> and measure each, take the average and see which is greater.</a:t>
            </a:r>
          </a:p>
          <a:p>
            <a:pPr marL="0" indent="0">
              <a:buNone/>
            </a:pPr>
            <a:r>
              <a:rPr lang="en-US" dirty="0"/>
              <a:t>But what if the averages are close, say, 1’5” vs 1’6”. Is a 1” difference enough to accept our hypothesis?</a:t>
            </a:r>
          </a:p>
        </p:txBody>
      </p:sp>
    </p:spTree>
    <p:extLst>
      <p:ext uri="{BB962C8B-B14F-4D97-AF65-F5344CB8AC3E}">
        <p14:creationId xmlns:p14="http://schemas.microsoft.com/office/powerpoint/2010/main" val="76507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953-6F49-40C2-9129-60FB809370BE}"/>
              </a:ext>
            </a:extLst>
          </p:cNvPr>
          <p:cNvSpPr>
            <a:spLocks noGrp="1"/>
          </p:cNvSpPr>
          <p:nvPr>
            <p:ph type="title"/>
          </p:nvPr>
        </p:nvSpPr>
        <p:spPr/>
        <p:txBody>
          <a:bodyPr/>
          <a:lstStyle/>
          <a:p>
            <a:r>
              <a:rPr lang="en-US" dirty="0"/>
              <a:t>Statistical Significance</a:t>
            </a:r>
          </a:p>
        </p:txBody>
      </p:sp>
      <p:sp>
        <p:nvSpPr>
          <p:cNvPr id="3" name="Content Placeholder 2">
            <a:extLst>
              <a:ext uri="{FF2B5EF4-FFF2-40B4-BE49-F238E27FC236}">
                <a16:creationId xmlns:a16="http://schemas.microsoft.com/office/drawing/2014/main" id="{B3AE15A4-CEC7-440B-A19F-543D56149A05}"/>
              </a:ext>
            </a:extLst>
          </p:cNvPr>
          <p:cNvSpPr>
            <a:spLocks noGrp="1"/>
          </p:cNvSpPr>
          <p:nvPr>
            <p:ph idx="1"/>
          </p:nvPr>
        </p:nvSpPr>
        <p:spPr/>
        <p:txBody>
          <a:bodyPr>
            <a:normAutofit fontScale="92500" lnSpcReduction="10000"/>
          </a:bodyPr>
          <a:lstStyle/>
          <a:p>
            <a:pPr marL="0" indent="0">
              <a:buNone/>
            </a:pPr>
            <a:r>
              <a:rPr lang="en-US" dirty="0"/>
              <a:t>Well, it may be. But, that’s dependent on the average variation of the plant heights (standard deviation). </a:t>
            </a:r>
          </a:p>
          <a:p>
            <a:pPr marL="0" indent="0">
              <a:buNone/>
            </a:pPr>
            <a:r>
              <a:rPr lang="en-US" dirty="0"/>
              <a:t>Say, for instance, the average variation between the plants in </a:t>
            </a:r>
            <a:r>
              <a:rPr lang="en-US" i="1" dirty="0"/>
              <a:t>f2 </a:t>
            </a:r>
            <a:r>
              <a:rPr lang="en-US" dirty="0"/>
              <a:t>is</a:t>
            </a:r>
            <a:r>
              <a:rPr lang="en-US" i="1" dirty="0"/>
              <a:t> </a:t>
            </a:r>
            <a:r>
              <a:rPr lang="en-US" dirty="0"/>
              <a:t>normally 1/1000</a:t>
            </a:r>
            <a:r>
              <a:rPr lang="en-US" baseline="30000" dirty="0"/>
              <a:t>th</a:t>
            </a:r>
            <a:r>
              <a:rPr lang="en-US" dirty="0"/>
              <a:t> of an inch. That would mean the almost all the plants are almost precisely 1’5” tall, so we would all probably agree that increasing it an inch is a pretty clear improvement.</a:t>
            </a:r>
          </a:p>
          <a:p>
            <a:pPr marL="0" indent="0">
              <a:buNone/>
            </a:pPr>
            <a:r>
              <a:rPr lang="en-US" dirty="0"/>
              <a:t>Of course, the more likely case is that the standard deviation is something like 2”-3”, in which case would probably agree it didn’t have an affect.</a:t>
            </a:r>
          </a:p>
          <a:p>
            <a:pPr marL="0" indent="0">
              <a:buNone/>
            </a:pPr>
            <a:r>
              <a:rPr lang="en-US" dirty="0"/>
              <a:t>But what’s the middle ground? Say we have a standard deviation of .5” or .25”. Is that enough to accept our hypothesis? That is the question that statistical significance tests try to answer.</a:t>
            </a:r>
          </a:p>
        </p:txBody>
      </p:sp>
    </p:spTree>
    <p:extLst>
      <p:ext uri="{BB962C8B-B14F-4D97-AF65-F5344CB8AC3E}">
        <p14:creationId xmlns:p14="http://schemas.microsoft.com/office/powerpoint/2010/main" val="231458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8C6-7916-4E20-AFD0-B41D1B751324}"/>
              </a:ext>
            </a:extLst>
          </p:cNvPr>
          <p:cNvSpPr>
            <a:spLocks noGrp="1"/>
          </p:cNvSpPr>
          <p:nvPr>
            <p:ph type="title"/>
          </p:nvPr>
        </p:nvSpPr>
        <p:spPr/>
        <p:txBody>
          <a:bodyPr/>
          <a:lstStyle/>
          <a:p>
            <a:r>
              <a:rPr lang="en-US" dirty="0"/>
              <a:t>Normal Distribution</a:t>
            </a:r>
          </a:p>
        </p:txBody>
      </p:sp>
      <p:sp>
        <p:nvSpPr>
          <p:cNvPr id="3" name="Content Placeholder 2">
            <a:extLst>
              <a:ext uri="{FF2B5EF4-FFF2-40B4-BE49-F238E27FC236}">
                <a16:creationId xmlns:a16="http://schemas.microsoft.com/office/drawing/2014/main" id="{F0843899-2D5B-4FB3-B960-AE37B25E80ED}"/>
              </a:ext>
            </a:extLst>
          </p:cNvPr>
          <p:cNvSpPr>
            <a:spLocks noGrp="1"/>
          </p:cNvSpPr>
          <p:nvPr>
            <p:ph idx="1"/>
          </p:nvPr>
        </p:nvSpPr>
        <p:spPr/>
        <p:txBody>
          <a:bodyPr/>
          <a:lstStyle/>
          <a:p>
            <a:pPr marL="0" indent="0">
              <a:buNone/>
            </a:pPr>
            <a:r>
              <a:rPr lang="en-US" dirty="0"/>
              <a:t>Before we talk about accepting or rejecting a hypothesis, we need to understand how to incorporate randomness into our model, because when we show that a hypothesis is significant, </a:t>
            </a:r>
            <a:r>
              <a:rPr lang="en-US" i="1" dirty="0"/>
              <a:t>we are essentially saying that it has a very small probability of occurring randomly.</a:t>
            </a:r>
          </a:p>
        </p:txBody>
      </p:sp>
    </p:spTree>
    <p:extLst>
      <p:ext uri="{BB962C8B-B14F-4D97-AF65-F5344CB8AC3E}">
        <p14:creationId xmlns:p14="http://schemas.microsoft.com/office/powerpoint/2010/main" val="95041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F5B5-E96E-49BA-997E-AC2A04CBE167}"/>
              </a:ext>
            </a:extLst>
          </p:cNvPr>
          <p:cNvSpPr>
            <a:spLocks noGrp="1"/>
          </p:cNvSpPr>
          <p:nvPr>
            <p:ph type="title"/>
          </p:nvPr>
        </p:nvSpPr>
        <p:spPr/>
        <p:txBody>
          <a:bodyPr/>
          <a:lstStyle/>
          <a:p>
            <a:r>
              <a:rPr lang="en-US" dirty="0"/>
              <a:t>Normal Distribution</a:t>
            </a:r>
          </a:p>
        </p:txBody>
      </p:sp>
      <p:sp>
        <p:nvSpPr>
          <p:cNvPr id="4" name="TextBox 3">
            <a:extLst>
              <a:ext uri="{FF2B5EF4-FFF2-40B4-BE49-F238E27FC236}">
                <a16:creationId xmlns:a16="http://schemas.microsoft.com/office/drawing/2014/main" id="{05796828-ABF1-4E99-B1CA-99C379C21092}"/>
              </a:ext>
            </a:extLst>
          </p:cNvPr>
          <p:cNvSpPr txBox="1"/>
          <p:nvPr/>
        </p:nvSpPr>
        <p:spPr>
          <a:xfrm>
            <a:off x="1174831" y="2071868"/>
            <a:ext cx="9612774" cy="1785104"/>
          </a:xfrm>
          <a:prstGeom prst="rect">
            <a:avLst/>
          </a:prstGeom>
          <a:noFill/>
        </p:spPr>
        <p:txBody>
          <a:bodyPr wrap="square" rtlCol="0">
            <a:spAutoFit/>
          </a:bodyPr>
          <a:lstStyle/>
          <a:p>
            <a:r>
              <a:rPr lang="en-US" sz="2200" dirty="0"/>
              <a:t>Math is fun has a great explanation of the normal distribution, its properties, and  z-scores. So, rather than copying everything here, I’ll just provide the link, which I’ll assume you’ve read for the rest of the slides.</a:t>
            </a:r>
          </a:p>
          <a:p>
            <a:endParaRPr lang="en-US" sz="2200" dirty="0"/>
          </a:p>
          <a:p>
            <a:r>
              <a:rPr lang="en-US" sz="2200" dirty="0"/>
              <a:t>https://www.mathsisfun.com/data/standard-normal-distribution.html</a:t>
            </a:r>
          </a:p>
        </p:txBody>
      </p:sp>
    </p:spTree>
    <p:extLst>
      <p:ext uri="{BB962C8B-B14F-4D97-AF65-F5344CB8AC3E}">
        <p14:creationId xmlns:p14="http://schemas.microsoft.com/office/powerpoint/2010/main" val="156780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3AC9-67E8-4B22-AA50-3E41A4F9E2C6}"/>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EC78E0CA-6672-43AE-91B6-0137BE0293E4}"/>
              </a:ext>
            </a:extLst>
          </p:cNvPr>
          <p:cNvSpPr>
            <a:spLocks noGrp="1"/>
          </p:cNvSpPr>
          <p:nvPr>
            <p:ph idx="1"/>
          </p:nvPr>
        </p:nvSpPr>
        <p:spPr/>
        <p:txBody>
          <a:bodyPr>
            <a:normAutofit fontScale="85000" lnSpcReduction="20000"/>
          </a:bodyPr>
          <a:lstStyle/>
          <a:p>
            <a:pPr marL="0" indent="0">
              <a:buNone/>
            </a:pPr>
            <a:r>
              <a:rPr lang="en-US" dirty="0"/>
              <a:t>When we test a hypothesis for significance, we are saying that it is more than a certain number of standard deviations away from the mean. If it is, then we are fairly confident that we can accept our hypothesis.</a:t>
            </a:r>
          </a:p>
          <a:p>
            <a:pPr marL="0" indent="0">
              <a:buNone/>
            </a:pPr>
            <a:endParaRPr lang="en-US" dirty="0"/>
          </a:p>
          <a:p>
            <a:pPr marL="0" indent="0">
              <a:buNone/>
            </a:pPr>
            <a:r>
              <a:rPr lang="en-US" dirty="0"/>
              <a:t>So what’s far enough from the mean to be significant? Well, the area under the curve outside our n-standard deviations is the likeness that our hypothesis occurs randomly. Generally, 2 standard deviations is good enough, as only 2.5% is outside (per side). That means we have an uncertainty of 5%, which is pretty good.</a:t>
            </a:r>
          </a:p>
          <a:p>
            <a:pPr marL="0" indent="0">
              <a:buNone/>
            </a:pPr>
            <a:r>
              <a:rPr lang="en-US" dirty="0"/>
              <a:t>If you’re interested, here’s an example of being over precise: </a:t>
            </a:r>
            <a:r>
              <a:rPr lang="en-US" dirty="0">
                <a:hlinkClick r:id="rId2"/>
              </a:rPr>
              <a:t>https://en.wikipedia.org/wiki/Texas_sharpshooter_fallacy</a:t>
            </a:r>
            <a:endParaRPr lang="en-US" dirty="0"/>
          </a:p>
          <a:p>
            <a:pPr marL="0" indent="0">
              <a:buNone/>
            </a:pPr>
            <a:endParaRPr lang="en-US" dirty="0"/>
          </a:p>
          <a:p>
            <a:pPr marL="0" indent="0">
              <a:buNone/>
            </a:pPr>
            <a:r>
              <a:rPr lang="en-US" dirty="0"/>
              <a:t>And not precise-enough:</a:t>
            </a:r>
          </a:p>
          <a:p>
            <a:pPr marL="0" indent="0">
              <a:buNone/>
            </a:pPr>
            <a:r>
              <a:rPr lang="en-US" dirty="0">
                <a:hlinkClick r:id="rId3"/>
              </a:rPr>
              <a:t>https://en.wikipedia.org/wiki/Statistical_significance#See_also</a:t>
            </a:r>
            <a:endParaRPr lang="en-US" dirty="0"/>
          </a:p>
          <a:p>
            <a:pPr marL="0" indent="0">
              <a:buNone/>
            </a:pPr>
            <a:endParaRPr lang="en-US" dirty="0"/>
          </a:p>
        </p:txBody>
      </p:sp>
    </p:spTree>
    <p:extLst>
      <p:ext uri="{BB962C8B-B14F-4D97-AF65-F5344CB8AC3E}">
        <p14:creationId xmlns:p14="http://schemas.microsoft.com/office/powerpoint/2010/main" val="463081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1069</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Hypothesis Testing and Simple Statistics</vt:lpstr>
      <vt:lpstr>Overview</vt:lpstr>
      <vt:lpstr>Overview</vt:lpstr>
      <vt:lpstr>What is a Hypothesis?</vt:lpstr>
      <vt:lpstr>Example Hypothesis</vt:lpstr>
      <vt:lpstr>Statistical Significance</vt:lpstr>
      <vt:lpstr>Normal Distribution</vt:lpstr>
      <vt:lpstr>Normal Distribution</vt:lpstr>
      <vt:lpstr>Hypothesis Testing</vt:lpstr>
      <vt:lpstr>Mathematical Models</vt:lpstr>
      <vt:lpstr>Line of Best Fit</vt:lpstr>
      <vt:lpstr>Linear Regression</vt:lpstr>
      <vt:lpstr>R2</vt:lpstr>
      <vt:lpstr>Other Error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brandonwood</dc:creator>
  <cp:lastModifiedBy>brandonwood</cp:lastModifiedBy>
  <cp:revision>32</cp:revision>
  <dcterms:created xsi:type="dcterms:W3CDTF">2017-07-25T19:11:49Z</dcterms:created>
  <dcterms:modified xsi:type="dcterms:W3CDTF">2017-07-25T21:01:57Z</dcterms:modified>
</cp:coreProperties>
</file>