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1CA6B2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D02237-97E2-4B5F-9C01-7927ACFF067C}" v="4" dt="2019-03-28T02:25:56.9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47323-4272-471A-B985-3D43212A3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E43E3-0618-4740-A562-B0D613777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D2CC0-A7EE-4541-8A2B-52C6780F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A5C3-10A3-48DE-B251-91A87E3B1D6E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BB055-9CDC-46E0-BCF1-F1C111B48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380F0-4383-42CB-8784-5F54443C9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16E4-BF77-4036-BE9F-3773BC3A0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5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37F87-23CE-4340-87BE-4E9F12E25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6D784-4401-4BAF-B3AB-4492F02FC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45D6A-17EE-4372-A14B-F17A41DFC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A5C3-10A3-48DE-B251-91A87E3B1D6E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791B3-D57F-40AD-8097-BC3820666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83C54-668B-4FF2-AE80-3F2ABDB5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16E4-BF77-4036-BE9F-3773BC3A0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10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D2B99E-CB2D-448A-8215-F35B9121BA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8C2E3B-A410-49CF-9D9F-290914BF4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408BF-4A1F-4E96-9124-14CA2E308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A5C3-10A3-48DE-B251-91A87E3B1D6E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45EBD-E6D9-4F6F-B278-228FFCB31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940B5-E6DE-453C-881C-83BB399B3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16E4-BF77-4036-BE9F-3773BC3A0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3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AB987-6386-41BA-BFB4-1F5B1FAA9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45BB0-F141-4330-806D-5953F9127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CBBA1-2E0C-43A8-9152-73BF5DB6A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A5C3-10A3-48DE-B251-91A87E3B1D6E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0A448-7D1F-40A2-B80F-5D517FB4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FFA3A-5625-4B9F-B786-84ECA41D8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16E4-BF77-4036-BE9F-3773BC3A0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8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39B5-2DC4-4324-AC05-AAB89C946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A3696-FB83-4EDB-87EF-1E91383BE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1E7C9-C444-4E4C-9DBE-E79CBAD86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A5C3-10A3-48DE-B251-91A87E3B1D6E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AB7C4-0010-4E25-89CB-24B4DEED0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A204B-050F-43E6-BAF5-F23D3F174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16E4-BF77-4036-BE9F-3773BC3A0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90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FCCFE-CF1D-4923-84B8-1C9DA84C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04491-D4A3-4B4F-9135-69509132E5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2616A-2C8F-42C6-81B5-FDF8C222F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12A9D-5F57-4F54-BBAA-4434493A6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A5C3-10A3-48DE-B251-91A87E3B1D6E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DE543-EAAB-4972-B957-D652C40EA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AAB01-0C95-477E-BFE7-D57AF75B6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16E4-BF77-4036-BE9F-3773BC3A0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7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A8FC0-411C-4243-B4F2-A08A178D0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5D731-EC8D-4ED9-9A69-79797AA83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87A6C-3F56-4CD0-AC6D-4E0C56639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47F031-BCD2-488E-ADC9-3DA532336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7F4171-FF2F-4D0B-AC13-AE05BB2D2F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D6E261-DB7D-4850-AA48-8D7EA690F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A5C3-10A3-48DE-B251-91A87E3B1D6E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B39B72-6F94-4F3C-9952-2476455C2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CE3B14-9398-479C-97F4-64943DFDA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16E4-BF77-4036-BE9F-3773BC3A0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9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EDC16-B435-4DB1-8145-F2C02F697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F0E836-33BE-4CB0-B471-BA34F13BA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A5C3-10A3-48DE-B251-91A87E3B1D6E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0FF1D2-0D81-4C36-8C92-4C2CBC38C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0CDDD-437B-45B7-A5F2-DC4618D6A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16E4-BF77-4036-BE9F-3773BC3A0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6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97C0F6-14EF-493A-B7A6-C630741CA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A5C3-10A3-48DE-B251-91A87E3B1D6E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A7F843-FD3E-446F-8CE7-ED26FD91F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AC33D-D480-4594-A97F-FC5E5B903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16E4-BF77-4036-BE9F-3773BC3A0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37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305BA-7C6B-4FD9-B356-1094EE9C7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65A39-3883-431B-AE08-E8B50E36F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1AF61-5F7E-4DF5-9435-5D2942A02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7F9C8-1ED2-4037-B770-CA24EAFCC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A5C3-10A3-48DE-B251-91A87E3B1D6E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E5643-966A-49A1-9718-F579CA485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4BCD8-3387-4A6E-951A-6B41DFA57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16E4-BF77-4036-BE9F-3773BC3A0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86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C3B29-03DE-41AF-A92E-9A3ED4A5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80F588-0ED3-47CB-886C-33376D6DD1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083D0-13D7-4265-8A4A-30160A3BC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34560-13A5-48C2-AC8E-F45AE225A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A5C3-10A3-48DE-B251-91A87E3B1D6E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64B00-4345-47C1-9ABA-C280E61E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19FD2-22DB-4CDF-9D72-52B2868B3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16E4-BF77-4036-BE9F-3773BC3A0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61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C309A5-EC6C-46E2-B37B-4BEF3376B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0404B-CD7C-42D0-808B-900D6108A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9634B-E863-4221-9829-97EBD0FA64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6A5C3-10A3-48DE-B251-91A87E3B1D6E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17BF4-A8B7-42B9-AC79-094C1C192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55829-797F-4C9C-8F29-54315D5E3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A16E4-BF77-4036-BE9F-3773BC3A0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2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9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D0DBB3A-779C-4B95-BD3C-0FB6E2C62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3420" y="5238016"/>
            <a:ext cx="7305870" cy="932629"/>
          </a:xfrm>
        </p:spPr>
        <p:txBody>
          <a:bodyPr/>
          <a:lstStyle/>
          <a:p>
            <a:pPr algn="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Brandon Fick, Raleigh Love, Franko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Ortmann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and Scott Stevener</a:t>
            </a:r>
          </a:p>
          <a:p>
            <a:pPr algn="r"/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2019 Data Analytics &amp; Visualization Bootcamp Final Project</a:t>
            </a:r>
          </a:p>
          <a:p>
            <a:pPr algn="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8FDDC5-7516-4C9E-BE26-AFB1DE194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92" y="1264692"/>
            <a:ext cx="1611085" cy="9062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DA9D13-7FC0-41D1-8583-397711C97315}"/>
              </a:ext>
            </a:extLst>
          </p:cNvPr>
          <p:cNvSpPr txBox="1"/>
          <p:nvPr/>
        </p:nvSpPr>
        <p:spPr>
          <a:xfrm>
            <a:off x="2705877" y="1302310"/>
            <a:ext cx="6503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Helix Eye In The Sky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F7E312-3C13-425C-B0AD-8508D9877FF7}"/>
              </a:ext>
            </a:extLst>
          </p:cNvPr>
          <p:cNvCxnSpPr/>
          <p:nvPr/>
        </p:nvCxnSpPr>
        <p:spPr>
          <a:xfrm>
            <a:off x="0" y="2458618"/>
            <a:ext cx="12192000" cy="0"/>
          </a:xfrm>
          <a:prstGeom prst="line">
            <a:avLst/>
          </a:prstGeom>
          <a:ln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EB321-F8DC-4BD0-9EDB-4B22306A665C}"/>
              </a:ext>
            </a:extLst>
          </p:cNvPr>
          <p:cNvCxnSpPr/>
          <p:nvPr/>
        </p:nvCxnSpPr>
        <p:spPr>
          <a:xfrm>
            <a:off x="0" y="2508381"/>
            <a:ext cx="12192000" cy="0"/>
          </a:xfrm>
          <a:prstGeom prst="line">
            <a:avLst/>
          </a:prstGeom>
          <a:ln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3135ECC-E4E8-461C-B55D-02C58C961D7A}"/>
              </a:ext>
            </a:extLst>
          </p:cNvPr>
          <p:cNvSpPr txBox="1"/>
          <p:nvPr/>
        </p:nvSpPr>
        <p:spPr>
          <a:xfrm>
            <a:off x="2438400" y="2845837"/>
            <a:ext cx="64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Machine Learning Enhancements to Home Security Camera System</a:t>
            </a:r>
          </a:p>
        </p:txBody>
      </p:sp>
    </p:spTree>
    <p:extLst>
      <p:ext uri="{BB962C8B-B14F-4D97-AF65-F5344CB8AC3E}">
        <p14:creationId xmlns:p14="http://schemas.microsoft.com/office/powerpoint/2010/main" val="748377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F82D-4E8D-493A-A73E-A2288C195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693" y="31055"/>
            <a:ext cx="10515600" cy="1325563"/>
          </a:xfrm>
        </p:spPr>
        <p:txBody>
          <a:bodyPr/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4399A-76D5-497F-B443-98F372157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600200"/>
            <a:ext cx="9829800" cy="45767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Many of today’s home security cameras send users an alert when any movement is detected and recorded.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Movement can be caused by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Receiving too many false positive alerts can be overwhelming, and can lead users to ignore alerts, or deactivate this important feature altogether.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2C88DB-EB7E-4737-86D1-5B2EC432CF74}"/>
              </a:ext>
            </a:extLst>
          </p:cNvPr>
          <p:cNvSpPr txBox="1">
            <a:spLocks noChangeAspect="1"/>
          </p:cNvSpPr>
          <p:nvPr/>
        </p:nvSpPr>
        <p:spPr>
          <a:xfrm>
            <a:off x="2427514" y="2873457"/>
            <a:ext cx="6005401" cy="1790758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Vehicles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Wildlife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Weather (moving tree limbs/leaves, rain, snow, 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Blowing trash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Changes in ambient lighting </a:t>
            </a:r>
          </a:p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7A638A-515D-4071-A568-FA1E04424650}"/>
              </a:ext>
            </a:extLst>
          </p:cNvPr>
          <p:cNvCxnSpPr/>
          <p:nvPr/>
        </p:nvCxnSpPr>
        <p:spPr>
          <a:xfrm>
            <a:off x="0" y="999939"/>
            <a:ext cx="12192000" cy="0"/>
          </a:xfrm>
          <a:prstGeom prst="line">
            <a:avLst/>
          </a:prstGeom>
          <a:ln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AC71B24-32EC-4821-B215-D52F4388F02C}"/>
              </a:ext>
            </a:extLst>
          </p:cNvPr>
          <p:cNvCxnSpPr/>
          <p:nvPr/>
        </p:nvCxnSpPr>
        <p:spPr>
          <a:xfrm>
            <a:off x="0" y="1049702"/>
            <a:ext cx="12192000" cy="0"/>
          </a:xfrm>
          <a:prstGeom prst="line">
            <a:avLst/>
          </a:prstGeom>
          <a:ln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2620256-738E-45F6-A47F-8F2F3F7A77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7" r="49285"/>
          <a:stretch/>
        </p:blipFill>
        <p:spPr>
          <a:xfrm>
            <a:off x="0" y="-21670"/>
            <a:ext cx="887955" cy="689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854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44BF8-E929-47D8-9373-349A7DA61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71" y="33456"/>
            <a:ext cx="10938581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D3045-760C-4B50-A30A-418F70E45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611086"/>
            <a:ext cx="9829800" cy="456587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Reduce the number of false positive alerts using a machine learning system to evaluate and identify specific content in a security camera image.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Send alerts only when the presence of a person or unrecognized automobile is captured by the camera.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617355B-C49C-49A8-81D8-62860827E9FB}"/>
              </a:ext>
            </a:extLst>
          </p:cNvPr>
          <p:cNvCxnSpPr/>
          <p:nvPr/>
        </p:nvCxnSpPr>
        <p:spPr>
          <a:xfrm>
            <a:off x="0" y="970680"/>
            <a:ext cx="12192000" cy="0"/>
          </a:xfrm>
          <a:prstGeom prst="line">
            <a:avLst/>
          </a:prstGeom>
          <a:ln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DBEE01-E5E1-4E95-9A8B-49AFACCDCBEA}"/>
              </a:ext>
            </a:extLst>
          </p:cNvPr>
          <p:cNvCxnSpPr/>
          <p:nvPr/>
        </p:nvCxnSpPr>
        <p:spPr>
          <a:xfrm>
            <a:off x="0" y="1027927"/>
            <a:ext cx="12192000" cy="0"/>
          </a:xfrm>
          <a:prstGeom prst="line">
            <a:avLst/>
          </a:prstGeom>
          <a:ln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89A3689-7B5E-40AC-B215-A6A50BF143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7" r="49285"/>
          <a:stretch/>
        </p:blipFill>
        <p:spPr>
          <a:xfrm>
            <a:off x="0" y="-21670"/>
            <a:ext cx="887955" cy="689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280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989BC-0643-43B9-948C-B6681E8D0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686" y="16784"/>
            <a:ext cx="10276114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27504-F832-49B6-A892-319C84F9F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600200"/>
            <a:ext cx="9829800" cy="457676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Python Pandas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Python Flask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MongoDB Database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Pre-Trained Models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ImageNet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Twilio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Dropbox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HTML/CSS/Bootstrap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SV3C IP POE HD Camera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Camera Software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F5F7522-C7A0-45A8-AAF0-6E2A56081E41}"/>
              </a:ext>
            </a:extLst>
          </p:cNvPr>
          <p:cNvCxnSpPr/>
          <p:nvPr/>
        </p:nvCxnSpPr>
        <p:spPr>
          <a:xfrm>
            <a:off x="0" y="970680"/>
            <a:ext cx="12192000" cy="0"/>
          </a:xfrm>
          <a:prstGeom prst="line">
            <a:avLst/>
          </a:prstGeom>
          <a:ln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BB38954-259E-4FBA-9950-5D65A4755767}"/>
              </a:ext>
            </a:extLst>
          </p:cNvPr>
          <p:cNvCxnSpPr/>
          <p:nvPr/>
        </p:nvCxnSpPr>
        <p:spPr>
          <a:xfrm>
            <a:off x="0" y="1027927"/>
            <a:ext cx="12192000" cy="0"/>
          </a:xfrm>
          <a:prstGeom prst="line">
            <a:avLst/>
          </a:prstGeom>
          <a:ln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09AF4BC-32F4-4B37-B127-112415A597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7" r="49285"/>
          <a:stretch/>
        </p:blipFill>
        <p:spPr>
          <a:xfrm>
            <a:off x="0" y="-21670"/>
            <a:ext cx="887955" cy="689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76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B2488-6CB3-4FDC-A247-D2C2C4D12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71" y="16779"/>
            <a:ext cx="9786257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Helix Eye In The Sky Workflow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6E25AF-6081-4147-A590-1F15EED1BE2C}"/>
              </a:ext>
            </a:extLst>
          </p:cNvPr>
          <p:cNvSpPr txBox="1"/>
          <p:nvPr/>
        </p:nvSpPr>
        <p:spPr>
          <a:xfrm>
            <a:off x="6399659" y="3574198"/>
            <a:ext cx="1985778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Secondary Model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B0A335-34F4-4202-9737-59116855ACF3}"/>
              </a:ext>
            </a:extLst>
          </p:cNvPr>
          <p:cNvCxnSpPr>
            <a:cxnSpLocks/>
            <a:stCxn id="50" idx="2"/>
            <a:endCxn id="26" idx="0"/>
          </p:cNvCxnSpPr>
          <p:nvPr/>
        </p:nvCxnSpPr>
        <p:spPr>
          <a:xfrm>
            <a:off x="8017391" y="2014952"/>
            <a:ext cx="5837" cy="442427"/>
          </a:xfrm>
          <a:prstGeom prst="straightConnector1">
            <a:avLst/>
          </a:prstGeom>
          <a:ln w="25400"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80C71F1-871E-46C9-9C83-C6DA7CD684A8}"/>
              </a:ext>
            </a:extLst>
          </p:cNvPr>
          <p:cNvCxnSpPr>
            <a:cxnSpLocks/>
            <a:stCxn id="50" idx="2"/>
            <a:endCxn id="35" idx="0"/>
          </p:cNvCxnSpPr>
          <p:nvPr/>
        </p:nvCxnSpPr>
        <p:spPr>
          <a:xfrm>
            <a:off x="8017391" y="2014952"/>
            <a:ext cx="1137293" cy="453491"/>
          </a:xfrm>
          <a:prstGeom prst="straightConnector1">
            <a:avLst/>
          </a:prstGeom>
          <a:ln w="25400"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8F24D1-6CFE-4F1A-B52D-D4518145259B}"/>
              </a:ext>
            </a:extLst>
          </p:cNvPr>
          <p:cNvCxnSpPr>
            <a:cxnSpLocks/>
            <a:stCxn id="50" idx="2"/>
            <a:endCxn id="29" idx="0"/>
          </p:cNvCxnSpPr>
          <p:nvPr/>
        </p:nvCxnSpPr>
        <p:spPr>
          <a:xfrm flipH="1">
            <a:off x="6851988" y="2014952"/>
            <a:ext cx="1165403" cy="443715"/>
          </a:xfrm>
          <a:prstGeom prst="straightConnector1">
            <a:avLst/>
          </a:prstGeom>
          <a:ln w="25400"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948533-A1FB-4C92-9817-8DF63CEDF33F}"/>
              </a:ext>
            </a:extLst>
          </p:cNvPr>
          <p:cNvCxnSpPr>
            <a:cxnSpLocks/>
            <a:stCxn id="9" idx="2"/>
            <a:endCxn id="32" idx="0"/>
          </p:cNvCxnSpPr>
          <p:nvPr/>
        </p:nvCxnSpPr>
        <p:spPr>
          <a:xfrm>
            <a:off x="7392548" y="3943530"/>
            <a:ext cx="460160" cy="631040"/>
          </a:xfrm>
          <a:prstGeom prst="straightConnector1">
            <a:avLst/>
          </a:prstGeom>
          <a:ln w="25400"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F13A82-9D1A-4345-B69D-2BB1C5C9C4DC}"/>
              </a:ext>
            </a:extLst>
          </p:cNvPr>
          <p:cNvCxnSpPr>
            <a:cxnSpLocks/>
            <a:stCxn id="9" idx="2"/>
            <a:endCxn id="38" idx="0"/>
          </p:cNvCxnSpPr>
          <p:nvPr/>
        </p:nvCxnSpPr>
        <p:spPr>
          <a:xfrm flipH="1">
            <a:off x="5937402" y="3943530"/>
            <a:ext cx="1455146" cy="649761"/>
          </a:xfrm>
          <a:prstGeom prst="straightConnector1">
            <a:avLst/>
          </a:prstGeom>
          <a:ln w="25400"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BA95C2B-257F-4DE5-AFB2-5F4736E1DCE4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7970707" y="3237890"/>
            <a:ext cx="0" cy="315786"/>
          </a:xfrm>
          <a:prstGeom prst="straightConnector1">
            <a:avLst/>
          </a:prstGeom>
          <a:ln w="25400"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5608AC-2A03-4C60-AB4B-3F21A1B2C4A1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6850523" y="3244915"/>
            <a:ext cx="2323" cy="308761"/>
          </a:xfrm>
          <a:prstGeom prst="straightConnector1">
            <a:avLst/>
          </a:prstGeom>
          <a:ln w="25400"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9840D9A-77DE-49B9-9DA6-F30BA992D850}"/>
              </a:ext>
            </a:extLst>
          </p:cNvPr>
          <p:cNvGrpSpPr/>
          <p:nvPr/>
        </p:nvGrpSpPr>
        <p:grpSpPr>
          <a:xfrm>
            <a:off x="3553017" y="1363346"/>
            <a:ext cx="850644" cy="1037330"/>
            <a:chOff x="2714056" y="1248219"/>
            <a:chExt cx="999934" cy="12786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402D26E-448A-4E82-AD91-7143006AF6C5}"/>
                </a:ext>
              </a:extLst>
            </p:cNvPr>
            <p:cNvSpPr txBox="1"/>
            <p:nvPr/>
          </p:nvSpPr>
          <p:spPr>
            <a:xfrm>
              <a:off x="2714056" y="1730192"/>
              <a:ext cx="999934" cy="79671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Saved Image</a:t>
              </a:r>
            </a:p>
          </p:txBody>
        </p:sp>
        <p:pic>
          <p:nvPicPr>
            <p:cNvPr id="19" name="Picture 2" descr="Gallery Icon  ">
              <a:extLst>
                <a:ext uri="{FF2B5EF4-FFF2-40B4-BE49-F238E27FC236}">
                  <a16:creationId xmlns:a16="http://schemas.microsoft.com/office/drawing/2014/main" id="{436471B8-FCB4-4FCA-9C11-341A41BF67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5030" y="1248219"/>
              <a:ext cx="528793" cy="528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6C74E03-A7DA-4686-8200-2EDB32252037}"/>
              </a:ext>
            </a:extLst>
          </p:cNvPr>
          <p:cNvGrpSpPr/>
          <p:nvPr/>
        </p:nvGrpSpPr>
        <p:grpSpPr>
          <a:xfrm>
            <a:off x="1336918" y="1162720"/>
            <a:ext cx="1049586" cy="1099066"/>
            <a:chOff x="2720676" y="478273"/>
            <a:chExt cx="1049586" cy="109906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21" name="Graphic 20" descr="Web cam">
              <a:extLst>
                <a:ext uri="{FF2B5EF4-FFF2-40B4-BE49-F238E27FC236}">
                  <a16:creationId xmlns:a16="http://schemas.microsoft.com/office/drawing/2014/main" id="{44D37034-4685-4E91-B119-5F6D01241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84892" y="478273"/>
              <a:ext cx="914400" cy="9144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406C43E-9EB0-4F88-A07C-1AF713ED8E59}"/>
                </a:ext>
              </a:extLst>
            </p:cNvPr>
            <p:cNvSpPr txBox="1"/>
            <p:nvPr/>
          </p:nvSpPr>
          <p:spPr>
            <a:xfrm>
              <a:off x="2720676" y="1208007"/>
              <a:ext cx="1049586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Camera</a:t>
              </a:r>
            </a:p>
          </p:txBody>
        </p:sp>
      </p:grpSp>
      <p:pic>
        <p:nvPicPr>
          <p:cNvPr id="23" name="Picture 4" descr="Python Logo PNG Transparent Images 15 - 512 X 512">
            <a:extLst>
              <a:ext uri="{FF2B5EF4-FFF2-40B4-BE49-F238E27FC236}">
                <a16:creationId xmlns:a16="http://schemas.microsoft.com/office/drawing/2014/main" id="{2661EB7E-F637-42D8-A7FA-2EBAB7E697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29" b="34563"/>
          <a:stretch/>
        </p:blipFill>
        <p:spPr bwMode="auto">
          <a:xfrm>
            <a:off x="4996052" y="1467773"/>
            <a:ext cx="1475973" cy="49161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4D552A92-81B2-402E-BEAE-71AC87DEE1D7}"/>
              </a:ext>
            </a:extLst>
          </p:cNvPr>
          <p:cNvGrpSpPr/>
          <p:nvPr/>
        </p:nvGrpSpPr>
        <p:grpSpPr>
          <a:xfrm>
            <a:off x="7505486" y="2457379"/>
            <a:ext cx="930442" cy="780511"/>
            <a:chOff x="5027951" y="3076341"/>
            <a:chExt cx="930442" cy="78051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CB0C553-0405-410E-903B-E27522F6F58A}"/>
                </a:ext>
              </a:extLst>
            </p:cNvPr>
            <p:cNvSpPr txBox="1"/>
            <p:nvPr/>
          </p:nvSpPr>
          <p:spPr>
            <a:xfrm>
              <a:off x="5027951" y="3487520"/>
              <a:ext cx="930442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Person</a:t>
              </a:r>
            </a:p>
          </p:txBody>
        </p:sp>
        <p:pic>
          <p:nvPicPr>
            <p:cNvPr id="26" name="Picture 2" descr="Gallery Icon  ">
              <a:extLst>
                <a:ext uri="{FF2B5EF4-FFF2-40B4-BE49-F238E27FC236}">
                  <a16:creationId xmlns:a16="http://schemas.microsoft.com/office/drawing/2014/main" id="{CF4018FE-E171-4783-91D3-044A08D6FB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9796" y="3076341"/>
              <a:ext cx="511794" cy="511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4A6C85C-6A82-4757-8A82-C747FE743C0F}"/>
              </a:ext>
            </a:extLst>
          </p:cNvPr>
          <p:cNvGrpSpPr/>
          <p:nvPr/>
        </p:nvGrpSpPr>
        <p:grpSpPr>
          <a:xfrm>
            <a:off x="6399659" y="2458667"/>
            <a:ext cx="906373" cy="786248"/>
            <a:chOff x="5908068" y="3064525"/>
            <a:chExt cx="906373" cy="78624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33D8D41-79CA-42C8-BB90-80585DE732AA}"/>
                </a:ext>
              </a:extLst>
            </p:cNvPr>
            <p:cNvSpPr txBox="1"/>
            <p:nvPr/>
          </p:nvSpPr>
          <p:spPr>
            <a:xfrm>
              <a:off x="5908068" y="3481441"/>
              <a:ext cx="906373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Car</a:t>
              </a:r>
            </a:p>
          </p:txBody>
        </p:sp>
        <p:pic>
          <p:nvPicPr>
            <p:cNvPr id="29" name="Picture 2" descr="Gallery Icon  ">
              <a:extLst>
                <a:ext uri="{FF2B5EF4-FFF2-40B4-BE49-F238E27FC236}">
                  <a16:creationId xmlns:a16="http://schemas.microsoft.com/office/drawing/2014/main" id="{ADC0563D-D3E4-43C0-B4C0-B2EDFCAD2D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3064525"/>
              <a:ext cx="528793" cy="528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BB05FF4-FC9A-4FEC-B337-02E6B13BEB96}"/>
              </a:ext>
            </a:extLst>
          </p:cNvPr>
          <p:cNvGrpSpPr/>
          <p:nvPr/>
        </p:nvGrpSpPr>
        <p:grpSpPr>
          <a:xfrm>
            <a:off x="7300727" y="4574570"/>
            <a:ext cx="1089356" cy="1097287"/>
            <a:chOff x="8634125" y="4591266"/>
            <a:chExt cx="1089356" cy="10972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08C6354-F8D2-45B5-A1A0-46426D84C208}"/>
                </a:ext>
              </a:extLst>
            </p:cNvPr>
            <p:cNvSpPr txBox="1"/>
            <p:nvPr/>
          </p:nvSpPr>
          <p:spPr>
            <a:xfrm>
              <a:off x="8634125" y="5042222"/>
              <a:ext cx="1089356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Family Car</a:t>
              </a:r>
            </a:p>
          </p:txBody>
        </p:sp>
        <p:pic>
          <p:nvPicPr>
            <p:cNvPr id="32" name="Picture 2" descr="Gallery Icon  ">
              <a:extLst>
                <a:ext uri="{FF2B5EF4-FFF2-40B4-BE49-F238E27FC236}">
                  <a16:creationId xmlns:a16="http://schemas.microsoft.com/office/drawing/2014/main" id="{EF2213A0-6D87-4B17-AEE2-7483B1DB06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1709" y="4591266"/>
              <a:ext cx="528793" cy="528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68FAB62-C3F2-4ECC-893D-98B8A7F66CE0}"/>
              </a:ext>
            </a:extLst>
          </p:cNvPr>
          <p:cNvGrpSpPr/>
          <p:nvPr/>
        </p:nvGrpSpPr>
        <p:grpSpPr>
          <a:xfrm>
            <a:off x="8689462" y="2468443"/>
            <a:ext cx="930442" cy="797510"/>
            <a:chOff x="6750060" y="3059342"/>
            <a:chExt cx="930442" cy="7975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7F998A8-0A11-47FA-A410-AFE3FDA7F9D2}"/>
                </a:ext>
              </a:extLst>
            </p:cNvPr>
            <p:cNvSpPr txBox="1"/>
            <p:nvPr/>
          </p:nvSpPr>
          <p:spPr>
            <a:xfrm>
              <a:off x="6750060" y="3487520"/>
              <a:ext cx="930442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Other</a:t>
              </a:r>
            </a:p>
          </p:txBody>
        </p:sp>
        <p:pic>
          <p:nvPicPr>
            <p:cNvPr id="35" name="Picture 2" descr="Gallery Icon  ">
              <a:extLst>
                <a:ext uri="{FF2B5EF4-FFF2-40B4-BE49-F238E27FC236}">
                  <a16:creationId xmlns:a16="http://schemas.microsoft.com/office/drawing/2014/main" id="{D970802D-E043-47ED-B7AE-CD71F65167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0885" y="3059342"/>
              <a:ext cx="528793" cy="528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2D3F792-1F28-4613-B31A-A972119EF11C}"/>
              </a:ext>
            </a:extLst>
          </p:cNvPr>
          <p:cNvGrpSpPr/>
          <p:nvPr/>
        </p:nvGrpSpPr>
        <p:grpSpPr>
          <a:xfrm>
            <a:off x="5335683" y="4593291"/>
            <a:ext cx="1195136" cy="1106957"/>
            <a:chOff x="6485366" y="3026894"/>
            <a:chExt cx="1195136" cy="110695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42A1C4E-128A-4767-BCF4-495C58231791}"/>
                </a:ext>
              </a:extLst>
            </p:cNvPr>
            <p:cNvSpPr txBox="1"/>
            <p:nvPr/>
          </p:nvSpPr>
          <p:spPr>
            <a:xfrm>
              <a:off x="6485366" y="3487520"/>
              <a:ext cx="1195136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Unknown Car</a:t>
              </a:r>
            </a:p>
          </p:txBody>
        </p:sp>
        <p:pic>
          <p:nvPicPr>
            <p:cNvPr id="38" name="Picture 2" descr="Gallery Icon  ">
              <a:extLst>
                <a:ext uri="{FF2B5EF4-FFF2-40B4-BE49-F238E27FC236}">
                  <a16:creationId xmlns:a16="http://schemas.microsoft.com/office/drawing/2014/main" id="{8AEB7BAA-3966-4A6C-A6D1-AE000D8814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2688" y="3026894"/>
              <a:ext cx="528793" cy="528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76F46E-0EFE-40AD-9B54-BDB46EE6DC0E}"/>
              </a:ext>
            </a:extLst>
          </p:cNvPr>
          <p:cNvCxnSpPr>
            <a:cxnSpLocks/>
            <a:stCxn id="69" idx="3"/>
          </p:cNvCxnSpPr>
          <p:nvPr/>
        </p:nvCxnSpPr>
        <p:spPr>
          <a:xfrm>
            <a:off x="2412725" y="1754344"/>
            <a:ext cx="1086940" cy="0"/>
          </a:xfrm>
          <a:prstGeom prst="straightConnector1">
            <a:avLst/>
          </a:prstGeom>
          <a:ln w="25400"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2FA46DA-3861-44F9-9C28-124A1B0CFA1E}"/>
              </a:ext>
            </a:extLst>
          </p:cNvPr>
          <p:cNvGrpSpPr/>
          <p:nvPr/>
        </p:nvGrpSpPr>
        <p:grpSpPr>
          <a:xfrm>
            <a:off x="3847986" y="5037276"/>
            <a:ext cx="1118345" cy="1248291"/>
            <a:chOff x="6510639" y="5154547"/>
            <a:chExt cx="1118345" cy="1248291"/>
          </a:xfrm>
          <a:effectLst/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076FFD0-4D4E-4A8C-890E-2A7772A9B021}"/>
                </a:ext>
              </a:extLst>
            </p:cNvPr>
            <p:cNvSpPr txBox="1"/>
            <p:nvPr/>
          </p:nvSpPr>
          <p:spPr>
            <a:xfrm>
              <a:off x="6510639" y="5756507"/>
              <a:ext cx="1118345" cy="64633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Send Alert</a:t>
              </a:r>
            </a:p>
          </p:txBody>
        </p:sp>
        <p:pic>
          <p:nvPicPr>
            <p:cNvPr id="42" name="Picture 8" descr="Image result for alert icon">
              <a:extLst>
                <a:ext uri="{FF2B5EF4-FFF2-40B4-BE49-F238E27FC236}">
                  <a16:creationId xmlns:a16="http://schemas.microsoft.com/office/drawing/2014/main" id="{2B66EA4F-5002-4A87-9C8E-4F4D49ADF7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722"/>
            <a:stretch/>
          </p:blipFill>
          <p:spPr bwMode="auto">
            <a:xfrm>
              <a:off x="6707080" y="5154547"/>
              <a:ext cx="723952" cy="6463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8EA371D-ECD3-4994-8FDB-52F45746D0E5}"/>
              </a:ext>
            </a:extLst>
          </p:cNvPr>
          <p:cNvGrpSpPr/>
          <p:nvPr/>
        </p:nvGrpSpPr>
        <p:grpSpPr>
          <a:xfrm>
            <a:off x="9946520" y="5084490"/>
            <a:ext cx="1053661" cy="1197683"/>
            <a:chOff x="9614655" y="5295300"/>
            <a:chExt cx="1053661" cy="1197683"/>
          </a:xfrm>
          <a:effectLst/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3C304E2-7214-4798-AFEF-39ADB33B6A08}"/>
                </a:ext>
              </a:extLst>
            </p:cNvPr>
            <p:cNvSpPr txBox="1"/>
            <p:nvPr/>
          </p:nvSpPr>
          <p:spPr>
            <a:xfrm>
              <a:off x="9614655" y="5846652"/>
              <a:ext cx="1053661" cy="64633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No Action</a:t>
              </a:r>
            </a:p>
          </p:txBody>
        </p:sp>
        <p:pic>
          <p:nvPicPr>
            <p:cNvPr id="45" name="Picture 12" descr="Image result for no alert icon">
              <a:extLst>
                <a:ext uri="{FF2B5EF4-FFF2-40B4-BE49-F238E27FC236}">
                  <a16:creationId xmlns:a16="http://schemas.microsoft.com/office/drawing/2014/main" id="{B8224AF7-5C0F-4064-93DA-0B0F664112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6230" y="5295300"/>
              <a:ext cx="638274" cy="638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877804A-6CBB-43C3-AF29-6D4DC8082502}"/>
              </a:ext>
            </a:extLst>
          </p:cNvPr>
          <p:cNvGrpSpPr/>
          <p:nvPr/>
        </p:nvGrpSpPr>
        <p:grpSpPr>
          <a:xfrm>
            <a:off x="7139484" y="1224871"/>
            <a:ext cx="1269883" cy="790081"/>
            <a:chOff x="7825448" y="1242869"/>
            <a:chExt cx="1269883" cy="7900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F1BF46A7-7292-493F-AC61-972495FD9EB5}"/>
                </a:ext>
              </a:extLst>
            </p:cNvPr>
            <p:cNvGrpSpPr/>
            <p:nvPr/>
          </p:nvGrpSpPr>
          <p:grpSpPr>
            <a:xfrm>
              <a:off x="7960635" y="1587700"/>
              <a:ext cx="1134696" cy="445250"/>
              <a:chOff x="7960635" y="1587700"/>
              <a:chExt cx="1134696" cy="445250"/>
            </a:xfrm>
          </p:grpSpPr>
          <p:pic>
            <p:nvPicPr>
              <p:cNvPr id="49" name="Picture 2" descr="Image result for Xception deep learning">
                <a:extLst>
                  <a:ext uri="{FF2B5EF4-FFF2-40B4-BE49-F238E27FC236}">
                    <a16:creationId xmlns:a16="http://schemas.microsoft.com/office/drawing/2014/main" id="{5D99C83A-17BA-4AA9-BFE9-0062E6E8B9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60635" y="1593273"/>
                <a:ext cx="398048" cy="39804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CA499BD-D99A-4B3D-B0C0-A6B7E156CEF9}"/>
                  </a:ext>
                </a:extLst>
              </p:cNvPr>
              <p:cNvSpPr txBox="1"/>
              <p:nvPr/>
            </p:nvSpPr>
            <p:spPr>
              <a:xfrm>
                <a:off x="8311378" y="1587700"/>
                <a:ext cx="783953" cy="44525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900"/>
                  </a:lnSpc>
                </a:pPr>
                <a:r>
                  <a:rPr lang="en-US" sz="1050" dirty="0"/>
                  <a:t>Keras Trained Models</a:t>
                </a: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932079-15E7-4E1F-890A-ABC80CE293ED}"/>
                </a:ext>
              </a:extLst>
            </p:cNvPr>
            <p:cNvSpPr txBox="1"/>
            <p:nvPr/>
          </p:nvSpPr>
          <p:spPr>
            <a:xfrm>
              <a:off x="7825448" y="1242869"/>
              <a:ext cx="1125626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000" b="1" dirty="0" err="1"/>
                <a:t>Xception</a:t>
              </a:r>
              <a:endParaRPr lang="en-US" b="1" dirty="0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5447D9DC-6DC2-4295-B0D2-F2DC55752101}"/>
              </a:ext>
            </a:extLst>
          </p:cNvPr>
          <p:cNvSpPr txBox="1"/>
          <p:nvPr/>
        </p:nvSpPr>
        <p:spPr>
          <a:xfrm>
            <a:off x="10447915" y="3200364"/>
            <a:ext cx="1129873" cy="369332"/>
          </a:xfrm>
          <a:prstGeom prst="rect">
            <a:avLst/>
          </a:prstGeom>
          <a:solidFill>
            <a:srgbClr val="00CC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Website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1E9C833-589D-49DB-B873-1688298DFEF8}"/>
              </a:ext>
            </a:extLst>
          </p:cNvPr>
          <p:cNvCxnSpPr>
            <a:cxnSpLocks/>
          </p:cNvCxnSpPr>
          <p:nvPr/>
        </p:nvCxnSpPr>
        <p:spPr>
          <a:xfrm>
            <a:off x="6626805" y="1754345"/>
            <a:ext cx="426954" cy="0"/>
          </a:xfrm>
          <a:prstGeom prst="straightConnector1">
            <a:avLst/>
          </a:prstGeom>
          <a:ln w="25400"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4F8759F-FFFD-417D-AB10-E2BA35822774}"/>
              </a:ext>
            </a:extLst>
          </p:cNvPr>
          <p:cNvGrpSpPr/>
          <p:nvPr/>
        </p:nvGrpSpPr>
        <p:grpSpPr>
          <a:xfrm>
            <a:off x="6238207" y="4593291"/>
            <a:ext cx="1195136" cy="829958"/>
            <a:chOff x="6485366" y="3026894"/>
            <a:chExt cx="1195136" cy="82995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87132F8-CF6F-4532-8BD2-A49B02C19369}"/>
                </a:ext>
              </a:extLst>
            </p:cNvPr>
            <p:cNvSpPr txBox="1"/>
            <p:nvPr/>
          </p:nvSpPr>
          <p:spPr>
            <a:xfrm>
              <a:off x="6485366" y="3487520"/>
              <a:ext cx="1195136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Person</a:t>
              </a:r>
            </a:p>
          </p:txBody>
        </p:sp>
        <p:pic>
          <p:nvPicPr>
            <p:cNvPr id="55" name="Picture 2" descr="Gallery Icon  ">
              <a:extLst>
                <a:ext uri="{FF2B5EF4-FFF2-40B4-BE49-F238E27FC236}">
                  <a16:creationId xmlns:a16="http://schemas.microsoft.com/office/drawing/2014/main" id="{88839A8A-2D7D-4A41-9548-EFE3DE2BBE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2688" y="3026894"/>
              <a:ext cx="528793" cy="528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49AD652-CE4B-4B6D-A7BA-A0614035FE31}"/>
              </a:ext>
            </a:extLst>
          </p:cNvPr>
          <p:cNvCxnSpPr>
            <a:cxnSpLocks/>
            <a:stCxn id="9" idx="2"/>
            <a:endCxn id="55" idx="0"/>
          </p:cNvCxnSpPr>
          <p:nvPr/>
        </p:nvCxnSpPr>
        <p:spPr>
          <a:xfrm flipH="1">
            <a:off x="6839926" y="3943530"/>
            <a:ext cx="552622" cy="649761"/>
          </a:xfrm>
          <a:prstGeom prst="straightConnector1">
            <a:avLst/>
          </a:prstGeom>
          <a:ln w="25400"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9D1ED62-7125-4056-B536-69E33CE8F6C6}"/>
              </a:ext>
            </a:extLst>
          </p:cNvPr>
          <p:cNvGrpSpPr/>
          <p:nvPr/>
        </p:nvGrpSpPr>
        <p:grpSpPr>
          <a:xfrm>
            <a:off x="8307428" y="4593291"/>
            <a:ext cx="1126943" cy="1097287"/>
            <a:chOff x="8634124" y="4591266"/>
            <a:chExt cx="1126943" cy="10972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54FC917-B776-46A7-8743-100DE8188D9A}"/>
                </a:ext>
              </a:extLst>
            </p:cNvPr>
            <p:cNvSpPr txBox="1"/>
            <p:nvPr/>
          </p:nvSpPr>
          <p:spPr>
            <a:xfrm>
              <a:off x="8634124" y="5042222"/>
              <a:ext cx="1126943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Empty Driveway</a:t>
              </a:r>
            </a:p>
          </p:txBody>
        </p:sp>
        <p:pic>
          <p:nvPicPr>
            <p:cNvPr id="59" name="Picture 2" descr="Gallery Icon  ">
              <a:extLst>
                <a:ext uri="{FF2B5EF4-FFF2-40B4-BE49-F238E27FC236}">
                  <a16:creationId xmlns:a16="http://schemas.microsoft.com/office/drawing/2014/main" id="{CAA2A1B8-7B27-498F-8B5F-F5529CA233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1709" y="4591266"/>
              <a:ext cx="528793" cy="528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239B85E-9E76-423E-AF33-028D24780D3F}"/>
              </a:ext>
            </a:extLst>
          </p:cNvPr>
          <p:cNvCxnSpPr>
            <a:cxnSpLocks/>
            <a:stCxn id="9" idx="2"/>
            <a:endCxn id="59" idx="0"/>
          </p:cNvCxnSpPr>
          <p:nvPr/>
        </p:nvCxnSpPr>
        <p:spPr>
          <a:xfrm>
            <a:off x="7392548" y="3943530"/>
            <a:ext cx="1466862" cy="649761"/>
          </a:xfrm>
          <a:prstGeom prst="straightConnector1">
            <a:avLst/>
          </a:prstGeom>
          <a:ln w="25400"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8CB4C99-CE15-49FF-9005-AAF83CFB13D1}"/>
              </a:ext>
            </a:extLst>
          </p:cNvPr>
          <p:cNvCxnSpPr>
            <a:cxnSpLocks/>
          </p:cNvCxnSpPr>
          <p:nvPr/>
        </p:nvCxnSpPr>
        <p:spPr>
          <a:xfrm>
            <a:off x="4352115" y="1731177"/>
            <a:ext cx="426954" cy="0"/>
          </a:xfrm>
          <a:prstGeom prst="straightConnector1">
            <a:avLst/>
          </a:prstGeom>
          <a:ln w="25400"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53529C67-FA1D-4A3E-A512-A52B4845CA54}"/>
              </a:ext>
            </a:extLst>
          </p:cNvPr>
          <p:cNvCxnSpPr>
            <a:cxnSpLocks/>
            <a:stCxn id="54" idx="2"/>
            <a:endCxn id="41" idx="3"/>
          </p:cNvCxnSpPr>
          <p:nvPr/>
        </p:nvCxnSpPr>
        <p:spPr>
          <a:xfrm rot="5400000">
            <a:off x="5631477" y="4758103"/>
            <a:ext cx="539153" cy="1869444"/>
          </a:xfrm>
          <a:prstGeom prst="bentConnector2">
            <a:avLst/>
          </a:prstGeom>
          <a:ln w="25400">
            <a:solidFill>
              <a:srgbClr val="00B050"/>
            </a:solidFill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AA53194C-53F5-4C28-A14D-D950DC8DFB00}"/>
              </a:ext>
            </a:extLst>
          </p:cNvPr>
          <p:cNvCxnSpPr>
            <a:cxnSpLocks/>
            <a:stCxn id="37" idx="2"/>
            <a:endCxn id="41" idx="3"/>
          </p:cNvCxnSpPr>
          <p:nvPr/>
        </p:nvCxnSpPr>
        <p:spPr>
          <a:xfrm rot="5400000">
            <a:off x="5318714" y="5347865"/>
            <a:ext cx="262154" cy="966920"/>
          </a:xfrm>
          <a:prstGeom prst="bentConnector2">
            <a:avLst/>
          </a:prstGeom>
          <a:ln w="25400">
            <a:solidFill>
              <a:srgbClr val="00B050"/>
            </a:solidFill>
            <a:prstDash val="sysDot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0576DF2A-D59E-4CA5-A982-E064CF4A931B}"/>
              </a:ext>
            </a:extLst>
          </p:cNvPr>
          <p:cNvCxnSpPr>
            <a:cxnSpLocks/>
            <a:stCxn id="31" idx="2"/>
            <a:endCxn id="44" idx="1"/>
          </p:cNvCxnSpPr>
          <p:nvPr/>
        </p:nvCxnSpPr>
        <p:spPr>
          <a:xfrm rot="16200000" flipH="1">
            <a:off x="8752387" y="4764874"/>
            <a:ext cx="287151" cy="2101115"/>
          </a:xfrm>
          <a:prstGeom prst="bentConnector2">
            <a:avLst/>
          </a:prstGeom>
          <a:ln w="25400">
            <a:solidFill>
              <a:srgbClr val="FF0000"/>
            </a:solidFill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0217BBA2-87B3-46BA-BDFB-FC6ABC6B50AE}"/>
              </a:ext>
            </a:extLst>
          </p:cNvPr>
          <p:cNvCxnSpPr>
            <a:cxnSpLocks/>
            <a:stCxn id="58" idx="2"/>
            <a:endCxn id="44" idx="1"/>
          </p:cNvCxnSpPr>
          <p:nvPr/>
        </p:nvCxnSpPr>
        <p:spPr>
          <a:xfrm rot="16200000" flipH="1">
            <a:off x="9274495" y="5286983"/>
            <a:ext cx="268430" cy="1075620"/>
          </a:xfrm>
          <a:prstGeom prst="bentConnector2">
            <a:avLst/>
          </a:prstGeom>
          <a:ln w="25400">
            <a:solidFill>
              <a:srgbClr val="FF0000"/>
            </a:solidFill>
            <a:prstDash val="sysDot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3E66222D-4EB5-4DFC-816D-E4850237933C}"/>
              </a:ext>
            </a:extLst>
          </p:cNvPr>
          <p:cNvSpPr/>
          <p:nvPr/>
        </p:nvSpPr>
        <p:spPr>
          <a:xfrm>
            <a:off x="6399659" y="2261786"/>
            <a:ext cx="3220245" cy="1056311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693B239-E53D-4E8A-AD32-5A3634D0B394}"/>
              </a:ext>
            </a:extLst>
          </p:cNvPr>
          <p:cNvSpPr/>
          <p:nvPr/>
        </p:nvSpPr>
        <p:spPr>
          <a:xfrm>
            <a:off x="5346970" y="4425160"/>
            <a:ext cx="4122014" cy="1297604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3D7D1AD8-6D33-4C4E-97B0-25CC5F46C32A}"/>
              </a:ext>
            </a:extLst>
          </p:cNvPr>
          <p:cNvCxnSpPr>
            <a:cxnSpLocks/>
            <a:stCxn id="67" idx="3"/>
            <a:endCxn id="51" idx="1"/>
          </p:cNvCxnSpPr>
          <p:nvPr/>
        </p:nvCxnSpPr>
        <p:spPr>
          <a:xfrm flipV="1">
            <a:off x="9468984" y="3385030"/>
            <a:ext cx="978931" cy="1688932"/>
          </a:xfrm>
          <a:prstGeom prst="bentConnector3">
            <a:avLst>
              <a:gd name="adj1" fmla="val 45257"/>
            </a:avLst>
          </a:prstGeom>
          <a:ln w="127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E652DF56-29F4-462C-828A-B9AC19282C53}"/>
              </a:ext>
            </a:extLst>
          </p:cNvPr>
          <p:cNvSpPr/>
          <p:nvPr/>
        </p:nvSpPr>
        <p:spPr>
          <a:xfrm>
            <a:off x="1363138" y="1226188"/>
            <a:ext cx="1049587" cy="1056311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63982B01-0DE3-4CC9-B0AE-0C185D1CB22E}"/>
              </a:ext>
            </a:extLst>
          </p:cNvPr>
          <p:cNvCxnSpPr>
            <a:cxnSpLocks/>
            <a:stCxn id="69" idx="2"/>
            <a:endCxn id="51" idx="1"/>
          </p:cNvCxnSpPr>
          <p:nvPr/>
        </p:nvCxnSpPr>
        <p:spPr>
          <a:xfrm rot="16200000" flipH="1">
            <a:off x="5616658" y="-1446228"/>
            <a:ext cx="1102531" cy="8559983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0F931D33-C3E6-486C-A0A8-661BFB87A58D}"/>
              </a:ext>
            </a:extLst>
          </p:cNvPr>
          <p:cNvCxnSpPr>
            <a:stCxn id="66" idx="3"/>
            <a:endCxn id="51" idx="1"/>
          </p:cNvCxnSpPr>
          <p:nvPr/>
        </p:nvCxnSpPr>
        <p:spPr>
          <a:xfrm>
            <a:off x="9619904" y="2789942"/>
            <a:ext cx="828011" cy="595088"/>
          </a:xfrm>
          <a:prstGeom prst="bentConnector3">
            <a:avLst>
              <a:gd name="adj1" fmla="val 34768"/>
            </a:avLst>
          </a:prstGeom>
          <a:ln w="12700">
            <a:solidFill>
              <a:schemeClr val="bg1">
                <a:lumMod val="65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1F65F53-F1A9-4B4E-9E2C-316920E9E31C}"/>
              </a:ext>
            </a:extLst>
          </p:cNvPr>
          <p:cNvCxnSpPr/>
          <p:nvPr/>
        </p:nvCxnSpPr>
        <p:spPr>
          <a:xfrm>
            <a:off x="0" y="970680"/>
            <a:ext cx="12192000" cy="0"/>
          </a:xfrm>
          <a:prstGeom prst="line">
            <a:avLst/>
          </a:prstGeom>
          <a:ln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6A8F949-3430-4880-A336-E9B1FA0A2853}"/>
              </a:ext>
            </a:extLst>
          </p:cNvPr>
          <p:cNvCxnSpPr/>
          <p:nvPr/>
        </p:nvCxnSpPr>
        <p:spPr>
          <a:xfrm>
            <a:off x="0" y="1027927"/>
            <a:ext cx="12192000" cy="0"/>
          </a:xfrm>
          <a:prstGeom prst="line">
            <a:avLst/>
          </a:prstGeom>
          <a:ln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ED96A1DB-8984-46A1-AAA5-C80B54EAB4F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7" r="49285"/>
          <a:stretch/>
        </p:blipFill>
        <p:spPr>
          <a:xfrm>
            <a:off x="0" y="-21670"/>
            <a:ext cx="887955" cy="6899105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4CCD37CF-F5FD-4822-83AD-B1316E5E0E85}"/>
              </a:ext>
            </a:extLst>
          </p:cNvPr>
          <p:cNvSpPr/>
          <p:nvPr/>
        </p:nvSpPr>
        <p:spPr>
          <a:xfrm>
            <a:off x="2618197" y="1807454"/>
            <a:ext cx="62068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ETL</a:t>
            </a:r>
          </a:p>
        </p:txBody>
      </p:sp>
    </p:spTree>
    <p:extLst>
      <p:ext uri="{BB962C8B-B14F-4D97-AF65-F5344CB8AC3E}">
        <p14:creationId xmlns:p14="http://schemas.microsoft.com/office/powerpoint/2010/main" val="1079787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591EC63-15C9-4CAF-851B-91E916631772}"/>
              </a:ext>
            </a:extLst>
          </p:cNvPr>
          <p:cNvSpPr txBox="1">
            <a:spLocks/>
          </p:cNvSpPr>
          <p:nvPr/>
        </p:nvSpPr>
        <p:spPr>
          <a:xfrm>
            <a:off x="1099457" y="354236"/>
            <a:ext cx="9786257" cy="6581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Secondary Model Workflow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4D2995C-091C-4DC3-B906-00750B2D8A43}"/>
              </a:ext>
            </a:extLst>
          </p:cNvPr>
          <p:cNvGrpSpPr/>
          <p:nvPr/>
        </p:nvGrpSpPr>
        <p:grpSpPr>
          <a:xfrm>
            <a:off x="10704815" y="4668818"/>
            <a:ext cx="752054" cy="978304"/>
            <a:chOff x="9614655" y="5295300"/>
            <a:chExt cx="1053661" cy="137064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97EF924-E45C-46FA-AA4D-44B3AE5B2D25}"/>
                </a:ext>
              </a:extLst>
            </p:cNvPr>
            <p:cNvSpPr txBox="1"/>
            <p:nvPr/>
          </p:nvSpPr>
          <p:spPr>
            <a:xfrm>
              <a:off x="9614655" y="5846652"/>
              <a:ext cx="1053661" cy="81929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No Action</a:t>
              </a:r>
            </a:p>
          </p:txBody>
        </p:sp>
        <p:pic>
          <p:nvPicPr>
            <p:cNvPr id="6" name="Picture 12" descr="Image result for no alert icon">
              <a:extLst>
                <a:ext uri="{FF2B5EF4-FFF2-40B4-BE49-F238E27FC236}">
                  <a16:creationId xmlns:a16="http://schemas.microsoft.com/office/drawing/2014/main" id="{498F265B-2158-467C-B030-1EE5139AB4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6230" y="5295300"/>
              <a:ext cx="638274" cy="638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D2516D96-5B28-4D9F-A2AD-8F1AC8C1F42B}"/>
              </a:ext>
            </a:extLst>
          </p:cNvPr>
          <p:cNvSpPr/>
          <p:nvPr/>
        </p:nvSpPr>
        <p:spPr>
          <a:xfrm>
            <a:off x="1542676" y="1514127"/>
            <a:ext cx="5466236" cy="39831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C32EC9-A057-43A1-A6AD-3206EE0C94E7}"/>
              </a:ext>
            </a:extLst>
          </p:cNvPr>
          <p:cNvSpPr/>
          <p:nvPr/>
        </p:nvSpPr>
        <p:spPr>
          <a:xfrm>
            <a:off x="7217611" y="1494506"/>
            <a:ext cx="2779811" cy="3992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1EDEB6-E34B-4840-ABD3-89957918B358}"/>
              </a:ext>
            </a:extLst>
          </p:cNvPr>
          <p:cNvSpPr txBox="1"/>
          <p:nvPr/>
        </p:nvSpPr>
        <p:spPr>
          <a:xfrm>
            <a:off x="1544164" y="1134963"/>
            <a:ext cx="546623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Car Secondary Model (Comparative)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25F201-2AD3-4449-80BA-C698BA3643F8}"/>
              </a:ext>
            </a:extLst>
          </p:cNvPr>
          <p:cNvCxnSpPr>
            <a:cxnSpLocks/>
            <a:stCxn id="48" idx="2"/>
            <a:endCxn id="14" idx="0"/>
          </p:cNvCxnSpPr>
          <p:nvPr/>
        </p:nvCxnSpPr>
        <p:spPr>
          <a:xfrm>
            <a:off x="5455313" y="3886677"/>
            <a:ext cx="704" cy="378213"/>
          </a:xfrm>
          <a:prstGeom prst="straightConnector1">
            <a:avLst/>
          </a:prstGeom>
          <a:ln w="25400"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E6516F5-D47C-48D0-B428-B5733A5013B5}"/>
              </a:ext>
            </a:extLst>
          </p:cNvPr>
          <p:cNvCxnSpPr>
            <a:cxnSpLocks/>
            <a:stCxn id="49" idx="2"/>
            <a:endCxn id="17" idx="0"/>
          </p:cNvCxnSpPr>
          <p:nvPr/>
        </p:nvCxnSpPr>
        <p:spPr>
          <a:xfrm>
            <a:off x="6433073" y="3883029"/>
            <a:ext cx="0" cy="365641"/>
          </a:xfrm>
          <a:prstGeom prst="straightConnector1">
            <a:avLst/>
          </a:prstGeom>
          <a:ln w="25400"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29284D-5093-47F9-B9B7-D72D8A73510E}"/>
              </a:ext>
            </a:extLst>
          </p:cNvPr>
          <p:cNvGrpSpPr/>
          <p:nvPr/>
        </p:nvGrpSpPr>
        <p:grpSpPr>
          <a:xfrm>
            <a:off x="4904036" y="4264890"/>
            <a:ext cx="1089356" cy="1097287"/>
            <a:chOff x="8634125" y="4591266"/>
            <a:chExt cx="1089356" cy="109728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840051-A482-4797-8DB3-CBC74C5184C1}"/>
                </a:ext>
              </a:extLst>
            </p:cNvPr>
            <p:cNvSpPr txBox="1"/>
            <p:nvPr/>
          </p:nvSpPr>
          <p:spPr>
            <a:xfrm>
              <a:off x="8634125" y="5042222"/>
              <a:ext cx="1089356" cy="64633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Family Car</a:t>
              </a:r>
            </a:p>
          </p:txBody>
        </p:sp>
        <p:pic>
          <p:nvPicPr>
            <p:cNvPr id="14" name="Picture 2" descr="Gallery Icon  ">
              <a:extLst>
                <a:ext uri="{FF2B5EF4-FFF2-40B4-BE49-F238E27FC236}">
                  <a16:creationId xmlns:a16="http://schemas.microsoft.com/office/drawing/2014/main" id="{CEEFB050-C093-480E-AB95-A7C29F0D71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1709" y="4591266"/>
              <a:ext cx="528793" cy="528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78404B-7924-4ADD-8C9E-1DDBEEA94386}"/>
              </a:ext>
            </a:extLst>
          </p:cNvPr>
          <p:cNvGrpSpPr/>
          <p:nvPr/>
        </p:nvGrpSpPr>
        <p:grpSpPr>
          <a:xfrm>
            <a:off x="5831354" y="4248670"/>
            <a:ext cx="1195136" cy="1106957"/>
            <a:chOff x="6485366" y="3026894"/>
            <a:chExt cx="1195136" cy="11069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C45310A-1B92-4A21-B62F-5BBEA04DA253}"/>
                </a:ext>
              </a:extLst>
            </p:cNvPr>
            <p:cNvSpPr txBox="1"/>
            <p:nvPr/>
          </p:nvSpPr>
          <p:spPr>
            <a:xfrm>
              <a:off x="6485366" y="3487520"/>
              <a:ext cx="1195136" cy="64633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Unknown Car</a:t>
              </a:r>
            </a:p>
          </p:txBody>
        </p:sp>
        <p:pic>
          <p:nvPicPr>
            <p:cNvPr id="17" name="Picture 2" descr="Gallery Icon  ">
              <a:extLst>
                <a:ext uri="{FF2B5EF4-FFF2-40B4-BE49-F238E27FC236}">
                  <a16:creationId xmlns:a16="http://schemas.microsoft.com/office/drawing/2014/main" id="{F3DB58DD-2A86-4CAC-BA5F-248D4CAF8E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2688" y="3026894"/>
              <a:ext cx="528793" cy="528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AF82943-36CC-4CF1-8C30-7A6A4190A3D4}"/>
              </a:ext>
            </a:extLst>
          </p:cNvPr>
          <p:cNvGrpSpPr/>
          <p:nvPr/>
        </p:nvGrpSpPr>
        <p:grpSpPr>
          <a:xfrm>
            <a:off x="10682270" y="3429000"/>
            <a:ext cx="798223" cy="1014426"/>
            <a:chOff x="6510639" y="5154547"/>
            <a:chExt cx="1118345" cy="142125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6A01114-CF4C-450A-8F81-AECADA983914}"/>
                </a:ext>
              </a:extLst>
            </p:cNvPr>
            <p:cNvSpPr txBox="1"/>
            <p:nvPr/>
          </p:nvSpPr>
          <p:spPr>
            <a:xfrm>
              <a:off x="6510639" y="5756507"/>
              <a:ext cx="1118345" cy="81929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Send Alert</a:t>
              </a:r>
            </a:p>
          </p:txBody>
        </p:sp>
        <p:pic>
          <p:nvPicPr>
            <p:cNvPr id="20" name="Picture 8" descr="Image result for alert icon">
              <a:extLst>
                <a:ext uri="{FF2B5EF4-FFF2-40B4-BE49-F238E27FC236}">
                  <a16:creationId xmlns:a16="http://schemas.microsoft.com/office/drawing/2014/main" id="{F65F0406-4E9A-4998-942B-8BFBFBB32F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722"/>
            <a:stretch/>
          </p:blipFill>
          <p:spPr bwMode="auto">
            <a:xfrm>
              <a:off x="6707080" y="5154547"/>
              <a:ext cx="723952" cy="646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6CE158D-3244-43FB-A188-4CA5E0268D90}"/>
              </a:ext>
            </a:extLst>
          </p:cNvPr>
          <p:cNvGrpSpPr/>
          <p:nvPr/>
        </p:nvGrpSpPr>
        <p:grpSpPr>
          <a:xfrm>
            <a:off x="7388990" y="4217862"/>
            <a:ext cx="1195136" cy="829958"/>
            <a:chOff x="6485366" y="3026894"/>
            <a:chExt cx="1195136" cy="82995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2EBC220-0891-4D02-8AFC-C6CED7F767F7}"/>
                </a:ext>
              </a:extLst>
            </p:cNvPr>
            <p:cNvSpPr txBox="1"/>
            <p:nvPr/>
          </p:nvSpPr>
          <p:spPr>
            <a:xfrm>
              <a:off x="6485366" y="3487520"/>
              <a:ext cx="1195136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Person</a:t>
              </a:r>
            </a:p>
          </p:txBody>
        </p:sp>
        <p:pic>
          <p:nvPicPr>
            <p:cNvPr id="23" name="Picture 2" descr="Gallery Icon  ">
              <a:extLst>
                <a:ext uri="{FF2B5EF4-FFF2-40B4-BE49-F238E27FC236}">
                  <a16:creationId xmlns:a16="http://schemas.microsoft.com/office/drawing/2014/main" id="{E76E9516-1B54-4314-B786-8EF33F0EDC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2688" y="3026894"/>
              <a:ext cx="528793" cy="528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A780C3-75FD-4962-88FD-9AA68B631D97}"/>
              </a:ext>
            </a:extLst>
          </p:cNvPr>
          <p:cNvCxnSpPr>
            <a:cxnSpLocks/>
            <a:stCxn id="38" idx="2"/>
            <a:endCxn id="23" idx="0"/>
          </p:cNvCxnSpPr>
          <p:nvPr/>
        </p:nvCxnSpPr>
        <p:spPr>
          <a:xfrm flipH="1">
            <a:off x="7990709" y="3714116"/>
            <a:ext cx="295664" cy="503746"/>
          </a:xfrm>
          <a:prstGeom prst="straightConnector1">
            <a:avLst/>
          </a:prstGeom>
          <a:ln w="25400">
            <a:solidFill>
              <a:srgbClr val="00B050"/>
            </a:solidFill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BF40CB3-BA88-45C7-BB2D-9C9C158F5150}"/>
              </a:ext>
            </a:extLst>
          </p:cNvPr>
          <p:cNvGrpSpPr/>
          <p:nvPr/>
        </p:nvGrpSpPr>
        <p:grpSpPr>
          <a:xfrm>
            <a:off x="8744771" y="4217862"/>
            <a:ext cx="1089356" cy="1097287"/>
            <a:chOff x="8634125" y="4591266"/>
            <a:chExt cx="1089356" cy="109728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FD9360B-9BFE-4A4F-A469-9060C6FCBA0C}"/>
                </a:ext>
              </a:extLst>
            </p:cNvPr>
            <p:cNvSpPr txBox="1"/>
            <p:nvPr/>
          </p:nvSpPr>
          <p:spPr>
            <a:xfrm>
              <a:off x="8634125" y="5042222"/>
              <a:ext cx="1089356" cy="64633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Empty Driveway</a:t>
              </a:r>
            </a:p>
          </p:txBody>
        </p:sp>
        <p:pic>
          <p:nvPicPr>
            <p:cNvPr id="27" name="Picture 2" descr="Gallery Icon  ">
              <a:extLst>
                <a:ext uri="{FF2B5EF4-FFF2-40B4-BE49-F238E27FC236}">
                  <a16:creationId xmlns:a16="http://schemas.microsoft.com/office/drawing/2014/main" id="{98322320-6AE3-44DA-A576-F412E3B1B9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1709" y="4591266"/>
              <a:ext cx="528793" cy="528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867B0A-7EBF-4D9A-A517-8936C72E837D}"/>
              </a:ext>
            </a:extLst>
          </p:cNvPr>
          <p:cNvCxnSpPr>
            <a:cxnSpLocks/>
            <a:stCxn id="34" idx="2"/>
            <a:endCxn id="27" idx="0"/>
          </p:cNvCxnSpPr>
          <p:nvPr/>
        </p:nvCxnSpPr>
        <p:spPr>
          <a:xfrm>
            <a:off x="8984901" y="3711575"/>
            <a:ext cx="311851" cy="506287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52811B5-33BB-4E45-9019-F739216FC3A8}"/>
              </a:ext>
            </a:extLst>
          </p:cNvPr>
          <p:cNvSpPr txBox="1"/>
          <p:nvPr/>
        </p:nvSpPr>
        <p:spPr>
          <a:xfrm>
            <a:off x="7217611" y="1134963"/>
            <a:ext cx="2779811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Person Secondary Model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2E7072-0BEC-47EE-AE40-84E03226E169}"/>
              </a:ext>
            </a:extLst>
          </p:cNvPr>
          <p:cNvSpPr txBox="1"/>
          <p:nvPr/>
        </p:nvSpPr>
        <p:spPr>
          <a:xfrm>
            <a:off x="7269803" y="1541647"/>
            <a:ext cx="272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Day or Night?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EF5BD92-9EAF-496A-BDC8-A230D384C166}"/>
              </a:ext>
            </a:extLst>
          </p:cNvPr>
          <p:cNvSpPr/>
          <p:nvPr/>
        </p:nvSpPr>
        <p:spPr>
          <a:xfrm>
            <a:off x="7835566" y="2058037"/>
            <a:ext cx="537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4B57A4-2522-4316-BCEC-FE66CE5A9AB4}"/>
              </a:ext>
            </a:extLst>
          </p:cNvPr>
          <p:cNvSpPr/>
          <p:nvPr/>
        </p:nvSpPr>
        <p:spPr>
          <a:xfrm>
            <a:off x="8839261" y="2062971"/>
            <a:ext cx="692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Night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56C3B43-42F6-4722-9FC8-5FBD63F6F5C1}"/>
              </a:ext>
            </a:extLst>
          </p:cNvPr>
          <p:cNvSpPr/>
          <p:nvPr/>
        </p:nvSpPr>
        <p:spPr>
          <a:xfrm>
            <a:off x="8680277" y="2691192"/>
            <a:ext cx="11799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Empty Driveway?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F089BC-9C5E-461F-B3A1-53EBC1F6A89D}"/>
              </a:ext>
            </a:extLst>
          </p:cNvPr>
          <p:cNvSpPr txBox="1"/>
          <p:nvPr/>
        </p:nvSpPr>
        <p:spPr>
          <a:xfrm>
            <a:off x="8715981" y="3342243"/>
            <a:ext cx="53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D61B63-0755-4FCD-ACBC-719810EE302E}"/>
              </a:ext>
            </a:extLst>
          </p:cNvPr>
          <p:cNvSpPr txBox="1"/>
          <p:nvPr/>
        </p:nvSpPr>
        <p:spPr>
          <a:xfrm>
            <a:off x="9323110" y="3336441"/>
            <a:ext cx="47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431583B-B6F1-45D0-BF61-391FC462026C}"/>
              </a:ext>
            </a:extLst>
          </p:cNvPr>
          <p:cNvSpPr/>
          <p:nvPr/>
        </p:nvSpPr>
        <p:spPr>
          <a:xfrm>
            <a:off x="7388990" y="2699973"/>
            <a:ext cx="12106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Empty Driveway?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4C8C52-AEAD-4B41-AB39-7B906916F2D3}"/>
              </a:ext>
            </a:extLst>
          </p:cNvPr>
          <p:cNvSpPr txBox="1"/>
          <p:nvPr/>
        </p:nvSpPr>
        <p:spPr>
          <a:xfrm>
            <a:off x="7445823" y="3354555"/>
            <a:ext cx="52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82DD63-B435-47E7-9FCA-106AA855E065}"/>
              </a:ext>
            </a:extLst>
          </p:cNvPr>
          <p:cNvSpPr txBox="1"/>
          <p:nvPr/>
        </p:nvSpPr>
        <p:spPr>
          <a:xfrm>
            <a:off x="8049393" y="3344784"/>
            <a:ext cx="47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7038BC-268B-41D6-993A-498B64556921}"/>
              </a:ext>
            </a:extLst>
          </p:cNvPr>
          <p:cNvCxnSpPr>
            <a:cxnSpLocks/>
            <a:stCxn id="37" idx="2"/>
            <a:endCxn id="27" idx="0"/>
          </p:cNvCxnSpPr>
          <p:nvPr/>
        </p:nvCxnSpPr>
        <p:spPr>
          <a:xfrm>
            <a:off x="7710220" y="3723887"/>
            <a:ext cx="1586532" cy="493975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35F068C-16E8-4FDB-A2FF-924FDEB029A7}"/>
              </a:ext>
            </a:extLst>
          </p:cNvPr>
          <p:cNvCxnSpPr>
            <a:cxnSpLocks/>
            <a:stCxn id="35" idx="2"/>
            <a:endCxn id="23" idx="0"/>
          </p:cNvCxnSpPr>
          <p:nvPr/>
        </p:nvCxnSpPr>
        <p:spPr>
          <a:xfrm flipH="1">
            <a:off x="7990709" y="3705773"/>
            <a:ext cx="1569381" cy="512089"/>
          </a:xfrm>
          <a:prstGeom prst="straightConnector1">
            <a:avLst/>
          </a:prstGeom>
          <a:ln w="25400">
            <a:solidFill>
              <a:srgbClr val="00B050"/>
            </a:solidFill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ED58F15-ED81-461A-8772-36EA51D23087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>
            <a:off x="8633613" y="1910979"/>
            <a:ext cx="551801" cy="151992"/>
          </a:xfrm>
          <a:prstGeom prst="straightConnector1">
            <a:avLst/>
          </a:prstGeom>
          <a:ln w="25400"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4817034-2772-4503-847F-5B72AD8D028F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 flipH="1">
            <a:off x="8104486" y="1910979"/>
            <a:ext cx="529127" cy="147058"/>
          </a:xfrm>
          <a:prstGeom prst="straightConnector1">
            <a:avLst/>
          </a:prstGeom>
          <a:ln w="25400"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6AA666B-1A4E-4A2C-BBE2-FE2A3FCB4619}"/>
              </a:ext>
            </a:extLst>
          </p:cNvPr>
          <p:cNvCxnSpPr>
            <a:cxnSpLocks/>
            <a:stCxn id="31" idx="2"/>
            <a:endCxn id="36" idx="0"/>
          </p:cNvCxnSpPr>
          <p:nvPr/>
        </p:nvCxnSpPr>
        <p:spPr>
          <a:xfrm flipH="1">
            <a:off x="7994301" y="2427369"/>
            <a:ext cx="110185" cy="272604"/>
          </a:xfrm>
          <a:prstGeom prst="straightConnector1">
            <a:avLst/>
          </a:prstGeom>
          <a:ln w="25400"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17F3014-70DD-41A4-8DD4-A54A3B82E5D8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9185414" y="2432303"/>
            <a:ext cx="92035" cy="292192"/>
          </a:xfrm>
          <a:prstGeom prst="straightConnector1">
            <a:avLst/>
          </a:prstGeom>
          <a:ln w="25400"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2F6FC07E-D5D3-44D0-933C-DB1E206855FD}"/>
              </a:ext>
            </a:extLst>
          </p:cNvPr>
          <p:cNvSpPr/>
          <p:nvPr/>
        </p:nvSpPr>
        <p:spPr>
          <a:xfrm>
            <a:off x="1533509" y="1526927"/>
            <a:ext cx="334104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Daytime - Empty driveway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Daytime – Known Truck arriving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Daytime – Known Truck turning in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Daytime – Known Truck turning out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Daytime – Known Truck leaving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Daytime – Known Car arriving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Daytime – Known Car turning in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Daytime – Known Car turning out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Daytime – Known Car leaving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Nighttime – Empty driveway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Nighttime – Known Truck arriving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Nighttime – Known Truck turning in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Nighttime – Known Truck turning out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Nighttime – Known Truck leaving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Nighttime – Known Car arriving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Nighttime – Known Car turning in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Nighttime – Known Car turning out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Nighttime – Known Car leaving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ABA9927-3899-4D3D-804B-C6DD7D1C73B5}"/>
              </a:ext>
            </a:extLst>
          </p:cNvPr>
          <p:cNvSpPr txBox="1"/>
          <p:nvPr/>
        </p:nvSpPr>
        <p:spPr>
          <a:xfrm>
            <a:off x="5027033" y="2026618"/>
            <a:ext cx="2011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Does image best match any scenario above a certain threshold?</a:t>
            </a:r>
          </a:p>
        </p:txBody>
      </p:sp>
      <p:sp>
        <p:nvSpPr>
          <p:cNvPr id="47" name="Right Brace 46">
            <a:extLst>
              <a:ext uri="{FF2B5EF4-FFF2-40B4-BE49-F238E27FC236}">
                <a16:creationId xmlns:a16="http://schemas.microsoft.com/office/drawing/2014/main" id="{08BC4280-D884-4065-B5CE-438B41EB2999}"/>
              </a:ext>
            </a:extLst>
          </p:cNvPr>
          <p:cNvSpPr/>
          <p:nvPr/>
        </p:nvSpPr>
        <p:spPr>
          <a:xfrm>
            <a:off x="4694825" y="1580600"/>
            <a:ext cx="249781" cy="3800360"/>
          </a:xfrm>
          <a:prstGeom prst="rightBrace">
            <a:avLst>
              <a:gd name="adj1" fmla="val 8333"/>
              <a:gd name="adj2" fmla="val 31884"/>
            </a:avLst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915CA28-D698-4FC8-8585-419C9E9739EA}"/>
              </a:ext>
            </a:extLst>
          </p:cNvPr>
          <p:cNvSpPr/>
          <p:nvPr/>
        </p:nvSpPr>
        <p:spPr>
          <a:xfrm>
            <a:off x="5212554" y="3517345"/>
            <a:ext cx="485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C1305B1-A5C0-4880-B62E-BF2EABF3B784}"/>
              </a:ext>
            </a:extLst>
          </p:cNvPr>
          <p:cNvSpPr/>
          <p:nvPr/>
        </p:nvSpPr>
        <p:spPr>
          <a:xfrm>
            <a:off x="6205286" y="3513697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BC167446-6004-4E3C-95FF-7994ED373EB6}"/>
              </a:ext>
            </a:extLst>
          </p:cNvPr>
          <p:cNvCxnSpPr>
            <a:stCxn id="13" idx="2"/>
            <a:endCxn id="5" idx="2"/>
          </p:cNvCxnSpPr>
          <p:nvPr/>
        </p:nvCxnSpPr>
        <p:spPr>
          <a:xfrm rot="16200000" flipH="1">
            <a:off x="8122306" y="2688585"/>
            <a:ext cx="284945" cy="5632128"/>
          </a:xfrm>
          <a:prstGeom prst="bentConnector3">
            <a:avLst>
              <a:gd name="adj1" fmla="val 180226"/>
            </a:avLst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923E05CC-8A9D-42C1-9DD7-335F42B3BC74}"/>
              </a:ext>
            </a:extLst>
          </p:cNvPr>
          <p:cNvCxnSpPr>
            <a:stCxn id="26" idx="2"/>
            <a:endCxn id="5" idx="2"/>
          </p:cNvCxnSpPr>
          <p:nvPr/>
        </p:nvCxnSpPr>
        <p:spPr>
          <a:xfrm rot="16200000" flipH="1">
            <a:off x="10019159" y="4585438"/>
            <a:ext cx="331973" cy="1791393"/>
          </a:xfrm>
          <a:prstGeom prst="bentConnector3">
            <a:avLst>
              <a:gd name="adj1" fmla="val 168861"/>
            </a:avLst>
          </a:prstGeom>
          <a:ln w="25400">
            <a:solidFill>
              <a:srgbClr val="FF000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6FE8DF2-BB00-4D6E-A5BC-C7847B212BB4}"/>
              </a:ext>
            </a:extLst>
          </p:cNvPr>
          <p:cNvCxnSpPr>
            <a:stCxn id="16" idx="2"/>
            <a:endCxn id="19" idx="1"/>
          </p:cNvCxnSpPr>
          <p:nvPr/>
        </p:nvCxnSpPr>
        <p:spPr>
          <a:xfrm rot="5400000" flipH="1" flipV="1">
            <a:off x="7953302" y="2626659"/>
            <a:ext cx="1204588" cy="4253348"/>
          </a:xfrm>
          <a:prstGeom prst="bentConnector4">
            <a:avLst>
              <a:gd name="adj1" fmla="val -27956"/>
              <a:gd name="adj2" fmla="val 91931"/>
            </a:avLst>
          </a:prstGeom>
          <a:ln w="254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E4C3117E-00F5-45E0-8215-5A631E816BD9}"/>
              </a:ext>
            </a:extLst>
          </p:cNvPr>
          <p:cNvCxnSpPr>
            <a:stCxn id="22" idx="2"/>
            <a:endCxn id="19" idx="1"/>
          </p:cNvCxnSpPr>
          <p:nvPr/>
        </p:nvCxnSpPr>
        <p:spPr>
          <a:xfrm rot="5400000" flipH="1" flipV="1">
            <a:off x="8886023" y="3251574"/>
            <a:ext cx="896781" cy="2695712"/>
          </a:xfrm>
          <a:prstGeom prst="bentConnector4">
            <a:avLst>
              <a:gd name="adj1" fmla="val -71970"/>
              <a:gd name="adj2" fmla="val 87216"/>
            </a:avLst>
          </a:prstGeom>
          <a:ln w="25400">
            <a:solidFill>
              <a:srgbClr val="00B05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9752A087-EBAC-4E0B-84E4-4CC9A3985D32}"/>
              </a:ext>
            </a:extLst>
          </p:cNvPr>
          <p:cNvSpPr/>
          <p:nvPr/>
        </p:nvSpPr>
        <p:spPr>
          <a:xfrm>
            <a:off x="1542676" y="1134963"/>
            <a:ext cx="5465815" cy="43524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3356E0E-7DEB-484D-83D5-B6D103F4BD90}"/>
              </a:ext>
            </a:extLst>
          </p:cNvPr>
          <p:cNvSpPr/>
          <p:nvPr/>
        </p:nvSpPr>
        <p:spPr>
          <a:xfrm>
            <a:off x="7217611" y="1134963"/>
            <a:ext cx="2779811" cy="43622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6FE4F93-B1EA-4143-95DD-89AE9C670CEC}"/>
              </a:ext>
            </a:extLst>
          </p:cNvPr>
          <p:cNvCxnSpPr/>
          <p:nvPr/>
        </p:nvCxnSpPr>
        <p:spPr>
          <a:xfrm>
            <a:off x="0" y="970680"/>
            <a:ext cx="12192000" cy="0"/>
          </a:xfrm>
          <a:prstGeom prst="line">
            <a:avLst/>
          </a:prstGeom>
          <a:ln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F095E2B-553C-425E-AC86-31B3CE82029F}"/>
              </a:ext>
            </a:extLst>
          </p:cNvPr>
          <p:cNvCxnSpPr/>
          <p:nvPr/>
        </p:nvCxnSpPr>
        <p:spPr>
          <a:xfrm>
            <a:off x="0" y="1027927"/>
            <a:ext cx="12192000" cy="0"/>
          </a:xfrm>
          <a:prstGeom prst="line">
            <a:avLst/>
          </a:prstGeom>
          <a:ln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6C9E401B-9302-41A0-AE1F-6CF5605F6E4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7" r="49285"/>
          <a:stretch/>
        </p:blipFill>
        <p:spPr>
          <a:xfrm>
            <a:off x="0" y="-21670"/>
            <a:ext cx="887955" cy="689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205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D953DD-C733-452A-A9F1-841AA9FC5F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93" b="10340"/>
          <a:stretch/>
        </p:blipFill>
        <p:spPr>
          <a:xfrm>
            <a:off x="887954" y="773979"/>
            <a:ext cx="11304045" cy="49830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8D3C18-378C-4DA7-8218-ABF5CA5CAB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578" b="4490"/>
          <a:stretch/>
        </p:blipFill>
        <p:spPr>
          <a:xfrm>
            <a:off x="887954" y="5741281"/>
            <a:ext cx="11304046" cy="63152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E3DCDD8-E835-48C2-8F24-75A4FF8DA080}"/>
              </a:ext>
            </a:extLst>
          </p:cNvPr>
          <p:cNvSpPr/>
          <p:nvPr/>
        </p:nvSpPr>
        <p:spPr>
          <a:xfrm>
            <a:off x="0" y="-1"/>
            <a:ext cx="12192000" cy="4851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4F4992-9692-4CD4-A7CB-2EBEEEAE857B}"/>
              </a:ext>
            </a:extLst>
          </p:cNvPr>
          <p:cNvSpPr/>
          <p:nvPr/>
        </p:nvSpPr>
        <p:spPr>
          <a:xfrm>
            <a:off x="887952" y="6226473"/>
            <a:ext cx="11304047" cy="6315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549ECE-311B-44B9-AE0E-A87F4047AA54}"/>
              </a:ext>
            </a:extLst>
          </p:cNvPr>
          <p:cNvSpPr txBox="1"/>
          <p:nvPr/>
        </p:nvSpPr>
        <p:spPr>
          <a:xfrm rot="20387218">
            <a:off x="2887022" y="2357587"/>
            <a:ext cx="5639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highlight>
                  <a:srgbClr val="FFFF00"/>
                </a:highlight>
              </a:rPr>
              <a:t>SPACEHOLDER IMAGE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A673B0-1C46-4B9A-A302-16CC508EF3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7" r="49285"/>
          <a:stretch/>
        </p:blipFill>
        <p:spPr>
          <a:xfrm>
            <a:off x="0" y="-21670"/>
            <a:ext cx="887955" cy="689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115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356</Words>
  <Application>Microsoft Office PowerPoint</Application>
  <PresentationFormat>Widescreen</PresentationFormat>
  <Paragraphs>93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Challenge</vt:lpstr>
      <vt:lpstr>Solution</vt:lpstr>
      <vt:lpstr>Tools Used</vt:lpstr>
      <vt:lpstr>Helix Eye In The Sky Workflow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stevener</dc:creator>
  <cp:lastModifiedBy>s stevener</cp:lastModifiedBy>
  <cp:revision>4</cp:revision>
  <dcterms:created xsi:type="dcterms:W3CDTF">2019-03-25T16:11:56Z</dcterms:created>
  <dcterms:modified xsi:type="dcterms:W3CDTF">2019-03-29T03:42:14Z</dcterms:modified>
</cp:coreProperties>
</file>