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CA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02237-97E2-4B5F-9C01-7927ACFF067C}" v="4" dt="2019-03-28T02:25:5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Vehicles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A7-49D7-BE74-122F34E1DE32}"/>
            </c:ext>
          </c:extLst>
        </c:ser>
        <c:ser>
          <c:idx val="1"/>
          <c:order val="1"/>
          <c:tx>
            <c:v>People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A7-49D7-BE74-122F34E1DE32}"/>
            </c:ext>
          </c:extLst>
        </c:ser>
        <c:ser>
          <c:idx val="2"/>
          <c:order val="2"/>
          <c:tx>
            <c:v>Other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A7-49D7-BE74-122F34E1DE3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Xception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SSIM vs XCept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43-450B-8363-9F035FE0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People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D-4637-8FD5-C2EDF0D9A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607680"/>
        <c:axId val="1661891120"/>
      </c:scatterChart>
      <c:valAx>
        <c:axId val="18926076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91120"/>
        <c:crosses val="autoZero"/>
        <c:crossBetween val="midCat"/>
      </c:valAx>
      <c:valAx>
        <c:axId val="166189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0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Other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4-4794-8318-97AC4582C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351392"/>
        <c:axId val="1744560240"/>
      </c:scatterChart>
      <c:valAx>
        <c:axId val="17553513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560240"/>
        <c:crosses val="autoZero"/>
        <c:crossBetween val="midCat"/>
      </c:valAx>
      <c:valAx>
        <c:axId val="1744560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35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sq">
              <a:noFill/>
              <a:miter lim="800000"/>
            </a:ln>
            <a:effectLst/>
          </c:spPr>
          <c:marker>
            <c:symbol val="dash"/>
            <c:size val="15"/>
            <c:spPr>
              <a:solidFill>
                <a:schemeClr val="tx1"/>
              </a:solidFill>
              <a:ln w="25400">
                <a:noFill/>
              </a:ln>
              <a:effectLst/>
            </c:spPr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62.011538461538457</c:v>
                </c:pt>
                <c:pt idx="1">
                  <c:v>54.688554216867473</c:v>
                </c:pt>
                <c:pt idx="2">
                  <c:v>92.235714285714295</c:v>
                </c:pt>
                <c:pt idx="3">
                  <c:v>83.9</c:v>
                </c:pt>
                <c:pt idx="4">
                  <c:v>83.320000000000007</c:v>
                </c:pt>
                <c:pt idx="5">
                  <c:v>51.258208955223878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191680"/>
        <c:axId val="1661889872"/>
      </c:lineChart>
      <c:stockChart>
        <c:ser>
          <c:idx val="1"/>
          <c:order val="1"/>
          <c:tx>
            <c:strRef>
              <c:f>Sheet3!$C$1</c:f>
              <c:strCache>
                <c:ptCount val="1"/>
                <c:pt idx="0">
                  <c:v>LStd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Sheet3!$C$2:$C$7</c:f>
              <c:numCache>
                <c:formatCode>General</c:formatCode>
                <c:ptCount val="6"/>
                <c:pt idx="0">
                  <c:v>41.984310457182453</c:v>
                </c:pt>
                <c:pt idx="1">
                  <c:v>43.077736833010064</c:v>
                </c:pt>
                <c:pt idx="2">
                  <c:v>82.542369451967133</c:v>
                </c:pt>
                <c:pt idx="3">
                  <c:v>71.320769616664407</c:v>
                </c:pt>
                <c:pt idx="4">
                  <c:v>60.905728752521256</c:v>
                </c:pt>
                <c:pt idx="5">
                  <c:v>37.148818687985099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B-4767-B22F-89F88E5589B8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Hbar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Sheet3!$D$2:$D$7</c:f>
              <c:numCache>
                <c:formatCode>General</c:formatCode>
                <c:ptCount val="6"/>
                <c:pt idx="0">
                  <c:v>100</c:v>
                </c:pt>
                <c:pt idx="1">
                  <c:v>87</c:v>
                </c:pt>
                <c:pt idx="2">
                  <c:v>100</c:v>
                </c:pt>
                <c:pt idx="3">
                  <c:v>94</c:v>
                </c:pt>
                <c:pt idx="4">
                  <c:v>100</c:v>
                </c:pt>
                <c:pt idx="5">
                  <c:v>82.3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B-4767-B22F-89F88E5589B8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Lbar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41.8</c:v>
                </c:pt>
                <c:pt idx="1">
                  <c:v>39.700000000000003</c:v>
                </c:pt>
                <c:pt idx="2">
                  <c:v>59.2</c:v>
                </c:pt>
                <c:pt idx="3">
                  <c:v>44.3</c:v>
                </c:pt>
                <c:pt idx="4">
                  <c:v>44.2</c:v>
                </c:pt>
                <c:pt idx="5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FB-4767-B22F-89F88E5589B8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HStd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Sheet3!$F$2:$F$7</c:f>
              <c:numCache>
                <c:formatCode>General</c:formatCode>
                <c:ptCount val="6"/>
                <c:pt idx="0">
                  <c:v>82.038766465894469</c:v>
                </c:pt>
                <c:pt idx="1">
                  <c:v>66.299371600724882</c:v>
                </c:pt>
                <c:pt idx="2">
                  <c:v>100</c:v>
                </c:pt>
                <c:pt idx="3">
                  <c:v>96.479230383335604</c:v>
                </c:pt>
                <c:pt idx="4">
                  <c:v>100</c:v>
                </c:pt>
                <c:pt idx="5">
                  <c:v>65.367599222462658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noFill/>
              <a:ln w="25400" cap="flat" cmpd="sng" algn="ctr">
                <a:solidFill>
                  <a:schemeClr val="accent2"/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740195280"/>
        <c:axId val="1661894032"/>
      </c:stockChart>
      <c:catAx>
        <c:axId val="17401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89872"/>
        <c:crosses val="autoZero"/>
        <c:auto val="1"/>
        <c:lblAlgn val="ctr"/>
        <c:lblOffset val="100"/>
        <c:noMultiLvlLbl val="0"/>
      </c:catAx>
      <c:valAx>
        <c:axId val="16618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1680"/>
        <c:crosses val="autoZero"/>
        <c:crossBetween val="between"/>
      </c:valAx>
      <c:valAx>
        <c:axId val="1661894032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5280"/>
        <c:crosses val="max"/>
        <c:crossBetween val="between"/>
      </c:valAx>
      <c:catAx>
        <c:axId val="174019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1894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323-4272-471A-B985-3D43212A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43E3-0618-4740-A562-B0D6137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2CC0-A7EE-4541-8A2B-52C6780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B055-9CDC-46E0-BCF1-F1C111B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0F0-4383-42CB-8784-5F54443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7F87-23CE-4340-87BE-4E9F12E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D784-4401-4BAF-B3AB-4492F02F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5D6A-17EE-4372-A14B-F17A41D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1B3-D57F-40AD-8097-BC38206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3C54-668B-4FF2-AE80-3F2ABDB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B99E-CB2D-448A-8215-F35B9121B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2E3B-A410-49CF-9D9F-290914B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8BF-4A1F-4E96-9124-14CA2E3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EBD-E6D9-4F6F-B278-228FFCB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40B5-E6DE-453C-881C-83BB399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87-6386-41BA-BFB4-1F5B1FAA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5BB0-F141-4330-806D-5953F91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BBA1-2E0C-43A8-9152-73BF5DB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A448-7D1F-40A2-B80F-5D517FB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FA3A-5625-4B9F-B786-84ECA41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A5815-6B3F-4FCD-B749-8ACBD1E54FFF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3FCC4-3D24-456D-84EA-195E5BEA71C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21A9CC-DFBD-4489-B5A7-D42C16201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9B5-2DC4-4324-AC05-AAB89C9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3696-FB83-4EDB-87EF-1E91383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7C9-C444-4E4C-9DBE-E79CBAD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7C4-0010-4E25-89CB-24B4DEE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04B-050F-43E6-BAF5-F23D3F17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CFE-CF1D-4923-84B8-1C9DA84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4491-D4A3-4B4F-9135-69509132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616A-2C8F-42C6-81B5-FDF8C22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2A9D-5F57-4F54-BBAA-4434493A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E543-EAAB-4972-B957-D652C40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AB01-0C95-477E-BFE7-D57AF75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FC0-411C-4243-B4F2-A08A178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D731-EC8D-4ED9-9A69-79797A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7A6C-3F56-4CD0-AC6D-4E0C5663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7F031-BCD2-488E-ADC9-3DA53233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4171-FF2F-4D0B-AC13-AE05BB2D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6E261-DB7D-4850-AA48-8D7EA69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9B72-6F94-4F3C-9952-2476455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E3B14-9398-479C-97F4-64943DF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C16-B435-4DB1-8145-F2C02F6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E836-33BE-4CB0-B471-BA34F13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FF1D2-0D81-4C36-8C92-4C2CBC3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CDDD-437B-45B7-A5F2-DC4618D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C0F6-14EF-493A-B7A6-C630741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F843-FD3E-446F-8CE7-ED26FD9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C33D-D480-4594-A97F-FC5E5B9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B3FD-5A32-499E-854E-E68C516346AD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1EEA9D-CBB9-4279-959B-2154F5FBEDE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4ED55-68BB-4337-ADD5-07178DDF4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5BA-7C6B-4FD9-B356-1094EE9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A39-3883-431B-AE08-E8B50E36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AF61-5F7E-4DF5-9435-5D2942A0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9C8-1ED2-4037-B770-CA24EAFC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5643-966A-49A1-9718-F579CA4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BCD8-3387-4A6E-951A-6B41DFA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B29-03DE-41AF-A92E-9A3ED4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F588-0ED3-47CB-886C-33376D6D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83D0-13D7-4265-8A4A-30160A3B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4560-13A5-48C2-AC8E-F45AE225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B00-4345-47C1-9ABA-C280E61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9FD2-22DB-4CDF-9D72-52B2868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09A5-EC6C-46E2-B37B-4BEF337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04B-CD7C-42D0-808B-900D6108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4B-E863-4221-9829-97EBD0FA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7BF4-A8B7-42B9-AC79-094C1C19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829-797F-4C9C-8F29-54315D5E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0DBB3A-779C-4B95-BD3C-0FB6E2C6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20" y="5238016"/>
            <a:ext cx="7305870" cy="932629"/>
          </a:xfrm>
        </p:spPr>
        <p:txBody>
          <a:bodyPr/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Brandon Fick, Raleigh Love, Franko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Ortmann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Scott Stevener</a:t>
            </a:r>
          </a:p>
          <a:p>
            <a:pPr algn="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 Data Analytics &amp; Visualization Bootcamp Final Project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DDC5-7516-4C9E-BE26-AFB1DE1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264692"/>
            <a:ext cx="1611085" cy="90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A9D13-7FC0-41D1-8583-397711C97315}"/>
              </a:ext>
            </a:extLst>
          </p:cNvPr>
          <p:cNvSpPr txBox="1"/>
          <p:nvPr/>
        </p:nvSpPr>
        <p:spPr>
          <a:xfrm>
            <a:off x="2705877" y="1302310"/>
            <a:ext cx="650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7E312-3C13-425C-B0AD-8508D9877FF7}"/>
              </a:ext>
            </a:extLst>
          </p:cNvPr>
          <p:cNvCxnSpPr/>
          <p:nvPr/>
        </p:nvCxnSpPr>
        <p:spPr>
          <a:xfrm>
            <a:off x="0" y="2458618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EB321-F8DC-4BD0-9EDB-4B22306A665C}"/>
              </a:ext>
            </a:extLst>
          </p:cNvPr>
          <p:cNvCxnSpPr/>
          <p:nvPr/>
        </p:nvCxnSpPr>
        <p:spPr>
          <a:xfrm>
            <a:off x="0" y="2508381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35ECC-E4E8-461C-B55D-02C58C961D7A}"/>
              </a:ext>
            </a:extLst>
          </p:cNvPr>
          <p:cNvSpPr txBox="1"/>
          <p:nvPr/>
        </p:nvSpPr>
        <p:spPr>
          <a:xfrm>
            <a:off x="2438400" y="284583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Enhancements to Home Security Camera System</a:t>
            </a:r>
          </a:p>
        </p:txBody>
      </p:sp>
    </p:spTree>
    <p:extLst>
      <p:ext uri="{BB962C8B-B14F-4D97-AF65-F5344CB8AC3E}">
        <p14:creationId xmlns:p14="http://schemas.microsoft.com/office/powerpoint/2010/main" val="74837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576-5734-4C4A-A6E1-C1770E1B1F0B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(Other)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A83C00-DFC0-4724-B4FE-766A06856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8886"/>
              </p:ext>
            </p:extLst>
          </p:nvPr>
        </p:nvGraphicFramePr>
        <p:xfrm>
          <a:off x="1524000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B78FE3-C38C-41F0-8872-CA418477542A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848883-2DF5-423E-908C-B950A134591D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Match Certainty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66DEE2-29B7-4160-8E9D-188B85579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890810"/>
              </p:ext>
            </p:extLst>
          </p:nvPr>
        </p:nvGraphicFramePr>
        <p:xfrm>
          <a:off x="1520890" y="1138335"/>
          <a:ext cx="9143999" cy="539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3DCDD8-E835-48C2-8F24-75A4FF8DA080}"/>
              </a:ext>
            </a:extLst>
          </p:cNvPr>
          <p:cNvSpPr/>
          <p:nvPr/>
        </p:nvSpPr>
        <p:spPr>
          <a:xfrm>
            <a:off x="887952" y="-1"/>
            <a:ext cx="11304048" cy="4851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953DD-C733-452A-A9F1-841AA9F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3" b="10340"/>
          <a:stretch/>
        </p:blipFill>
        <p:spPr>
          <a:xfrm>
            <a:off x="887954" y="773979"/>
            <a:ext cx="11304045" cy="4983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8D3C18-378C-4DA7-8218-ABF5CA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8" b="4490"/>
          <a:stretch/>
        </p:blipFill>
        <p:spPr>
          <a:xfrm>
            <a:off x="887954" y="5741281"/>
            <a:ext cx="11304046" cy="631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4F4992-9692-4CD4-A7CB-2EBEEEAE857B}"/>
              </a:ext>
            </a:extLst>
          </p:cNvPr>
          <p:cNvSpPr/>
          <p:nvPr/>
        </p:nvSpPr>
        <p:spPr>
          <a:xfrm>
            <a:off x="887952" y="6226473"/>
            <a:ext cx="11304047" cy="631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49ECE-311B-44B9-AE0E-A87F4047AA54}"/>
              </a:ext>
            </a:extLst>
          </p:cNvPr>
          <p:cNvSpPr txBox="1"/>
          <p:nvPr/>
        </p:nvSpPr>
        <p:spPr>
          <a:xfrm rot="20387218">
            <a:off x="2887022" y="2357587"/>
            <a:ext cx="563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SPACEHOLDER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3081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82D-4E8D-493A-A73E-A2288C1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31055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99A-76D5-497F-B443-98F37215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today’s home security cameras send users an alert when any movement is detected and recorded.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can be caused by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too many false positive alerts can be overwhelming, and can lead users to ignore alerts, or deactivate this important feature altogether.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88DB-EB7E-4737-86D1-5B2EC432CF74}"/>
              </a:ext>
            </a:extLst>
          </p:cNvPr>
          <p:cNvSpPr txBox="1">
            <a:spLocks noChangeAspect="1"/>
          </p:cNvSpPr>
          <p:nvPr/>
        </p:nvSpPr>
        <p:spPr>
          <a:xfrm>
            <a:off x="2427514" y="2873457"/>
            <a:ext cx="6005401" cy="17907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(moving tree limbs/leaves, rain, snow,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Blowing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ambient lighting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BF8-E929-47D8-9373-349A7DA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3456"/>
            <a:ext cx="1093858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3045-760C-4B50-A30A-418F70E4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1086"/>
            <a:ext cx="9829800" cy="4565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false positive alerts using a machine learning system to evaluate and identify specific content in a security camera image.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alerts only when the presence of a person or unrecognized automobile is captured by the camera.</a:t>
            </a:r>
          </a:p>
        </p:txBody>
      </p:sp>
    </p:spTree>
    <p:extLst>
      <p:ext uri="{BB962C8B-B14F-4D97-AF65-F5344CB8AC3E}">
        <p14:creationId xmlns:p14="http://schemas.microsoft.com/office/powerpoint/2010/main" val="6922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9BC-0643-43B9-948C-B6681E8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784"/>
            <a:ext cx="1027611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7504-F832-49B6-A892-319C84F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Pre-Trained Models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SV3C IP POE HD Camera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Camera Software</a:t>
            </a:r>
          </a:p>
        </p:txBody>
      </p:sp>
    </p:spTree>
    <p:extLst>
      <p:ext uri="{BB962C8B-B14F-4D97-AF65-F5344CB8AC3E}">
        <p14:creationId xmlns:p14="http://schemas.microsoft.com/office/powerpoint/2010/main" val="5492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88-6CB3-4FDC-A247-D2C2C4D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6779"/>
            <a:ext cx="97862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25AF-6081-4147-A590-1F15EED1BE2C}"/>
              </a:ext>
            </a:extLst>
          </p:cNvPr>
          <p:cNvSpPr txBox="1"/>
          <p:nvPr/>
        </p:nvSpPr>
        <p:spPr>
          <a:xfrm>
            <a:off x="6399659" y="3574198"/>
            <a:ext cx="19857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A335-34F4-4202-9737-59116855ACF3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8017391" y="2014952"/>
            <a:ext cx="5837" cy="442427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C71F1-871E-46C9-9C83-C6DA7CD684A8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8017391" y="2014952"/>
            <a:ext cx="1137293" cy="45349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F24D1-6CFE-4F1A-B52D-D4518145259B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6851988" y="2014952"/>
            <a:ext cx="1165403" cy="443715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48533-A1FB-4C92-9817-8DF63CEDF33F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392548" y="3943530"/>
            <a:ext cx="460160" cy="63104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13A82-9D1A-4345-B69D-2BB1C5C9C4DC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5937402" y="3943530"/>
            <a:ext cx="1455146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5C2B-257F-4DE5-AFB2-5F4736E1DCE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70707" y="3237890"/>
            <a:ext cx="0" cy="315786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608AC-2A03-4C60-AB4B-3F21A1B2C4A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50523" y="3244915"/>
            <a:ext cx="2323" cy="308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40D9A-77DE-49B9-9DA6-F30BA992D850}"/>
              </a:ext>
            </a:extLst>
          </p:cNvPr>
          <p:cNvGrpSpPr/>
          <p:nvPr/>
        </p:nvGrpSpPr>
        <p:grpSpPr>
          <a:xfrm>
            <a:off x="3553017" y="1363346"/>
            <a:ext cx="850644" cy="1037330"/>
            <a:chOff x="2714056" y="1248219"/>
            <a:chExt cx="999934" cy="1278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02D26E-448A-4E82-AD91-7143006AF6C5}"/>
                </a:ext>
              </a:extLst>
            </p:cNvPr>
            <p:cNvSpPr txBox="1"/>
            <p:nvPr/>
          </p:nvSpPr>
          <p:spPr>
            <a:xfrm>
              <a:off x="2714056" y="1730192"/>
              <a:ext cx="999934" cy="79671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Saved Image</a:t>
              </a:r>
            </a:p>
          </p:txBody>
        </p:sp>
        <p:pic>
          <p:nvPicPr>
            <p:cNvPr id="19" name="Picture 2" descr="Gallery Icon  ">
              <a:extLst>
                <a:ext uri="{FF2B5EF4-FFF2-40B4-BE49-F238E27FC236}">
                  <a16:creationId xmlns:a16="http://schemas.microsoft.com/office/drawing/2014/main" id="{436471B8-FCB4-4FCA-9C11-341A41BF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30" y="1248219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C74E03-A7DA-4686-8200-2EDB32252037}"/>
              </a:ext>
            </a:extLst>
          </p:cNvPr>
          <p:cNvGrpSpPr/>
          <p:nvPr/>
        </p:nvGrpSpPr>
        <p:grpSpPr>
          <a:xfrm>
            <a:off x="1336918" y="1162720"/>
            <a:ext cx="1049586" cy="1099066"/>
            <a:chOff x="2720676" y="478273"/>
            <a:chExt cx="1049586" cy="1099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Graphic 20" descr="Web cam">
              <a:extLst>
                <a:ext uri="{FF2B5EF4-FFF2-40B4-BE49-F238E27FC236}">
                  <a16:creationId xmlns:a16="http://schemas.microsoft.com/office/drawing/2014/main" id="{44D37034-4685-4E91-B119-5F6D0124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4892" y="478273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6C43E-9EB0-4F88-A07C-1AF713ED8E59}"/>
                </a:ext>
              </a:extLst>
            </p:cNvPr>
            <p:cNvSpPr txBox="1"/>
            <p:nvPr/>
          </p:nvSpPr>
          <p:spPr>
            <a:xfrm>
              <a:off x="2720676" y="1208007"/>
              <a:ext cx="104958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pic>
        <p:nvPicPr>
          <p:cNvPr id="23" name="Picture 4" descr="Python Logo PNG Transparent Images 15 - 512 X 512">
            <a:extLst>
              <a:ext uri="{FF2B5EF4-FFF2-40B4-BE49-F238E27FC236}">
                <a16:creationId xmlns:a16="http://schemas.microsoft.com/office/drawing/2014/main" id="{2661EB7E-F637-42D8-A7FA-2EBAB7E69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 b="34563"/>
          <a:stretch/>
        </p:blipFill>
        <p:spPr bwMode="auto">
          <a:xfrm>
            <a:off x="4996052" y="1467773"/>
            <a:ext cx="1475973" cy="491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52A92-81B2-402E-BEAE-71AC87DEE1D7}"/>
              </a:ext>
            </a:extLst>
          </p:cNvPr>
          <p:cNvGrpSpPr/>
          <p:nvPr/>
        </p:nvGrpSpPr>
        <p:grpSpPr>
          <a:xfrm>
            <a:off x="7505486" y="2457379"/>
            <a:ext cx="930442" cy="780511"/>
            <a:chOff x="5027951" y="3076341"/>
            <a:chExt cx="930442" cy="78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0C553-0405-410E-903B-E27522F6F58A}"/>
                </a:ext>
              </a:extLst>
            </p:cNvPr>
            <p:cNvSpPr txBox="1"/>
            <p:nvPr/>
          </p:nvSpPr>
          <p:spPr>
            <a:xfrm>
              <a:off x="5027951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26" name="Picture 2" descr="Gallery Icon  ">
              <a:extLst>
                <a:ext uri="{FF2B5EF4-FFF2-40B4-BE49-F238E27FC236}">
                  <a16:creationId xmlns:a16="http://schemas.microsoft.com/office/drawing/2014/main" id="{CF4018FE-E171-4783-91D3-044A08D6F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96" y="3076341"/>
              <a:ext cx="511794" cy="51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6C85C-6A82-4757-8A82-C747FE743C0F}"/>
              </a:ext>
            </a:extLst>
          </p:cNvPr>
          <p:cNvGrpSpPr/>
          <p:nvPr/>
        </p:nvGrpSpPr>
        <p:grpSpPr>
          <a:xfrm>
            <a:off x="6399659" y="2458667"/>
            <a:ext cx="906373" cy="786248"/>
            <a:chOff x="5908068" y="3064525"/>
            <a:chExt cx="906373" cy="7862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3D8D41-79CA-42C8-BB90-80585DE732AA}"/>
                </a:ext>
              </a:extLst>
            </p:cNvPr>
            <p:cNvSpPr txBox="1"/>
            <p:nvPr/>
          </p:nvSpPr>
          <p:spPr>
            <a:xfrm>
              <a:off x="5908068" y="3481441"/>
              <a:ext cx="9063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</a:p>
          </p:txBody>
        </p:sp>
        <p:pic>
          <p:nvPicPr>
            <p:cNvPr id="29" name="Picture 2" descr="Gallery Icon  ">
              <a:extLst>
                <a:ext uri="{FF2B5EF4-FFF2-40B4-BE49-F238E27FC236}">
                  <a16:creationId xmlns:a16="http://schemas.microsoft.com/office/drawing/2014/main" id="{ADC0563D-D3E4-43C0-B4C0-B2EDFCAD2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64525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B05FF4-FC9A-4FEC-B337-02E6B13BEB96}"/>
              </a:ext>
            </a:extLst>
          </p:cNvPr>
          <p:cNvGrpSpPr/>
          <p:nvPr/>
        </p:nvGrpSpPr>
        <p:grpSpPr>
          <a:xfrm>
            <a:off x="7300727" y="4574570"/>
            <a:ext cx="1089356" cy="1097287"/>
            <a:chOff x="8634125" y="4591266"/>
            <a:chExt cx="1089356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C6354-F8D2-45B5-A1A0-46426D84C208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Family Car</a:t>
              </a:r>
            </a:p>
          </p:txBody>
        </p:sp>
        <p:pic>
          <p:nvPicPr>
            <p:cNvPr id="32" name="Picture 2" descr="Gallery Icon  ">
              <a:extLst>
                <a:ext uri="{FF2B5EF4-FFF2-40B4-BE49-F238E27FC236}">
                  <a16:creationId xmlns:a16="http://schemas.microsoft.com/office/drawing/2014/main" id="{EF2213A0-6D87-4B17-AEE2-7483B1DB0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8FAB62-C3F2-4ECC-893D-98B8A7F66CE0}"/>
              </a:ext>
            </a:extLst>
          </p:cNvPr>
          <p:cNvGrpSpPr/>
          <p:nvPr/>
        </p:nvGrpSpPr>
        <p:grpSpPr>
          <a:xfrm>
            <a:off x="8689462" y="2468443"/>
            <a:ext cx="930442" cy="797510"/>
            <a:chOff x="6750060" y="3059342"/>
            <a:chExt cx="930442" cy="797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998A8-0A11-47FA-A410-AFE3FDA7F9D2}"/>
                </a:ext>
              </a:extLst>
            </p:cNvPr>
            <p:cNvSpPr txBox="1"/>
            <p:nvPr/>
          </p:nvSpPr>
          <p:spPr>
            <a:xfrm>
              <a:off x="6750060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pic>
          <p:nvPicPr>
            <p:cNvPr id="35" name="Picture 2" descr="Gallery Icon  ">
              <a:extLst>
                <a:ext uri="{FF2B5EF4-FFF2-40B4-BE49-F238E27FC236}">
                  <a16:creationId xmlns:a16="http://schemas.microsoft.com/office/drawing/2014/main" id="{D970802D-E043-47ED-B7AE-CD71F6516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85" y="3059342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3F792-1F28-4613-B31A-A972119EF11C}"/>
              </a:ext>
            </a:extLst>
          </p:cNvPr>
          <p:cNvGrpSpPr/>
          <p:nvPr/>
        </p:nvGrpSpPr>
        <p:grpSpPr>
          <a:xfrm>
            <a:off x="5335683" y="4593291"/>
            <a:ext cx="1195136" cy="1106957"/>
            <a:chOff x="6485366" y="3026894"/>
            <a:chExt cx="1195136" cy="110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A1C4E-128A-4767-BCF4-495C58231791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Unknown Car</a:t>
              </a:r>
            </a:p>
          </p:txBody>
        </p:sp>
        <p:pic>
          <p:nvPicPr>
            <p:cNvPr id="38" name="Picture 2" descr="Gallery Icon  ">
              <a:extLst>
                <a:ext uri="{FF2B5EF4-FFF2-40B4-BE49-F238E27FC236}">
                  <a16:creationId xmlns:a16="http://schemas.microsoft.com/office/drawing/2014/main" id="{8AEB7BAA-3966-4A6C-A6D1-AE000D8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6F46E-0EFE-40AD-9B54-BDB46EE6DC0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12725" y="1754344"/>
            <a:ext cx="1086940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A46DA-3861-44F9-9C28-124A1B0CFA1E}"/>
              </a:ext>
            </a:extLst>
          </p:cNvPr>
          <p:cNvGrpSpPr/>
          <p:nvPr/>
        </p:nvGrpSpPr>
        <p:grpSpPr>
          <a:xfrm>
            <a:off x="3847986" y="5037276"/>
            <a:ext cx="1118345" cy="1248291"/>
            <a:chOff x="6510639" y="5154547"/>
            <a:chExt cx="1118345" cy="1248291"/>
          </a:xfrm>
          <a:effectLst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76FFD0-4D4E-4A8C-890E-2A7772A9B021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42" name="Picture 8" descr="Image result for alert icon">
              <a:extLst>
                <a:ext uri="{FF2B5EF4-FFF2-40B4-BE49-F238E27FC236}">
                  <a16:creationId xmlns:a16="http://schemas.microsoft.com/office/drawing/2014/main" id="{2B66EA4F-5002-4A87-9C8E-4F4D49ADF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A371D-ECD3-4994-8FDB-52F45746D0E5}"/>
              </a:ext>
            </a:extLst>
          </p:cNvPr>
          <p:cNvGrpSpPr/>
          <p:nvPr/>
        </p:nvGrpSpPr>
        <p:grpSpPr>
          <a:xfrm>
            <a:off x="9946520" y="5084490"/>
            <a:ext cx="1053661" cy="1197683"/>
            <a:chOff x="9614655" y="5295300"/>
            <a:chExt cx="1053661" cy="1197683"/>
          </a:xfrm>
          <a:effectLst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C304E2-7214-4798-AFEF-39ADB33B6A08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45" name="Picture 12" descr="Image result for no alert icon">
              <a:extLst>
                <a:ext uri="{FF2B5EF4-FFF2-40B4-BE49-F238E27FC236}">
                  <a16:creationId xmlns:a16="http://schemas.microsoft.com/office/drawing/2014/main" id="{B8224AF7-5C0F-4064-93DA-0B0F6641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77804A-6CBB-43C3-AF29-6D4DC8082502}"/>
              </a:ext>
            </a:extLst>
          </p:cNvPr>
          <p:cNvGrpSpPr/>
          <p:nvPr/>
        </p:nvGrpSpPr>
        <p:grpSpPr>
          <a:xfrm>
            <a:off x="7139484" y="1224871"/>
            <a:ext cx="1269883" cy="790081"/>
            <a:chOff x="7825448" y="1242869"/>
            <a:chExt cx="1269883" cy="79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BF46A7-7292-493F-AC61-972495FD9EB5}"/>
                </a:ext>
              </a:extLst>
            </p:cNvPr>
            <p:cNvGrpSpPr/>
            <p:nvPr/>
          </p:nvGrpSpPr>
          <p:grpSpPr>
            <a:xfrm>
              <a:off x="7960635" y="1587700"/>
              <a:ext cx="1134696" cy="445250"/>
              <a:chOff x="7960635" y="1587700"/>
              <a:chExt cx="1134696" cy="445250"/>
            </a:xfrm>
          </p:grpSpPr>
          <p:pic>
            <p:nvPicPr>
              <p:cNvPr id="49" name="Picture 2" descr="Image result for Xception deep learning">
                <a:extLst>
                  <a:ext uri="{FF2B5EF4-FFF2-40B4-BE49-F238E27FC236}">
                    <a16:creationId xmlns:a16="http://schemas.microsoft.com/office/drawing/2014/main" id="{5D99C83A-17BA-4AA9-BFE9-0062E6E8B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635" y="1593273"/>
                <a:ext cx="398048" cy="3980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499BD-D99A-4B3D-B0C0-A6B7E156CEF9}"/>
                  </a:ext>
                </a:extLst>
              </p:cNvPr>
              <p:cNvSpPr txBox="1"/>
              <p:nvPr/>
            </p:nvSpPr>
            <p:spPr>
              <a:xfrm>
                <a:off x="8311378" y="1587700"/>
                <a:ext cx="783953" cy="44525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1050" dirty="0"/>
                  <a:t>Keras Trained Models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32079-15E7-4E1F-890A-ABC80CE293ED}"/>
                </a:ext>
              </a:extLst>
            </p:cNvPr>
            <p:cNvSpPr txBox="1"/>
            <p:nvPr/>
          </p:nvSpPr>
          <p:spPr>
            <a:xfrm>
              <a:off x="7825448" y="1242869"/>
              <a:ext cx="112562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Xception</a:t>
              </a:r>
              <a:endParaRPr 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9DC-6DC2-4295-B0D2-F2DC55752101}"/>
              </a:ext>
            </a:extLst>
          </p:cNvPr>
          <p:cNvSpPr txBox="1"/>
          <p:nvPr/>
        </p:nvSpPr>
        <p:spPr>
          <a:xfrm>
            <a:off x="10447915" y="3200364"/>
            <a:ext cx="1129873" cy="369332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E9C833-589D-49DB-B873-1688298DFEF8}"/>
              </a:ext>
            </a:extLst>
          </p:cNvPr>
          <p:cNvCxnSpPr>
            <a:cxnSpLocks/>
          </p:cNvCxnSpPr>
          <p:nvPr/>
        </p:nvCxnSpPr>
        <p:spPr>
          <a:xfrm>
            <a:off x="6626805" y="1754345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F8759F-FFFD-417D-AB10-E2BA35822774}"/>
              </a:ext>
            </a:extLst>
          </p:cNvPr>
          <p:cNvGrpSpPr/>
          <p:nvPr/>
        </p:nvGrpSpPr>
        <p:grpSpPr>
          <a:xfrm>
            <a:off x="6238207" y="4593291"/>
            <a:ext cx="1195136" cy="829958"/>
            <a:chOff x="6485366" y="3026894"/>
            <a:chExt cx="1195136" cy="829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32F8-CF6F-4532-8BD2-A49B02C19369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55" name="Picture 2" descr="Gallery Icon  ">
              <a:extLst>
                <a:ext uri="{FF2B5EF4-FFF2-40B4-BE49-F238E27FC236}">
                  <a16:creationId xmlns:a16="http://schemas.microsoft.com/office/drawing/2014/main" id="{88839A8A-2D7D-4A41-9548-EFE3DE2BB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9AD652-CE4B-4B6D-A7BA-A0614035FE31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flipH="1">
            <a:off x="6839926" y="3943530"/>
            <a:ext cx="55262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D1ED62-7125-4056-B536-69E33CE8F6C6}"/>
              </a:ext>
            </a:extLst>
          </p:cNvPr>
          <p:cNvGrpSpPr/>
          <p:nvPr/>
        </p:nvGrpSpPr>
        <p:grpSpPr>
          <a:xfrm>
            <a:off x="8307428" y="4593291"/>
            <a:ext cx="1126943" cy="1097287"/>
            <a:chOff x="8634124" y="4591266"/>
            <a:chExt cx="1126943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FC917-B776-46A7-8743-100DE8188D9A}"/>
                </a:ext>
              </a:extLst>
            </p:cNvPr>
            <p:cNvSpPr txBox="1"/>
            <p:nvPr/>
          </p:nvSpPr>
          <p:spPr>
            <a:xfrm>
              <a:off x="8634124" y="5042222"/>
              <a:ext cx="1126943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Empty Driveway</a:t>
              </a:r>
            </a:p>
          </p:txBody>
        </p:sp>
        <p:pic>
          <p:nvPicPr>
            <p:cNvPr id="59" name="Picture 2" descr="Gallery Icon  ">
              <a:extLst>
                <a:ext uri="{FF2B5EF4-FFF2-40B4-BE49-F238E27FC236}">
                  <a16:creationId xmlns:a16="http://schemas.microsoft.com/office/drawing/2014/main" id="{CAA2A1B8-7B27-498F-8B5F-F5529CA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9B85E-9E76-423E-AF33-028D24780D3F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7392548" y="3943530"/>
            <a:ext cx="146686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CB4C99-CE15-49FF-9005-AAF83CFB13D1}"/>
              </a:ext>
            </a:extLst>
          </p:cNvPr>
          <p:cNvCxnSpPr>
            <a:cxnSpLocks/>
          </p:cNvCxnSpPr>
          <p:nvPr/>
        </p:nvCxnSpPr>
        <p:spPr>
          <a:xfrm>
            <a:off x="4352115" y="1731177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529C67-FA1D-4A3E-A512-A52B4845CA54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5631477" y="4758103"/>
            <a:ext cx="539153" cy="1869444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53194C-53F5-4C28-A14D-D950DC8DFB00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rot="5400000">
            <a:off x="5318714" y="5347865"/>
            <a:ext cx="262154" cy="966920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76DF2A-D59E-4CA5-A982-E064CF4A931B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16200000" flipH="1">
            <a:off x="8752387" y="4764874"/>
            <a:ext cx="287151" cy="2101115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17BBA2-87B3-46BA-BDFB-FC6ABC6B50AE}"/>
              </a:ext>
            </a:extLst>
          </p:cNvPr>
          <p:cNvCxnSpPr>
            <a:cxnSpLocks/>
            <a:stCxn id="58" idx="2"/>
            <a:endCxn id="44" idx="1"/>
          </p:cNvCxnSpPr>
          <p:nvPr/>
        </p:nvCxnSpPr>
        <p:spPr>
          <a:xfrm rot="16200000" flipH="1">
            <a:off x="9274495" y="5286983"/>
            <a:ext cx="268430" cy="1075620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6222D-4EB5-4DFC-816D-E4850237933C}"/>
              </a:ext>
            </a:extLst>
          </p:cNvPr>
          <p:cNvSpPr/>
          <p:nvPr/>
        </p:nvSpPr>
        <p:spPr>
          <a:xfrm>
            <a:off x="6399659" y="2261786"/>
            <a:ext cx="3220245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93B239-E53D-4E8A-AD32-5A3634D0B394}"/>
              </a:ext>
            </a:extLst>
          </p:cNvPr>
          <p:cNvSpPr/>
          <p:nvPr/>
        </p:nvSpPr>
        <p:spPr>
          <a:xfrm>
            <a:off x="5346970" y="4425160"/>
            <a:ext cx="4122014" cy="12976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7D1AD8-6D33-4C4E-97B0-25CC5F46C32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V="1">
            <a:off x="9468984" y="3385030"/>
            <a:ext cx="978931" cy="1688932"/>
          </a:xfrm>
          <a:prstGeom prst="bentConnector3">
            <a:avLst>
              <a:gd name="adj1" fmla="val 45257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2DF56-29F4-462C-828A-B9AC19282C53}"/>
              </a:ext>
            </a:extLst>
          </p:cNvPr>
          <p:cNvSpPr/>
          <p:nvPr/>
        </p:nvSpPr>
        <p:spPr>
          <a:xfrm>
            <a:off x="1363138" y="1226188"/>
            <a:ext cx="1049587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982B01-0DE3-4CC9-B0AE-0C185D1CB22E}"/>
              </a:ext>
            </a:extLst>
          </p:cNvPr>
          <p:cNvCxnSpPr>
            <a:cxnSpLocks/>
            <a:stCxn id="69" idx="2"/>
            <a:endCxn id="51" idx="1"/>
          </p:cNvCxnSpPr>
          <p:nvPr/>
        </p:nvCxnSpPr>
        <p:spPr>
          <a:xfrm rot="16200000" flipH="1">
            <a:off x="5616658" y="-1446228"/>
            <a:ext cx="1102531" cy="855998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931D33-C3E6-486C-A0A8-661BFB87A58D}"/>
              </a:ext>
            </a:extLst>
          </p:cNvPr>
          <p:cNvCxnSpPr>
            <a:stCxn id="66" idx="3"/>
            <a:endCxn id="51" idx="1"/>
          </p:cNvCxnSpPr>
          <p:nvPr/>
        </p:nvCxnSpPr>
        <p:spPr>
          <a:xfrm>
            <a:off x="9619904" y="2789942"/>
            <a:ext cx="828011" cy="595088"/>
          </a:xfrm>
          <a:prstGeom prst="bentConnector3">
            <a:avLst>
              <a:gd name="adj1" fmla="val 34768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CD37CF-F5FD-4822-83AD-B1316E5E0E85}"/>
              </a:ext>
            </a:extLst>
          </p:cNvPr>
          <p:cNvSpPr/>
          <p:nvPr/>
        </p:nvSpPr>
        <p:spPr>
          <a:xfrm>
            <a:off x="2618197" y="1807454"/>
            <a:ext cx="6206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079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1EC63-15C9-4CAF-851B-91E916631772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Secondary Model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995C-091C-4DC3-B906-00750B2D8A43}"/>
              </a:ext>
            </a:extLst>
          </p:cNvPr>
          <p:cNvGrpSpPr/>
          <p:nvPr/>
        </p:nvGrpSpPr>
        <p:grpSpPr>
          <a:xfrm>
            <a:off x="10704815" y="4668818"/>
            <a:ext cx="752054" cy="978304"/>
            <a:chOff x="9614655" y="5295300"/>
            <a:chExt cx="1053661" cy="13706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EF924-E45C-46FA-AA4D-44B3AE5B2D25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6" name="Picture 12" descr="Image result for no alert icon">
              <a:extLst>
                <a:ext uri="{FF2B5EF4-FFF2-40B4-BE49-F238E27FC236}">
                  <a16:creationId xmlns:a16="http://schemas.microsoft.com/office/drawing/2014/main" id="{498F265B-2158-467C-B030-1EE5139AB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516D96-5B28-4D9F-A2AD-8F1AC8C1F42B}"/>
              </a:ext>
            </a:extLst>
          </p:cNvPr>
          <p:cNvSpPr/>
          <p:nvPr/>
        </p:nvSpPr>
        <p:spPr>
          <a:xfrm>
            <a:off x="1542676" y="1514127"/>
            <a:ext cx="5466236" cy="3983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2EC9-A057-43A1-A6AD-3206EE0C94E7}"/>
              </a:ext>
            </a:extLst>
          </p:cNvPr>
          <p:cNvSpPr/>
          <p:nvPr/>
        </p:nvSpPr>
        <p:spPr>
          <a:xfrm>
            <a:off x="7217611" y="1494506"/>
            <a:ext cx="2779811" cy="39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DEB6-E34B-4840-ABD3-89957918B358}"/>
              </a:ext>
            </a:extLst>
          </p:cNvPr>
          <p:cNvSpPr txBox="1"/>
          <p:nvPr/>
        </p:nvSpPr>
        <p:spPr>
          <a:xfrm>
            <a:off x="1544164" y="1134963"/>
            <a:ext cx="54662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Secondary Model (Comparative)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5F201-2AD3-4449-80BA-C698BA3643F8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5455313" y="3886677"/>
            <a:ext cx="704" cy="378213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516F5-D47C-48D0-B428-B5733A5013B5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6433073" y="3883029"/>
            <a:ext cx="0" cy="36564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284D-5093-47F9-B9B7-D72D8A73510E}"/>
              </a:ext>
            </a:extLst>
          </p:cNvPr>
          <p:cNvGrpSpPr/>
          <p:nvPr/>
        </p:nvGrpSpPr>
        <p:grpSpPr>
          <a:xfrm>
            <a:off x="4904036" y="4264890"/>
            <a:ext cx="1089356" cy="1097287"/>
            <a:chOff x="8634125" y="4591266"/>
            <a:chExt cx="1089356" cy="1097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40051-A482-4797-8DB3-CBC74C5184C1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Family Car</a:t>
              </a:r>
            </a:p>
          </p:txBody>
        </p:sp>
        <p:pic>
          <p:nvPicPr>
            <p:cNvPr id="14" name="Picture 2" descr="Gallery Icon  ">
              <a:extLst>
                <a:ext uri="{FF2B5EF4-FFF2-40B4-BE49-F238E27FC236}">
                  <a16:creationId xmlns:a16="http://schemas.microsoft.com/office/drawing/2014/main" id="{CEEFB050-C093-480E-AB95-A7C29F0D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404B-7924-4ADD-8C9E-1DDBEEA94386}"/>
              </a:ext>
            </a:extLst>
          </p:cNvPr>
          <p:cNvGrpSpPr/>
          <p:nvPr/>
        </p:nvGrpSpPr>
        <p:grpSpPr>
          <a:xfrm>
            <a:off x="5831354" y="4248670"/>
            <a:ext cx="1195136" cy="1106957"/>
            <a:chOff x="6485366" y="3026894"/>
            <a:chExt cx="1195136" cy="1106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5310A-1B92-4A21-B62F-5BBEA04DA253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Unknown Car</a:t>
              </a:r>
            </a:p>
          </p:txBody>
        </p:sp>
        <p:pic>
          <p:nvPicPr>
            <p:cNvPr id="17" name="Picture 2" descr="Gallery Icon  ">
              <a:extLst>
                <a:ext uri="{FF2B5EF4-FFF2-40B4-BE49-F238E27FC236}">
                  <a16:creationId xmlns:a16="http://schemas.microsoft.com/office/drawing/2014/main" id="{F3DB58DD-2A86-4CAC-BA5F-248D4CAF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82943-36CC-4CF1-8C30-7A6A4190A3D4}"/>
              </a:ext>
            </a:extLst>
          </p:cNvPr>
          <p:cNvGrpSpPr/>
          <p:nvPr/>
        </p:nvGrpSpPr>
        <p:grpSpPr>
          <a:xfrm>
            <a:off x="10682270" y="3429000"/>
            <a:ext cx="798223" cy="1014426"/>
            <a:chOff x="6510639" y="5154547"/>
            <a:chExt cx="1118345" cy="1421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01114-CF4C-450A-8F81-AECADA983914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20" name="Picture 8" descr="Image result for alert icon">
              <a:extLst>
                <a:ext uri="{FF2B5EF4-FFF2-40B4-BE49-F238E27FC236}">
                  <a16:creationId xmlns:a16="http://schemas.microsoft.com/office/drawing/2014/main" id="{F65F0406-4E9A-4998-942B-8BFBFBB32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E158D-3244-43FB-A188-4CA5E0268D90}"/>
              </a:ext>
            </a:extLst>
          </p:cNvPr>
          <p:cNvGrpSpPr/>
          <p:nvPr/>
        </p:nvGrpSpPr>
        <p:grpSpPr>
          <a:xfrm>
            <a:off x="7388990" y="4217862"/>
            <a:ext cx="1195136" cy="829958"/>
            <a:chOff x="6485366" y="3026894"/>
            <a:chExt cx="1195136" cy="8299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BC220-0891-4D02-8AFC-C6CED7F767F7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</a:p>
          </p:txBody>
        </p:sp>
        <p:pic>
          <p:nvPicPr>
            <p:cNvPr id="23" name="Picture 2" descr="Gallery Icon  ">
              <a:extLst>
                <a:ext uri="{FF2B5EF4-FFF2-40B4-BE49-F238E27FC236}">
                  <a16:creationId xmlns:a16="http://schemas.microsoft.com/office/drawing/2014/main" id="{E76E9516-1B54-4314-B786-8EF33F0ED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780C3-75FD-4962-88FD-9AA68B631D9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flipH="1">
            <a:off x="7990709" y="3714116"/>
            <a:ext cx="295664" cy="50374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40CB3-BA88-45C7-BB2D-9C9C158F5150}"/>
              </a:ext>
            </a:extLst>
          </p:cNvPr>
          <p:cNvGrpSpPr/>
          <p:nvPr/>
        </p:nvGrpSpPr>
        <p:grpSpPr>
          <a:xfrm>
            <a:off x="8744771" y="4217862"/>
            <a:ext cx="1089356" cy="1097287"/>
            <a:chOff x="8634125" y="4591266"/>
            <a:chExt cx="1089356" cy="10972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9360B-9BFE-4A4F-A469-9060C6FCBA0C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Empty Driveway</a:t>
              </a:r>
            </a:p>
          </p:txBody>
        </p:sp>
        <p:pic>
          <p:nvPicPr>
            <p:cNvPr id="27" name="Picture 2" descr="Gallery Icon  ">
              <a:extLst>
                <a:ext uri="{FF2B5EF4-FFF2-40B4-BE49-F238E27FC236}">
                  <a16:creationId xmlns:a16="http://schemas.microsoft.com/office/drawing/2014/main" id="{98322320-6AE3-44DA-A576-F412E3B1B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67B0A-7EBF-4D9A-A517-8936C72E837D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984901" y="3711575"/>
            <a:ext cx="311851" cy="50628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811B5-33BB-4E45-9019-F739216FC3A8}"/>
              </a:ext>
            </a:extLst>
          </p:cNvPr>
          <p:cNvSpPr txBox="1"/>
          <p:nvPr/>
        </p:nvSpPr>
        <p:spPr>
          <a:xfrm>
            <a:off x="7217611" y="1134963"/>
            <a:ext cx="2779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Secondary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E7072-0BEC-47EE-AE40-84E03226E169}"/>
              </a:ext>
            </a:extLst>
          </p:cNvPr>
          <p:cNvSpPr txBox="1"/>
          <p:nvPr/>
        </p:nvSpPr>
        <p:spPr>
          <a:xfrm>
            <a:off x="7269803" y="1541647"/>
            <a:ext cx="27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or Night?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5BD92-9EAF-496A-BDC8-A230D384C166}"/>
              </a:ext>
            </a:extLst>
          </p:cNvPr>
          <p:cNvSpPr/>
          <p:nvPr/>
        </p:nvSpPr>
        <p:spPr>
          <a:xfrm>
            <a:off x="7835566" y="2058037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B57A4-2522-4316-BCEC-FE66CE5A9AB4}"/>
              </a:ext>
            </a:extLst>
          </p:cNvPr>
          <p:cNvSpPr/>
          <p:nvPr/>
        </p:nvSpPr>
        <p:spPr>
          <a:xfrm>
            <a:off x="8839261" y="2062971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6C3B43-42F6-4722-9FC8-5FBD63F6F5C1}"/>
              </a:ext>
            </a:extLst>
          </p:cNvPr>
          <p:cNvSpPr/>
          <p:nvPr/>
        </p:nvSpPr>
        <p:spPr>
          <a:xfrm>
            <a:off x="8680277" y="2691192"/>
            <a:ext cx="11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089BC-9C5E-461F-B3A1-53EBC1F6A89D}"/>
              </a:ext>
            </a:extLst>
          </p:cNvPr>
          <p:cNvSpPr txBox="1"/>
          <p:nvPr/>
        </p:nvSpPr>
        <p:spPr>
          <a:xfrm>
            <a:off x="8715981" y="3342243"/>
            <a:ext cx="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61B63-0755-4FCD-ACBC-719810EE302E}"/>
              </a:ext>
            </a:extLst>
          </p:cNvPr>
          <p:cNvSpPr txBox="1"/>
          <p:nvPr/>
        </p:nvSpPr>
        <p:spPr>
          <a:xfrm>
            <a:off x="9323110" y="3336441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31583B-B6F1-45D0-BF61-391FC462026C}"/>
              </a:ext>
            </a:extLst>
          </p:cNvPr>
          <p:cNvSpPr/>
          <p:nvPr/>
        </p:nvSpPr>
        <p:spPr>
          <a:xfrm>
            <a:off x="7388990" y="2699973"/>
            <a:ext cx="1210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C8C52-AEAD-4B41-AB39-7B906916F2D3}"/>
              </a:ext>
            </a:extLst>
          </p:cNvPr>
          <p:cNvSpPr txBox="1"/>
          <p:nvPr/>
        </p:nvSpPr>
        <p:spPr>
          <a:xfrm>
            <a:off x="7445823" y="3354555"/>
            <a:ext cx="52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2DD63-B435-47E7-9FCA-106AA855E065}"/>
              </a:ext>
            </a:extLst>
          </p:cNvPr>
          <p:cNvSpPr txBox="1"/>
          <p:nvPr/>
        </p:nvSpPr>
        <p:spPr>
          <a:xfrm>
            <a:off x="8049393" y="3344784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8BC-268B-41D6-993A-498B64556921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7710220" y="3723887"/>
            <a:ext cx="1586532" cy="49397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5F068C-16E8-4FDB-A2FF-924FDEB029A7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7990709" y="3705773"/>
            <a:ext cx="1569381" cy="51208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D58F15-ED81-461A-8772-36EA51D2308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633613" y="1910979"/>
            <a:ext cx="551801" cy="1519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17034-2772-4503-847F-5B72AD8D02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104486" y="1910979"/>
            <a:ext cx="529127" cy="147058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A666B-1A4E-4A2C-BBE2-FE2A3FCB4619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994301" y="2427369"/>
            <a:ext cx="110185" cy="272604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F3014-70DD-41A4-8DD4-A54A3B82E5D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85414" y="2432303"/>
            <a:ext cx="92035" cy="2921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FC07E-D5D3-44D0-933C-DB1E206855FD}"/>
              </a:ext>
            </a:extLst>
          </p:cNvPr>
          <p:cNvSpPr/>
          <p:nvPr/>
        </p:nvSpPr>
        <p:spPr>
          <a:xfrm>
            <a:off x="1533509" y="1526927"/>
            <a:ext cx="3341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-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leaving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A9927-3899-4D3D-804B-C6DD7D1C73B5}"/>
              </a:ext>
            </a:extLst>
          </p:cNvPr>
          <p:cNvSpPr txBox="1"/>
          <p:nvPr/>
        </p:nvSpPr>
        <p:spPr>
          <a:xfrm>
            <a:off x="5027033" y="2026618"/>
            <a:ext cx="201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image best match any scenario above a certain threshold?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BC4280-D884-4065-B5CE-438B41EB2999}"/>
              </a:ext>
            </a:extLst>
          </p:cNvPr>
          <p:cNvSpPr/>
          <p:nvPr/>
        </p:nvSpPr>
        <p:spPr>
          <a:xfrm>
            <a:off x="4694825" y="1580600"/>
            <a:ext cx="249781" cy="3800360"/>
          </a:xfrm>
          <a:prstGeom prst="rightBrace">
            <a:avLst>
              <a:gd name="adj1" fmla="val 8333"/>
              <a:gd name="adj2" fmla="val 3188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5CA28-D698-4FC8-8585-419C9E9739EA}"/>
              </a:ext>
            </a:extLst>
          </p:cNvPr>
          <p:cNvSpPr/>
          <p:nvPr/>
        </p:nvSpPr>
        <p:spPr>
          <a:xfrm>
            <a:off x="5212554" y="351734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305B1-A5C0-4880-B62E-BF2EABF3B784}"/>
              </a:ext>
            </a:extLst>
          </p:cNvPr>
          <p:cNvSpPr/>
          <p:nvPr/>
        </p:nvSpPr>
        <p:spPr>
          <a:xfrm>
            <a:off x="6205286" y="351369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167446-6004-4E3C-95FF-7994ED373EB6}"/>
              </a:ext>
            </a:extLst>
          </p:cNvPr>
          <p:cNvCxnSpPr>
            <a:stCxn id="13" idx="2"/>
            <a:endCxn id="5" idx="2"/>
          </p:cNvCxnSpPr>
          <p:nvPr/>
        </p:nvCxnSpPr>
        <p:spPr>
          <a:xfrm rot="16200000" flipH="1">
            <a:off x="8122306" y="2688585"/>
            <a:ext cx="284945" cy="5632128"/>
          </a:xfrm>
          <a:prstGeom prst="bentConnector3">
            <a:avLst>
              <a:gd name="adj1" fmla="val 180226"/>
            </a:avLst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3E05CC-8A9D-42C1-9DD7-335F42B3BC74}"/>
              </a:ext>
            </a:extLst>
          </p:cNvPr>
          <p:cNvCxnSpPr>
            <a:stCxn id="26" idx="2"/>
            <a:endCxn id="5" idx="2"/>
          </p:cNvCxnSpPr>
          <p:nvPr/>
        </p:nvCxnSpPr>
        <p:spPr>
          <a:xfrm rot="16200000" flipH="1">
            <a:off x="10019159" y="4585438"/>
            <a:ext cx="331973" cy="1791393"/>
          </a:xfrm>
          <a:prstGeom prst="bentConnector3">
            <a:avLst>
              <a:gd name="adj1" fmla="val 168861"/>
            </a:avLst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FE8DF2-BB00-4D6E-A5BC-C7847B212BB4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 flipH="1" flipV="1">
            <a:off x="7953302" y="2626659"/>
            <a:ext cx="1204588" cy="4253348"/>
          </a:xfrm>
          <a:prstGeom prst="bentConnector4">
            <a:avLst>
              <a:gd name="adj1" fmla="val -27956"/>
              <a:gd name="adj2" fmla="val 91931"/>
            </a:avLst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C3117E-00F5-45E0-8215-5A631E816BD9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 flipH="1" flipV="1">
            <a:off x="8886023" y="3251574"/>
            <a:ext cx="896781" cy="2695712"/>
          </a:xfrm>
          <a:prstGeom prst="bentConnector4">
            <a:avLst>
              <a:gd name="adj1" fmla="val -71970"/>
              <a:gd name="adj2" fmla="val 87216"/>
            </a:avLst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2A087-EBAC-4E0B-84E4-4CC9A3985D32}"/>
              </a:ext>
            </a:extLst>
          </p:cNvPr>
          <p:cNvSpPr/>
          <p:nvPr/>
        </p:nvSpPr>
        <p:spPr>
          <a:xfrm>
            <a:off x="1542676" y="1134963"/>
            <a:ext cx="5465815" cy="4352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356E0E-7DEB-484D-83D5-B6D103F4BD90}"/>
              </a:ext>
            </a:extLst>
          </p:cNvPr>
          <p:cNvSpPr/>
          <p:nvPr/>
        </p:nvSpPr>
        <p:spPr>
          <a:xfrm>
            <a:off x="7217611" y="1134963"/>
            <a:ext cx="2779811" cy="4362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BCEF74-F59B-447C-A590-48DBDA674529}"/>
              </a:ext>
            </a:extLst>
          </p:cNvPr>
          <p:cNvSpPr/>
          <p:nvPr/>
        </p:nvSpPr>
        <p:spPr>
          <a:xfrm>
            <a:off x="10006529" y="3244653"/>
            <a:ext cx="1133419" cy="1064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5EF79F-0ED6-465F-8F51-EF0CB8FB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1052"/>
              </p:ext>
            </p:extLst>
          </p:nvPr>
        </p:nvGraphicFramePr>
        <p:xfrm>
          <a:off x="1524001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1692CB-CC9B-4231-B8F4-9BF43798209D}"/>
              </a:ext>
            </a:extLst>
          </p:cNvPr>
          <p:cNvGrpSpPr/>
          <p:nvPr/>
        </p:nvGrpSpPr>
        <p:grpSpPr>
          <a:xfrm>
            <a:off x="10006529" y="3337182"/>
            <a:ext cx="1133419" cy="899012"/>
            <a:chOff x="9886457" y="3022551"/>
            <a:chExt cx="1678790" cy="8990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93-4EBB-4489-B521-F30AEF19AF04}"/>
                </a:ext>
              </a:extLst>
            </p:cNvPr>
            <p:cNvSpPr txBox="1"/>
            <p:nvPr/>
          </p:nvSpPr>
          <p:spPr>
            <a:xfrm>
              <a:off x="9886457" y="3022551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CCCC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Vehicles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B732CF-F61C-4ABF-ADF9-024D6DC0EE41}"/>
                </a:ext>
              </a:extLst>
            </p:cNvPr>
            <p:cNvSpPr txBox="1"/>
            <p:nvPr/>
          </p:nvSpPr>
          <p:spPr>
            <a:xfrm>
              <a:off x="9886457" y="3644564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>
                    <a:lumMod val="75000"/>
                    <a:lumOff val="2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C995F-DF19-4025-9474-083DE9E3CB86}"/>
                </a:ext>
              </a:extLst>
            </p:cNvPr>
            <p:cNvSpPr txBox="1"/>
            <p:nvPr/>
          </p:nvSpPr>
          <p:spPr>
            <a:xfrm>
              <a:off x="9891075" y="3336868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6A7ABFE-7D1D-4E7C-84B7-1A105F80AFD9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(All)</a:t>
            </a:r>
          </a:p>
        </p:txBody>
      </p:sp>
    </p:spTree>
    <p:extLst>
      <p:ext uri="{BB962C8B-B14F-4D97-AF65-F5344CB8AC3E}">
        <p14:creationId xmlns:p14="http://schemas.microsoft.com/office/powerpoint/2010/main" val="5359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C01-028F-4426-8F32-BDC874B3B416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(Vehicles)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2AC104-6914-47E8-9276-295D80A99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54228"/>
              </p:ext>
            </p:extLst>
          </p:nvPr>
        </p:nvGraphicFramePr>
        <p:xfrm>
          <a:off x="1524000" y="1160206"/>
          <a:ext cx="8229600" cy="534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494D7-8CEA-444A-BFD6-5B38723BD2A2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CCCC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4AC-1E4E-4932-BF95-367C818D9445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(People)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CE9E10-0F01-4D79-BAE2-662AB00A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94532"/>
              </p:ext>
            </p:extLst>
          </p:nvPr>
        </p:nvGraphicFramePr>
        <p:xfrm>
          <a:off x="1524000" y="1150374"/>
          <a:ext cx="8229599" cy="535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E8D58C-633C-43E8-AB7F-7B51DBE11334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4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Challenge</vt:lpstr>
      <vt:lpstr>Solution</vt:lpstr>
      <vt:lpstr>Tools Used</vt:lpstr>
      <vt:lpstr>Helix Eye In The Sky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stevener</dc:creator>
  <cp:lastModifiedBy>s stevener</cp:lastModifiedBy>
  <cp:revision>15</cp:revision>
  <dcterms:created xsi:type="dcterms:W3CDTF">2019-03-25T16:11:56Z</dcterms:created>
  <dcterms:modified xsi:type="dcterms:W3CDTF">2019-03-29T22:41:32Z</dcterms:modified>
</cp:coreProperties>
</file>