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sszengarden.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who can tell me what CSS is; what does it do?</a:t>
            </a:r>
          </a:p>
          <a:p>
            <a:pPr lvl="0">
              <a:spcBef>
                <a:spcPts val="0"/>
              </a:spcBef>
              <a:buNone/>
            </a:pPr>
            <a:r>
              <a:t/>
            </a:r>
            <a:endParaRPr/>
          </a:p>
          <a:p>
            <a:pPr lvl="0">
              <a:spcBef>
                <a:spcPts val="0"/>
              </a:spcBef>
              <a:buNone/>
            </a:pPr>
            <a:r>
              <a:rPr lang="en"/>
              <a:t>Basically, it’s a file that describes how your html should be formatted and how it should look.</a:t>
            </a:r>
          </a:p>
          <a:p>
            <a:pPr lvl="0">
              <a:spcBef>
                <a:spcPts val="0"/>
              </a:spcBef>
              <a:buNone/>
            </a:pPr>
            <a:r>
              <a:t/>
            </a:r>
            <a:endParaRPr/>
          </a:p>
          <a:p>
            <a:pPr lvl="0">
              <a:spcBef>
                <a:spcPts val="0"/>
              </a:spcBef>
              <a:buNone/>
            </a:pPr>
            <a:r>
              <a:rPr lang="en"/>
              <a:t>Who knows what the cascading part means? </a:t>
            </a:r>
          </a:p>
          <a:p>
            <a:pPr lvl="0">
              <a:spcBef>
                <a:spcPts val="0"/>
              </a:spcBef>
              <a:buNone/>
            </a:pPr>
            <a:r>
              <a:t/>
            </a:r>
            <a:endParaRPr/>
          </a:p>
          <a:p>
            <a:pPr lvl="0">
              <a:spcBef>
                <a:spcPts val="0"/>
              </a:spcBef>
              <a:buNone/>
            </a:pPr>
            <a:r>
              <a:rPr lang="en"/>
              <a:t>Since more than one style can apply to an html element, cascading describes which rule is chosen. Ex. If all p tags are styled to have a font color of blue, but further down we have a class on a p tag the colors it red, the red will be chosen. You want to write your css sheets starting with the more general terms (*, p, div) down to more specific selectors (which we’ll talk about later).</a:t>
            </a:r>
          </a:p>
          <a:p>
            <a:pPr lvl="0">
              <a:spcBef>
                <a:spcPts val="0"/>
              </a:spcBef>
              <a:buNone/>
            </a:pPr>
            <a:r>
              <a:t/>
            </a:r>
            <a:endParaRPr/>
          </a:p>
          <a:p>
            <a:pPr lvl="0">
              <a:spcBef>
                <a:spcPts val="0"/>
              </a:spcBef>
              <a:buNone/>
            </a:pPr>
            <a:r>
              <a:rPr lang="en" u="sng">
                <a:solidFill>
                  <a:schemeClr val="hlink"/>
                </a:solidFill>
                <a:hlinkClick r:id="rId2"/>
              </a:rPr>
              <a:t>http://www.csszengarden.com/</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 begin with I’ll introduce a few basic selectors.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Notice that there is no styling applied to this sheet right now. In your html header uncomment the link href for our stylesheet and refresh your browser, notice the styling applied.</a:t>
            </a:r>
          </a:p>
          <a:p>
            <a:pPr lvl="0">
              <a:spcBef>
                <a:spcPts val="0"/>
              </a:spcBef>
              <a:buNone/>
            </a:pPr>
            <a:r>
              <a:t/>
            </a:r>
            <a:endParaRPr/>
          </a:p>
          <a:p>
            <a:pPr lvl="0">
              <a:spcBef>
                <a:spcPts val="0"/>
              </a:spcBef>
              <a:buNone/>
            </a:pPr>
            <a:r>
              <a:rPr lang="en"/>
              <a:t>Now open the ex1.css and change the color value to any other color you like and refresh </a:t>
            </a:r>
            <a:r>
              <a:rPr lang="en"/>
              <a:t>your browser</a:t>
            </a:r>
            <a:r>
              <a:rPr lang="en"/>
              <a:t>. This is how properties and values are defined and used in css.</a:t>
            </a:r>
          </a:p>
          <a:p>
            <a:pPr lvl="0">
              <a:spcBef>
                <a:spcPts val="0"/>
              </a:spcBef>
              <a:buNone/>
            </a:pPr>
            <a:r>
              <a:t/>
            </a:r>
            <a:endParaRPr/>
          </a:p>
          <a:p>
            <a:pPr lvl="0">
              <a:spcBef>
                <a:spcPts val="0"/>
              </a:spcBef>
              <a:buNone/>
            </a:pPr>
            <a:r>
              <a:rPr lang="en"/>
              <a:t>Now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gn="just">
              <a:spcBef>
                <a:spcPts val="0"/>
              </a:spcBef>
              <a:buNone/>
            </a:pPr>
            <a:r>
              <a:rPr lang="en"/>
              <a:t>This is one of the more important areas to know starting off. It allows you to see how your stylesheets are being used and how the cascading effect is working.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Open example2.</a:t>
            </a:r>
          </a:p>
          <a:p>
            <a:pPr lvl="0">
              <a:spcBef>
                <a:spcPts val="0"/>
              </a:spcBef>
              <a:buNone/>
            </a:pPr>
            <a:r>
              <a:t/>
            </a:r>
            <a:endParaRPr/>
          </a:p>
          <a:p>
            <a:pPr lvl="0">
              <a:spcBef>
                <a:spcPts val="0"/>
              </a:spcBef>
              <a:buNone/>
            </a:pPr>
            <a:r>
              <a:rPr lang="en"/>
              <a:t>There are three divs in the html (these are defaulted to display block).</a:t>
            </a:r>
          </a:p>
          <a:p>
            <a:pPr lvl="0">
              <a:spcBef>
                <a:spcPts val="0"/>
              </a:spcBef>
              <a:buNone/>
            </a:pPr>
            <a:r>
              <a:rPr lang="en"/>
              <a:t>Notice how the third div is just two pixels tall. This is because there is no content and the border on the top and bottom is 1px.</a:t>
            </a:r>
          </a:p>
          <a:p>
            <a:pPr lvl="0">
              <a:spcBef>
                <a:spcPts val="0"/>
              </a:spcBef>
              <a:buNone/>
            </a:pPr>
            <a:r>
              <a:rPr lang="en"/>
              <a:t>Now uncomment the height and width property/values in the ex2.css and refresh the page. This shows how a block element box is rendered, it can have width and height properties.</a:t>
            </a:r>
          </a:p>
          <a:p>
            <a:pPr lvl="0">
              <a:spcBef>
                <a:spcPts val="0"/>
              </a:spcBef>
              <a:buNone/>
            </a:pPr>
            <a:r>
              <a:t/>
            </a:r>
            <a:endParaRPr/>
          </a:p>
          <a:p>
            <a:pPr lvl="0">
              <a:spcBef>
                <a:spcPts val="0"/>
              </a:spcBef>
              <a:buNone/>
            </a:pPr>
            <a:r>
              <a:rPr lang="en"/>
              <a:t>Now add a display: inline; to the div selector in ex2.css. Notice how the divs lose their width and height settings. This is because inline elements are not block element boxes, and therefore do not retain the width/height set in your stylesheets.</a:t>
            </a:r>
          </a:p>
          <a:p>
            <a:pPr lvl="0">
              <a:spcBef>
                <a:spcPts val="0"/>
              </a:spcBef>
              <a:buNone/>
            </a:pPr>
            <a:r>
              <a:t/>
            </a:r>
            <a:endParaRPr/>
          </a:p>
          <a:p>
            <a:pPr lvl="0">
              <a:spcBef>
                <a:spcPts val="0"/>
              </a:spcBef>
              <a:buNone/>
            </a:pPr>
            <a:r>
              <a:rPr lang="en"/>
              <a:t>Now change this to inline-block and refresh to see how they have the width and height applied to the rendering.</a:t>
            </a:r>
          </a:p>
          <a:p>
            <a:pPr lvl="0">
              <a:spcBef>
                <a:spcPts val="0"/>
              </a:spcBef>
              <a:buNone/>
            </a:pPr>
            <a:r>
              <a:t/>
            </a:r>
            <a:endParaRPr/>
          </a:p>
          <a:p>
            <a:pPr lvl="0">
              <a:spcBef>
                <a:spcPts val="0"/>
              </a:spcBef>
              <a:buNone/>
            </a:pPr>
            <a:r>
              <a:rPr lang="en"/>
              <a:t>Finally, change this to none.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Web/CSS/trans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randontbeasley/cssDem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mozilla.org/en-US/docs/Web/CSS/displ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CSS/margin" TargetMode="External"/><Relationship Id="rId4" Type="http://schemas.openxmlformats.org/officeDocument/2006/relationships/hyperlink" Target="https://developer.mozilla.org/en-US/docs/Web/CSS/pad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CSS</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(Cascading Style Sheets)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Advanced Selectors Exercise</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Open exercise5 and fill in ex5.css to make your page look like mine. Again, do not change the html.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 to Flex-Box!</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Flex is a more advanced value for the display property. Flex items are stretched to fill in available space proportional to the settings given.</a:t>
            </a:r>
          </a:p>
          <a:p>
            <a:pPr indent="-228600" lvl="0" marL="457200" rtl="0">
              <a:spcBef>
                <a:spcPts val="0"/>
              </a:spcBef>
              <a:buAutoNum type="arabicPeriod"/>
            </a:pPr>
            <a:r>
              <a:rPr lang="en"/>
              <a:t>Flex (on the flex item) shorthand for flex-shrink, flex-grow, flex-basis</a:t>
            </a:r>
          </a:p>
          <a:p>
            <a:pPr indent="-228600" lvl="1" marL="914400" rtl="0">
              <a:spcBef>
                <a:spcPts val="0"/>
              </a:spcBef>
              <a:buAutoNum type="alphaLcPeriod"/>
            </a:pPr>
            <a:r>
              <a:rPr lang="en"/>
              <a:t>These are relative to the other flex values of the sibling flex items</a:t>
            </a:r>
          </a:p>
          <a:p>
            <a:pPr indent="-228600" lvl="1" marL="914400" rtl="0">
              <a:spcBef>
                <a:spcPts val="0"/>
              </a:spcBef>
              <a:buAutoNum type="alphaLcPeriod"/>
            </a:pPr>
            <a:r>
              <a:rPr lang="en"/>
              <a:t>Set to 0 will grow everything else and leave just enough space for the content</a:t>
            </a:r>
          </a:p>
          <a:p>
            <a:pPr indent="-342900" lvl="0" marL="457200" rtl="0">
              <a:spcBef>
                <a:spcPts val="0"/>
              </a:spcBef>
              <a:buSzPct val="100000"/>
              <a:buAutoNum type="arabicPeriod"/>
            </a:pPr>
            <a:r>
              <a:rPr lang="en" sz="1800"/>
              <a:t>Flex-direction (row, row-reverse, column, column-reverse)</a:t>
            </a:r>
          </a:p>
          <a:p>
            <a:pPr indent="-228600" lvl="0" marL="457200" rtl="0">
              <a:spcBef>
                <a:spcPts val="0"/>
              </a:spcBef>
              <a:buAutoNum type="arabicPeriod"/>
            </a:pPr>
            <a:r>
              <a:rPr lang="en"/>
              <a:t>Order (on the flex item)</a:t>
            </a:r>
          </a:p>
          <a:p>
            <a:pPr indent="-228600" lvl="1" marL="914400" rtl="0">
              <a:spcBef>
                <a:spcPts val="0"/>
              </a:spcBef>
              <a:buAutoNum type="alphaLcPeriod"/>
            </a:pPr>
            <a:r>
              <a:rPr lang="en"/>
              <a:t>Let’s you specify the order to render the flex items</a:t>
            </a:r>
          </a:p>
          <a:p>
            <a:pPr indent="-228600" lvl="0" marL="457200" rtl="0">
              <a:spcBef>
                <a:spcPts val="0"/>
              </a:spcBef>
              <a:buAutoNum type="arabicPeriod"/>
            </a:pPr>
            <a:r>
              <a:rPr lang="en"/>
              <a:t>Open exercise6 and play around with the properties.</a:t>
            </a:r>
          </a:p>
          <a:p>
            <a:pPr lvl="0" rtl="0">
              <a:spcBef>
                <a:spcPts val="0"/>
              </a:spcBef>
              <a:buNone/>
            </a:pPr>
            <a:r>
              <a:rPr lang="en"/>
              <a:t>https://developer.mozilla.org/en-US/docs/Web/CSS/CSS_Flexible_Box_Layout/Advanced_layouts_with_flexbox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 to Responsive Design</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@media tag.</a:t>
            </a:r>
          </a:p>
          <a:p>
            <a:pPr indent="-228600" lvl="1" marL="914400" rtl="0">
              <a:spcBef>
                <a:spcPts val="0"/>
              </a:spcBef>
              <a:buAutoNum type="alphaLcPeriod"/>
            </a:pPr>
            <a:r>
              <a:rPr lang="en"/>
              <a:t>Let’s you target specific media types, most commonly, desktops, tablets, phones.</a:t>
            </a:r>
          </a:p>
          <a:p>
            <a:pPr indent="-228600" lvl="0" marL="457200" rtl="0">
              <a:spcBef>
                <a:spcPts val="0"/>
              </a:spcBef>
              <a:buAutoNum type="arabicPeriod"/>
            </a:pPr>
            <a:r>
              <a:rPr lang="en"/>
              <a:t>Today we’re going to look at min-width and max-width.</a:t>
            </a:r>
          </a:p>
          <a:p>
            <a:pPr indent="-228600" lvl="1" marL="914400" rtl="0">
              <a:spcBef>
                <a:spcPts val="0"/>
              </a:spcBef>
              <a:buAutoNum type="alphaLcPeriod"/>
            </a:pPr>
            <a:r>
              <a:rPr lang="en"/>
              <a:t>Overwrites other styling if the rule set is true</a:t>
            </a:r>
          </a:p>
          <a:p>
            <a:pPr indent="-228600" lvl="1" marL="914400" rtl="0">
              <a:spcBef>
                <a:spcPts val="0"/>
              </a:spcBef>
              <a:buAutoNum type="alphaLcPeriod"/>
            </a:pPr>
            <a:r>
              <a:rPr lang="en"/>
              <a:t>Ex. @media (max-width: 600px) will overwrite the current styles if the screen is &lt;= 600px.</a:t>
            </a:r>
          </a:p>
          <a:p>
            <a:pPr indent="-228600" lvl="0" marL="457200" rtl="0">
              <a:spcBef>
                <a:spcPts val="0"/>
              </a:spcBef>
              <a:buAutoNum type="arabicPeriod"/>
            </a:pPr>
            <a:r>
              <a:rPr lang="en"/>
              <a:t>Open example7 and make yours behave like mine.</a:t>
            </a:r>
          </a:p>
          <a:p>
            <a:pPr indent="-228600" lvl="0" marL="457200" rtl="0">
              <a:spcBef>
                <a:spcPts val="0"/>
              </a:spcBef>
              <a:buAutoNum type="arabicPeriod"/>
            </a:pPr>
            <a:r>
              <a:rPr lang="en"/>
              <a:t>Open example8 and make yours behave like mine.</a:t>
            </a:r>
          </a:p>
          <a:p>
            <a:pPr lvl="0" rtl="0">
              <a:spcBef>
                <a:spcPts val="0"/>
              </a:spcBef>
              <a:buNone/>
            </a:pPr>
            <a:r>
              <a:t/>
            </a:r>
            <a:endParaRPr/>
          </a:p>
          <a:p>
            <a:pPr lvl="0" rtl="0">
              <a:spcBef>
                <a:spcPts val="0"/>
              </a:spcBef>
              <a:buNone/>
            </a:pPr>
            <a:r>
              <a:rPr lang="en"/>
              <a:t>https://developer.mozilla.org/en-US/docs/Web/CSS/@media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Intro to Transitions/Transforms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transition-property</a:t>
            </a:r>
          </a:p>
          <a:p>
            <a:pPr indent="-228600" lvl="1" marL="914400" rtl="0">
              <a:spcBef>
                <a:spcPts val="0"/>
              </a:spcBef>
              <a:buAutoNum type="alphaLcPeriod"/>
            </a:pPr>
            <a:r>
              <a:rPr lang="en"/>
              <a:t>The property that we are applying the transition (can be multiple)</a:t>
            </a:r>
          </a:p>
          <a:p>
            <a:pPr indent="-228600" lvl="0" marL="457200" rtl="0">
              <a:spcBef>
                <a:spcPts val="0"/>
              </a:spcBef>
              <a:buAutoNum type="arabicPeriod"/>
            </a:pPr>
            <a:r>
              <a:rPr lang="en"/>
              <a:t>transition-duration</a:t>
            </a:r>
          </a:p>
          <a:p>
            <a:pPr indent="-228600" lvl="1" marL="914400" rtl="0">
              <a:spcBef>
                <a:spcPts val="0"/>
              </a:spcBef>
              <a:buAutoNum type="alphaLcPeriod"/>
            </a:pPr>
            <a:r>
              <a:rPr lang="en"/>
              <a:t>How long the transition will take (can be multiple if transition-property is)</a:t>
            </a:r>
          </a:p>
          <a:p>
            <a:pPr indent="-228600" lvl="0" marL="457200" rtl="0">
              <a:spcBef>
                <a:spcPts val="0"/>
              </a:spcBef>
              <a:buAutoNum type="arabicPeriod"/>
            </a:pPr>
            <a:r>
              <a:rPr lang="en"/>
              <a:t>transition-timing-function</a:t>
            </a:r>
          </a:p>
          <a:p>
            <a:pPr indent="-228600" lvl="1" marL="914400" rtl="0">
              <a:spcBef>
                <a:spcPts val="0"/>
              </a:spcBef>
              <a:buAutoNum type="alphaLcPeriod"/>
            </a:pPr>
            <a:r>
              <a:rPr lang="en"/>
              <a:t>Determines the intermediate values over the duration (ease, linear, step, etc)</a:t>
            </a:r>
          </a:p>
          <a:p>
            <a:pPr indent="-228600" lvl="1" marL="914400" rtl="0">
              <a:spcBef>
                <a:spcPts val="0"/>
              </a:spcBef>
              <a:buAutoNum type="alphaLcPeriod"/>
            </a:pPr>
            <a:r>
              <a:rPr lang="en"/>
              <a:t>(can be multiple if transition-property is)</a:t>
            </a:r>
          </a:p>
          <a:p>
            <a:pPr indent="-228600" lvl="0" marL="457200" rtl="0">
              <a:spcBef>
                <a:spcPts val="0"/>
              </a:spcBef>
              <a:buAutoNum type="arabicPeriod"/>
            </a:pPr>
            <a:r>
              <a:rPr lang="en"/>
              <a:t>transform</a:t>
            </a:r>
          </a:p>
          <a:p>
            <a:pPr indent="-228600" lvl="1" marL="914400" rtl="0">
              <a:spcBef>
                <a:spcPts val="0"/>
              </a:spcBef>
              <a:buAutoNum type="alphaLcPeriod"/>
            </a:pPr>
            <a:r>
              <a:rPr lang="en"/>
              <a:t>Modifies the coordinate space (rotate, scale, translate, etc)</a:t>
            </a:r>
          </a:p>
          <a:p>
            <a:pPr indent="-228600" lvl="1" marL="914400">
              <a:spcBef>
                <a:spcPts val="0"/>
              </a:spcBef>
              <a:buAutoNum type="alphaLcPeriod"/>
            </a:pPr>
            <a:r>
              <a:rPr lang="en"/>
              <a:t>Ex. transform: scale(2)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Transition/Transform Examples</a:t>
            </a:r>
          </a:p>
        </p:txBody>
      </p:sp>
      <p:sp>
        <p:nvSpPr>
          <p:cNvPr id="138" name="Shape 1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Open example9 and make it like mine.</a:t>
            </a:r>
          </a:p>
          <a:p>
            <a:pPr indent="-228600" lvl="0" marL="457200" rtl="0">
              <a:spcBef>
                <a:spcPts val="0"/>
              </a:spcBef>
              <a:buAutoNum type="arabicPeriod"/>
            </a:pPr>
            <a:r>
              <a:rPr lang="en"/>
              <a:t> Open example10 and make it like mine.</a:t>
            </a:r>
          </a:p>
          <a:p>
            <a:pPr indent="-228600" lvl="0" marL="457200" rtl="0">
              <a:spcBef>
                <a:spcPts val="0"/>
              </a:spcBef>
              <a:buAutoNum type="arabicPeriod"/>
            </a:pPr>
            <a:r>
              <a:rPr lang="en"/>
              <a:t>Open example11 and make it like mine.</a:t>
            </a:r>
          </a:p>
          <a:p>
            <a:pPr lvl="0" rtl="0">
              <a:spcBef>
                <a:spcPts val="0"/>
              </a:spcBef>
              <a:buNone/>
            </a:pPr>
            <a:r>
              <a:t/>
            </a:r>
            <a:endParaRPr/>
          </a:p>
          <a:p>
            <a:pPr lvl="0" rtl="0">
              <a:spcBef>
                <a:spcPts val="0"/>
              </a:spcBef>
              <a:buNone/>
            </a:pPr>
            <a:r>
              <a:t/>
            </a:r>
            <a:endParaRPr/>
          </a:p>
          <a:p>
            <a:pPr lvl="0" rtl="0">
              <a:spcBef>
                <a:spcPts val="0"/>
              </a:spcBef>
              <a:buNone/>
            </a:pPr>
            <a:r>
              <a:rPr lang="en" u="sng">
                <a:solidFill>
                  <a:schemeClr val="hlink"/>
                </a:solidFill>
                <a:hlinkClick r:id="rId3"/>
              </a:rPr>
              <a:t>https://developer.mozilla.org/en-US/docs/Web/CSS/transform</a:t>
            </a:r>
          </a:p>
          <a:p>
            <a:pPr lvl="0">
              <a:spcBef>
                <a:spcPts val="0"/>
              </a:spcBef>
              <a:buNone/>
            </a:pPr>
            <a:r>
              <a:rPr lang="en"/>
              <a:t>https://developer.mozilla.org/en-US/docs/Web/CSS/transition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Before we start...</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What do you already know about CSS?</a:t>
            </a:r>
          </a:p>
          <a:p>
            <a:pPr indent="-228600" lvl="0" marL="457200" rtl="0">
              <a:spcBef>
                <a:spcPts val="0"/>
              </a:spcBef>
              <a:buAutoNum type="arabicPeriod"/>
            </a:pPr>
            <a:r>
              <a:rPr lang="en"/>
              <a:t>Go to </a:t>
            </a:r>
            <a:r>
              <a:rPr lang="en" u="sng">
                <a:solidFill>
                  <a:schemeClr val="hlink"/>
                </a:solidFill>
                <a:hlinkClick r:id="rId3"/>
              </a:rPr>
              <a:t>https://github.com/brandontbeasley/cssDemo</a:t>
            </a:r>
            <a:r>
              <a:rPr lang="en"/>
              <a:t> and clone this repo.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 selectors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AutoNum type="arabicPeriod"/>
            </a:pPr>
            <a:r>
              <a:rPr lang="en"/>
              <a:t>HTML elements: (div, h1, p, a, body, html, etc…)</a:t>
            </a:r>
          </a:p>
          <a:p>
            <a:pPr indent="-228600" lvl="0" marL="457200" rtl="0">
              <a:spcBef>
                <a:spcPts val="0"/>
              </a:spcBef>
              <a:buAutoNum type="arabicPeriod"/>
            </a:pPr>
            <a:r>
              <a:rPr lang="en"/>
              <a:t>IDs: Meant to identify a unique element. Don’t use the same ID more than once on an HTML document.</a:t>
            </a:r>
          </a:p>
          <a:p>
            <a:pPr indent="-228600" lvl="1" marL="914400" rtl="0">
              <a:spcBef>
                <a:spcPts val="0"/>
              </a:spcBef>
              <a:buAutoNum type="alphaLcPeriod"/>
            </a:pPr>
            <a:r>
              <a:rPr lang="en"/>
              <a:t>In HTML…  &lt;x id=”example-id”&gt;&lt;/x&gt;</a:t>
            </a:r>
          </a:p>
          <a:p>
            <a:pPr indent="-228600" lvl="1" marL="914400" rtl="0">
              <a:spcBef>
                <a:spcPts val="0"/>
              </a:spcBef>
              <a:buAutoNum type="alphaLcPeriod"/>
            </a:pPr>
            <a:r>
              <a:rPr lang="en"/>
              <a:t>In CSS… #example-id</a:t>
            </a:r>
          </a:p>
          <a:p>
            <a:pPr indent="-228600" lvl="0" marL="457200" rtl="0">
              <a:spcBef>
                <a:spcPts val="0"/>
              </a:spcBef>
              <a:buAutoNum type="arabicPeriod"/>
            </a:pPr>
            <a:r>
              <a:rPr lang="en"/>
              <a:t>Classes: Meant to identify a group of elements in your HTML document.</a:t>
            </a:r>
          </a:p>
          <a:p>
            <a:pPr indent="-228600" lvl="1" marL="914400" rtl="0">
              <a:spcBef>
                <a:spcPts val="0"/>
              </a:spcBef>
              <a:buAutoNum type="alphaLcPeriod"/>
            </a:pPr>
            <a:r>
              <a:rPr lang="en"/>
              <a:t>In HTML… &lt;x class=”example-class”&gt;&lt;/x&gt;</a:t>
            </a:r>
          </a:p>
          <a:p>
            <a:pPr indent="-228600" lvl="1" marL="914400" rtl="0">
              <a:spcBef>
                <a:spcPts val="0"/>
              </a:spcBef>
              <a:buAutoNum type="alphaLcPeriod"/>
            </a:pPr>
            <a:r>
              <a:rPr lang="en"/>
              <a:t>In CSS…    .example-class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Basic Properties/Values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Properties and Values are what we define in our CSS file to format/style our HTML.</a:t>
            </a:r>
          </a:p>
          <a:p>
            <a:pPr indent="-228600" lvl="0" marL="457200" rtl="0">
              <a:spcBef>
                <a:spcPts val="0"/>
              </a:spcBef>
              <a:buAutoNum type="arabicPeriod"/>
            </a:pPr>
            <a:r>
              <a:rPr lang="en"/>
              <a:t>There are waaaay too many to go over right now; for a full list go to…</a:t>
            </a:r>
          </a:p>
          <a:p>
            <a:pPr indent="-228600" lvl="1" marL="914400" rtl="0">
              <a:spcBef>
                <a:spcPts val="0"/>
              </a:spcBef>
              <a:buAutoNum type="alphaLcPeriod"/>
            </a:pPr>
            <a:r>
              <a:rPr lang="en"/>
              <a:t>https://developer.mozilla.org/en-US/docs/Web/CSS/Reference</a:t>
            </a:r>
          </a:p>
          <a:p>
            <a:pPr indent="-228600" lvl="0" marL="457200" rtl="0">
              <a:spcBef>
                <a:spcPts val="0"/>
              </a:spcBef>
              <a:buAutoNum type="arabicPeriod"/>
            </a:pPr>
            <a:r>
              <a:rPr lang="en"/>
              <a:t>To introduce you to it open example1 in a text editor and open ex1.html in your browser</a:t>
            </a:r>
            <a:r>
              <a:rPr lang="en"/>
              <a:t>.</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Debugging CSS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I’m introducing this early, because it is easiest way to play around with stylesheets and to see how the CSS is being applied.</a:t>
            </a:r>
          </a:p>
          <a:p>
            <a:pPr indent="-228600" lvl="0" marL="457200" rtl="0">
              <a:spcBef>
                <a:spcPts val="0"/>
              </a:spcBef>
              <a:buAutoNum type="arabicPeriod"/>
            </a:pPr>
            <a:r>
              <a:rPr lang="en"/>
              <a:t>Chrome = command+option+j, Firefox = command+option+i</a:t>
            </a:r>
          </a:p>
          <a:p>
            <a:pPr indent="-228600" lvl="0" marL="457200" rtl="0">
              <a:spcBef>
                <a:spcPts val="0"/>
              </a:spcBef>
              <a:buAutoNum type="arabicPeriod"/>
            </a:pPr>
            <a:r>
              <a:rPr lang="en"/>
              <a:t>Select the h1 tag in the browser using the developer tools.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Display Property</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Display property defines how the element box is rendered.</a:t>
            </a:r>
          </a:p>
          <a:p>
            <a:pPr indent="-228600" lvl="0" marL="457200" rtl="0">
              <a:spcBef>
                <a:spcPts val="0"/>
              </a:spcBef>
              <a:buAutoNum type="arabicPeriod"/>
            </a:pPr>
            <a:r>
              <a:rPr lang="en"/>
              <a:t>block (default for most elements)</a:t>
            </a:r>
          </a:p>
          <a:p>
            <a:pPr indent="-228600" lvl="1" marL="914400" rtl="0">
              <a:spcBef>
                <a:spcPts val="0"/>
              </a:spcBef>
              <a:buAutoNum type="alphaLcPeriod"/>
            </a:pPr>
            <a:r>
              <a:rPr lang="en"/>
              <a:t>A block element box, takes the width of the page (nothing sits next to it).</a:t>
            </a:r>
          </a:p>
          <a:p>
            <a:pPr indent="-228600" lvl="0" marL="457200" rtl="0">
              <a:spcBef>
                <a:spcPts val="0"/>
              </a:spcBef>
              <a:buAutoNum type="arabicPeriod"/>
            </a:pPr>
            <a:r>
              <a:rPr lang="en"/>
              <a:t>inline (default for span, img)</a:t>
            </a:r>
          </a:p>
          <a:p>
            <a:pPr indent="-228600" lvl="1" marL="914400" rtl="0">
              <a:spcBef>
                <a:spcPts val="0"/>
              </a:spcBef>
              <a:buAutoNum type="alphaLcPeriod"/>
            </a:pPr>
            <a:r>
              <a:rPr lang="en"/>
              <a:t>Renders elements inline with each other, does not retain block form though.</a:t>
            </a:r>
          </a:p>
          <a:p>
            <a:pPr indent="-228600" lvl="0" marL="457200" rtl="0">
              <a:spcBef>
                <a:spcPts val="0"/>
              </a:spcBef>
              <a:buAutoNum type="arabicPeriod"/>
            </a:pPr>
            <a:r>
              <a:rPr lang="en"/>
              <a:t>inline-block (default for button, input, select)</a:t>
            </a:r>
          </a:p>
          <a:p>
            <a:pPr indent="-228600" lvl="1" marL="914400" rtl="0">
              <a:spcBef>
                <a:spcPts val="0"/>
              </a:spcBef>
              <a:buAutoNum type="alphaLcPeriod"/>
            </a:pPr>
            <a:r>
              <a:rPr lang="en"/>
              <a:t>Renders elements inline with each other and retains block form.</a:t>
            </a:r>
          </a:p>
          <a:p>
            <a:pPr indent="-228600" lvl="0" marL="457200" rtl="0">
              <a:spcBef>
                <a:spcPts val="0"/>
              </a:spcBef>
              <a:buAutoNum type="arabicPeriod"/>
            </a:pPr>
            <a:r>
              <a:rPr lang="en"/>
              <a:t>none</a:t>
            </a:r>
          </a:p>
          <a:p>
            <a:pPr indent="-228600" lvl="1" marL="914400" rtl="0">
              <a:spcBef>
                <a:spcPts val="0"/>
              </a:spcBef>
              <a:buAutoNum type="alphaLcPeriod"/>
            </a:pPr>
            <a:r>
              <a:rPr lang="en"/>
              <a:t>The element is not rendered on the page.</a:t>
            </a:r>
          </a:p>
          <a:p>
            <a:pPr indent="0" lvl="0" marL="0" rtl="0">
              <a:spcBef>
                <a:spcPts val="0"/>
              </a:spcBef>
              <a:buNone/>
            </a:pPr>
            <a:r>
              <a:rPr lang="en" u="sng">
                <a:solidFill>
                  <a:schemeClr val="hlink"/>
                </a:solidFill>
                <a:hlinkClick r:id="rId3"/>
              </a:rPr>
              <a:t>https://developer.mozilla.org/en-US/docs/Web/CSS/display</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Margin/Border/Padding</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Margin, border and padding are common properties that we will define to format our elements.</a:t>
            </a:r>
          </a:p>
          <a:p>
            <a:pPr indent="-228600" lvl="0" marL="457200" rtl="0">
              <a:spcBef>
                <a:spcPts val="0"/>
              </a:spcBef>
              <a:buAutoNum type="arabicPeriod"/>
            </a:pPr>
            <a:r>
              <a:rPr lang="en"/>
              <a:t>Open example3</a:t>
            </a:r>
          </a:p>
          <a:p>
            <a:pPr indent="-228600" lvl="0" marL="457200" rtl="0">
              <a:spcBef>
                <a:spcPts val="0"/>
              </a:spcBef>
              <a:buAutoNum type="arabicPeriod"/>
            </a:pPr>
            <a:r>
              <a:rPr lang="en"/>
              <a:t>Open your developer tools in the browser and inspect the elements.</a:t>
            </a:r>
          </a:p>
          <a:p>
            <a:pPr lvl="0" rtl="0">
              <a:spcBef>
                <a:spcPts val="0"/>
              </a:spcBef>
              <a:buNone/>
            </a:pPr>
            <a:r>
              <a:rPr lang="en" u="sng">
                <a:solidFill>
                  <a:schemeClr val="hlink"/>
                </a:solidFill>
                <a:hlinkClick r:id="rId3"/>
              </a:rPr>
              <a:t>https://developer.mozilla.org/en-US/docs/Web/CSS/margin</a:t>
            </a:r>
          </a:p>
          <a:p>
            <a:pPr lvl="0" rtl="0">
              <a:spcBef>
                <a:spcPts val="0"/>
              </a:spcBef>
              <a:buNone/>
            </a:pPr>
            <a:r>
              <a:rPr lang="en" u="sng">
                <a:solidFill>
                  <a:schemeClr val="hlink"/>
                </a:solidFill>
                <a:hlinkClick r:id="rId4"/>
              </a:rPr>
              <a:t>https://developer.mozilla.org/en-US/docs/Web/CSS/padding</a:t>
            </a:r>
          </a:p>
          <a:p>
            <a:pPr lvl="0" rtl="0">
              <a:spcBef>
                <a:spcPts val="0"/>
              </a:spcBef>
              <a:buNone/>
            </a:pPr>
            <a:r>
              <a:rPr lang="en"/>
              <a:t>https://developer.mozilla.org/en-US/docs/Web/CSS/border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Exercise</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Open example4 and fill in the css to make it look like mine using what we’ve discussed so far. DO NOT CHANGE THE HTML.</a:t>
            </a:r>
          </a:p>
          <a:p>
            <a:pPr lvl="0" rt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More Advanced Selectors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X Y =&gt; any Y selector that is a descendant of any X selector</a:t>
            </a:r>
          </a:p>
          <a:p>
            <a:pPr indent="-228600" lvl="0" marL="457200" rtl="0">
              <a:spcBef>
                <a:spcPts val="0"/>
              </a:spcBef>
              <a:buAutoNum type="arabicPeriod"/>
            </a:pPr>
            <a:r>
              <a:rPr lang="en"/>
              <a:t>X &gt; Y =&gt; any Y selector that is a direct descendant of any X selector</a:t>
            </a:r>
          </a:p>
          <a:p>
            <a:pPr indent="-228600" lvl="1" marL="914400" rtl="0">
              <a:spcBef>
                <a:spcPts val="0"/>
              </a:spcBef>
              <a:buAutoNum type="alphaLcPeriod"/>
            </a:pPr>
            <a:r>
              <a:rPr lang="en"/>
              <a:t>This is like X Y but no elements can be between them</a:t>
            </a:r>
          </a:p>
          <a:p>
            <a:pPr indent="-228600" lvl="0" marL="457200" rtl="0">
              <a:spcBef>
                <a:spcPts val="0"/>
              </a:spcBef>
              <a:buAutoNum type="arabicPeriod"/>
            </a:pPr>
            <a:r>
              <a:rPr lang="en"/>
              <a:t>Y:first-child =&gt; any Y that is a first-child of its parent element</a:t>
            </a:r>
          </a:p>
          <a:p>
            <a:pPr indent="-228600" lvl="1" marL="914400" rtl="0">
              <a:spcBef>
                <a:spcPts val="0"/>
              </a:spcBef>
              <a:buAutoNum type="alphaLcPeriod"/>
            </a:pPr>
            <a:r>
              <a:rPr lang="en"/>
              <a:t>See also :last-child and nth-child(n)</a:t>
            </a:r>
          </a:p>
          <a:p>
            <a:pPr indent="-228600" lvl="0" marL="457200" rtl="0">
              <a:spcBef>
                <a:spcPts val="0"/>
              </a:spcBef>
              <a:buAutoNum type="arabicPeriod"/>
            </a:pPr>
            <a:r>
              <a:rPr lang="en"/>
              <a:t>X + Y =&gt; selects any Y that is an immediate sibling of X</a:t>
            </a:r>
          </a:p>
          <a:p>
            <a:pPr indent="-228600" lvl="0" marL="457200" rtl="0">
              <a:spcBef>
                <a:spcPts val="0"/>
              </a:spcBef>
              <a:buAutoNum type="arabicPeriod"/>
            </a:pPr>
            <a:r>
              <a:rPr lang="en"/>
              <a:t>X ~ Y =&gt; selects any Y that is a sibling of X</a:t>
            </a:r>
          </a:p>
          <a:p>
            <a:pPr indent="-228600" lvl="0" marL="457200" rtl="0">
              <a:spcBef>
                <a:spcPts val="0"/>
              </a:spcBef>
              <a:buAutoNum type="arabicPeriod"/>
            </a:pPr>
            <a:r>
              <a:rPr lang="en"/>
              <a:t>Attribute selectors.</a:t>
            </a:r>
          </a:p>
          <a:p>
            <a:pPr indent="-228600" lvl="1" marL="914400" rtl="0">
              <a:spcBef>
                <a:spcPts val="0"/>
              </a:spcBef>
              <a:buAutoNum type="alphaLcPeriod"/>
            </a:pPr>
            <a:r>
              <a:rPr lang="en"/>
              <a:t>Ex. title, href, etc.</a:t>
            </a:r>
          </a:p>
          <a:p>
            <a:pPr indent="-228600" lvl="0" marL="457200" rtl="0">
              <a:spcBef>
                <a:spcPts val="0"/>
              </a:spcBef>
              <a:buAutoNum type="arabicPeriod"/>
            </a:pPr>
            <a:r>
              <a:rPr lang="en"/>
              <a:t>Y:hover =&gt; styles to set when hovering over Y</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