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7"/>
  </p:notesMasterIdLst>
  <p:sldIdLst>
    <p:sldId id="256" r:id="rId2"/>
    <p:sldId id="257" r:id="rId3"/>
    <p:sldId id="258" r:id="rId4"/>
    <p:sldId id="259" r:id="rId5"/>
    <p:sldId id="260" r:id="rId6"/>
    <p:sldId id="261" r:id="rId7"/>
    <p:sldId id="262" r:id="rId8"/>
    <p:sldId id="263" r:id="rId9"/>
    <p:sldId id="265" r:id="rId10"/>
    <p:sldId id="264" r:id="rId11"/>
    <p:sldId id="270" r:id="rId12"/>
    <p:sldId id="266" r:id="rId13"/>
    <p:sldId id="267" r:id="rId14"/>
    <p:sldId id="269"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79" r:id="rId29"/>
    <p:sldId id="285" r:id="rId30"/>
    <p:sldId id="288" r:id="rId31"/>
    <p:sldId id="289" r:id="rId32"/>
    <p:sldId id="290" r:id="rId33"/>
    <p:sldId id="292" r:id="rId34"/>
    <p:sldId id="291" r:id="rId35"/>
    <p:sldId id="29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92" autoAdjust="0"/>
  </p:normalViewPr>
  <p:slideViewPr>
    <p:cSldViewPr snapToGrid="0" snapToObjects="1">
      <p:cViewPr>
        <p:scale>
          <a:sx n="90" d="100"/>
          <a:sy n="90" d="100"/>
        </p:scale>
        <p:origin x="-1600"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21861-E706-414A-9879-6B13B3D307CF}" type="datetimeFigureOut">
              <a:rPr lang="en-US" smtClean="0"/>
              <a:t>5/18/14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3B81E-A380-0D48-945C-DDF4A15EEB2D}" type="slidenum">
              <a:rPr lang="en-US" smtClean="0"/>
              <a:t>‹#›</a:t>
            </a:fld>
            <a:endParaRPr lang="en-US"/>
          </a:p>
        </p:txBody>
      </p:sp>
    </p:spTree>
    <p:extLst>
      <p:ext uri="{BB962C8B-B14F-4D97-AF65-F5344CB8AC3E}">
        <p14:creationId xmlns:p14="http://schemas.microsoft.com/office/powerpoint/2010/main" val="31451172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23</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34</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35</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24</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25</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26</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27</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29</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30</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32</a:t>
            </a:fld>
            <a:endParaRPr lang="en-US"/>
          </a:p>
        </p:txBody>
      </p:sp>
    </p:spTree>
    <p:extLst>
      <p:ext uri="{BB962C8B-B14F-4D97-AF65-F5344CB8AC3E}">
        <p14:creationId xmlns:p14="http://schemas.microsoft.com/office/powerpoint/2010/main" val="3122614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3B81E-A380-0D48-945C-DDF4A15EEB2D}" type="slidenum">
              <a:rPr lang="en-US" smtClean="0"/>
              <a:t>33</a:t>
            </a:fld>
            <a:endParaRPr lang="en-US"/>
          </a:p>
        </p:txBody>
      </p:sp>
    </p:spTree>
    <p:extLst>
      <p:ext uri="{BB962C8B-B14F-4D97-AF65-F5344CB8AC3E}">
        <p14:creationId xmlns:p14="http://schemas.microsoft.com/office/powerpoint/2010/main" val="3122614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CC383B3-4C2C-DD49-B0E7-6C5C60DE68E3}" type="datetimeFigureOut">
              <a:rPr lang="en-US" smtClean="0"/>
              <a:t>5/16/14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383B3-4C2C-DD49-B0E7-6C5C60DE68E3}" type="datetimeFigureOut">
              <a:rPr lang="en-US" smtClean="0"/>
              <a:t>5/16/14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6C50-CFB8-5447-BEE3-9A86BCF686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383B3-4C2C-DD49-B0E7-6C5C60DE68E3}" type="datetimeFigureOut">
              <a:rPr lang="en-US" smtClean="0"/>
              <a:t>5/16/14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6C50-CFB8-5447-BEE3-9A86BCF686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CC383B3-4C2C-DD49-B0E7-6C5C60DE68E3}" type="datetimeFigureOut">
              <a:rPr lang="en-US" smtClean="0"/>
              <a:t>5/16/14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6C50-CFB8-5447-BEE3-9A86BCF686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CC383B3-4C2C-DD49-B0E7-6C5C60DE68E3}" type="datetimeFigureOut">
              <a:rPr lang="en-US" smtClean="0"/>
              <a:t>5/16/14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6C50-CFB8-5447-BEE3-9A86BCF686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CC383B3-4C2C-DD49-B0E7-6C5C60DE68E3}" type="datetimeFigureOut">
              <a:rPr lang="en-US" smtClean="0"/>
              <a:t>5/16/14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6C50-CFB8-5447-BEE3-9A86BCF686AF}"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CCC383B3-4C2C-DD49-B0E7-6C5C60DE68E3}" type="datetimeFigureOut">
              <a:rPr lang="en-US" smtClean="0"/>
              <a:t>5/16/14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26C50-CFB8-5447-BEE3-9A86BCF686AF}"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CCC383B3-4C2C-DD49-B0E7-6C5C60DE68E3}" type="datetimeFigureOut">
              <a:rPr lang="en-US" smtClean="0"/>
              <a:t>5/16/14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26C50-CFB8-5447-BEE3-9A86BCF686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CC383B3-4C2C-DD49-B0E7-6C5C60DE68E3}" type="datetimeFigureOut">
              <a:rPr lang="en-US" smtClean="0"/>
              <a:t>5/16/14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26C50-CFB8-5447-BEE3-9A86BCF686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CC383B3-4C2C-DD49-B0E7-6C5C60DE68E3}" type="datetimeFigureOut">
              <a:rPr lang="en-US" smtClean="0"/>
              <a:t>5/16/14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CC383B3-4C2C-DD49-B0E7-6C5C60DE68E3}" type="datetimeFigureOut">
              <a:rPr lang="en-US" smtClean="0"/>
              <a:t>5/16/14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6C50-CFB8-5447-BEE3-9A86BCF686AF}"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CCC383B3-4C2C-DD49-B0E7-6C5C60DE68E3}" type="datetimeFigureOut">
              <a:rPr lang="en-US" smtClean="0"/>
              <a:t>5/16/14</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80126C50-CFB8-5447-BEE3-9A86BCF686A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100000">
              <a:schemeClr val="bg2"/>
            </a:gs>
          </a:gsLst>
          <a:lin ang="0" scaled="1"/>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07155" y="4491378"/>
            <a:ext cx="2730852" cy="712763"/>
          </a:xfrm>
        </p:spPr>
        <p:txBody>
          <a:bodyPr>
            <a:normAutofit/>
          </a:bodyPr>
          <a:lstStyle/>
          <a:p>
            <a:r>
              <a:rPr lang="en-US" sz="2500" b="1" spc="50" dirty="0" smtClean="0">
                <a:ln w="13500">
                  <a:solidFill>
                    <a:schemeClr val="accent1">
                      <a:shade val="2500"/>
                      <a:alpha val="6500"/>
                    </a:schemeClr>
                  </a:solidFill>
                  <a:prstDash val="solid"/>
                </a:ln>
                <a:solidFill>
                  <a:schemeClr val="tx1">
                    <a:alpha val="95000"/>
                  </a:schemeClr>
                </a:solidFill>
                <a:effectLst>
                  <a:innerShdw blurRad="50900" dist="38500" dir="13500000">
                    <a:srgbClr val="000000">
                      <a:alpha val="60000"/>
                    </a:srgbClr>
                  </a:innerShdw>
                </a:effectLst>
              </a:rPr>
              <a:t>Brandon Tineo</a:t>
            </a:r>
            <a:endParaRPr lang="en-US" sz="2500" b="1" spc="50" dirty="0">
              <a:ln w="13500">
                <a:solidFill>
                  <a:schemeClr val="accent1">
                    <a:shade val="2500"/>
                    <a:alpha val="6500"/>
                  </a:schemeClr>
                </a:solidFill>
                <a:prstDash val="solid"/>
              </a:ln>
              <a:solidFill>
                <a:schemeClr val="tx1">
                  <a:alpha val="95000"/>
                </a:schemeClr>
              </a:solidFill>
              <a:effectLst>
                <a:innerShdw blurRad="50900" dist="38500" dir="13500000">
                  <a:srgbClr val="000000">
                    <a:alpha val="60000"/>
                  </a:srgbClr>
                </a:innerShdw>
              </a:effectLst>
            </a:endParaRPr>
          </a:p>
        </p:txBody>
      </p:sp>
      <p:sp>
        <p:nvSpPr>
          <p:cNvPr id="6" name="Rectangle 5"/>
          <p:cNvSpPr/>
          <p:nvPr/>
        </p:nvSpPr>
        <p:spPr>
          <a:xfrm>
            <a:off x="850567" y="2082648"/>
            <a:ext cx="7598868" cy="1815882"/>
          </a:xfrm>
          <a:prstGeom prst="rect">
            <a:avLst/>
          </a:prstGeom>
        </p:spPr>
        <p:txBody>
          <a:bodyPr wrap="square">
            <a:spAutoFit/>
          </a:bodyPr>
          <a:lstStyle/>
          <a:p>
            <a:pPr algn="ctr"/>
            <a:r>
              <a:rPr lang="en-US" sz="4400" b="1" dirty="0">
                <a:solidFill>
                  <a:srgbClr val="FFFFFF"/>
                </a:solidFill>
                <a:effectLst>
                  <a:outerShdw blurRad="101600" dist="63500" dir="2700000" algn="tl" rotWithShape="0">
                    <a:prstClr val="black">
                      <a:alpha val="75000"/>
                    </a:prstClr>
                  </a:outerShdw>
                </a:effectLst>
                <a:ea typeface="+mj-ea"/>
                <a:cs typeface="Gill Sans MT"/>
              </a:rPr>
              <a:t>Web Browser Visualization</a:t>
            </a:r>
            <a:r>
              <a:rPr lang="en-US" sz="5600" b="1" dirty="0">
                <a:solidFill>
                  <a:srgbClr val="FFFFFF"/>
                </a:solidFill>
                <a:effectLst>
                  <a:outerShdw blurRad="101600" dist="63500" dir="2700000" algn="tl" rotWithShape="0">
                    <a:prstClr val="black">
                      <a:alpha val="75000"/>
                    </a:prstClr>
                  </a:outerShdw>
                </a:effectLst>
                <a:ea typeface="+mj-ea"/>
                <a:cs typeface="Gill Sans MT"/>
              </a:rPr>
              <a:t/>
            </a:r>
            <a:br>
              <a:rPr lang="en-US" sz="5600" b="1" dirty="0">
                <a:solidFill>
                  <a:srgbClr val="FFFFFF"/>
                </a:solidFill>
                <a:effectLst>
                  <a:outerShdw blurRad="101600" dist="63500" dir="2700000" algn="tl" rotWithShape="0">
                    <a:prstClr val="black">
                      <a:alpha val="75000"/>
                    </a:prstClr>
                  </a:outerShdw>
                </a:effectLst>
                <a:ea typeface="+mj-ea"/>
                <a:cs typeface="Gill Sans MT"/>
              </a:rPr>
            </a:br>
            <a:r>
              <a:rPr lang="en-US" sz="5600" b="1" dirty="0">
                <a:solidFill>
                  <a:srgbClr val="FFFFFF"/>
                </a:solidFill>
                <a:effectLst>
                  <a:outerShdw blurRad="101600" dist="63500" dir="2700000" algn="tl" rotWithShape="0">
                    <a:prstClr val="black">
                      <a:alpha val="75000"/>
                    </a:prstClr>
                  </a:outerShdw>
                </a:effectLst>
                <a:ea typeface="+mj-ea"/>
                <a:cs typeface="Gill Sans MT"/>
              </a:rPr>
              <a:t> PROCESS BOOK</a:t>
            </a:r>
            <a:endParaRPr lang="en-US" dirty="0"/>
          </a:p>
        </p:txBody>
      </p:sp>
    </p:spTree>
    <p:extLst>
      <p:ext uri="{BB962C8B-B14F-4D97-AF65-F5344CB8AC3E}">
        <p14:creationId xmlns:p14="http://schemas.microsoft.com/office/powerpoint/2010/main" val="1298700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Building a basic world map</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5" y="1308993"/>
            <a:ext cx="3637120" cy="3517007"/>
          </a:xfrm>
        </p:spPr>
        <p:txBody>
          <a:bodyPr>
            <a:normAutofit/>
          </a:bodyPr>
          <a:lstStyle/>
          <a:p>
            <a:r>
              <a:rPr lang="en-US" dirty="0" smtClean="0"/>
              <a:t>As with most of my projects, I always like starting with one of the key visualizations and then going on to work on my data.</a:t>
            </a:r>
          </a:p>
          <a:p>
            <a:r>
              <a:rPr lang="en-US" dirty="0" smtClean="0"/>
              <a:t>The key visualization in this project was to be the map of the world.</a:t>
            </a:r>
          </a:p>
          <a:p>
            <a:r>
              <a:rPr lang="en-US" dirty="0" smtClean="0"/>
              <a:t>To build the world map I used the d3 library.</a:t>
            </a:r>
          </a:p>
        </p:txBody>
      </p:sp>
      <p:pic>
        <p:nvPicPr>
          <p:cNvPr id="4" name="Picture 3" descr="Screen Shot 2014-04-10 at 10.40.44 PM.png"/>
          <p:cNvPicPr>
            <a:picLocks noChangeAspect="1"/>
          </p:cNvPicPr>
          <p:nvPr/>
        </p:nvPicPr>
        <p:blipFill rotWithShape="1">
          <a:blip r:embed="rId2">
            <a:extLst>
              <a:ext uri="{28A0092B-C50C-407E-A947-70E740481C1C}">
                <a14:useLocalDpi xmlns:a14="http://schemas.microsoft.com/office/drawing/2010/main" val="0"/>
              </a:ext>
            </a:extLst>
          </a:blip>
          <a:srcRect l="3517" r="2002" b="15449"/>
          <a:stretch/>
        </p:blipFill>
        <p:spPr>
          <a:xfrm>
            <a:off x="4030458" y="1278566"/>
            <a:ext cx="4746652" cy="3222878"/>
          </a:xfrm>
          <a:prstGeom prst="rect">
            <a:avLst/>
          </a:prstGeom>
        </p:spPr>
      </p:pic>
      <p:sp>
        <p:nvSpPr>
          <p:cNvPr id="5" name="Content Placeholder 2"/>
          <p:cNvSpPr txBox="1">
            <a:spLocks/>
          </p:cNvSpPr>
          <p:nvPr/>
        </p:nvSpPr>
        <p:spPr>
          <a:xfrm>
            <a:off x="356324" y="4503232"/>
            <a:ext cx="8101875" cy="2058435"/>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t>From previous projects I had also scraped and collected data on the top 100 cities in the world and so I decided to plot these in case I could find some data on these cities.</a:t>
            </a:r>
          </a:p>
          <a:p>
            <a:pPr marL="68580" indent="0">
              <a:buFont typeface="Wingdings 3" pitchFamily="18" charset="2"/>
              <a:buNone/>
            </a:pPr>
            <a:endParaRPr lang="en-US" dirty="0" smtClean="0"/>
          </a:p>
        </p:txBody>
      </p:sp>
    </p:spTree>
    <p:extLst>
      <p:ext uri="{BB962C8B-B14F-4D97-AF65-F5344CB8AC3E}">
        <p14:creationId xmlns:p14="http://schemas.microsoft.com/office/powerpoint/2010/main" val="70591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Data cleaning overview</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101875" cy="3517007"/>
          </a:xfrm>
        </p:spPr>
        <p:txBody>
          <a:bodyPr>
            <a:normAutofit/>
          </a:bodyPr>
          <a:lstStyle/>
          <a:p>
            <a:r>
              <a:rPr lang="en-US" dirty="0" smtClean="0"/>
              <a:t>Actual values associated with each web browser were converted fro strings to floats and then passed through a percentages function to ensure we had valid data that added up to 100%.</a:t>
            </a:r>
          </a:p>
          <a:p>
            <a:r>
              <a:rPr lang="en-US" dirty="0" smtClean="0"/>
              <a:t>Countries that had no data were given a value of 0, and category of None so be colored accordingly in the map.</a:t>
            </a:r>
          </a:p>
        </p:txBody>
      </p:sp>
    </p:spTree>
    <p:extLst>
      <p:ext uri="{BB962C8B-B14F-4D97-AF65-F5344CB8AC3E}">
        <p14:creationId xmlns:p14="http://schemas.microsoft.com/office/powerpoint/2010/main" val="114487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50800" dist="38100" dir="10800000" algn="r" rotWithShape="0">
                    <a:prstClr val="black">
                      <a:alpha val="40000"/>
                    </a:prstClr>
                  </a:outerShdw>
                </a:effectLst>
              </a:rPr>
              <a:t>Data Aggregation &amp; Wrangling</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101875" cy="3517007"/>
          </a:xfrm>
        </p:spPr>
        <p:txBody>
          <a:bodyPr>
            <a:normAutofit/>
          </a:bodyPr>
          <a:lstStyle/>
          <a:p>
            <a:r>
              <a:rPr lang="en-US" dirty="0" smtClean="0"/>
              <a:t>Challenges:</a:t>
            </a:r>
          </a:p>
          <a:p>
            <a:pPr lvl="1"/>
            <a:r>
              <a:rPr lang="en-US" dirty="0" smtClean="0"/>
              <a:t>The way in which </a:t>
            </a:r>
            <a:r>
              <a:rPr lang="en-US" dirty="0" err="1" smtClean="0"/>
              <a:t>StatCounter</a:t>
            </a:r>
            <a:r>
              <a:rPr lang="en-US" dirty="0" smtClean="0"/>
              <a:t> labeled their countries did not always match the way in which the JSON filed I used to create my map labeled the countries (i.e. United States vs. United States of  America).</a:t>
            </a:r>
          </a:p>
          <a:p>
            <a:pPr lvl="1"/>
            <a:r>
              <a:rPr lang="en-US" dirty="0" smtClean="0"/>
              <a:t>Different minor web browsers appear each year, so the categories in one date won’t match the categories in another date.</a:t>
            </a:r>
          </a:p>
          <a:p>
            <a:pPr lvl="1"/>
            <a:r>
              <a:rPr lang="en-US" dirty="0" smtClean="0"/>
              <a:t>Some countries have no data</a:t>
            </a:r>
          </a:p>
          <a:p>
            <a:pPr lvl="1"/>
            <a:r>
              <a:rPr lang="en-US" dirty="0" smtClean="0"/>
              <a:t>The CSV file doesn’t include an aggregation of the entire World’s usage of web browsers for each date</a:t>
            </a:r>
          </a:p>
          <a:p>
            <a:pPr lvl="1"/>
            <a:r>
              <a:rPr lang="en-US" dirty="0" smtClean="0"/>
              <a:t>Objects cannot be sorted by values, but I needed a way to identify the Web Browsers in ascending order</a:t>
            </a:r>
          </a:p>
          <a:p>
            <a:pPr lvl="1"/>
            <a:endParaRPr lang="en-US" dirty="0" smtClean="0"/>
          </a:p>
          <a:p>
            <a:pPr lvl="1"/>
            <a:endParaRPr lang="en-US" dirty="0" smtClean="0"/>
          </a:p>
        </p:txBody>
      </p:sp>
    </p:spTree>
    <p:extLst>
      <p:ext uri="{BB962C8B-B14F-4D97-AF65-F5344CB8AC3E}">
        <p14:creationId xmlns:p14="http://schemas.microsoft.com/office/powerpoint/2010/main" val="135101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50800" dist="38100" dir="10800000" algn="r" rotWithShape="0">
                    <a:prstClr val="black">
                      <a:alpha val="40000"/>
                    </a:prstClr>
                  </a:outerShdw>
                </a:effectLst>
              </a:rPr>
              <a:t>Data Aggregation &amp; Wrangling</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101875" cy="4166118"/>
          </a:xfrm>
        </p:spPr>
        <p:txBody>
          <a:bodyPr>
            <a:normAutofit/>
          </a:bodyPr>
          <a:lstStyle/>
          <a:p>
            <a:r>
              <a:rPr lang="en-US" dirty="0" smtClean="0"/>
              <a:t>Solutions:</a:t>
            </a:r>
          </a:p>
          <a:p>
            <a:pPr lvl="1"/>
            <a:r>
              <a:rPr lang="en-US" dirty="0" smtClean="0"/>
              <a:t>To match the country names I had to write some script to parse through the country names in the CSV file match individual words within the country name (</a:t>
            </a:r>
            <a:r>
              <a:rPr lang="en-US" dirty="0" err="1" smtClean="0"/>
              <a:t>excludingwords</a:t>
            </a:r>
            <a:r>
              <a:rPr lang="en-US" dirty="0" smtClean="0"/>
              <a:t> such as “the” “of” “Republic” “Democrat” which are included in various country names). Thus my script would match United States and United States of America, in similarly match “Bolivia, Republic of” with “Bolivia”.</a:t>
            </a:r>
          </a:p>
          <a:p>
            <a:pPr lvl="1"/>
            <a:r>
              <a:rPr lang="en-US" dirty="0" smtClean="0"/>
              <a:t>To resolve the different categories issue, I decided to create two categories that would serve as aggregators: “Mobile” &amp; “Other”.</a:t>
            </a:r>
          </a:p>
          <a:p>
            <a:pPr lvl="2"/>
            <a:r>
              <a:rPr lang="en-US" dirty="0" smtClean="0"/>
              <a:t>Not being able to display what categories are within the “Other” categories was something I debated about for a while.</a:t>
            </a:r>
          </a:p>
          <a:p>
            <a:pPr lvl="2"/>
            <a:r>
              <a:rPr lang="en-US" dirty="0" smtClean="0"/>
              <a:t>I also combined </a:t>
            </a:r>
            <a:r>
              <a:rPr lang="en-US" dirty="0" err="1" smtClean="0"/>
              <a:t>IEMobile</a:t>
            </a:r>
            <a:r>
              <a:rPr lang="en-US" dirty="0" smtClean="0"/>
              <a:t> with IE, Firefox with Mozilla, </a:t>
            </a:r>
            <a:r>
              <a:rPr lang="en-US" dirty="0" err="1" smtClean="0"/>
              <a:t>Ipod</a:t>
            </a:r>
            <a:r>
              <a:rPr lang="en-US" dirty="0" smtClean="0"/>
              <a:t>/</a:t>
            </a:r>
            <a:r>
              <a:rPr lang="en-US" dirty="0" err="1" smtClean="0"/>
              <a:t>Itouch</a:t>
            </a:r>
            <a:r>
              <a:rPr lang="en-US" dirty="0" smtClean="0"/>
              <a:t> with Safari.</a:t>
            </a:r>
          </a:p>
          <a:p>
            <a:pPr lvl="1"/>
            <a:r>
              <a:rPr lang="en-US" dirty="0" smtClean="0"/>
              <a:t>To gather “ World Data” I iterated through all of the data and aggregated values, and then scaled them down using a percentages function I wrote.</a:t>
            </a:r>
          </a:p>
          <a:p>
            <a:pPr lvl="1"/>
            <a:endParaRPr lang="en-US" dirty="0" smtClean="0"/>
          </a:p>
        </p:txBody>
      </p:sp>
    </p:spTree>
    <p:extLst>
      <p:ext uri="{BB962C8B-B14F-4D97-AF65-F5344CB8AC3E}">
        <p14:creationId xmlns:p14="http://schemas.microsoft.com/office/powerpoint/2010/main" val="418517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50800" dist="38100" dir="10800000" algn="r" rotWithShape="0">
                    <a:prstClr val="black">
                      <a:alpha val="40000"/>
                    </a:prstClr>
                  </a:outerShdw>
                </a:effectLst>
              </a:rPr>
              <a:t>Data Aggregation &amp; Wrangling</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101875" cy="3926229"/>
          </a:xfrm>
        </p:spPr>
        <p:txBody>
          <a:bodyPr>
            <a:normAutofit/>
          </a:bodyPr>
          <a:lstStyle/>
          <a:p>
            <a:r>
              <a:rPr lang="en-US" dirty="0" smtClean="0"/>
              <a:t>Solutions:</a:t>
            </a:r>
          </a:p>
          <a:p>
            <a:pPr lvl="1"/>
            <a:r>
              <a:rPr lang="en-US" dirty="0" smtClean="0"/>
              <a:t>To resolve the issue of not being able to sort objects by value, I decided to import the </a:t>
            </a:r>
            <a:r>
              <a:rPr lang="en-US" dirty="0" err="1" smtClean="0"/>
              <a:t>Underscore.js</a:t>
            </a:r>
            <a:r>
              <a:rPr lang="en-US" dirty="0" smtClean="0"/>
              <a:t> library and convert the key value pairs into a lists of lists. I then sorted this lists of lists, identified the 1</a:t>
            </a:r>
            <a:r>
              <a:rPr lang="en-US" baseline="30000" dirty="0" smtClean="0"/>
              <a:t>st</a:t>
            </a:r>
            <a:r>
              <a:rPr lang="en-US" dirty="0" smtClean="0"/>
              <a:t>, 2</a:t>
            </a:r>
            <a:r>
              <a:rPr lang="en-US" baseline="30000" dirty="0" smtClean="0"/>
              <a:t>nd</a:t>
            </a:r>
            <a:r>
              <a:rPr lang="en-US" dirty="0" smtClean="0"/>
              <a:t>, and 3</a:t>
            </a:r>
            <a:r>
              <a:rPr lang="en-US" baseline="30000" dirty="0" smtClean="0"/>
              <a:t>rd</a:t>
            </a:r>
            <a:r>
              <a:rPr lang="en-US" dirty="0" smtClean="0"/>
              <a:t> most used web browser, added it to the </a:t>
            </a:r>
            <a:r>
              <a:rPr lang="en-US" dirty="0" err="1" smtClean="0"/>
              <a:t>JavsScript</a:t>
            </a:r>
            <a:r>
              <a:rPr lang="en-US" dirty="0" smtClean="0"/>
              <a:t> object I was creating and then converted the lists of lists back into a JavaScript object to be combined with the rankings object.</a:t>
            </a:r>
          </a:p>
          <a:p>
            <a:endParaRPr lang="en-US" dirty="0"/>
          </a:p>
          <a:p>
            <a:r>
              <a:rPr lang="en-US" dirty="0" smtClean="0"/>
              <a:t>Overview:</a:t>
            </a:r>
          </a:p>
          <a:p>
            <a:pPr lvl="1"/>
            <a:r>
              <a:rPr lang="en-US" dirty="0" smtClean="0"/>
              <a:t>All of the data for countries provided by the CSV file was matched with the data provided by the JSON file used to create the map. Categories were then calculated. Values we’re then scaled to add up to 1 (percentages). The object was sorted to include the top three ranked Web Browsers.</a:t>
            </a:r>
          </a:p>
        </p:txBody>
      </p:sp>
    </p:spTree>
    <p:extLst>
      <p:ext uri="{BB962C8B-B14F-4D97-AF65-F5344CB8AC3E}">
        <p14:creationId xmlns:p14="http://schemas.microsoft.com/office/powerpoint/2010/main" val="3066693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68" y="3258044"/>
            <a:ext cx="7581901" cy="1180875"/>
          </a:xfrm>
        </p:spPr>
        <p:txBody>
          <a:bodyPr/>
          <a:lstStyle/>
          <a:p>
            <a:pPr algn="l"/>
            <a:r>
              <a:rPr lang="en-US" b="1" dirty="0" smtClean="0">
                <a:effectLst>
                  <a:outerShdw blurRad="50800" dist="38100" dir="13500000" algn="br" rotWithShape="0">
                    <a:prstClr val="black">
                      <a:alpha val="40000"/>
                    </a:prstClr>
                  </a:outerShdw>
                </a:effectLst>
                <a:latin typeface="Gill Sans MT"/>
                <a:cs typeface="Gill Sans MT"/>
              </a:rPr>
              <a:t>Next STEPS</a:t>
            </a:r>
            <a:endParaRPr lang="en-US" b="1" dirty="0">
              <a:effectLst>
                <a:outerShdw blurRad="50800" dist="38100" dir="13500000" algn="br" rotWithShape="0">
                  <a:prstClr val="black">
                    <a:alpha val="40000"/>
                  </a:prstClr>
                </a:outerShdw>
              </a:effectLst>
              <a:latin typeface="Gill Sans MT"/>
              <a:cs typeface="Gill Sans MT"/>
            </a:endParaRPr>
          </a:p>
        </p:txBody>
      </p:sp>
      <p:sp>
        <p:nvSpPr>
          <p:cNvPr id="6" name="Content Placeholder 2"/>
          <p:cNvSpPr>
            <a:spLocks noGrp="1"/>
          </p:cNvSpPr>
          <p:nvPr>
            <p:ph idx="1"/>
          </p:nvPr>
        </p:nvSpPr>
        <p:spPr>
          <a:xfrm>
            <a:off x="338468" y="4227225"/>
            <a:ext cx="7994115" cy="802674"/>
          </a:xfrm>
        </p:spPr>
        <p:txBody>
          <a:bodyPr>
            <a:normAutofit/>
          </a:bodyPr>
          <a:lstStyle/>
          <a:p>
            <a:pPr marL="0" indent="0">
              <a:buNone/>
            </a:pPr>
            <a:r>
              <a:rPr lang="en-US" dirty="0" smtClean="0"/>
              <a:t>Main Visualization, Side Visualizations, User Interaction</a:t>
            </a:r>
            <a:endParaRPr lang="en-US" dirty="0"/>
          </a:p>
        </p:txBody>
      </p:sp>
      <p:sp>
        <p:nvSpPr>
          <p:cNvPr id="8" name="TextBox 7"/>
          <p:cNvSpPr txBox="1"/>
          <p:nvPr/>
        </p:nvSpPr>
        <p:spPr>
          <a:xfrm>
            <a:off x="8608193" y="6650716"/>
            <a:ext cx="184666" cy="369332"/>
          </a:xfrm>
          <a:prstGeom prst="rect">
            <a:avLst/>
          </a:prstGeom>
          <a:noFill/>
        </p:spPr>
        <p:txBody>
          <a:bodyPr wrap="none" rtlCol="0">
            <a:spAutoFit/>
          </a:bodyPr>
          <a:lstStyle/>
          <a:p>
            <a:endParaRPr lang="en-US" dirty="0"/>
          </a:p>
        </p:txBody>
      </p:sp>
      <p:sp>
        <p:nvSpPr>
          <p:cNvPr id="9" name="TextBox 8"/>
          <p:cNvSpPr txBox="1"/>
          <p:nvPr/>
        </p:nvSpPr>
        <p:spPr>
          <a:xfrm>
            <a:off x="7849684" y="65801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072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effectLst>
                  <a:outerShdw blurRad="50800" dist="38100" dir="10800000" algn="r" rotWithShape="0">
                    <a:prstClr val="black">
                      <a:alpha val="40000"/>
                    </a:prstClr>
                  </a:outerShdw>
                </a:effectLst>
              </a:rPr>
              <a:t>chloropleth</a:t>
            </a:r>
            <a:r>
              <a:rPr lang="en-US" b="1" dirty="0">
                <a:effectLst>
                  <a:outerShdw blurRad="50800" dist="38100" dir="10800000" algn="r" rotWithShape="0">
                    <a:prstClr val="black">
                      <a:alpha val="40000"/>
                    </a:prstClr>
                  </a:outerShdw>
                </a:effectLst>
              </a:rPr>
              <a:t> </a:t>
            </a:r>
            <a:r>
              <a:rPr lang="en-US" b="1" dirty="0" smtClean="0">
                <a:effectLst>
                  <a:outerShdw blurRad="50800" dist="38100" dir="10800000" algn="r" rotWithShape="0">
                    <a:prstClr val="black">
                      <a:alpha val="40000"/>
                    </a:prstClr>
                  </a:outerShdw>
                </a:effectLst>
              </a:rPr>
              <a:t>map struggles</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311451" cy="4166118"/>
          </a:xfrm>
        </p:spPr>
        <p:txBody>
          <a:bodyPr>
            <a:normAutofit/>
          </a:bodyPr>
          <a:lstStyle/>
          <a:p>
            <a:r>
              <a:rPr lang="en-US" dirty="0" smtClean="0"/>
              <a:t>One of the challenges that I faced while conceptualizing the </a:t>
            </a:r>
            <a:r>
              <a:rPr lang="en-US" dirty="0" err="1" smtClean="0"/>
              <a:t>chloropleth</a:t>
            </a:r>
            <a:r>
              <a:rPr lang="en-US" dirty="0" smtClean="0"/>
              <a:t> map toward the beginning of the project was how I was going to keep track of all the different colors and the gradient of colors these countries would reflect. Furthermore, when it came time to building the legend I was unsure of how to reflect that all shades of blue for example were IE. </a:t>
            </a:r>
            <a:endParaRPr lang="en-US" dirty="0" smtClean="0"/>
          </a:p>
          <a:p>
            <a:r>
              <a:rPr lang="en-US" dirty="0" smtClean="0"/>
              <a:t>I started by coloring the map in a basic way.</a:t>
            </a:r>
          </a:p>
          <a:p>
            <a:r>
              <a:rPr lang="en-US" dirty="0" smtClean="0"/>
              <a:t>Then, to </a:t>
            </a:r>
            <a:r>
              <a:rPr lang="en-US" dirty="0"/>
              <a:t>solve this problem I ended up using the </a:t>
            </a:r>
            <a:r>
              <a:rPr lang="en-US" dirty="0" err="1"/>
              <a:t>colorBrewster.js</a:t>
            </a:r>
            <a:r>
              <a:rPr lang="en-US" dirty="0"/>
              <a:t> library and build a scale for of each the categories in the respectively chosen color. Then I made an object where the keys were the categories and the values were one color which I selected from the gradient of colors each category was represented by</a:t>
            </a:r>
          </a:p>
          <a:p>
            <a:endParaRPr lang="en-US" dirty="0"/>
          </a:p>
        </p:txBody>
      </p:sp>
    </p:spTree>
    <p:extLst>
      <p:ext uri="{BB962C8B-B14F-4D97-AF65-F5344CB8AC3E}">
        <p14:creationId xmlns:p14="http://schemas.microsoft.com/office/powerpoint/2010/main" val="162024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effectLst>
                  <a:outerShdw blurRad="50800" dist="38100" dir="10800000" algn="r" rotWithShape="0">
                    <a:prstClr val="black">
                      <a:alpha val="40000"/>
                    </a:prstClr>
                  </a:outerShdw>
                </a:effectLst>
              </a:rPr>
              <a:t>chloropleth</a:t>
            </a:r>
            <a:r>
              <a:rPr lang="en-US" b="1" dirty="0">
                <a:effectLst>
                  <a:outerShdw blurRad="50800" dist="38100" dir="10800000" algn="r" rotWithShape="0">
                    <a:prstClr val="black">
                      <a:alpha val="40000"/>
                    </a:prstClr>
                  </a:outerShdw>
                </a:effectLst>
              </a:rPr>
              <a:t> </a:t>
            </a:r>
            <a:r>
              <a:rPr lang="en-US" b="1" dirty="0" smtClean="0">
                <a:effectLst>
                  <a:outerShdw blurRad="50800" dist="38100" dir="10800000" algn="r" rotWithShape="0">
                    <a:prstClr val="black">
                      <a:alpha val="40000"/>
                    </a:prstClr>
                  </a:outerShdw>
                </a:effectLst>
              </a:rPr>
              <a:t>map</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4"/>
            <a:ext cx="8101875" cy="538192"/>
          </a:xfrm>
        </p:spPr>
        <p:txBody>
          <a:bodyPr>
            <a:normAutofit fontScale="85000" lnSpcReduction="20000"/>
          </a:bodyPr>
          <a:lstStyle/>
          <a:p>
            <a:r>
              <a:rPr lang="en-US" dirty="0" smtClean="0"/>
              <a:t>After tweaking the colors here and there, and making sure the scales were easy distinguish, I had my map ready:</a:t>
            </a:r>
          </a:p>
        </p:txBody>
      </p:sp>
      <p:pic>
        <p:nvPicPr>
          <p:cNvPr id="4" name="Picture 3" descr="Screen Shot 2014-05-16 at 5.23.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354" y="3551394"/>
            <a:ext cx="4358967" cy="2834852"/>
          </a:xfrm>
          <a:prstGeom prst="rect">
            <a:avLst/>
          </a:prstGeom>
        </p:spPr>
      </p:pic>
      <p:sp>
        <p:nvSpPr>
          <p:cNvPr id="5" name="Content Placeholder 2"/>
          <p:cNvSpPr txBox="1">
            <a:spLocks/>
          </p:cNvSpPr>
          <p:nvPr/>
        </p:nvSpPr>
        <p:spPr>
          <a:xfrm>
            <a:off x="508724" y="2051046"/>
            <a:ext cx="7715585" cy="514030"/>
          </a:xfrm>
          <a:prstGeom prst="rect">
            <a:avLst/>
          </a:prstGeom>
        </p:spPr>
        <p:txBody>
          <a:bodyPr vert="horz" lIns="0" tIns="45720" rIns="0" bIns="45720" rtlCol="0">
            <a:normAutofit fontScale="85000" lnSpcReduction="20000"/>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t>At this point I could definitely see some trends but I held off from analyzing the visualization until I could build more material to analyze with</a:t>
            </a:r>
          </a:p>
        </p:txBody>
      </p:sp>
      <p:pic>
        <p:nvPicPr>
          <p:cNvPr id="7" name="Picture 6" descr="Screen Shot 2014-05-18 at 12.34.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40" y="3516046"/>
            <a:ext cx="4451350" cy="2870200"/>
          </a:xfrm>
          <a:prstGeom prst="rect">
            <a:avLst/>
          </a:prstGeom>
        </p:spPr>
      </p:pic>
      <p:sp>
        <p:nvSpPr>
          <p:cNvPr id="8" name="Content Placeholder 2"/>
          <p:cNvSpPr txBox="1">
            <a:spLocks/>
          </p:cNvSpPr>
          <p:nvPr/>
        </p:nvSpPr>
        <p:spPr>
          <a:xfrm>
            <a:off x="864562" y="2987196"/>
            <a:ext cx="2894390" cy="514030"/>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t>INITIAL COLORING</a:t>
            </a:r>
            <a:endParaRPr lang="en-US" dirty="0" smtClean="0"/>
          </a:p>
        </p:txBody>
      </p:sp>
      <p:sp>
        <p:nvSpPr>
          <p:cNvPr id="9" name="Content Placeholder 2"/>
          <p:cNvSpPr txBox="1">
            <a:spLocks/>
          </p:cNvSpPr>
          <p:nvPr/>
        </p:nvSpPr>
        <p:spPr>
          <a:xfrm>
            <a:off x="5545663" y="2987196"/>
            <a:ext cx="2463514" cy="514030"/>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t>FINAL COLORING</a:t>
            </a:r>
            <a:endParaRPr lang="en-US" dirty="0" smtClean="0"/>
          </a:p>
        </p:txBody>
      </p:sp>
    </p:spTree>
    <p:extLst>
      <p:ext uri="{BB962C8B-B14F-4D97-AF65-F5344CB8AC3E}">
        <p14:creationId xmlns:p14="http://schemas.microsoft.com/office/powerpoint/2010/main" val="208055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Side visualizations</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5" y="1308993"/>
            <a:ext cx="4201564" cy="4166118"/>
          </a:xfrm>
        </p:spPr>
        <p:txBody>
          <a:bodyPr>
            <a:normAutofit fontScale="92500" lnSpcReduction="20000"/>
          </a:bodyPr>
          <a:lstStyle/>
          <a:p>
            <a:r>
              <a:rPr lang="en-US" dirty="0" smtClean="0"/>
              <a:t>Pie Chart</a:t>
            </a:r>
          </a:p>
          <a:p>
            <a:pPr lvl="1"/>
            <a:r>
              <a:rPr lang="en-US" dirty="0" smtClean="0"/>
              <a:t>In thinking about the side visualizations, the first visualization that came to mind was a Pie Chart. A pier chart allows users to see the way in which a lot of bits and pieces effectively add up to one complete thing. This was thus an effective way to really show some Web Browsers compare to other web browsers.</a:t>
            </a:r>
          </a:p>
          <a:p>
            <a:pPr lvl="1"/>
            <a:r>
              <a:rPr lang="en-US" dirty="0" smtClean="0"/>
              <a:t>In building the pie chart, one of the challenges I faced was formatting the labels. I had experience calculating the </a:t>
            </a:r>
            <a:r>
              <a:rPr lang="en-US" dirty="0" err="1" smtClean="0"/>
              <a:t>hypotenues</a:t>
            </a:r>
            <a:r>
              <a:rPr lang="en-US" dirty="0" smtClean="0"/>
              <a:t> of each slide to position the labels at the edge of the slice, but I had not dealt with data where there are always really small slices. To solve this issue I removed the data where the percentage value was 0, and then wrote a function that kept track of the X and Y coordinate of each label and if any of the labels overlapped with the previous label, I moved them up by some value.</a:t>
            </a:r>
          </a:p>
          <a:p>
            <a:pPr lvl="1"/>
            <a:endParaRPr lang="en-US" dirty="0" smtClean="0"/>
          </a:p>
          <a:p>
            <a:endParaRPr lang="en-US" dirty="0" smtClean="0"/>
          </a:p>
        </p:txBody>
      </p:sp>
      <p:pic>
        <p:nvPicPr>
          <p:cNvPr id="4" name="Picture 3" descr="Screen Shot 2014-05-16 at 5.37.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333" y="1613533"/>
            <a:ext cx="3725333" cy="3607578"/>
          </a:xfrm>
          <a:prstGeom prst="rect">
            <a:avLst/>
          </a:prstGeom>
        </p:spPr>
      </p:pic>
    </p:spTree>
    <p:extLst>
      <p:ext uri="{BB962C8B-B14F-4D97-AF65-F5344CB8AC3E}">
        <p14:creationId xmlns:p14="http://schemas.microsoft.com/office/powerpoint/2010/main" val="161168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Side visualizations</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5" y="1308993"/>
            <a:ext cx="4568453" cy="4166118"/>
          </a:xfrm>
        </p:spPr>
        <p:txBody>
          <a:bodyPr>
            <a:normAutofit/>
          </a:bodyPr>
          <a:lstStyle/>
          <a:p>
            <a:r>
              <a:rPr lang="en-US" dirty="0" smtClean="0"/>
              <a:t>Double Bar Chart</a:t>
            </a:r>
          </a:p>
          <a:p>
            <a:pPr lvl="1"/>
            <a:r>
              <a:rPr lang="en-US" dirty="0" smtClean="0"/>
              <a:t>While the Pie chart gave users the ability to compare different web browser usage within one country, it didn’t allow them to compare the country to the entire world, or to other countries for that matter which is something I wanted to go back to include.</a:t>
            </a:r>
          </a:p>
          <a:p>
            <a:pPr lvl="1"/>
            <a:r>
              <a:rPr lang="en-US" dirty="0" smtClean="0"/>
              <a:t>In thinking about a visualization that could do this, I thought a Bar Chart would be effective. I have experience building bar charts and believe they accurately represent the differences between two separate data sets.</a:t>
            </a:r>
          </a:p>
          <a:p>
            <a:pPr lvl="1"/>
            <a:r>
              <a:rPr lang="en-US" dirty="0" smtClean="0"/>
              <a:t>I face relatively few challenges in making the bar chart.</a:t>
            </a:r>
          </a:p>
          <a:p>
            <a:pPr lvl="1"/>
            <a:endParaRPr lang="en-US" dirty="0" smtClean="0"/>
          </a:p>
          <a:p>
            <a:endParaRPr lang="en-US" dirty="0" smtClean="0"/>
          </a:p>
        </p:txBody>
      </p:sp>
      <p:pic>
        <p:nvPicPr>
          <p:cNvPr id="4" name="Picture 3" descr="Screen Shot 2014-05-16 at 5.37.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122" y="1873438"/>
            <a:ext cx="3826579" cy="3009006"/>
          </a:xfrm>
          <a:prstGeom prst="rect">
            <a:avLst/>
          </a:prstGeom>
        </p:spPr>
      </p:pic>
    </p:spTree>
    <p:extLst>
      <p:ext uri="{BB962C8B-B14F-4D97-AF65-F5344CB8AC3E}">
        <p14:creationId xmlns:p14="http://schemas.microsoft.com/office/powerpoint/2010/main" val="299545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dir="10800000" algn="r" rotWithShape="0">
                    <a:prstClr val="black">
                      <a:alpha val="40000"/>
                    </a:prstClr>
                  </a:outerShdw>
                </a:effectLst>
              </a:rPr>
              <a:t>Introduction</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70435" y="1464215"/>
            <a:ext cx="8325957" cy="4904243"/>
          </a:xfrm>
        </p:spPr>
        <p:txBody>
          <a:bodyPr>
            <a:normAutofit/>
          </a:bodyPr>
          <a:lstStyle/>
          <a:p>
            <a:r>
              <a:rPr lang="en-US" dirty="0" smtClean="0"/>
              <a:t>This project analyzes web browser usage across the world through a variety of carefully selected visualizations. Within my project, I provide web browser data on each country for the past 4 years. </a:t>
            </a:r>
          </a:p>
          <a:p>
            <a:r>
              <a:rPr lang="en-US" dirty="0" smtClean="0"/>
              <a:t>The user can select what information they want the map to display in terms of date and coloring. They can also choose to see specific information about the breakdown of web browser usage in a country with either a pie chart or a bar chart</a:t>
            </a:r>
          </a:p>
          <a:p>
            <a:r>
              <a:rPr lang="en-US" dirty="0" smtClean="0"/>
              <a:t>The user can also choose to plot the entire history of browser usage for a particular country.</a:t>
            </a:r>
          </a:p>
          <a:p>
            <a:r>
              <a:rPr lang="en-US" dirty="0" smtClean="0"/>
              <a:t>Finally, the user can choose to see the map change dynamically annually, bi-annually, or monthly.</a:t>
            </a:r>
            <a:endParaRPr lang="en-US" dirty="0"/>
          </a:p>
        </p:txBody>
      </p:sp>
    </p:spTree>
    <p:extLst>
      <p:ext uri="{BB962C8B-B14F-4D97-AF65-F5344CB8AC3E}">
        <p14:creationId xmlns:p14="http://schemas.microsoft.com/office/powerpoint/2010/main" val="576606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User INTERACTION</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101875" cy="4166118"/>
          </a:xfrm>
        </p:spPr>
        <p:txBody>
          <a:bodyPr>
            <a:normAutofit fontScale="85000" lnSpcReduction="10000"/>
          </a:bodyPr>
          <a:lstStyle/>
          <a:p>
            <a:r>
              <a:rPr lang="en-US" dirty="0" smtClean="0"/>
              <a:t>I wanted to give the user the ability to change what information they were looking at dynamically.</a:t>
            </a:r>
          </a:p>
          <a:p>
            <a:r>
              <a:rPr lang="en-US" dirty="0" smtClean="0"/>
              <a:t>To do this I decided to include buttons so they could alternate between the pie chart and the bar chart. I think this was a wise choice since seeing both at once is (1) overwhelming and (2) somewhat repetitive.</a:t>
            </a:r>
          </a:p>
          <a:p>
            <a:r>
              <a:rPr lang="en-US" dirty="0" smtClean="0"/>
              <a:t>I also decided to add a drop down menu that included the name of all the countries so users could dynamically change the information displayed by the bar chart / pie chart.</a:t>
            </a:r>
          </a:p>
          <a:p>
            <a:r>
              <a:rPr lang="en-US" dirty="0" smtClean="0"/>
              <a:t>I made it so the bar chart and pie chart would update dynamically on </a:t>
            </a:r>
            <a:r>
              <a:rPr lang="en-US" dirty="0" err="1"/>
              <a:t>m</a:t>
            </a:r>
            <a:r>
              <a:rPr lang="en-US" dirty="0" err="1" smtClean="0"/>
              <a:t>ouseover</a:t>
            </a:r>
            <a:r>
              <a:rPr lang="en-US" dirty="0" smtClean="0"/>
              <a:t>. This decision was troubling since </a:t>
            </a:r>
            <a:r>
              <a:rPr lang="en-US" dirty="0" err="1" smtClean="0"/>
              <a:t>mouseover</a:t>
            </a:r>
            <a:r>
              <a:rPr lang="en-US" dirty="0" smtClean="0"/>
              <a:t> changes are sometimes too quick and can cause users to switch the information </a:t>
            </a:r>
            <a:r>
              <a:rPr lang="en-US" dirty="0" err="1" smtClean="0"/>
              <a:t>dispalyed</a:t>
            </a:r>
            <a:r>
              <a:rPr lang="en-US" dirty="0" smtClean="0"/>
              <a:t> accidently. Thus I later considered changing it to be an on click changing.</a:t>
            </a:r>
          </a:p>
          <a:p>
            <a:r>
              <a:rPr lang="en-US" dirty="0" smtClean="0"/>
              <a:t>Another drop down menu was then added so users could switch how they wanted to color the map (by 1</a:t>
            </a:r>
            <a:r>
              <a:rPr lang="en-US" baseline="30000" dirty="0" smtClean="0"/>
              <a:t>st</a:t>
            </a:r>
            <a:r>
              <a:rPr lang="en-US" dirty="0" smtClean="0"/>
              <a:t>, 2</a:t>
            </a:r>
            <a:r>
              <a:rPr lang="en-US" baseline="30000" dirty="0" smtClean="0"/>
              <a:t>nd</a:t>
            </a:r>
            <a:r>
              <a:rPr lang="en-US" dirty="0" smtClean="0"/>
              <a:t>, or 3</a:t>
            </a:r>
            <a:r>
              <a:rPr lang="en-US" baseline="30000" dirty="0" smtClean="0"/>
              <a:t>rd</a:t>
            </a:r>
            <a:r>
              <a:rPr lang="en-US" dirty="0" smtClean="0"/>
              <a:t> most used Web Browser)/</a:t>
            </a:r>
          </a:p>
          <a:p>
            <a:r>
              <a:rPr lang="en-US" dirty="0" smtClean="0"/>
              <a:t>Finally, on click of an country, I added a zoom so users could get a closer look of the country they’re analyzing.</a:t>
            </a:r>
          </a:p>
          <a:p>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309557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User INTERACTION</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101875" cy="4166118"/>
          </a:xfrm>
        </p:spPr>
        <p:txBody>
          <a:bodyPr>
            <a:normAutofit/>
          </a:bodyPr>
          <a:lstStyle/>
          <a:p>
            <a:endParaRPr lang="en-US" dirty="0" smtClean="0"/>
          </a:p>
          <a:p>
            <a:pPr lvl="1"/>
            <a:endParaRPr lang="en-US" dirty="0" smtClean="0"/>
          </a:p>
          <a:p>
            <a:endParaRPr lang="en-US" dirty="0" smtClean="0"/>
          </a:p>
        </p:txBody>
      </p:sp>
      <p:pic>
        <p:nvPicPr>
          <p:cNvPr id="6" name="Picture 5" descr="Screen Shot 2014-05-16 at 5.37.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839" y="1240850"/>
            <a:ext cx="2797273" cy="1939956"/>
          </a:xfrm>
          <a:prstGeom prst="rect">
            <a:avLst/>
          </a:prstGeom>
        </p:spPr>
      </p:pic>
      <p:pic>
        <p:nvPicPr>
          <p:cNvPr id="7" name="Picture 6" descr="Screen Shot 2014-05-16 at 5.39.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24" y="3721994"/>
            <a:ext cx="2508729" cy="1630674"/>
          </a:xfrm>
          <a:prstGeom prst="rect">
            <a:avLst/>
          </a:prstGeom>
        </p:spPr>
      </p:pic>
      <p:pic>
        <p:nvPicPr>
          <p:cNvPr id="8" name="Picture 7" descr="Screen Shot 2014-05-16 at 5.40.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110" y="3673461"/>
            <a:ext cx="2508729" cy="1641292"/>
          </a:xfrm>
          <a:prstGeom prst="rect">
            <a:avLst/>
          </a:prstGeom>
        </p:spPr>
      </p:pic>
      <p:pic>
        <p:nvPicPr>
          <p:cNvPr id="9" name="Picture 8" descr="Screen Shot 2014-05-16 at 5.40.1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7889" y="3633756"/>
            <a:ext cx="2630311" cy="1680998"/>
          </a:xfrm>
          <a:prstGeom prst="rect">
            <a:avLst/>
          </a:prstGeom>
        </p:spPr>
      </p:pic>
      <p:pic>
        <p:nvPicPr>
          <p:cNvPr id="10" name="Picture 9" descr="Screen Shot 2014-05-18 at 12.30.2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385" y="1203679"/>
            <a:ext cx="5010504" cy="927099"/>
          </a:xfrm>
          <a:prstGeom prst="rect">
            <a:avLst/>
          </a:prstGeom>
        </p:spPr>
      </p:pic>
      <p:pic>
        <p:nvPicPr>
          <p:cNvPr id="11" name="Picture 10" descr="Screen Shot 2014-05-18 at 12.38.59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8244" y="2625879"/>
            <a:ext cx="1790700" cy="520700"/>
          </a:xfrm>
          <a:prstGeom prst="rect">
            <a:avLst/>
          </a:prstGeom>
        </p:spPr>
      </p:pic>
    </p:spTree>
    <p:extLst>
      <p:ext uri="{BB962C8B-B14F-4D97-AF65-F5344CB8AC3E}">
        <p14:creationId xmlns:p14="http://schemas.microsoft.com/office/powerpoint/2010/main" val="850961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68" y="3258044"/>
            <a:ext cx="7581901" cy="1180875"/>
          </a:xfrm>
        </p:spPr>
        <p:txBody>
          <a:bodyPr/>
          <a:lstStyle/>
          <a:p>
            <a:pPr algn="l"/>
            <a:r>
              <a:rPr lang="en-US" b="1" dirty="0" smtClean="0">
                <a:effectLst>
                  <a:outerShdw blurRad="50800" dist="38100" dir="13500000" algn="br" rotWithShape="0">
                    <a:prstClr val="black">
                      <a:alpha val="40000"/>
                    </a:prstClr>
                  </a:outerShdw>
                </a:effectLst>
                <a:latin typeface="Gill Sans MT"/>
                <a:cs typeface="Gill Sans MT"/>
              </a:rPr>
              <a:t>Next STEPS</a:t>
            </a:r>
            <a:endParaRPr lang="en-US" b="1" dirty="0">
              <a:effectLst>
                <a:outerShdw blurRad="50800" dist="38100" dir="13500000" algn="br" rotWithShape="0">
                  <a:prstClr val="black">
                    <a:alpha val="40000"/>
                  </a:prstClr>
                </a:outerShdw>
              </a:effectLst>
              <a:latin typeface="Gill Sans MT"/>
              <a:cs typeface="Gill Sans MT"/>
            </a:endParaRPr>
          </a:p>
        </p:txBody>
      </p:sp>
      <p:sp>
        <p:nvSpPr>
          <p:cNvPr id="6" name="Content Placeholder 2"/>
          <p:cNvSpPr>
            <a:spLocks noGrp="1"/>
          </p:cNvSpPr>
          <p:nvPr>
            <p:ph idx="1"/>
          </p:nvPr>
        </p:nvSpPr>
        <p:spPr>
          <a:xfrm>
            <a:off x="338468" y="4227225"/>
            <a:ext cx="7994115" cy="802674"/>
          </a:xfrm>
        </p:spPr>
        <p:txBody>
          <a:bodyPr>
            <a:normAutofit/>
          </a:bodyPr>
          <a:lstStyle/>
          <a:p>
            <a:pPr marL="0" indent="0">
              <a:buNone/>
            </a:pPr>
            <a:r>
              <a:rPr lang="en-US" dirty="0" smtClean="0"/>
              <a:t>Gathering more data, </a:t>
            </a:r>
            <a:r>
              <a:rPr lang="en-US" dirty="0" smtClean="0"/>
              <a:t>o</a:t>
            </a:r>
            <a:r>
              <a:rPr lang="en-US" dirty="0" smtClean="0"/>
              <a:t>verview visualization/features, </a:t>
            </a:r>
            <a:r>
              <a:rPr lang="en-US" dirty="0" err="1" smtClean="0"/>
              <a:t>iframes</a:t>
            </a:r>
            <a:r>
              <a:rPr lang="en-US" dirty="0" smtClean="0"/>
              <a:t>, </a:t>
            </a:r>
            <a:r>
              <a:rPr lang="en-US" dirty="0" err="1" smtClean="0"/>
              <a:t>etc</a:t>
            </a:r>
            <a:r>
              <a:rPr lang="en-US" dirty="0" smtClean="0"/>
              <a:t> </a:t>
            </a:r>
            <a:endParaRPr lang="en-US" dirty="0"/>
          </a:p>
        </p:txBody>
      </p:sp>
      <p:sp>
        <p:nvSpPr>
          <p:cNvPr id="8" name="TextBox 7"/>
          <p:cNvSpPr txBox="1"/>
          <p:nvPr/>
        </p:nvSpPr>
        <p:spPr>
          <a:xfrm>
            <a:off x="8608193" y="6650716"/>
            <a:ext cx="184666" cy="369332"/>
          </a:xfrm>
          <a:prstGeom prst="rect">
            <a:avLst/>
          </a:prstGeom>
          <a:noFill/>
        </p:spPr>
        <p:txBody>
          <a:bodyPr wrap="none" rtlCol="0">
            <a:spAutoFit/>
          </a:bodyPr>
          <a:lstStyle/>
          <a:p>
            <a:endParaRPr lang="en-US" dirty="0"/>
          </a:p>
        </p:txBody>
      </p:sp>
      <p:sp>
        <p:nvSpPr>
          <p:cNvPr id="9" name="TextBox 8"/>
          <p:cNvSpPr txBox="1"/>
          <p:nvPr/>
        </p:nvSpPr>
        <p:spPr>
          <a:xfrm>
            <a:off x="7849684" y="65801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1318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MORE DATA</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101875" cy="4166118"/>
          </a:xfrm>
        </p:spPr>
        <p:txBody>
          <a:bodyPr>
            <a:normAutofit/>
          </a:bodyPr>
          <a:lstStyle/>
          <a:p>
            <a:r>
              <a:rPr lang="en-US" dirty="0" smtClean="0"/>
              <a:t>Up until this point I had been working with one CSV file: January 2014.</a:t>
            </a:r>
            <a:r>
              <a:rPr lang="en-US" dirty="0"/>
              <a:t> </a:t>
            </a:r>
            <a:r>
              <a:rPr lang="en-US" dirty="0" smtClean="0"/>
              <a:t>I had made this decision because I thought it would be easier to get down all of the key parts of the website with just own data set before scaling up. </a:t>
            </a:r>
            <a:endParaRPr lang="en-US" dirty="0"/>
          </a:p>
          <a:p>
            <a:r>
              <a:rPr lang="en-US" dirty="0" smtClean="0"/>
              <a:t>Once I had these visualizations down, I decided to read into my website CSV files with information for every month from January 2008 to May 2014.</a:t>
            </a:r>
          </a:p>
          <a:p>
            <a:r>
              <a:rPr lang="en-US" dirty="0" smtClean="0"/>
              <a:t>One challenge I had in this area, which I wish I could have found a better solution was reading in all of the files before initializing. I think there is perhaps a better way to do this, where the program reads in the files dynamically. Didn’t look further into it thoug</a:t>
            </a:r>
            <a:r>
              <a:rPr lang="en-US" dirty="0" smtClean="0"/>
              <a:t>h since it didn’t seem to impact the speed of my website.</a:t>
            </a:r>
          </a:p>
          <a:p>
            <a:pPr marL="68580" indent="0">
              <a:buNone/>
            </a:pPr>
            <a:r>
              <a:rPr lang="en-US" dirty="0" smtClean="0"/>
              <a:t> </a:t>
            </a:r>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1474700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MORE DATA</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2"/>
            <a:ext cx="8101875" cy="5425542"/>
          </a:xfrm>
        </p:spPr>
        <p:txBody>
          <a:bodyPr>
            <a:normAutofit/>
          </a:bodyPr>
          <a:lstStyle/>
          <a:p>
            <a:r>
              <a:rPr lang="en-US" dirty="0" smtClean="0"/>
              <a:t>With much more data now read in, I was ready to give the user the ability to see more data.</a:t>
            </a:r>
          </a:p>
          <a:p>
            <a:r>
              <a:rPr lang="en-US" dirty="0" smtClean="0"/>
              <a:t>I added a drop down menu to give the user the ability to select which month from which year they wanted to see.</a:t>
            </a:r>
          </a:p>
          <a:p>
            <a:r>
              <a:rPr lang="en-US" dirty="0" smtClean="0"/>
              <a:t>I then decided to add button that would simulate the passage of time while dynamically changing the bar chart or pie chart and the coloring of the map. This was a really cool feature that I was excited to add.</a:t>
            </a:r>
          </a:p>
          <a:p>
            <a:endParaRPr lang="en-US" dirty="0"/>
          </a:p>
          <a:p>
            <a:pPr marL="68580" indent="0">
              <a:buNone/>
            </a:pPr>
            <a:endParaRPr lang="en-US" dirty="0" smtClean="0"/>
          </a:p>
          <a:p>
            <a:r>
              <a:rPr lang="en-US" dirty="0" smtClean="0"/>
              <a:t>Thus when users clicked this button the entire webpage would begin to change dynamically, giving a month by month breakdown of the changes in web browser usage.</a:t>
            </a:r>
          </a:p>
          <a:p>
            <a:pPr marL="68580" indent="0">
              <a:buNone/>
            </a:pPr>
            <a:r>
              <a:rPr lang="en-US" dirty="0" smtClean="0"/>
              <a:t> </a:t>
            </a:r>
            <a:endParaRPr lang="en-US" dirty="0" smtClean="0"/>
          </a:p>
          <a:p>
            <a:pPr lvl="1"/>
            <a:endParaRPr lang="en-US" dirty="0" smtClean="0"/>
          </a:p>
          <a:p>
            <a:pPr marL="68580" indent="0">
              <a:buNone/>
            </a:pPr>
            <a:endParaRPr lang="en-US" dirty="0" smtClean="0"/>
          </a:p>
        </p:txBody>
      </p:sp>
      <p:pic>
        <p:nvPicPr>
          <p:cNvPr id="4" name="Picture 3" descr="Screen Shot 2014-05-18 at 12.47.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412" y="3791828"/>
            <a:ext cx="6197600" cy="508000"/>
          </a:xfrm>
          <a:prstGeom prst="rect">
            <a:avLst/>
          </a:prstGeom>
        </p:spPr>
      </p:pic>
    </p:spTree>
    <p:extLst>
      <p:ext uri="{BB962C8B-B14F-4D97-AF65-F5344CB8AC3E}">
        <p14:creationId xmlns:p14="http://schemas.microsoft.com/office/powerpoint/2010/main" val="1715006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50800" dist="38100" dir="10800000" algn="r" rotWithShape="0">
                    <a:prstClr val="black">
                      <a:alpha val="40000"/>
                    </a:prstClr>
                  </a:outerShdw>
                </a:effectLst>
              </a:rPr>
              <a:t>MORE DATA -&gt; Overview </a:t>
            </a:r>
            <a:r>
              <a:rPr lang="en-US" b="1" dirty="0" err="1" smtClean="0">
                <a:effectLst>
                  <a:outerShdw blurRad="50800" dist="38100" dir="10800000" algn="r" rotWithShape="0">
                    <a:prstClr val="black">
                      <a:alpha val="40000"/>
                    </a:prstClr>
                  </a:outerShdw>
                </a:effectLst>
              </a:rPr>
              <a:t>visualizATION</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2"/>
            <a:ext cx="8101875" cy="5425542"/>
          </a:xfrm>
        </p:spPr>
        <p:txBody>
          <a:bodyPr>
            <a:normAutofit/>
          </a:bodyPr>
          <a:lstStyle/>
          <a:p>
            <a:r>
              <a:rPr lang="en-US" dirty="0" smtClean="0"/>
              <a:t>In adding the buttons to simulate the passage of time, I realized that something that was missing from this project as a visualization that could provide a complete overview for any given country all at once.</a:t>
            </a:r>
          </a:p>
          <a:p>
            <a:r>
              <a:rPr lang="en-US" dirty="0" smtClean="0"/>
              <a:t>Thus I decided to implement a line graph which plotted all of the web browser categories over the period of 4 and a half years.</a:t>
            </a:r>
          </a:p>
          <a:p>
            <a:r>
              <a:rPr lang="en-US" dirty="0" smtClean="0"/>
              <a:t>One of the major challenges in this area, which I still haven’t figured out how to overcome is the run time. </a:t>
            </a:r>
            <a:r>
              <a:rPr lang="en-US" dirty="0" smtClean="0"/>
              <a:t>When users create the line graph, it takes about 5-7 seconds because the program is aggregating/ merging/cleaning and compiling over 60 CSV files to create the line graph. If this project were not an independent project, I would perhaps choose to write a separate script that does all of the merging and compiling for me and reads in just one huge CSV file to make the line graph.</a:t>
            </a:r>
            <a:endParaRPr lang="en-US" dirty="0" smtClean="0"/>
          </a:p>
          <a:p>
            <a:pPr marL="68580" indent="0">
              <a:buNone/>
            </a:pPr>
            <a:endParaRPr lang="en-US" dirty="0" smtClean="0"/>
          </a:p>
        </p:txBody>
      </p:sp>
    </p:spTree>
    <p:extLst>
      <p:ext uri="{BB962C8B-B14F-4D97-AF65-F5344CB8AC3E}">
        <p14:creationId xmlns:p14="http://schemas.microsoft.com/office/powerpoint/2010/main" val="293833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05-18 at 12.56.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0548" y="3562350"/>
            <a:ext cx="1689100" cy="1358900"/>
          </a:xfrm>
          <a:prstGeom prst="rect">
            <a:avLst/>
          </a:prstGeom>
        </p:spPr>
      </p:pic>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Overview visualization</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2"/>
            <a:ext cx="8101875" cy="5425542"/>
          </a:xfrm>
        </p:spPr>
        <p:txBody>
          <a:bodyPr>
            <a:normAutofit/>
          </a:bodyPr>
          <a:lstStyle/>
          <a:p>
            <a:r>
              <a:rPr lang="en-US" dirty="0" smtClean="0"/>
              <a:t>After I got a very basic implementation of the line graph down, I decided to go back and make some changes to it. I added a circle to every point to make it easy to see the value</a:t>
            </a:r>
          </a:p>
          <a:p>
            <a:r>
              <a:rPr lang="en-US" dirty="0" smtClean="0"/>
              <a:t>I added a clear tooltip to show the exact percentage</a:t>
            </a:r>
          </a:p>
          <a:p>
            <a:r>
              <a:rPr lang="en-US" dirty="0" smtClean="0"/>
              <a:t>I shifted the x-axis labels to make them visible</a:t>
            </a:r>
          </a:p>
          <a:p>
            <a:endParaRPr lang="en-US" dirty="0" smtClean="0"/>
          </a:p>
        </p:txBody>
      </p:sp>
      <p:pic>
        <p:nvPicPr>
          <p:cNvPr id="4" name="Picture 3" descr="Screen Shot 2014-05-18 at 12.53.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440" y="2149121"/>
            <a:ext cx="1030415" cy="828184"/>
          </a:xfrm>
          <a:prstGeom prst="rect">
            <a:avLst/>
          </a:prstGeom>
        </p:spPr>
      </p:pic>
      <p:pic>
        <p:nvPicPr>
          <p:cNvPr id="5" name="Picture 4" descr="Screen Shot 2014-05-18 at 12.53.3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2685" y="4179711"/>
            <a:ext cx="1907822" cy="1445771"/>
          </a:xfrm>
          <a:prstGeom prst="rect">
            <a:avLst/>
          </a:prstGeom>
        </p:spPr>
      </p:pic>
      <p:pic>
        <p:nvPicPr>
          <p:cNvPr id="8" name="Picture 7" descr="Screen Shot 2014-05-18 at 12.58.16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416" y="3562350"/>
            <a:ext cx="1600200" cy="1102077"/>
          </a:xfrm>
          <a:prstGeom prst="rect">
            <a:avLst/>
          </a:prstGeom>
        </p:spPr>
      </p:pic>
      <p:pic>
        <p:nvPicPr>
          <p:cNvPr id="9" name="Picture 8" descr="Screen Shot 2014-05-18 at 12.58.5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9927" y="3917951"/>
            <a:ext cx="1333500" cy="1181100"/>
          </a:xfrm>
          <a:prstGeom prst="rect">
            <a:avLst/>
          </a:prstGeom>
        </p:spPr>
      </p:pic>
      <p:pic>
        <p:nvPicPr>
          <p:cNvPr id="6" name="Picture 5" descr="Screen Shot 2014-05-18 at 12.53.2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63093" y="4451351"/>
            <a:ext cx="1663700" cy="1295400"/>
          </a:xfrm>
          <a:prstGeom prst="rect">
            <a:avLst/>
          </a:prstGeom>
        </p:spPr>
      </p:pic>
    </p:spTree>
    <p:extLst>
      <p:ext uri="{BB962C8B-B14F-4D97-AF65-F5344CB8AC3E}">
        <p14:creationId xmlns:p14="http://schemas.microsoft.com/office/powerpoint/2010/main" val="2775313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50800" dist="38100" dir="10800000" algn="r" rotWithShape="0">
                    <a:prstClr val="black">
                      <a:alpha val="40000"/>
                    </a:prstClr>
                  </a:outerShdw>
                </a:effectLst>
              </a:rPr>
              <a:t>Overview visualization -&gt; </a:t>
            </a:r>
            <a:r>
              <a:rPr lang="en-US" b="1" dirty="0" err="1" smtClean="0">
                <a:effectLst>
                  <a:outerShdw blurRad="50800" dist="38100" dir="10800000" algn="r" rotWithShape="0">
                    <a:prstClr val="black">
                      <a:alpha val="40000"/>
                    </a:prstClr>
                  </a:outerShdw>
                </a:effectLst>
              </a:rPr>
              <a:t>iframes</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2"/>
            <a:ext cx="8101875" cy="1005230"/>
          </a:xfrm>
        </p:spPr>
        <p:txBody>
          <a:bodyPr>
            <a:normAutofit lnSpcReduction="10000"/>
          </a:bodyPr>
          <a:lstStyle/>
          <a:p>
            <a:r>
              <a:rPr lang="en-US" dirty="0" smtClean="0"/>
              <a:t>As a cool additional feature I decided to add a sort of </a:t>
            </a:r>
            <a:r>
              <a:rPr lang="en-US" dirty="0" err="1" smtClean="0"/>
              <a:t>google</a:t>
            </a:r>
            <a:r>
              <a:rPr lang="en-US" dirty="0" smtClean="0"/>
              <a:t> search feature to my project whereby the user automatically submitted a search query when they click on any point on the line visualization.</a:t>
            </a:r>
            <a:endParaRPr lang="en-US" dirty="0" smtClean="0"/>
          </a:p>
        </p:txBody>
      </p:sp>
      <p:pic>
        <p:nvPicPr>
          <p:cNvPr id="10" name="Picture 9" descr="Screen Shot 2014-05-18 at 1.04.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427110"/>
            <a:ext cx="7569256" cy="2886527"/>
          </a:xfrm>
          <a:prstGeom prst="rect">
            <a:avLst/>
          </a:prstGeom>
        </p:spPr>
      </p:pic>
    </p:spTree>
    <p:extLst>
      <p:ext uri="{BB962C8B-B14F-4D97-AF65-F5344CB8AC3E}">
        <p14:creationId xmlns:p14="http://schemas.microsoft.com/office/powerpoint/2010/main" val="4101780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68" y="3258044"/>
            <a:ext cx="7581901" cy="1180875"/>
          </a:xfrm>
        </p:spPr>
        <p:txBody>
          <a:bodyPr/>
          <a:lstStyle/>
          <a:p>
            <a:pPr algn="l"/>
            <a:r>
              <a:rPr lang="en-US" b="1" dirty="0" smtClean="0">
                <a:effectLst>
                  <a:outerShdw blurRad="50800" dist="38100" dir="13500000" algn="br" rotWithShape="0">
                    <a:prstClr val="black">
                      <a:alpha val="40000"/>
                    </a:prstClr>
                  </a:outerShdw>
                </a:effectLst>
                <a:latin typeface="Gill Sans MT"/>
                <a:cs typeface="Gill Sans MT"/>
              </a:rPr>
              <a:t>STYILISTIC CHANGES</a:t>
            </a:r>
            <a:endParaRPr lang="en-US" b="1" dirty="0">
              <a:effectLst>
                <a:outerShdw blurRad="50800" dist="38100" dir="13500000" algn="br" rotWithShape="0">
                  <a:prstClr val="black">
                    <a:alpha val="40000"/>
                  </a:prstClr>
                </a:outerShdw>
              </a:effectLst>
              <a:latin typeface="Gill Sans MT"/>
              <a:cs typeface="Gill Sans MT"/>
            </a:endParaRPr>
          </a:p>
        </p:txBody>
      </p:sp>
      <p:sp>
        <p:nvSpPr>
          <p:cNvPr id="6" name="Content Placeholder 2"/>
          <p:cNvSpPr>
            <a:spLocks noGrp="1"/>
          </p:cNvSpPr>
          <p:nvPr>
            <p:ph idx="1"/>
          </p:nvPr>
        </p:nvSpPr>
        <p:spPr>
          <a:xfrm>
            <a:off x="338468" y="4227225"/>
            <a:ext cx="7994115" cy="802674"/>
          </a:xfrm>
        </p:spPr>
        <p:txBody>
          <a:bodyPr>
            <a:normAutofit/>
          </a:bodyPr>
          <a:lstStyle/>
          <a:p>
            <a:pPr marL="0" indent="0">
              <a:buNone/>
            </a:pPr>
            <a:r>
              <a:rPr lang="en-US" dirty="0" smtClean="0"/>
              <a:t>Layout format, uniform style, website appeal</a:t>
            </a:r>
            <a:endParaRPr lang="en-US" dirty="0"/>
          </a:p>
        </p:txBody>
      </p:sp>
      <p:sp>
        <p:nvSpPr>
          <p:cNvPr id="8" name="TextBox 7"/>
          <p:cNvSpPr txBox="1"/>
          <p:nvPr/>
        </p:nvSpPr>
        <p:spPr>
          <a:xfrm>
            <a:off x="8608193" y="6650716"/>
            <a:ext cx="184666" cy="369332"/>
          </a:xfrm>
          <a:prstGeom prst="rect">
            <a:avLst/>
          </a:prstGeom>
          <a:noFill/>
        </p:spPr>
        <p:txBody>
          <a:bodyPr wrap="none" rtlCol="0">
            <a:spAutoFit/>
          </a:bodyPr>
          <a:lstStyle/>
          <a:p>
            <a:endParaRPr lang="en-US" dirty="0"/>
          </a:p>
        </p:txBody>
      </p:sp>
      <p:sp>
        <p:nvSpPr>
          <p:cNvPr id="9" name="TextBox 8"/>
          <p:cNvSpPr txBox="1"/>
          <p:nvPr/>
        </p:nvSpPr>
        <p:spPr>
          <a:xfrm>
            <a:off x="7849684" y="65801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74996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STYLE CHANGES</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2"/>
            <a:ext cx="8434898" cy="4829341"/>
          </a:xfrm>
        </p:spPr>
        <p:txBody>
          <a:bodyPr>
            <a:normAutofit/>
          </a:bodyPr>
          <a:lstStyle/>
          <a:p>
            <a:r>
              <a:rPr lang="en-US" dirty="0" smtClean="0"/>
              <a:t>At this point most of my website was done (the key visualization, the side visualizations, and the overview visualizations as well as some cool features) and I had started to add a little bit of style to the different parts of the website but the website definitely need to work.</a:t>
            </a:r>
          </a:p>
          <a:p>
            <a:r>
              <a:rPr lang="en-US" dirty="0" smtClean="0"/>
              <a:t>I started by adding margins to the website which proved to be a little challenging since I didn’t do it to begin with.</a:t>
            </a:r>
          </a:p>
          <a:p>
            <a:r>
              <a:rPr lang="en-US" dirty="0" smtClean="0"/>
              <a:t>I then moved on to format the buttons and the drop down menus in a similar way. I wanted to give them a sort of 3D between gray and white look.</a:t>
            </a:r>
          </a:p>
          <a:p>
            <a:r>
              <a:rPr lang="en-US" dirty="0" smtClean="0"/>
              <a:t>I wanted the bottom and the top of the website to match and be appealing but not distracting to the user. I thus decided to make the header and the footer a banner of the main web browsers being used. I changed the opacity to make these less distracting. On click, the banners refresh the page for convenience.</a:t>
            </a:r>
            <a:endParaRPr lang="en-US" dirty="0"/>
          </a:p>
          <a:p>
            <a:endParaRPr lang="en-US" dirty="0" smtClean="0"/>
          </a:p>
        </p:txBody>
      </p:sp>
    </p:spTree>
    <p:extLst>
      <p:ext uri="{BB962C8B-B14F-4D97-AF65-F5344CB8AC3E}">
        <p14:creationId xmlns:p14="http://schemas.microsoft.com/office/powerpoint/2010/main" val="348032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68" y="3258044"/>
            <a:ext cx="7581901" cy="1180875"/>
          </a:xfrm>
        </p:spPr>
        <p:txBody>
          <a:bodyPr/>
          <a:lstStyle/>
          <a:p>
            <a:pPr algn="l"/>
            <a:r>
              <a:rPr lang="en-US" b="1" dirty="0" smtClean="0">
                <a:effectLst>
                  <a:outerShdw blurRad="50800" dist="38100" dir="13500000" algn="br" rotWithShape="0">
                    <a:prstClr val="black">
                      <a:alpha val="40000"/>
                    </a:prstClr>
                  </a:outerShdw>
                </a:effectLst>
                <a:latin typeface="Gill Sans MT"/>
                <a:cs typeface="Gill Sans MT"/>
              </a:rPr>
              <a:t>INITIAL STEPS</a:t>
            </a:r>
            <a:endParaRPr lang="en-US" b="1" dirty="0">
              <a:effectLst>
                <a:outerShdw blurRad="50800" dist="38100" dir="13500000" algn="br" rotWithShape="0">
                  <a:prstClr val="black">
                    <a:alpha val="40000"/>
                  </a:prstClr>
                </a:outerShdw>
              </a:effectLst>
              <a:latin typeface="Gill Sans MT"/>
              <a:cs typeface="Gill Sans MT"/>
            </a:endParaRPr>
          </a:p>
        </p:txBody>
      </p:sp>
      <p:sp>
        <p:nvSpPr>
          <p:cNvPr id="6" name="Content Placeholder 2"/>
          <p:cNvSpPr>
            <a:spLocks noGrp="1"/>
          </p:cNvSpPr>
          <p:nvPr>
            <p:ph idx="1"/>
          </p:nvPr>
        </p:nvSpPr>
        <p:spPr>
          <a:xfrm>
            <a:off x="338468" y="4227225"/>
            <a:ext cx="7994115" cy="802674"/>
          </a:xfrm>
        </p:spPr>
        <p:txBody>
          <a:bodyPr>
            <a:normAutofit/>
          </a:bodyPr>
          <a:lstStyle/>
          <a:p>
            <a:pPr marL="0" indent="0">
              <a:buNone/>
            </a:pPr>
            <a:r>
              <a:rPr lang="en-US" dirty="0" smtClean="0"/>
              <a:t>Background &amp; motivation, initial sketches, data research</a:t>
            </a:r>
          </a:p>
          <a:p>
            <a:pPr marL="0" indent="0">
              <a:buNone/>
            </a:pPr>
            <a:endParaRPr lang="en-US" dirty="0"/>
          </a:p>
        </p:txBody>
      </p:sp>
      <p:sp>
        <p:nvSpPr>
          <p:cNvPr id="8" name="TextBox 7"/>
          <p:cNvSpPr txBox="1"/>
          <p:nvPr/>
        </p:nvSpPr>
        <p:spPr>
          <a:xfrm>
            <a:off x="8608193" y="6650716"/>
            <a:ext cx="184666" cy="369332"/>
          </a:xfrm>
          <a:prstGeom prst="rect">
            <a:avLst/>
          </a:prstGeom>
          <a:noFill/>
        </p:spPr>
        <p:txBody>
          <a:bodyPr wrap="none" rtlCol="0">
            <a:spAutoFit/>
          </a:bodyPr>
          <a:lstStyle/>
          <a:p>
            <a:endParaRPr lang="en-US" dirty="0"/>
          </a:p>
        </p:txBody>
      </p:sp>
      <p:sp>
        <p:nvSpPr>
          <p:cNvPr id="9" name="TextBox 8"/>
          <p:cNvSpPr txBox="1"/>
          <p:nvPr/>
        </p:nvSpPr>
        <p:spPr>
          <a:xfrm>
            <a:off x="7849684" y="65801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41836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STYLE CHANGES</a:t>
            </a:r>
            <a:endParaRPr lang="en-US" b="1" dirty="0">
              <a:effectLst>
                <a:outerShdw blurRad="50800" dist="38100" dir="10800000" algn="r" rotWithShape="0">
                  <a:prstClr val="black">
                    <a:alpha val="40000"/>
                  </a:prstClr>
                </a:outerShdw>
              </a:effectLst>
            </a:endParaRPr>
          </a:p>
        </p:txBody>
      </p:sp>
      <p:sp>
        <p:nvSpPr>
          <p:cNvPr id="4" name="Content Placeholder 3"/>
          <p:cNvSpPr>
            <a:spLocks noGrp="1"/>
          </p:cNvSpPr>
          <p:nvPr>
            <p:ph idx="1"/>
          </p:nvPr>
        </p:nvSpPr>
        <p:spPr/>
        <p:txBody>
          <a:bodyPr/>
          <a:lstStyle/>
          <a:p>
            <a:endParaRPr lang="en-US"/>
          </a:p>
        </p:txBody>
      </p:sp>
      <p:pic>
        <p:nvPicPr>
          <p:cNvPr id="5" name="Picture 4" descr="Screen Shot 2014-05-18 at 1.10.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667" y="1269999"/>
            <a:ext cx="6606880" cy="4976989"/>
          </a:xfrm>
          <a:prstGeom prst="rect">
            <a:avLst/>
          </a:prstGeom>
        </p:spPr>
      </p:pic>
    </p:spTree>
    <p:extLst>
      <p:ext uri="{BB962C8B-B14F-4D97-AF65-F5344CB8AC3E}">
        <p14:creationId xmlns:p14="http://schemas.microsoft.com/office/powerpoint/2010/main" val="47062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68" y="3258044"/>
            <a:ext cx="7581901" cy="1180875"/>
          </a:xfrm>
        </p:spPr>
        <p:txBody>
          <a:bodyPr/>
          <a:lstStyle/>
          <a:p>
            <a:pPr algn="l"/>
            <a:r>
              <a:rPr lang="en-US" b="1" dirty="0" smtClean="0">
                <a:effectLst>
                  <a:outerShdw blurRad="50800" dist="38100" dir="13500000" algn="br" rotWithShape="0">
                    <a:prstClr val="black">
                      <a:alpha val="40000"/>
                    </a:prstClr>
                  </a:outerShdw>
                </a:effectLst>
                <a:latin typeface="Gill Sans MT"/>
                <a:cs typeface="Gill Sans MT"/>
              </a:rPr>
              <a:t>conclusion</a:t>
            </a:r>
            <a:endParaRPr lang="en-US" b="1" dirty="0">
              <a:effectLst>
                <a:outerShdw blurRad="50800" dist="38100" dir="13500000" algn="br" rotWithShape="0">
                  <a:prstClr val="black">
                    <a:alpha val="40000"/>
                  </a:prstClr>
                </a:outerShdw>
              </a:effectLst>
              <a:latin typeface="Gill Sans MT"/>
              <a:cs typeface="Gill Sans MT"/>
            </a:endParaRPr>
          </a:p>
        </p:txBody>
      </p:sp>
      <p:sp>
        <p:nvSpPr>
          <p:cNvPr id="6" name="Content Placeholder 2"/>
          <p:cNvSpPr>
            <a:spLocks noGrp="1"/>
          </p:cNvSpPr>
          <p:nvPr>
            <p:ph idx="1"/>
          </p:nvPr>
        </p:nvSpPr>
        <p:spPr>
          <a:xfrm>
            <a:off x="338468" y="4227225"/>
            <a:ext cx="7994115" cy="802674"/>
          </a:xfrm>
        </p:spPr>
        <p:txBody>
          <a:bodyPr>
            <a:normAutofit/>
          </a:bodyPr>
          <a:lstStyle/>
          <a:p>
            <a:pPr marL="0" indent="0">
              <a:buNone/>
            </a:pPr>
            <a:r>
              <a:rPr lang="en-US" dirty="0" smtClean="0"/>
              <a:t>Learning from data visualizations, future work, project experience</a:t>
            </a:r>
            <a:endParaRPr lang="en-US" dirty="0"/>
          </a:p>
        </p:txBody>
      </p:sp>
      <p:sp>
        <p:nvSpPr>
          <p:cNvPr id="8" name="TextBox 7"/>
          <p:cNvSpPr txBox="1"/>
          <p:nvPr/>
        </p:nvSpPr>
        <p:spPr>
          <a:xfrm>
            <a:off x="8608193" y="6650716"/>
            <a:ext cx="184666" cy="369332"/>
          </a:xfrm>
          <a:prstGeom prst="rect">
            <a:avLst/>
          </a:prstGeom>
          <a:noFill/>
        </p:spPr>
        <p:txBody>
          <a:bodyPr wrap="none" rtlCol="0">
            <a:spAutoFit/>
          </a:bodyPr>
          <a:lstStyle/>
          <a:p>
            <a:endParaRPr lang="en-US" dirty="0"/>
          </a:p>
        </p:txBody>
      </p:sp>
      <p:sp>
        <p:nvSpPr>
          <p:cNvPr id="9" name="TextBox 8"/>
          <p:cNvSpPr txBox="1"/>
          <p:nvPr/>
        </p:nvSpPr>
        <p:spPr>
          <a:xfrm>
            <a:off x="7849684" y="65801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7318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50800" dist="38100" dir="10800000" algn="r" rotWithShape="0">
                    <a:prstClr val="black">
                      <a:alpha val="40000"/>
                    </a:prstClr>
                  </a:outerShdw>
                </a:effectLst>
              </a:rPr>
              <a:t>Learning from visualizations</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434898" cy="4222563"/>
          </a:xfrm>
        </p:spPr>
        <p:txBody>
          <a:bodyPr>
            <a:normAutofit lnSpcReduction="10000"/>
          </a:bodyPr>
          <a:lstStyle/>
          <a:p>
            <a:r>
              <a:rPr lang="en-US" dirty="0" smtClean="0"/>
              <a:t>The visualizations provide some key insight into the development and progression in popularity in all of the different web browsers. Primarily the visualizations all show the general decline in Internet Explorer usage as Chrome gained quite a bit of momentum starting 2013.</a:t>
            </a:r>
          </a:p>
          <a:p>
            <a:r>
              <a:rPr lang="en-US" dirty="0" smtClean="0"/>
              <a:t>Something particularly interesting is the popularity of Opera in Africa. It seems to follow the general pattern whereby web browser usage is often concentrated regionally.</a:t>
            </a:r>
          </a:p>
          <a:p>
            <a:r>
              <a:rPr lang="en-US" dirty="0" smtClean="0"/>
              <a:t>As can be seen by clicking on many of the random spike of popularity for browsers in the line graph, and reading through the search results, several spikes in popularity, especially in urban areas, seems to align with the time when new versions or updates of certain web browsers are released.</a:t>
            </a:r>
          </a:p>
          <a:p>
            <a:r>
              <a:rPr lang="en-US" dirty="0" smtClean="0"/>
              <a:t>Web browser usage across the world might very quite a bit, but a lot of the countries seem to follow the same pattern of decline / increasing popularity.</a:t>
            </a:r>
            <a:endParaRPr lang="en-US" dirty="0"/>
          </a:p>
          <a:p>
            <a:endParaRPr lang="en-US" dirty="0" smtClean="0"/>
          </a:p>
        </p:txBody>
      </p:sp>
    </p:spTree>
    <p:extLst>
      <p:ext uri="{BB962C8B-B14F-4D97-AF65-F5344CB8AC3E}">
        <p14:creationId xmlns:p14="http://schemas.microsoft.com/office/powerpoint/2010/main" val="147145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50800" dist="38100" dir="10800000" algn="r" rotWithShape="0">
                    <a:prstClr val="black">
                      <a:alpha val="40000"/>
                    </a:prstClr>
                  </a:outerShdw>
                </a:effectLst>
              </a:rPr>
              <a:t>Learning from visualizations</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434898" cy="4222563"/>
          </a:xfrm>
        </p:spPr>
        <p:txBody>
          <a:bodyPr>
            <a:normAutofit/>
          </a:bodyPr>
          <a:lstStyle/>
          <a:p>
            <a:r>
              <a:rPr lang="en-US" dirty="0" smtClean="0"/>
              <a:t>As can be seen by clicking on the options to see the 2</a:t>
            </a:r>
            <a:r>
              <a:rPr lang="en-US" baseline="30000" dirty="0" smtClean="0"/>
              <a:t>nd</a:t>
            </a:r>
            <a:r>
              <a:rPr lang="en-US" dirty="0" smtClean="0"/>
              <a:t> and 3</a:t>
            </a:r>
            <a:r>
              <a:rPr lang="en-US" baseline="30000" dirty="0" smtClean="0"/>
              <a:t>rd</a:t>
            </a:r>
            <a:r>
              <a:rPr lang="en-US" dirty="0" smtClean="0"/>
              <a:t> most popular web browsers, all of the coloring on the map is extremely light, whereas the coloring for the 1</a:t>
            </a:r>
            <a:r>
              <a:rPr lang="en-US" baseline="30000" dirty="0" smtClean="0"/>
              <a:t>st</a:t>
            </a:r>
            <a:r>
              <a:rPr lang="en-US" dirty="0" smtClean="0"/>
              <a:t> most popular web browser causes pretty dark coloring for most countries.</a:t>
            </a:r>
          </a:p>
          <a:p>
            <a:r>
              <a:rPr lang="en-US" dirty="0" smtClean="0"/>
              <a:t>This trend shows that most countries tend to find one web browser very popular, and after that all other web browsers are relatively / equally unpopular. </a:t>
            </a:r>
            <a:r>
              <a:rPr lang="en-US" dirty="0"/>
              <a:t> </a:t>
            </a:r>
            <a:r>
              <a:rPr lang="en-US" dirty="0" smtClean="0"/>
              <a:t>This fact gives insight into the notion that web browsers often monopolize within countries instead of competing with other web browsers.</a:t>
            </a:r>
          </a:p>
          <a:p>
            <a:endParaRPr lang="en-US" dirty="0"/>
          </a:p>
          <a:p>
            <a:endParaRPr lang="en-US" dirty="0" smtClean="0"/>
          </a:p>
        </p:txBody>
      </p:sp>
    </p:spTree>
    <p:extLst>
      <p:ext uri="{BB962C8B-B14F-4D97-AF65-F5344CB8AC3E}">
        <p14:creationId xmlns:p14="http://schemas.microsoft.com/office/powerpoint/2010/main" val="2687515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Future work</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434898" cy="4222563"/>
          </a:xfrm>
        </p:spPr>
        <p:txBody>
          <a:bodyPr>
            <a:normAutofit/>
          </a:bodyPr>
          <a:lstStyle/>
          <a:p>
            <a:r>
              <a:rPr lang="en-US" dirty="0" smtClean="0"/>
              <a:t>Future work on web browser visualizations could find a way to automatically import/read in all available CSV files from Stat Counter every time the web browser is started. That way these visualizations would ALWAYS be up to date.</a:t>
            </a:r>
          </a:p>
          <a:p>
            <a:r>
              <a:rPr lang="en-US" dirty="0" smtClean="0"/>
              <a:t>More work on this project could also find a way to reveal more information about the “Other” category which currently lumps together quite a bit of information.</a:t>
            </a:r>
          </a:p>
          <a:p>
            <a:r>
              <a:rPr lang="en-US" dirty="0" smtClean="0"/>
              <a:t>Perhaps a good idea would be to add an option where we just see information on the key 5 web browsers: Chrome, Firefox, IE, Opera and Safari. Leaving out Other and Mobile might make the percentage values shown be in accurate so that should also be handled.</a:t>
            </a:r>
          </a:p>
        </p:txBody>
      </p:sp>
    </p:spTree>
    <p:extLst>
      <p:ext uri="{BB962C8B-B14F-4D97-AF65-F5344CB8AC3E}">
        <p14:creationId xmlns:p14="http://schemas.microsoft.com/office/powerpoint/2010/main" val="4267257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Project experience</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56324" y="1308993"/>
            <a:ext cx="8434898" cy="4222563"/>
          </a:xfrm>
        </p:spPr>
        <p:txBody>
          <a:bodyPr>
            <a:normAutofit/>
          </a:bodyPr>
          <a:lstStyle/>
          <a:p>
            <a:r>
              <a:rPr lang="en-US" dirty="0" smtClean="0"/>
              <a:t>This is one of the first extended data visualizations projects that I start, work on, and finish on my own purely for the purpose of fun, learning and exploration.</a:t>
            </a:r>
          </a:p>
          <a:p>
            <a:r>
              <a:rPr lang="en-US" dirty="0" smtClean="0"/>
              <a:t>It was great to come across challenges on my own and have to figure out their solutions on my own as well.</a:t>
            </a:r>
          </a:p>
          <a:p>
            <a:r>
              <a:rPr lang="en-US" dirty="0" smtClean="0"/>
              <a:t>I enjoyed being able to see the progress of my visualization little by little and will probably continue to tweak the website layout/appeal a little for the next couple days until it looks as professional and nice as I want it to.</a:t>
            </a:r>
          </a:p>
          <a:p>
            <a:r>
              <a:rPr lang="en-US" dirty="0" smtClean="0"/>
              <a:t>Data Visualization is the key to providing insight into big data and thus I look forward to finding new technique to leverage this insight.</a:t>
            </a:r>
          </a:p>
          <a:p>
            <a:endParaRPr lang="en-US" dirty="0" smtClean="0"/>
          </a:p>
        </p:txBody>
      </p:sp>
    </p:spTree>
    <p:extLst>
      <p:ext uri="{BB962C8B-B14F-4D97-AF65-F5344CB8AC3E}">
        <p14:creationId xmlns:p14="http://schemas.microsoft.com/office/powerpoint/2010/main" val="286450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50800" dist="38100" dir="10800000" algn="r" rotWithShape="0">
                    <a:prstClr val="black">
                      <a:alpha val="40000"/>
                    </a:prstClr>
                  </a:outerShdw>
                </a:effectLst>
              </a:rPr>
              <a:t>Background &amp; motivation (1/2)</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70435" y="1464215"/>
            <a:ext cx="8325957" cy="4904243"/>
          </a:xfrm>
        </p:spPr>
        <p:txBody>
          <a:bodyPr>
            <a:normAutofit/>
          </a:bodyPr>
          <a:lstStyle/>
          <a:p>
            <a:r>
              <a:rPr lang="en-US" dirty="0" smtClean="0"/>
              <a:t>Over the past several years, internet usage has gone up quite a bit and along with it the variety of platforms that internet users can utilize. </a:t>
            </a:r>
          </a:p>
          <a:p>
            <a:r>
              <a:rPr lang="en-US" dirty="0" smtClean="0"/>
              <a:t>In working with some of my clients’ websites, I became even more aware of the cross browser compatibility issues that certain libraries such as </a:t>
            </a:r>
            <a:r>
              <a:rPr lang="en-US" dirty="0" err="1" smtClean="0"/>
              <a:t>JavsScript’s</a:t>
            </a:r>
            <a:r>
              <a:rPr lang="en-US" dirty="0" smtClean="0"/>
              <a:t> d3 and web-toolkit libraries, and certain animations such as CSS3 face. </a:t>
            </a:r>
          </a:p>
          <a:p>
            <a:r>
              <a:rPr lang="en-US" dirty="0" smtClean="0"/>
              <a:t>Running into these problems made me recall that I grew up using Internet Explorer, not because it was a particularly good browser, but rather because it was the default browser installed in my computer. </a:t>
            </a:r>
            <a:r>
              <a:rPr lang="en-US" dirty="0"/>
              <a:t> </a:t>
            </a:r>
            <a:r>
              <a:rPr lang="en-US" dirty="0" smtClean="0"/>
              <a:t>Then when I started using Apple products I quickly transitioned to Safari. It wasn’t until I started getting involved with computer science that I actually paid attention to other web browsers aside the one I had installed by default.</a:t>
            </a:r>
          </a:p>
        </p:txBody>
      </p:sp>
    </p:spTree>
    <p:extLst>
      <p:ext uri="{BB962C8B-B14F-4D97-AF65-F5344CB8AC3E}">
        <p14:creationId xmlns:p14="http://schemas.microsoft.com/office/powerpoint/2010/main" val="359992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50800" dist="38100" dir="10800000" algn="r" rotWithShape="0">
                    <a:prstClr val="black">
                      <a:alpha val="40000"/>
                    </a:prstClr>
                  </a:outerShdw>
                </a:effectLst>
              </a:rPr>
              <a:t>Background &amp; motivation (2/2)</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70435" y="1464215"/>
            <a:ext cx="8325957" cy="4904243"/>
          </a:xfrm>
        </p:spPr>
        <p:txBody>
          <a:bodyPr>
            <a:normAutofit/>
          </a:bodyPr>
          <a:lstStyle/>
          <a:p>
            <a:r>
              <a:rPr lang="en-US" dirty="0" smtClean="0"/>
              <a:t>Given that internet usage varies quite a bit around the world, I began to wonder what web browsers different parts of the world used, and if there were any noticeable trends.</a:t>
            </a:r>
          </a:p>
          <a:p>
            <a:r>
              <a:rPr lang="en-US" dirty="0" smtClean="0"/>
              <a:t>I did some research online and found some cool information and visualizations that addressed some of my curiosity, but nothing that really caught my attention. </a:t>
            </a:r>
            <a:endParaRPr lang="en-US" dirty="0"/>
          </a:p>
          <a:p>
            <a:r>
              <a:rPr lang="en-US" dirty="0" smtClean="0"/>
              <a:t>Given that I had been looking to spend my last couple of days of the semester working on some independent coding, I decided it would be a cool project to gather some data and address these questions and more.</a:t>
            </a:r>
          </a:p>
        </p:txBody>
      </p:sp>
    </p:spTree>
    <p:extLst>
      <p:ext uri="{BB962C8B-B14F-4D97-AF65-F5344CB8AC3E}">
        <p14:creationId xmlns:p14="http://schemas.microsoft.com/office/powerpoint/2010/main" val="212743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Initial Sketches</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70435" y="1464215"/>
            <a:ext cx="8325957" cy="4904243"/>
          </a:xfrm>
        </p:spPr>
        <p:txBody>
          <a:bodyPr>
            <a:normAutofit/>
          </a:bodyPr>
          <a:lstStyle/>
          <a:p>
            <a:r>
              <a:rPr lang="en-US" dirty="0" smtClean="0"/>
              <a:t>When I first started thinking about actually visualizing this project, I wasn’t sure what kind of data I would find/by using and so my sketches were very rough.</a:t>
            </a:r>
          </a:p>
        </p:txBody>
      </p:sp>
    </p:spTree>
    <p:extLst>
      <p:ext uri="{BB962C8B-B14F-4D97-AF65-F5344CB8AC3E}">
        <p14:creationId xmlns:p14="http://schemas.microsoft.com/office/powerpoint/2010/main" val="199188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10800000" algn="r" rotWithShape="0">
                    <a:prstClr val="black">
                      <a:alpha val="40000"/>
                    </a:prstClr>
                  </a:outerShdw>
                </a:effectLst>
              </a:rPr>
              <a:t>Initial Sketches</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70435" y="1464215"/>
            <a:ext cx="8325957" cy="4904243"/>
          </a:xfrm>
        </p:spPr>
        <p:txBody>
          <a:bodyPr>
            <a:normAutofit/>
          </a:bodyPr>
          <a:lstStyle/>
          <a:p>
            <a:r>
              <a:rPr lang="en-US" dirty="0" smtClean="0"/>
              <a:t>Nevertheless, I knew I wanted to have some sort of a way to dynamically see the changes in the map as if time were passing.</a:t>
            </a:r>
          </a:p>
        </p:txBody>
      </p:sp>
    </p:spTree>
    <p:extLst>
      <p:ext uri="{BB962C8B-B14F-4D97-AF65-F5344CB8AC3E}">
        <p14:creationId xmlns:p14="http://schemas.microsoft.com/office/powerpoint/2010/main" val="2916091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effectLst>
                  <a:outerShdw blurRad="50800" dist="38100" dir="10800000" algn="r" rotWithShape="0">
                    <a:prstClr val="black">
                      <a:alpha val="40000"/>
                    </a:prstClr>
                  </a:outerShdw>
                </a:effectLst>
              </a:rPr>
              <a:t>fINDING</a:t>
            </a:r>
            <a:r>
              <a:rPr lang="en-US" b="1" dirty="0" smtClean="0">
                <a:effectLst>
                  <a:outerShdw blurRad="50800" dist="38100" dir="10800000" algn="r" rotWithShape="0">
                    <a:prstClr val="black">
                      <a:alpha val="40000"/>
                    </a:prstClr>
                  </a:outerShdw>
                </a:effectLst>
              </a:rPr>
              <a:t> DATA</a:t>
            </a:r>
            <a:endParaRPr lang="en-US" b="1" dirty="0">
              <a:effectLst>
                <a:outerShdw blurRad="50800" dist="38100" dir="10800000" algn="r" rotWithShape="0">
                  <a:prstClr val="black">
                    <a:alpha val="40000"/>
                  </a:prstClr>
                </a:outerShdw>
              </a:effectLst>
            </a:endParaRPr>
          </a:p>
        </p:txBody>
      </p:sp>
      <p:sp>
        <p:nvSpPr>
          <p:cNvPr id="3" name="Content Placeholder 2"/>
          <p:cNvSpPr>
            <a:spLocks noGrp="1"/>
          </p:cNvSpPr>
          <p:nvPr>
            <p:ph idx="1"/>
          </p:nvPr>
        </p:nvSpPr>
        <p:spPr>
          <a:xfrm>
            <a:off x="370435" y="1464215"/>
            <a:ext cx="8325957" cy="4904243"/>
          </a:xfrm>
        </p:spPr>
        <p:txBody>
          <a:bodyPr>
            <a:normAutofit/>
          </a:bodyPr>
          <a:lstStyle/>
          <a:p>
            <a:r>
              <a:rPr lang="en-US" dirty="0" smtClean="0"/>
              <a:t>Finding and collecting data for this project was not too challenging.</a:t>
            </a:r>
          </a:p>
          <a:p>
            <a:r>
              <a:rPr lang="en-US" dirty="0" smtClean="0"/>
              <a:t>Whereas I first thought about looking at individual web browsers’ sites/stats and trying to find data through them, I began to think that this is probably information that has already been aggregated before.</a:t>
            </a:r>
          </a:p>
          <a:p>
            <a:r>
              <a:rPr lang="en-US" dirty="0" smtClean="0"/>
              <a:t>In my research, I came across a website called Stat Counter which provides global statistics on a variety of topics. I was lucky to find that Stat Counter provides monthly CSV files with information on Web Browser usage in all countries in the world.</a:t>
            </a:r>
          </a:p>
          <a:p>
            <a:r>
              <a:rPr lang="en-US" dirty="0" smtClean="0"/>
              <a:t>I decided to download three CSV files from three different years and months to look at them and see what the data looked like.</a:t>
            </a:r>
          </a:p>
          <a:p>
            <a:r>
              <a:rPr lang="en-US" dirty="0" smtClean="0"/>
              <a:t>The CSV files were organized nicely, but for the purposes of my project would need to be wrangled.</a:t>
            </a:r>
          </a:p>
        </p:txBody>
      </p:sp>
    </p:spTree>
    <p:extLst>
      <p:ext uri="{BB962C8B-B14F-4D97-AF65-F5344CB8AC3E}">
        <p14:creationId xmlns:p14="http://schemas.microsoft.com/office/powerpoint/2010/main" val="391323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68" y="3258044"/>
            <a:ext cx="7581901" cy="1180875"/>
          </a:xfrm>
        </p:spPr>
        <p:txBody>
          <a:bodyPr/>
          <a:lstStyle/>
          <a:p>
            <a:pPr algn="l"/>
            <a:r>
              <a:rPr lang="en-US" b="1" dirty="0" smtClean="0">
                <a:effectLst>
                  <a:outerShdw blurRad="50800" dist="38100" dir="13500000" algn="br" rotWithShape="0">
                    <a:prstClr val="black">
                      <a:alpha val="40000"/>
                    </a:prstClr>
                  </a:outerShdw>
                </a:effectLst>
                <a:latin typeface="Gill Sans MT"/>
                <a:cs typeface="Gill Sans MT"/>
              </a:rPr>
              <a:t>Next STEPS</a:t>
            </a:r>
            <a:endParaRPr lang="en-US" b="1" dirty="0">
              <a:effectLst>
                <a:outerShdw blurRad="50800" dist="38100" dir="13500000" algn="br" rotWithShape="0">
                  <a:prstClr val="black">
                    <a:alpha val="40000"/>
                  </a:prstClr>
                </a:outerShdw>
              </a:effectLst>
              <a:latin typeface="Gill Sans MT"/>
              <a:cs typeface="Gill Sans MT"/>
            </a:endParaRPr>
          </a:p>
        </p:txBody>
      </p:sp>
      <p:sp>
        <p:nvSpPr>
          <p:cNvPr id="6" name="Content Placeholder 2"/>
          <p:cNvSpPr>
            <a:spLocks noGrp="1"/>
          </p:cNvSpPr>
          <p:nvPr>
            <p:ph idx="1"/>
          </p:nvPr>
        </p:nvSpPr>
        <p:spPr>
          <a:xfrm>
            <a:off x="338468" y="4227225"/>
            <a:ext cx="7994115" cy="802674"/>
          </a:xfrm>
        </p:spPr>
        <p:txBody>
          <a:bodyPr>
            <a:normAutofit/>
          </a:bodyPr>
          <a:lstStyle/>
          <a:p>
            <a:pPr marL="0" indent="0">
              <a:buNone/>
            </a:pPr>
            <a:r>
              <a:rPr lang="en-US" dirty="0" smtClean="0"/>
              <a:t>Building basic world map, data aggregation and wrangling</a:t>
            </a:r>
            <a:endParaRPr lang="en-US" dirty="0"/>
          </a:p>
        </p:txBody>
      </p:sp>
      <p:sp>
        <p:nvSpPr>
          <p:cNvPr id="8" name="TextBox 7"/>
          <p:cNvSpPr txBox="1"/>
          <p:nvPr/>
        </p:nvSpPr>
        <p:spPr>
          <a:xfrm>
            <a:off x="8608193" y="6650716"/>
            <a:ext cx="184666" cy="369332"/>
          </a:xfrm>
          <a:prstGeom prst="rect">
            <a:avLst/>
          </a:prstGeom>
          <a:noFill/>
        </p:spPr>
        <p:txBody>
          <a:bodyPr wrap="none" rtlCol="0">
            <a:spAutoFit/>
          </a:bodyPr>
          <a:lstStyle/>
          <a:p>
            <a:endParaRPr lang="en-US" dirty="0"/>
          </a:p>
        </p:txBody>
      </p:sp>
      <p:sp>
        <p:nvSpPr>
          <p:cNvPr id="9" name="TextBox 8"/>
          <p:cNvSpPr txBox="1"/>
          <p:nvPr/>
        </p:nvSpPr>
        <p:spPr>
          <a:xfrm>
            <a:off x="7849684" y="65801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40028969"/>
      </p:ext>
    </p:extLst>
  </p:cSld>
  <p:clrMapOvr>
    <a:masterClrMapping/>
  </p:clrMapOvr>
</p:sld>
</file>

<file path=ppt/theme/theme1.xml><?xml version="1.0" encoding="utf-8"?>
<a:theme xmlns:a="http://schemas.openxmlformats.org/drawingml/2006/main" name="Urban P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3171</TotalTime>
  <Words>3187</Words>
  <Application>Microsoft Macintosh PowerPoint</Application>
  <PresentationFormat>On-screen Show (4:3)</PresentationFormat>
  <Paragraphs>150</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Urban Pop</vt:lpstr>
      <vt:lpstr>PowerPoint Presentation</vt:lpstr>
      <vt:lpstr>Introduction</vt:lpstr>
      <vt:lpstr>INITIAL STEPS</vt:lpstr>
      <vt:lpstr>Background &amp; motivation (1/2)</vt:lpstr>
      <vt:lpstr>Background &amp; motivation (2/2)</vt:lpstr>
      <vt:lpstr>Initial Sketches</vt:lpstr>
      <vt:lpstr>Initial Sketches</vt:lpstr>
      <vt:lpstr>fINDING DATA</vt:lpstr>
      <vt:lpstr>Next STEPS</vt:lpstr>
      <vt:lpstr>Building a basic world map</vt:lpstr>
      <vt:lpstr>Data cleaning overview</vt:lpstr>
      <vt:lpstr>Data Aggregation &amp; Wrangling</vt:lpstr>
      <vt:lpstr>Data Aggregation &amp; Wrangling</vt:lpstr>
      <vt:lpstr>Data Aggregation &amp; Wrangling</vt:lpstr>
      <vt:lpstr>Next STEPS</vt:lpstr>
      <vt:lpstr>chloropleth map struggles</vt:lpstr>
      <vt:lpstr>chloropleth map</vt:lpstr>
      <vt:lpstr>Side visualizations</vt:lpstr>
      <vt:lpstr>Side visualizations</vt:lpstr>
      <vt:lpstr>User INTERACTION</vt:lpstr>
      <vt:lpstr>User INTERACTION</vt:lpstr>
      <vt:lpstr>Next STEPS</vt:lpstr>
      <vt:lpstr>MORE DATA</vt:lpstr>
      <vt:lpstr>MORE DATA</vt:lpstr>
      <vt:lpstr>MORE DATA -&gt; Overview visualizATION</vt:lpstr>
      <vt:lpstr>Overview visualization</vt:lpstr>
      <vt:lpstr>Overview visualization -&gt; iframes</vt:lpstr>
      <vt:lpstr>STYILISTIC CHANGES</vt:lpstr>
      <vt:lpstr>STYLE CHANGES</vt:lpstr>
      <vt:lpstr>STYLE CHANGES</vt:lpstr>
      <vt:lpstr>conclusion</vt:lpstr>
      <vt:lpstr>Learning from visualizations</vt:lpstr>
      <vt:lpstr>Learning from visualizations</vt:lpstr>
      <vt:lpstr>Future work</vt:lpstr>
      <vt:lpstr>Project experience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Tineo</dc:creator>
  <cp:lastModifiedBy>Brandon Tineo</cp:lastModifiedBy>
  <cp:revision>31</cp:revision>
  <dcterms:created xsi:type="dcterms:W3CDTF">2014-05-16T15:34:07Z</dcterms:created>
  <dcterms:modified xsi:type="dcterms:W3CDTF">2014-05-18T20:25:53Z</dcterms:modified>
</cp:coreProperties>
</file>