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03EC-11DD-4630-A53B-6B03A87A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188C2-4796-4F14-801B-56C33443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A861-FF27-4DF7-9F55-00F0DA1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D5C6-1CE0-41F5-833A-884C065C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DA1C-E675-42B4-B298-9846ED22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4720-57ED-4658-B006-A94CB220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D75DA-A086-4636-93CF-B1BF8FBE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A4F-48D7-4BA5-A5C0-3D1A6444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4B0C-3881-41FF-881F-A33BE2FC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A959-04B9-4178-AE1C-08F99A4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40E07-1166-4380-A158-9100AC2A7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B8308-3A6A-44ED-B1DD-6081F11C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15FB-8E99-4661-BED4-DA42124E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D50B-29F0-4100-A769-6878F3DA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D2BB-6A17-413F-88B0-9CBD45FA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4E1E-24AC-42D4-835A-1EF66061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47D9-D74F-482D-A8BA-2D8B8C55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C2A4-0100-434B-8481-26138500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3BC2D-DE89-40E7-B701-C90C766F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AB3F-1B30-48F6-B680-04C7BAFD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ACFF-0E30-4EF2-A2A4-8DAB6655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1DCB-17E7-412C-ABD5-0C31DDE7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92F3-D969-4017-A596-76245DCE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33EE-AC80-4AE9-8673-9E78AC5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421A-7B1A-41DB-8310-D6E06C0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4161-2515-4A42-B4B2-5850E60D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B17E-A391-44ED-BE5A-F7C0720C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1C307-1772-41C4-94C3-6B8C8A4D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EE49-1BD5-4860-A0C4-19D0E91F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8EEC-5457-4BE8-9412-84B5B2A8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849FA-A695-4ABD-AD1F-7BC63BA0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4B42-9385-4B62-BBD8-942B570F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B9BF-441D-4EDA-ADE2-347DC5CF6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FF592-BB8A-41B2-9108-8DF9851A7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E9D14-E52C-4393-BB6D-FEC780BA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53ACC-9246-48B5-89E8-2B601A36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1C6AD-99C2-4B84-9131-0B42E880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FE458-3F3B-467F-930D-FFA26F5F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78F7-085C-4415-99DD-DB03F235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C2F-4BCC-47E2-A29E-0BD580CE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78F8-A515-41C5-9883-1776E57A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F9146-CD6B-4DF9-AE88-0F5BDF5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DEE33-F36D-4A02-8314-76B2BB09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5FBEF-1EA5-45C4-A593-A68B213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9CC4C-B606-4570-8E69-BF3217B3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A7DE-9DAD-466C-9A65-BE95B6D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10E5-458A-4B8E-B2FC-7A1BC03E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F7C7-FBB0-475C-AADB-33EFB315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88CE1-22AD-4681-BD2D-BD94ABA7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B7-F55E-425C-836B-E393FD8F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673C-6951-4AC3-91B6-207AAB13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B433-4EEA-48AF-8FB8-27CAA90F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E42F-9D6A-43E0-AC15-A2C9ED4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38D04-3160-4C6A-A716-DA684307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C8138-56D6-4CC1-BEB2-BEC192913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BBEA-D77F-4723-AC5B-B6C21774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D983-9ED7-4B5D-BA5B-BF9136A9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6869-B917-4A2D-B602-EC07072A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26959-0185-4333-A19B-C92BA6D2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BCE3-3015-4BB4-94DD-79CCA6D1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216A-4508-4363-B29A-910EF6394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EECF-D019-4FCB-BF35-E5A9DE02439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BB53-0B36-49F9-B4B2-DD994656D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025C-B0EA-4105-9576-32393F6A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E3A1-5961-45BE-9877-46CA0D80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45694-1A78-4662-BE96-95A61CB84A1A}"/>
              </a:ext>
            </a:extLst>
          </p:cNvPr>
          <p:cNvSpPr txBox="1"/>
          <p:nvPr/>
        </p:nvSpPr>
        <p:spPr>
          <a:xfrm>
            <a:off x="742335" y="2330244"/>
            <a:ext cx="10707329" cy="1569660"/>
          </a:xfrm>
          <a:prstGeom prst="rect">
            <a:avLst/>
          </a:prstGeom>
          <a:noFill/>
          <a:ln w="25400" cap="rnd" cmpd="dbl">
            <a:noFill/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Flex Lux vs 50% off Intro Offer (Classics 12, Classics 6, Pops 7) </a:t>
            </a:r>
          </a:p>
        </p:txBody>
      </p:sp>
      <p:pic>
        <p:nvPicPr>
          <p:cNvPr id="5" name="Picture 5" descr="image001">
            <a:extLst>
              <a:ext uri="{FF2B5EF4-FFF2-40B4-BE49-F238E27FC236}">
                <a16:creationId xmlns:a16="http://schemas.microsoft.com/office/drawing/2014/main" id="{6B28F5AE-E795-4B4E-8ECD-9559B5B5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6ED81-7F7B-4558-9344-4249950B8E16}"/>
              </a:ext>
            </a:extLst>
          </p:cNvPr>
          <p:cNvSpPr txBox="1"/>
          <p:nvPr/>
        </p:nvSpPr>
        <p:spPr>
          <a:xfrm>
            <a:off x="2882208" y="171447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AB Test</a:t>
            </a:r>
          </a:p>
        </p:txBody>
      </p:sp>
    </p:spTree>
    <p:extLst>
      <p:ext uri="{BB962C8B-B14F-4D97-AF65-F5344CB8AC3E}">
        <p14:creationId xmlns:p14="http://schemas.microsoft.com/office/powerpoint/2010/main" val="395858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45694-1A78-4662-BE96-95A61CB84A1A}"/>
              </a:ext>
            </a:extLst>
          </p:cNvPr>
          <p:cNvSpPr txBox="1"/>
          <p:nvPr/>
        </p:nvSpPr>
        <p:spPr>
          <a:xfrm>
            <a:off x="2882208" y="171447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Experiment/Summary</a:t>
            </a:r>
          </a:p>
        </p:txBody>
      </p:sp>
      <p:pic>
        <p:nvPicPr>
          <p:cNvPr id="5" name="Picture 5" descr="image001">
            <a:extLst>
              <a:ext uri="{FF2B5EF4-FFF2-40B4-BE49-F238E27FC236}">
                <a16:creationId xmlns:a16="http://schemas.microsoft.com/office/drawing/2014/main" id="{6B28F5AE-E795-4B4E-8ECD-9559B5B5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6BD300-6D5F-45BE-8898-A1ECA3EB45D6}"/>
              </a:ext>
            </a:extLst>
          </p:cNvPr>
          <p:cNvSpPr txBox="1"/>
          <p:nvPr/>
        </p:nvSpPr>
        <p:spPr>
          <a:xfrm>
            <a:off x="796413" y="1843548"/>
            <a:ext cx="105303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meant to determine the efficacy of offering a 50% off intro package to either Classics 12, 6, or Pops 7 (excluding any CYO) vs offering a Flex Lux package.</a:t>
            </a:r>
          </a:p>
          <a:p>
            <a:endParaRPr lang="en-US" dirty="0"/>
          </a:p>
          <a:p>
            <a:r>
              <a:rPr lang="en-US" dirty="0"/>
              <a:t>Treatment A: Received the 50% off offer</a:t>
            </a:r>
          </a:p>
          <a:p>
            <a:r>
              <a:rPr lang="en-US" dirty="0"/>
              <a:t>Treatment B: Received the Flex Lux offer</a:t>
            </a:r>
          </a:p>
          <a:p>
            <a:endParaRPr lang="en-US" dirty="0"/>
          </a:p>
          <a:p>
            <a:r>
              <a:rPr lang="en-US" dirty="0"/>
              <a:t>Treatment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Size: 27,730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Conversions: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Price Paid: $595.23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Treatment B: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Size: 28,864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Conversions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Price Paid: $613.36</a:t>
            </a:r>
          </a:p>
        </p:txBody>
      </p:sp>
    </p:spTree>
    <p:extLst>
      <p:ext uri="{BB962C8B-B14F-4D97-AF65-F5344CB8AC3E}">
        <p14:creationId xmlns:p14="http://schemas.microsoft.com/office/powerpoint/2010/main" val="37862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45694-1A78-4662-BE96-95A61CB84A1A}"/>
              </a:ext>
            </a:extLst>
          </p:cNvPr>
          <p:cNvSpPr txBox="1"/>
          <p:nvPr/>
        </p:nvSpPr>
        <p:spPr>
          <a:xfrm>
            <a:off x="2882208" y="171447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Observed Monte Carlo</a:t>
            </a:r>
          </a:p>
        </p:txBody>
      </p:sp>
      <p:pic>
        <p:nvPicPr>
          <p:cNvPr id="5" name="Picture 5" descr="image001">
            <a:extLst>
              <a:ext uri="{FF2B5EF4-FFF2-40B4-BE49-F238E27FC236}">
                <a16:creationId xmlns:a16="http://schemas.microsoft.com/office/drawing/2014/main" id="{6B28F5AE-E795-4B4E-8ECD-9559B5B5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C609B2-6EB3-4A1B-90AB-1F9B735D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1178032"/>
            <a:ext cx="7089612" cy="2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0EC7C-431D-48AB-8D4A-E6157C8F7912}"/>
              </a:ext>
            </a:extLst>
          </p:cNvPr>
          <p:cNvSpPr txBox="1"/>
          <p:nvPr/>
        </p:nvSpPr>
        <p:spPr>
          <a:xfrm>
            <a:off x="381000" y="5486224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summary results appear to show that treatment B is superior to A, we cannot say with 100% certainty as there is overlap between the distributions. The relative difference shows the possible lift observed from B over treatment A. The lower part of the distribution goes below zero indicating a potential for negative lift (A outperforms B). If we seek 100% accuracy (which we shouldn’t) we need further testing.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28F3C6-E807-4DAA-A3CA-AD1C8943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15" y="2488154"/>
            <a:ext cx="7532077" cy="285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45694-1A78-4662-BE96-95A61CB84A1A}"/>
              </a:ext>
            </a:extLst>
          </p:cNvPr>
          <p:cNvSpPr txBox="1"/>
          <p:nvPr/>
        </p:nvSpPr>
        <p:spPr>
          <a:xfrm>
            <a:off x="2882208" y="171447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Results/ROI</a:t>
            </a:r>
          </a:p>
        </p:txBody>
      </p:sp>
      <p:pic>
        <p:nvPicPr>
          <p:cNvPr id="5" name="Picture 5" descr="image001">
            <a:extLst>
              <a:ext uri="{FF2B5EF4-FFF2-40B4-BE49-F238E27FC236}">
                <a16:creationId xmlns:a16="http://schemas.microsoft.com/office/drawing/2014/main" id="{6B28F5AE-E795-4B4E-8ECD-9559B5B5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5EAD5-116F-43A3-B18B-67401066A0C9}"/>
              </a:ext>
            </a:extLst>
          </p:cNvPr>
          <p:cNvSpPr txBox="1"/>
          <p:nvPr/>
        </p:nvSpPr>
        <p:spPr>
          <a:xfrm>
            <a:off x="796413" y="1843548"/>
            <a:ext cx="105303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 said, we are 75% confident that treatment B – Flex Lux – converts at a higher rate than treatment A. We expect that conversion lift to be 21.5%. </a:t>
            </a:r>
          </a:p>
          <a:p>
            <a:endParaRPr lang="en-US" sz="2400" dirty="0"/>
          </a:p>
          <a:p>
            <a:r>
              <a:rPr lang="en-US" sz="2400" dirty="0"/>
              <a:t>Given that expected lift holds true, had we only offered treatment B to all customers within our experiment population, we would have increased our revenue by $2,942.68. </a:t>
            </a:r>
          </a:p>
          <a:p>
            <a:endParaRPr lang="en-US" sz="2400" dirty="0"/>
          </a:p>
          <a:p>
            <a:r>
              <a:rPr lang="en-US" sz="2400" dirty="0"/>
              <a:t>We should focus our efforts on selling Flex Lux and not fixed packages. We sell them at a higher conversion rate and at a higher average price for those within the population of our experiment.</a:t>
            </a:r>
          </a:p>
        </p:txBody>
      </p:sp>
    </p:spTree>
    <p:extLst>
      <p:ext uri="{BB962C8B-B14F-4D97-AF65-F5344CB8AC3E}">
        <p14:creationId xmlns:p14="http://schemas.microsoft.com/office/powerpoint/2010/main" val="154615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4</cp:revision>
  <dcterms:created xsi:type="dcterms:W3CDTF">2019-08-19T23:39:38Z</dcterms:created>
  <dcterms:modified xsi:type="dcterms:W3CDTF">2019-08-20T00:05:42Z</dcterms:modified>
</cp:coreProperties>
</file>