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8EBA-2710-4674-A697-9716BB96F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59767-738A-4D41-86F1-50BE85A98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7DE01-3899-4A0D-8D98-45066660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B35-3069-46ED-8D64-6E8112DB40C3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56EE7-23F7-4489-A184-1981F8F1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72691-35EF-42B1-AFFC-34530B30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7CBD-9E90-4470-8C5A-12C648FF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1256-03F0-4719-9C46-612E7924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EE3B4-9009-4FAC-A838-7E5B3ECCE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760C2-6CD1-492B-909D-C80F06E5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B35-3069-46ED-8D64-6E8112DB40C3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89F76-2857-405C-A416-F8CD098A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0701-042E-4667-9555-064BEE18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7CBD-9E90-4470-8C5A-12C648FF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6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D00BA-1A2B-41F7-8CC0-FC3DCA139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B11C-D9EE-45D3-BA48-078F20967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0D414-2A00-4796-8D20-40EE7A7B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B35-3069-46ED-8D64-6E8112DB40C3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2F6B-9A06-46FF-99D9-0338678B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7D14-6870-4F47-A89A-A0739AAB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7CBD-9E90-4470-8C5A-12C648FF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7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3A3F-AA47-4CC8-98F3-F41F8BDD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F1775-4DCF-4F49-8706-111BFCA0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02FF5-7008-4EBA-8923-7D702D2B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B35-3069-46ED-8D64-6E8112DB40C3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F4316-D21B-43B8-A083-8D03EADB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71F5C-7ECE-476D-A7BC-C49F3F99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7CBD-9E90-4470-8C5A-12C648FF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6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D2C0-1E6E-4EF3-9292-01202084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A4844-C9E2-4E18-B73B-8A9691934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7243-1A7E-47D8-ACBE-16B2B3D8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B35-3069-46ED-8D64-6E8112DB40C3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4361-C86F-4641-8872-21849906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758C-E2F6-4E5B-BED7-AFD85C37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7CBD-9E90-4470-8C5A-12C648FF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61D7-8695-4DC7-A372-8291B431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1582-4A22-48A9-9A46-BFD032926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18174-0BD2-4549-BBC7-7E98E8804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B51DC-7504-4931-8444-122DC65E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B35-3069-46ED-8D64-6E8112DB40C3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B3ACF-EF2E-4743-AF78-5B32BDBF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B6806-80EB-4D50-A2BE-C789C8BB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7CBD-9E90-4470-8C5A-12C648FF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0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1C07-283B-4789-A398-AD709CB1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A5168-93E0-4121-B5FA-20C78A4EE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FDB62-3B4E-4F69-921C-67C733E7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89C2F-A299-4623-9572-61DDA15A4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5D7FE-9075-433E-9875-10B984FAC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08CBC-4243-4AD1-B373-29089220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B35-3069-46ED-8D64-6E8112DB40C3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E636C-C15E-488D-B285-18803A25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C144B-E651-4D0B-B68A-A2BAB846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7CBD-9E90-4470-8C5A-12C648FF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3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5577-552A-435F-8AAA-D8B59C09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A5B2E-4883-4845-B631-ACEAB62F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B35-3069-46ED-8D64-6E8112DB40C3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57396-2E3B-49C1-8DFA-C8B2C1BE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0FAC5-1D93-41BA-B4BC-35BA867B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7CBD-9E90-4470-8C5A-12C648FF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4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21B6C-901D-4575-9907-16EA9370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B35-3069-46ED-8D64-6E8112DB40C3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A5FB3-4C93-474A-9539-1F25A0DA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613F-1FAE-4DCD-A659-D938DF43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7CBD-9E90-4470-8C5A-12C648FF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1788-AD11-49C3-8DAA-5C030BF3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F5AB8-4318-4617-81F6-BF523B424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45793-CDBC-4494-97A0-7EB7BC00A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87A89-1188-4B82-99FD-ACB0EE95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B35-3069-46ED-8D64-6E8112DB40C3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0B207-7D87-44EE-ABEE-A70D8A5C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D9C1A-7D0C-4A44-AFCC-E2C13E41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7CBD-9E90-4470-8C5A-12C648FF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5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AA28-BD85-4900-A1C8-3D946CD3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EA7C9-7B40-4C14-94D8-4982605F7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6A87C-21DB-4235-BE42-D730A6DCC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31442-2D04-41FF-B62F-761E0D8B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0B35-3069-46ED-8D64-6E8112DB40C3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4886A-D1ED-4DD6-ABC5-6BAD3D36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7000-988F-400C-B2B8-C0B461BD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27CBD-9E90-4470-8C5A-12C648FF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F1A9F-B5BC-40FC-AC1A-872B2536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0F657-3353-4444-8644-3FAEDB950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912A-30FE-461B-9799-D0EFE8ABC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20B35-3069-46ED-8D64-6E8112DB40C3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4E00-D44E-48F1-A046-D9484081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BFEE9-32DB-4498-A8F0-6D17DDD36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27CBD-9E90-4470-8C5A-12C648FFF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image001">
            <a:extLst>
              <a:ext uri="{FF2B5EF4-FFF2-40B4-BE49-F238E27FC236}">
                <a16:creationId xmlns:a16="http://schemas.microsoft.com/office/drawing/2014/main" id="{39C76349-81C9-4C3C-867C-BD0F3B97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" y="39795"/>
            <a:ext cx="1921289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192EA-54CE-4E3A-A8B6-C8DD9E7C5BD4}"/>
              </a:ext>
            </a:extLst>
          </p:cNvPr>
          <p:cNvSpPr txBox="1"/>
          <p:nvPr/>
        </p:nvSpPr>
        <p:spPr>
          <a:xfrm>
            <a:off x="2882208" y="171449"/>
            <a:ext cx="6427584" cy="646331"/>
          </a:xfrm>
          <a:prstGeom prst="rect">
            <a:avLst/>
          </a:prstGeom>
          <a:noFill/>
          <a:ln w="25400" cap="rnd" cmpd="dbl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Donor Retention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220A9-2B0B-4D7D-A65B-3107635EC4BD}"/>
              </a:ext>
            </a:extLst>
          </p:cNvPr>
          <p:cNvSpPr txBox="1"/>
          <p:nvPr/>
        </p:nvSpPr>
        <p:spPr>
          <a:xfrm>
            <a:off x="262647" y="1186774"/>
            <a:ext cx="116731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Description: </a:t>
            </a:r>
          </a:p>
          <a:p>
            <a:endParaRPr lang="en-US" sz="1000" b="1" dirty="0"/>
          </a:p>
          <a:p>
            <a:r>
              <a:rPr lang="en-US" dirty="0"/>
              <a:t>This is to determine retention, upgrade, downgrade, new, and attrition for donors at Pacific Symphony. The time period is over a ten-year span starting in fiscal year 10 and ending in fiscal year 19. Tiers are based on provided donor levels as broken out by the development team.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48B8E-D6F7-46FD-98BD-56BFED65C2E2}"/>
              </a:ext>
            </a:extLst>
          </p:cNvPr>
          <p:cNvSpPr txBox="1"/>
          <p:nvPr/>
        </p:nvSpPr>
        <p:spPr>
          <a:xfrm>
            <a:off x="262649" y="2885749"/>
            <a:ext cx="55188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Definitions</a:t>
            </a:r>
            <a:r>
              <a:rPr lang="en-US" dirty="0"/>
              <a:t>:</a:t>
            </a:r>
          </a:p>
          <a:p>
            <a:endParaRPr lang="en-US" sz="1000" dirty="0"/>
          </a:p>
          <a:p>
            <a:pPr marL="342900" indent="-342900">
              <a:buAutoNum type="arabicParenR"/>
            </a:pPr>
            <a:r>
              <a:rPr lang="en-US" dirty="0"/>
              <a:t>Retained – Donor made contribution in current year within the same tier in the prior year.</a:t>
            </a:r>
          </a:p>
          <a:p>
            <a:pPr marL="342900" indent="-342900">
              <a:buAutoNum type="arabicParenR"/>
            </a:pPr>
            <a:r>
              <a:rPr lang="en-US" dirty="0"/>
              <a:t>Upgrade – Donor made contribution in current year in a higher tier than in the prior year.</a:t>
            </a:r>
          </a:p>
          <a:p>
            <a:pPr marL="342900" indent="-342900">
              <a:buAutoNum type="arabicParenR"/>
            </a:pPr>
            <a:r>
              <a:rPr lang="en-US" dirty="0"/>
              <a:t>Downgrade – Donor made contribution in current year in a lower tier than in the prior year.</a:t>
            </a:r>
          </a:p>
          <a:p>
            <a:pPr marL="342900" indent="-342900">
              <a:buAutoNum type="arabicParenR"/>
            </a:pPr>
            <a:r>
              <a:rPr lang="en-US" dirty="0"/>
              <a:t>New – Donor made contribution in current year but did not make contribution in prior year.</a:t>
            </a:r>
          </a:p>
          <a:p>
            <a:pPr marL="342900" indent="-342900">
              <a:buAutoNum type="arabicParenR"/>
            </a:pPr>
            <a:r>
              <a:rPr lang="en-US" dirty="0"/>
              <a:t>Lapsed (attrition) – Donor did not make contribution in current year but made contribution in prior year.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DE8DF-DC5F-42E4-B916-4426B0FA5915}"/>
              </a:ext>
            </a:extLst>
          </p:cNvPr>
          <p:cNvSpPr txBox="1"/>
          <p:nvPr/>
        </p:nvSpPr>
        <p:spPr>
          <a:xfrm>
            <a:off x="6410527" y="2885749"/>
            <a:ext cx="5518825" cy="218521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b="1" dirty="0"/>
              <a:t>Donor Tiers</a:t>
            </a:r>
            <a:r>
              <a:rPr lang="en-US" dirty="0"/>
              <a:t>:</a:t>
            </a:r>
          </a:p>
          <a:p>
            <a:endParaRPr lang="en-US" sz="1000" dirty="0"/>
          </a:p>
          <a:p>
            <a:pPr marL="342900" indent="-342900">
              <a:buAutoNum type="arabicParenR"/>
            </a:pPr>
            <a:r>
              <a:rPr lang="en-US" dirty="0"/>
              <a:t>$1 - $99.99</a:t>
            </a:r>
          </a:p>
          <a:p>
            <a:pPr marL="342900" indent="-342900">
              <a:buAutoNum type="arabicParenR"/>
            </a:pPr>
            <a:r>
              <a:rPr lang="en-US" dirty="0"/>
              <a:t>$100 - $299.99</a:t>
            </a:r>
          </a:p>
          <a:p>
            <a:pPr marL="342900" indent="-342900">
              <a:buAutoNum type="arabicParenR"/>
            </a:pPr>
            <a:r>
              <a:rPr lang="en-US" dirty="0"/>
              <a:t>$300 - $499.99</a:t>
            </a:r>
          </a:p>
          <a:p>
            <a:pPr marL="342900" indent="-342900">
              <a:buAutoNum type="arabicParenR"/>
            </a:pPr>
            <a:r>
              <a:rPr lang="en-US" dirty="0"/>
              <a:t>$500 - $999.99</a:t>
            </a:r>
          </a:p>
          <a:p>
            <a:pPr marL="342900" indent="-342900">
              <a:buAutoNum type="arabicParenR"/>
            </a:pPr>
            <a:r>
              <a:rPr lang="en-US" dirty="0"/>
              <a:t>$1,000 - $2,499.99</a:t>
            </a:r>
          </a:p>
          <a:p>
            <a:pPr marL="342900" indent="-342900">
              <a:buAutoNum type="arabicParenR"/>
            </a:pPr>
            <a:r>
              <a:rPr lang="en-US" dirty="0"/>
              <a:t>$2,500 - $4,999	.99	</a:t>
            </a:r>
          </a:p>
          <a:p>
            <a:pPr marL="342900" indent="-342900">
              <a:buAutoNum type="arabicParenR"/>
            </a:pPr>
            <a:endParaRPr lang="en-US" sz="1000" dirty="0"/>
          </a:p>
          <a:p>
            <a:pPr marL="342900" indent="-342900">
              <a:buAutoNum type="arabicParenR"/>
            </a:pPr>
            <a:r>
              <a:rPr lang="en-US" dirty="0"/>
              <a:t>$5,000 - $9,999.99</a:t>
            </a:r>
          </a:p>
          <a:p>
            <a:pPr marL="342900" indent="-342900">
              <a:buAutoNum type="arabicParenR"/>
            </a:pPr>
            <a:r>
              <a:rPr lang="en-US" dirty="0"/>
              <a:t>$10,000 - $19,999.99</a:t>
            </a:r>
          </a:p>
          <a:p>
            <a:pPr marL="342900" indent="-342900">
              <a:buAutoNum type="arabicParenR"/>
            </a:pPr>
            <a:r>
              <a:rPr lang="en-US" dirty="0"/>
              <a:t>$20,000 - $29,999.99</a:t>
            </a:r>
          </a:p>
          <a:p>
            <a:pPr marL="342900" indent="-342900">
              <a:buAutoNum type="arabicParenR"/>
            </a:pPr>
            <a:r>
              <a:rPr lang="en-US" dirty="0"/>
              <a:t>$30,000 - $49,999.99</a:t>
            </a:r>
          </a:p>
          <a:p>
            <a:pPr marL="342900" indent="-342900">
              <a:buAutoNum type="arabicParenR"/>
            </a:pPr>
            <a:r>
              <a:rPr lang="en-US" dirty="0"/>
              <a:t>$50,000 - $99,999.99</a:t>
            </a:r>
          </a:p>
          <a:p>
            <a:pPr marL="342900" indent="-342900">
              <a:buAutoNum type="arabicParenR"/>
            </a:pPr>
            <a:r>
              <a:rPr lang="en-US" dirty="0"/>
              <a:t>$100,000+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F57F0D-09F0-4179-9099-96DBB3C77FB9}"/>
              </a:ext>
            </a:extLst>
          </p:cNvPr>
          <p:cNvCxnSpPr/>
          <p:nvPr/>
        </p:nvCxnSpPr>
        <p:spPr>
          <a:xfrm flipV="1">
            <a:off x="6096000" y="2728590"/>
            <a:ext cx="0" cy="382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9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1FBA1C93-ABA5-41B9-A54E-218CE4CB7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1827"/>
            <a:ext cx="6499698" cy="453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mage001">
            <a:extLst>
              <a:ext uri="{FF2B5EF4-FFF2-40B4-BE49-F238E27FC236}">
                <a16:creationId xmlns:a16="http://schemas.microsoft.com/office/drawing/2014/main" id="{39C76349-81C9-4C3C-867C-BD0F3B97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" y="39795"/>
            <a:ext cx="1921289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192EA-54CE-4E3A-A8B6-C8DD9E7C5BD4}"/>
              </a:ext>
            </a:extLst>
          </p:cNvPr>
          <p:cNvSpPr txBox="1"/>
          <p:nvPr/>
        </p:nvSpPr>
        <p:spPr>
          <a:xfrm>
            <a:off x="2882208" y="171449"/>
            <a:ext cx="6427584" cy="646331"/>
          </a:xfrm>
          <a:prstGeom prst="rect">
            <a:avLst/>
          </a:prstGeom>
          <a:noFill/>
          <a:ln w="25400" cap="rnd" cmpd="dbl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Donor Retention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EFDBD-770E-4A51-835D-FBA260C33A2A}"/>
              </a:ext>
            </a:extLst>
          </p:cNvPr>
          <p:cNvSpPr txBox="1"/>
          <p:nvPr/>
        </p:nvSpPr>
        <p:spPr>
          <a:xfrm>
            <a:off x="259404" y="1177047"/>
            <a:ext cx="1167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Tier 7 : $5000 - $9999.99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BDDF7B7E-0CFC-48C9-ABC8-89219903D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801" y="2855167"/>
            <a:ext cx="5574573" cy="38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6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C0C81D9A-616D-4D06-891C-6C6CFAB27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" y="2328777"/>
            <a:ext cx="6489740" cy="452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mage001">
            <a:extLst>
              <a:ext uri="{FF2B5EF4-FFF2-40B4-BE49-F238E27FC236}">
                <a16:creationId xmlns:a16="http://schemas.microsoft.com/office/drawing/2014/main" id="{39C76349-81C9-4C3C-867C-BD0F3B97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" y="39795"/>
            <a:ext cx="1921289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192EA-54CE-4E3A-A8B6-C8DD9E7C5BD4}"/>
              </a:ext>
            </a:extLst>
          </p:cNvPr>
          <p:cNvSpPr txBox="1"/>
          <p:nvPr/>
        </p:nvSpPr>
        <p:spPr>
          <a:xfrm>
            <a:off x="2882208" y="171449"/>
            <a:ext cx="6427584" cy="646331"/>
          </a:xfrm>
          <a:prstGeom prst="rect">
            <a:avLst/>
          </a:prstGeom>
          <a:noFill/>
          <a:ln w="25400" cap="rnd" cmpd="dbl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Donor Retention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EFDBD-770E-4A51-835D-FBA260C33A2A}"/>
              </a:ext>
            </a:extLst>
          </p:cNvPr>
          <p:cNvSpPr txBox="1"/>
          <p:nvPr/>
        </p:nvSpPr>
        <p:spPr>
          <a:xfrm>
            <a:off x="259404" y="1177047"/>
            <a:ext cx="1167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Tier 8 : $10000 - $19999.99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34F54392-3B6E-4FA8-B423-BB1DE390E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59" y="2769907"/>
            <a:ext cx="5576017" cy="383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22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AC42BE3D-0DFA-452D-B005-C3CF12D1E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" y="2328777"/>
            <a:ext cx="6489740" cy="452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mage001">
            <a:extLst>
              <a:ext uri="{FF2B5EF4-FFF2-40B4-BE49-F238E27FC236}">
                <a16:creationId xmlns:a16="http://schemas.microsoft.com/office/drawing/2014/main" id="{39C76349-81C9-4C3C-867C-BD0F3B97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" y="39795"/>
            <a:ext cx="1921289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192EA-54CE-4E3A-A8B6-C8DD9E7C5BD4}"/>
              </a:ext>
            </a:extLst>
          </p:cNvPr>
          <p:cNvSpPr txBox="1"/>
          <p:nvPr/>
        </p:nvSpPr>
        <p:spPr>
          <a:xfrm>
            <a:off x="2882208" y="171449"/>
            <a:ext cx="6427584" cy="646331"/>
          </a:xfrm>
          <a:prstGeom prst="rect">
            <a:avLst/>
          </a:prstGeom>
          <a:noFill/>
          <a:ln w="25400" cap="rnd" cmpd="dbl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Donor Retention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EFDBD-770E-4A51-835D-FBA260C33A2A}"/>
              </a:ext>
            </a:extLst>
          </p:cNvPr>
          <p:cNvSpPr txBox="1"/>
          <p:nvPr/>
        </p:nvSpPr>
        <p:spPr>
          <a:xfrm>
            <a:off x="259404" y="1177047"/>
            <a:ext cx="1167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Tier 9 : $20000 - $29999.99</a:t>
            </a: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7AA364FF-8C2D-4256-9911-13A1982DF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630" y="2864498"/>
            <a:ext cx="5451965" cy="374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91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3E2CAC90-9004-40E3-9DBE-DC7609FD7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" y="2362420"/>
            <a:ext cx="6489740" cy="452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mage001">
            <a:extLst>
              <a:ext uri="{FF2B5EF4-FFF2-40B4-BE49-F238E27FC236}">
                <a16:creationId xmlns:a16="http://schemas.microsoft.com/office/drawing/2014/main" id="{39C76349-81C9-4C3C-867C-BD0F3B97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" y="39795"/>
            <a:ext cx="1921289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192EA-54CE-4E3A-A8B6-C8DD9E7C5BD4}"/>
              </a:ext>
            </a:extLst>
          </p:cNvPr>
          <p:cNvSpPr txBox="1"/>
          <p:nvPr/>
        </p:nvSpPr>
        <p:spPr>
          <a:xfrm>
            <a:off x="2882208" y="171449"/>
            <a:ext cx="6427584" cy="646331"/>
          </a:xfrm>
          <a:prstGeom prst="rect">
            <a:avLst/>
          </a:prstGeom>
          <a:noFill/>
          <a:ln w="25400" cap="rnd" cmpd="dbl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Donor Retention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EFDBD-770E-4A51-835D-FBA260C33A2A}"/>
              </a:ext>
            </a:extLst>
          </p:cNvPr>
          <p:cNvSpPr txBox="1"/>
          <p:nvPr/>
        </p:nvSpPr>
        <p:spPr>
          <a:xfrm>
            <a:off x="259404" y="1177047"/>
            <a:ext cx="1167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Tier 10 : $30000 - $49999.99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9E7ED1D0-A0FC-43FC-9D22-5616DB4A4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24" y="2939143"/>
            <a:ext cx="5452390" cy="374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8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BAAA46ED-D60C-4373-9028-BEDD77CE3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" y="2349284"/>
            <a:ext cx="6403335" cy="446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mage001">
            <a:extLst>
              <a:ext uri="{FF2B5EF4-FFF2-40B4-BE49-F238E27FC236}">
                <a16:creationId xmlns:a16="http://schemas.microsoft.com/office/drawing/2014/main" id="{39C76349-81C9-4C3C-867C-BD0F3B97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" y="39795"/>
            <a:ext cx="1921289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192EA-54CE-4E3A-A8B6-C8DD9E7C5BD4}"/>
              </a:ext>
            </a:extLst>
          </p:cNvPr>
          <p:cNvSpPr txBox="1"/>
          <p:nvPr/>
        </p:nvSpPr>
        <p:spPr>
          <a:xfrm>
            <a:off x="2882208" y="171449"/>
            <a:ext cx="6427584" cy="646331"/>
          </a:xfrm>
          <a:prstGeom prst="rect">
            <a:avLst/>
          </a:prstGeom>
          <a:noFill/>
          <a:ln w="25400" cap="rnd" cmpd="dbl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Donor Retention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EFDBD-770E-4A51-835D-FBA260C33A2A}"/>
              </a:ext>
            </a:extLst>
          </p:cNvPr>
          <p:cNvSpPr txBox="1"/>
          <p:nvPr/>
        </p:nvSpPr>
        <p:spPr>
          <a:xfrm>
            <a:off x="259404" y="1177047"/>
            <a:ext cx="1167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Tier 11 : $50000 - $99999.99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DF4C715E-501B-4554-887A-5621534AD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356" y="2719370"/>
            <a:ext cx="5425239" cy="372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91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3CBD7131-FA03-4585-89F3-452A6A03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8" y="2349284"/>
            <a:ext cx="6403336" cy="446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mage001">
            <a:extLst>
              <a:ext uri="{FF2B5EF4-FFF2-40B4-BE49-F238E27FC236}">
                <a16:creationId xmlns:a16="http://schemas.microsoft.com/office/drawing/2014/main" id="{39C76349-81C9-4C3C-867C-BD0F3B97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" y="39795"/>
            <a:ext cx="1921289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192EA-54CE-4E3A-A8B6-C8DD9E7C5BD4}"/>
              </a:ext>
            </a:extLst>
          </p:cNvPr>
          <p:cNvSpPr txBox="1"/>
          <p:nvPr/>
        </p:nvSpPr>
        <p:spPr>
          <a:xfrm>
            <a:off x="2882208" y="171449"/>
            <a:ext cx="6427584" cy="646331"/>
          </a:xfrm>
          <a:prstGeom prst="rect">
            <a:avLst/>
          </a:prstGeom>
          <a:noFill/>
          <a:ln w="25400" cap="rnd" cmpd="dbl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Donor Retention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EFDBD-770E-4A51-835D-FBA260C33A2A}"/>
              </a:ext>
            </a:extLst>
          </p:cNvPr>
          <p:cNvSpPr txBox="1"/>
          <p:nvPr/>
        </p:nvSpPr>
        <p:spPr>
          <a:xfrm>
            <a:off x="259404" y="1177047"/>
            <a:ext cx="1167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Tier 12 : $100000+</a:t>
            </a:r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197A8ECB-F41A-4694-AEE6-1760725B5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52" y="2836506"/>
            <a:ext cx="5601724" cy="385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5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image001">
            <a:extLst>
              <a:ext uri="{FF2B5EF4-FFF2-40B4-BE49-F238E27FC236}">
                <a16:creationId xmlns:a16="http://schemas.microsoft.com/office/drawing/2014/main" id="{39C76349-81C9-4C3C-867C-BD0F3B97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" y="39795"/>
            <a:ext cx="1921289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192EA-54CE-4E3A-A8B6-C8DD9E7C5BD4}"/>
              </a:ext>
            </a:extLst>
          </p:cNvPr>
          <p:cNvSpPr txBox="1"/>
          <p:nvPr/>
        </p:nvSpPr>
        <p:spPr>
          <a:xfrm>
            <a:off x="2882208" y="171449"/>
            <a:ext cx="6427584" cy="646331"/>
          </a:xfrm>
          <a:prstGeom prst="rect">
            <a:avLst/>
          </a:prstGeom>
          <a:noFill/>
          <a:ln w="25400" cap="rnd" cmpd="dbl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Donor Retention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EFDBD-770E-4A51-835D-FBA260C33A2A}"/>
              </a:ext>
            </a:extLst>
          </p:cNvPr>
          <p:cNvSpPr txBox="1"/>
          <p:nvPr/>
        </p:nvSpPr>
        <p:spPr>
          <a:xfrm>
            <a:off x="262647" y="1186774"/>
            <a:ext cx="11673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Let’s start with an overview of the donor funnel from a total donor standpoint and from a revenue standpoint.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A9551C-B271-415B-8B68-633C8F827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0325"/>
            <a:ext cx="6103599" cy="421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B79375E-8BCB-4C5C-95F7-D4760B39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229" y="2600325"/>
            <a:ext cx="5964813" cy="421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7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D608F5-5A84-4ADA-83E5-0D35693A9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2396728"/>
            <a:ext cx="647226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mage001">
            <a:extLst>
              <a:ext uri="{FF2B5EF4-FFF2-40B4-BE49-F238E27FC236}">
                <a16:creationId xmlns:a16="http://schemas.microsoft.com/office/drawing/2014/main" id="{39C76349-81C9-4C3C-867C-BD0F3B97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" y="39795"/>
            <a:ext cx="1921289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192EA-54CE-4E3A-A8B6-C8DD9E7C5BD4}"/>
              </a:ext>
            </a:extLst>
          </p:cNvPr>
          <p:cNvSpPr txBox="1"/>
          <p:nvPr/>
        </p:nvSpPr>
        <p:spPr>
          <a:xfrm>
            <a:off x="2882208" y="171449"/>
            <a:ext cx="6427584" cy="646331"/>
          </a:xfrm>
          <a:prstGeom prst="rect">
            <a:avLst/>
          </a:prstGeom>
          <a:noFill/>
          <a:ln w="25400" cap="rnd" cmpd="dbl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Donor Retention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EFDBD-770E-4A51-835D-FBA260C33A2A}"/>
              </a:ext>
            </a:extLst>
          </p:cNvPr>
          <p:cNvSpPr txBox="1"/>
          <p:nvPr/>
        </p:nvSpPr>
        <p:spPr>
          <a:xfrm>
            <a:off x="262647" y="1186774"/>
            <a:ext cx="11673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Initially, we can look at the retention across all of donor contributions in its entirety before breaking it out by tier.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717C14E-E7B9-47D6-8E75-3F7FC9726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237" y="2838450"/>
            <a:ext cx="5503439" cy="378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41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A6BF5CA-CC7B-400D-A0A2-86283720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27" y="2257426"/>
            <a:ext cx="647226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mage001">
            <a:extLst>
              <a:ext uri="{FF2B5EF4-FFF2-40B4-BE49-F238E27FC236}">
                <a16:creationId xmlns:a16="http://schemas.microsoft.com/office/drawing/2014/main" id="{39C76349-81C9-4C3C-867C-BD0F3B97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" y="39795"/>
            <a:ext cx="1921289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192EA-54CE-4E3A-A8B6-C8DD9E7C5BD4}"/>
              </a:ext>
            </a:extLst>
          </p:cNvPr>
          <p:cNvSpPr txBox="1"/>
          <p:nvPr/>
        </p:nvSpPr>
        <p:spPr>
          <a:xfrm>
            <a:off x="2882208" y="171449"/>
            <a:ext cx="6427584" cy="646331"/>
          </a:xfrm>
          <a:prstGeom prst="rect">
            <a:avLst/>
          </a:prstGeom>
          <a:noFill/>
          <a:ln w="25400" cap="rnd" cmpd="dbl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Donor Retention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EFDBD-770E-4A51-835D-FBA260C33A2A}"/>
              </a:ext>
            </a:extLst>
          </p:cNvPr>
          <p:cNvSpPr txBox="1"/>
          <p:nvPr/>
        </p:nvSpPr>
        <p:spPr>
          <a:xfrm>
            <a:off x="259404" y="1177047"/>
            <a:ext cx="1167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Tier 1 : $1 - $99.99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BE87EE6-ACE8-4092-9EA8-A38F7975C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771" y="2864498"/>
            <a:ext cx="5499905" cy="378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46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DE1B874-E4E9-4D73-BA3C-CA3A9DDFE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27" y="2385358"/>
            <a:ext cx="6472260" cy="447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mage001">
            <a:extLst>
              <a:ext uri="{FF2B5EF4-FFF2-40B4-BE49-F238E27FC236}">
                <a16:creationId xmlns:a16="http://schemas.microsoft.com/office/drawing/2014/main" id="{39C76349-81C9-4C3C-867C-BD0F3B97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" y="39795"/>
            <a:ext cx="1921289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192EA-54CE-4E3A-A8B6-C8DD9E7C5BD4}"/>
              </a:ext>
            </a:extLst>
          </p:cNvPr>
          <p:cNvSpPr txBox="1"/>
          <p:nvPr/>
        </p:nvSpPr>
        <p:spPr>
          <a:xfrm>
            <a:off x="2882208" y="171449"/>
            <a:ext cx="6427584" cy="646331"/>
          </a:xfrm>
          <a:prstGeom prst="rect">
            <a:avLst/>
          </a:prstGeom>
          <a:noFill/>
          <a:ln w="25400" cap="rnd" cmpd="dbl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Donor Retention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EFDBD-770E-4A51-835D-FBA260C33A2A}"/>
              </a:ext>
            </a:extLst>
          </p:cNvPr>
          <p:cNvSpPr txBox="1"/>
          <p:nvPr/>
        </p:nvSpPr>
        <p:spPr>
          <a:xfrm>
            <a:off x="259404" y="1177047"/>
            <a:ext cx="1167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Tier 2 : $100 - $299.99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2D676EEF-A9FD-4170-9F53-00823E985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187" y="2901820"/>
            <a:ext cx="5506694" cy="378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60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4B52E5C-B98A-4A06-A658-9B2F025ED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" y="2426998"/>
            <a:ext cx="6452943" cy="445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mage001">
            <a:extLst>
              <a:ext uri="{FF2B5EF4-FFF2-40B4-BE49-F238E27FC236}">
                <a16:creationId xmlns:a16="http://schemas.microsoft.com/office/drawing/2014/main" id="{39C76349-81C9-4C3C-867C-BD0F3B97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" y="39795"/>
            <a:ext cx="1921289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192EA-54CE-4E3A-A8B6-C8DD9E7C5BD4}"/>
              </a:ext>
            </a:extLst>
          </p:cNvPr>
          <p:cNvSpPr txBox="1"/>
          <p:nvPr/>
        </p:nvSpPr>
        <p:spPr>
          <a:xfrm>
            <a:off x="2882208" y="171449"/>
            <a:ext cx="6427584" cy="646331"/>
          </a:xfrm>
          <a:prstGeom prst="rect">
            <a:avLst/>
          </a:prstGeom>
          <a:noFill/>
          <a:ln w="25400" cap="rnd" cmpd="dbl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Donor Retention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EFDBD-770E-4A51-835D-FBA260C33A2A}"/>
              </a:ext>
            </a:extLst>
          </p:cNvPr>
          <p:cNvSpPr txBox="1"/>
          <p:nvPr/>
        </p:nvSpPr>
        <p:spPr>
          <a:xfrm>
            <a:off x="259404" y="1177047"/>
            <a:ext cx="1167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Tier 3 : $300 - $499.99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21FB9210-5FE3-40D8-9B25-49AFC785A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102" y="2995127"/>
            <a:ext cx="5370934" cy="369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18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B857C99-786D-4D6B-8AAD-E0C1C2AE2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6" y="2426998"/>
            <a:ext cx="6412003" cy="443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mage001">
            <a:extLst>
              <a:ext uri="{FF2B5EF4-FFF2-40B4-BE49-F238E27FC236}">
                <a16:creationId xmlns:a16="http://schemas.microsoft.com/office/drawing/2014/main" id="{39C76349-81C9-4C3C-867C-BD0F3B97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" y="39795"/>
            <a:ext cx="1921289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192EA-54CE-4E3A-A8B6-C8DD9E7C5BD4}"/>
              </a:ext>
            </a:extLst>
          </p:cNvPr>
          <p:cNvSpPr txBox="1"/>
          <p:nvPr/>
        </p:nvSpPr>
        <p:spPr>
          <a:xfrm>
            <a:off x="2882208" y="171449"/>
            <a:ext cx="6427584" cy="646331"/>
          </a:xfrm>
          <a:prstGeom prst="rect">
            <a:avLst/>
          </a:prstGeom>
          <a:noFill/>
          <a:ln w="25400" cap="rnd" cmpd="dbl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Donor Retention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EFDBD-770E-4A51-835D-FBA260C33A2A}"/>
              </a:ext>
            </a:extLst>
          </p:cNvPr>
          <p:cNvSpPr txBox="1"/>
          <p:nvPr/>
        </p:nvSpPr>
        <p:spPr>
          <a:xfrm>
            <a:off x="259404" y="1177047"/>
            <a:ext cx="1167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Tier 4 : $500 - $999.99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20F2A65D-12C5-44D1-8D06-1A8D66002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647" y="2883159"/>
            <a:ext cx="5533845" cy="380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7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EDC11A2-347D-4F6E-8FDF-2AFC16CFD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5843"/>
            <a:ext cx="6514969" cy="450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mage001">
            <a:extLst>
              <a:ext uri="{FF2B5EF4-FFF2-40B4-BE49-F238E27FC236}">
                <a16:creationId xmlns:a16="http://schemas.microsoft.com/office/drawing/2014/main" id="{39C76349-81C9-4C3C-867C-BD0F3B97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" y="39795"/>
            <a:ext cx="1921289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192EA-54CE-4E3A-A8B6-C8DD9E7C5BD4}"/>
              </a:ext>
            </a:extLst>
          </p:cNvPr>
          <p:cNvSpPr txBox="1"/>
          <p:nvPr/>
        </p:nvSpPr>
        <p:spPr>
          <a:xfrm>
            <a:off x="2882208" y="171449"/>
            <a:ext cx="6427584" cy="646331"/>
          </a:xfrm>
          <a:prstGeom prst="rect">
            <a:avLst/>
          </a:prstGeom>
          <a:noFill/>
          <a:ln w="25400" cap="rnd" cmpd="dbl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Donor Retention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EFDBD-770E-4A51-835D-FBA260C33A2A}"/>
              </a:ext>
            </a:extLst>
          </p:cNvPr>
          <p:cNvSpPr txBox="1"/>
          <p:nvPr/>
        </p:nvSpPr>
        <p:spPr>
          <a:xfrm>
            <a:off x="259404" y="1177047"/>
            <a:ext cx="1167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Tier 5 : $1000 - $2499.99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3626F2D7-FAF3-41DC-B2E5-39961DEC5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619" y="2939143"/>
            <a:ext cx="5452390" cy="374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8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9AD45E55-B552-48DA-B3C1-D1EB99A79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" y="2324837"/>
            <a:ext cx="6499698" cy="449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image001">
            <a:extLst>
              <a:ext uri="{FF2B5EF4-FFF2-40B4-BE49-F238E27FC236}">
                <a16:creationId xmlns:a16="http://schemas.microsoft.com/office/drawing/2014/main" id="{39C76349-81C9-4C3C-867C-BD0F3B97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" y="39795"/>
            <a:ext cx="1921289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192EA-54CE-4E3A-A8B6-C8DD9E7C5BD4}"/>
              </a:ext>
            </a:extLst>
          </p:cNvPr>
          <p:cNvSpPr txBox="1"/>
          <p:nvPr/>
        </p:nvSpPr>
        <p:spPr>
          <a:xfrm>
            <a:off x="2882208" y="171449"/>
            <a:ext cx="6427584" cy="646331"/>
          </a:xfrm>
          <a:prstGeom prst="rect">
            <a:avLst/>
          </a:prstGeom>
          <a:noFill/>
          <a:ln w="25400" cap="rnd" cmpd="dbl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Donor Retention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EFDBD-770E-4A51-835D-FBA260C33A2A}"/>
              </a:ext>
            </a:extLst>
          </p:cNvPr>
          <p:cNvSpPr txBox="1"/>
          <p:nvPr/>
        </p:nvSpPr>
        <p:spPr>
          <a:xfrm>
            <a:off x="259404" y="1177047"/>
            <a:ext cx="1167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Tier 6 : $2500 - $4999.99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82FB444F-429A-410A-829F-7590554C2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894" y="2827176"/>
            <a:ext cx="5378701" cy="369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62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364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Kessler</dc:creator>
  <cp:lastModifiedBy>Brandon Kessler</cp:lastModifiedBy>
  <cp:revision>8</cp:revision>
  <dcterms:created xsi:type="dcterms:W3CDTF">2019-08-14T22:07:02Z</dcterms:created>
  <dcterms:modified xsi:type="dcterms:W3CDTF">2019-08-15T17:01:49Z</dcterms:modified>
</cp:coreProperties>
</file>