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1"/>
    <p:restoredTop sz="94799"/>
  </p:normalViewPr>
  <p:slideViewPr>
    <p:cSldViewPr snapToGrid="0" snapToObjects="1">
      <p:cViewPr varScale="1">
        <p:scale>
          <a:sx n="96" d="100"/>
          <a:sy n="96" d="100"/>
        </p:scale>
        <p:origin x="1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3117-15F8-4240-A8AB-6DDB6A440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C484E-1DEC-5D4C-8F2D-D9BF3AA83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A53A3-2204-9943-95D0-A8B598C54EB9}"/>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5" name="Footer Placeholder 4">
            <a:extLst>
              <a:ext uri="{FF2B5EF4-FFF2-40B4-BE49-F238E27FC236}">
                <a16:creationId xmlns:a16="http://schemas.microsoft.com/office/drawing/2014/main" id="{02C27815-82F7-2542-A6CE-69DF606BC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758D0-4DEA-1D49-B342-3429CEAEDD7B}"/>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41548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847A-6FE1-384D-859F-3B7053F152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9BF14-5D0C-1945-99EC-DDC2433D8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442EC-356B-CE49-BA3F-5BB46BB481E7}"/>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5" name="Footer Placeholder 4">
            <a:extLst>
              <a:ext uri="{FF2B5EF4-FFF2-40B4-BE49-F238E27FC236}">
                <a16:creationId xmlns:a16="http://schemas.microsoft.com/office/drawing/2014/main" id="{EB2536E0-E253-D044-ABC1-648C3C9FC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DCC00-04D2-FA4A-99B5-6D2B02772B5D}"/>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2508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21115-C014-A748-BC5C-E2E7E94B21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9536-AD72-E142-8D16-0A504275B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2F8B1-4168-8240-B8C4-2A27369317B7}"/>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5" name="Footer Placeholder 4">
            <a:extLst>
              <a:ext uri="{FF2B5EF4-FFF2-40B4-BE49-F238E27FC236}">
                <a16:creationId xmlns:a16="http://schemas.microsoft.com/office/drawing/2014/main" id="{27FEFE13-2495-114B-83DC-905F2F64F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81B7E-F2E2-6842-9307-5E57D934E62A}"/>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216959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E4EB-36C7-E14C-AA92-5C98E9A57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77D0-B00A-A646-9416-FAECA4920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93468-75B7-F94B-ACA3-B67C0284E05F}"/>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5" name="Footer Placeholder 4">
            <a:extLst>
              <a:ext uri="{FF2B5EF4-FFF2-40B4-BE49-F238E27FC236}">
                <a16:creationId xmlns:a16="http://schemas.microsoft.com/office/drawing/2014/main" id="{D9E9D5C0-8409-0341-B65E-BA3BCF82C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2B8E4-8528-AC4D-9638-9EF2A274902B}"/>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180771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FEF9-B410-9D47-B8C7-95ECF4210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66072B-BB84-9748-951E-706ACFBF63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3EC0D-ABD5-884F-B74F-4DF7C8955B33}"/>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5" name="Footer Placeholder 4">
            <a:extLst>
              <a:ext uri="{FF2B5EF4-FFF2-40B4-BE49-F238E27FC236}">
                <a16:creationId xmlns:a16="http://schemas.microsoft.com/office/drawing/2014/main" id="{F404E4CA-8F69-9E41-BFE0-A89720E98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A07D4-E8B2-8F4A-BEE7-706F25A817D0}"/>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232935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47B3-8254-F147-8899-92F9EBA54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7879F-DFE3-AA49-857F-2BB9E50A1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0B02D9-7001-7F4B-B5DC-469F5D750A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7F1516-B274-6A4A-9DA0-19D151F49D8A}"/>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6" name="Footer Placeholder 5">
            <a:extLst>
              <a:ext uri="{FF2B5EF4-FFF2-40B4-BE49-F238E27FC236}">
                <a16:creationId xmlns:a16="http://schemas.microsoft.com/office/drawing/2014/main" id="{EED9F0E8-381E-DC4F-A009-46E382B38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E7817-BA3B-8C41-AA7F-EB67E6B0E24C}"/>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51440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42E0-BFD9-B749-8D20-E838A85C6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C05A7-A3E0-A944-B7CE-72C76B3F4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9860A5-F225-9242-8993-1FF00EBAE1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B14AC4-AF73-3B45-B986-F32C5F356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B62B5-394E-584A-8F5F-48DED9EB4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93965-BC56-894E-870C-E05E765CEC3F}"/>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8" name="Footer Placeholder 7">
            <a:extLst>
              <a:ext uri="{FF2B5EF4-FFF2-40B4-BE49-F238E27FC236}">
                <a16:creationId xmlns:a16="http://schemas.microsoft.com/office/drawing/2014/main" id="{E6E07014-2A59-9B49-A382-E3ED333E74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1FB70-D41C-A04D-8D50-491B7E8591D3}"/>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34579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371C-33E5-3849-8A77-8176985AB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CD4CA-2A6D-0C4D-BD26-A213B9E0BCBF}"/>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4" name="Footer Placeholder 3">
            <a:extLst>
              <a:ext uri="{FF2B5EF4-FFF2-40B4-BE49-F238E27FC236}">
                <a16:creationId xmlns:a16="http://schemas.microsoft.com/office/drawing/2014/main" id="{8A878063-5440-5045-84B8-6CB635962C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E07CB-E8B9-5143-83B5-46E9A0867F53}"/>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260352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8FE6-834F-AB47-9099-9A72A1CB066F}"/>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3" name="Footer Placeholder 2">
            <a:extLst>
              <a:ext uri="{FF2B5EF4-FFF2-40B4-BE49-F238E27FC236}">
                <a16:creationId xmlns:a16="http://schemas.microsoft.com/office/drawing/2014/main" id="{13F28323-362A-B04E-BDFC-31809D1FA5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26F85-383C-4E4B-A0D0-A9F8056DCAB9}"/>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113372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F393-FA3E-AE41-A94F-E1E22195E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8E3DFB-E726-1B4B-BE8D-557E66C341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74EE6-8F7A-7C45-ABBC-6C30ADCBC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CD76D-E783-064A-AA9E-86EC9D1BAADF}"/>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6" name="Footer Placeholder 5">
            <a:extLst>
              <a:ext uri="{FF2B5EF4-FFF2-40B4-BE49-F238E27FC236}">
                <a16:creationId xmlns:a16="http://schemas.microsoft.com/office/drawing/2014/main" id="{358E5B1B-6E5E-684B-819C-9B4B4B27D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7614D-4CE0-8D4B-B9E9-8333F416CD95}"/>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221974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4CE5-DBCA-2B46-BE7C-91B7317D1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2335E-EFFD-514C-8A2E-048C6B304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95C5A1-FD26-624F-80C4-0FE9FA09F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B3E2A-115A-EE43-A7D1-0BDF7920CA40}"/>
              </a:ext>
            </a:extLst>
          </p:cNvPr>
          <p:cNvSpPr>
            <a:spLocks noGrp="1"/>
          </p:cNvSpPr>
          <p:nvPr>
            <p:ph type="dt" sz="half" idx="10"/>
          </p:nvPr>
        </p:nvSpPr>
        <p:spPr/>
        <p:txBody>
          <a:bodyPr/>
          <a:lstStyle/>
          <a:p>
            <a:fld id="{40A2243C-B5B9-C14B-960C-E48E5BCD6B56}" type="datetimeFigureOut">
              <a:rPr lang="en-US" smtClean="0"/>
              <a:t>12/26/21</a:t>
            </a:fld>
            <a:endParaRPr lang="en-US"/>
          </a:p>
        </p:txBody>
      </p:sp>
      <p:sp>
        <p:nvSpPr>
          <p:cNvPr id="6" name="Footer Placeholder 5">
            <a:extLst>
              <a:ext uri="{FF2B5EF4-FFF2-40B4-BE49-F238E27FC236}">
                <a16:creationId xmlns:a16="http://schemas.microsoft.com/office/drawing/2014/main" id="{B82CF0E1-A3AD-5743-82B4-32E99DA83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D9830-53D2-5041-A4B9-76D98D93F28D}"/>
              </a:ext>
            </a:extLst>
          </p:cNvPr>
          <p:cNvSpPr>
            <a:spLocks noGrp="1"/>
          </p:cNvSpPr>
          <p:nvPr>
            <p:ph type="sldNum" sz="quarter" idx="12"/>
          </p:nvPr>
        </p:nvSpPr>
        <p:spPr/>
        <p:txBody>
          <a:bodyPr/>
          <a:lstStyle/>
          <a:p>
            <a:fld id="{7EBBCD20-711A-884C-8991-D5A0E09C3C50}" type="slidenum">
              <a:rPr lang="en-US" smtClean="0"/>
              <a:t>‹#›</a:t>
            </a:fld>
            <a:endParaRPr lang="en-US"/>
          </a:p>
        </p:txBody>
      </p:sp>
    </p:spTree>
    <p:extLst>
      <p:ext uri="{BB962C8B-B14F-4D97-AF65-F5344CB8AC3E}">
        <p14:creationId xmlns:p14="http://schemas.microsoft.com/office/powerpoint/2010/main" val="384227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BFB3A-C354-E64E-84AB-6AA276F4A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85D95F-0771-ED47-B38A-75F5DA39C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AC14A-B4CE-284C-B8CF-848240EAC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2243C-B5B9-C14B-960C-E48E5BCD6B56}" type="datetimeFigureOut">
              <a:rPr lang="en-US" smtClean="0"/>
              <a:t>12/26/21</a:t>
            </a:fld>
            <a:endParaRPr lang="en-US"/>
          </a:p>
        </p:txBody>
      </p:sp>
      <p:sp>
        <p:nvSpPr>
          <p:cNvPr id="5" name="Footer Placeholder 4">
            <a:extLst>
              <a:ext uri="{FF2B5EF4-FFF2-40B4-BE49-F238E27FC236}">
                <a16:creationId xmlns:a16="http://schemas.microsoft.com/office/drawing/2014/main" id="{DDB7EAB0-1670-574D-87E3-96788B907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53B5BF-605E-9A4C-AC87-494C932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BCD20-711A-884C-8991-D5A0E09C3C50}" type="slidenum">
              <a:rPr lang="en-US" smtClean="0"/>
              <a:t>‹#›</a:t>
            </a:fld>
            <a:endParaRPr lang="en-US"/>
          </a:p>
        </p:txBody>
      </p:sp>
    </p:spTree>
    <p:extLst>
      <p:ext uri="{BB962C8B-B14F-4D97-AF65-F5344CB8AC3E}">
        <p14:creationId xmlns:p14="http://schemas.microsoft.com/office/powerpoint/2010/main" val="112920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F4E7-82DF-F441-9983-38C47CE458C4}"/>
              </a:ext>
            </a:extLst>
          </p:cNvPr>
          <p:cNvSpPr>
            <a:spLocks noGrp="1"/>
          </p:cNvSpPr>
          <p:nvPr>
            <p:ph type="ctrTitle"/>
          </p:nvPr>
        </p:nvSpPr>
        <p:spPr/>
        <p:txBody>
          <a:bodyPr/>
          <a:lstStyle/>
          <a:p>
            <a:r>
              <a:rPr lang="en-US" dirty="0"/>
              <a:t>Git</a:t>
            </a:r>
          </a:p>
        </p:txBody>
      </p:sp>
    </p:spTree>
    <p:extLst>
      <p:ext uri="{BB962C8B-B14F-4D97-AF65-F5344CB8AC3E}">
        <p14:creationId xmlns:p14="http://schemas.microsoft.com/office/powerpoint/2010/main" val="387467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D9A387-1B7E-AE47-9E50-2E5B9D0422F3}"/>
              </a:ext>
            </a:extLst>
          </p:cNvPr>
          <p:cNvSpPr txBox="1"/>
          <p:nvPr/>
        </p:nvSpPr>
        <p:spPr>
          <a:xfrm>
            <a:off x="292013" y="154157"/>
            <a:ext cx="3732770" cy="707886"/>
          </a:xfrm>
          <a:prstGeom prst="rect">
            <a:avLst/>
          </a:prstGeom>
          <a:noFill/>
        </p:spPr>
        <p:txBody>
          <a:bodyPr wrap="square" rtlCol="0">
            <a:spAutoFit/>
          </a:bodyPr>
          <a:lstStyle/>
          <a:p>
            <a:r>
              <a:rPr lang="en-US" sz="4000" dirty="0"/>
              <a:t>What is it</a:t>
            </a:r>
          </a:p>
        </p:txBody>
      </p:sp>
      <p:sp>
        <p:nvSpPr>
          <p:cNvPr id="8" name="TextBox 7">
            <a:extLst>
              <a:ext uri="{FF2B5EF4-FFF2-40B4-BE49-F238E27FC236}">
                <a16:creationId xmlns:a16="http://schemas.microsoft.com/office/drawing/2014/main" id="{4C2E898A-68D9-3D47-9B37-AC1D023014E0}"/>
              </a:ext>
            </a:extLst>
          </p:cNvPr>
          <p:cNvSpPr txBox="1"/>
          <p:nvPr/>
        </p:nvSpPr>
        <p:spPr>
          <a:xfrm>
            <a:off x="1166191" y="1497496"/>
            <a:ext cx="9090992" cy="2585323"/>
          </a:xfrm>
          <a:prstGeom prst="rect">
            <a:avLst/>
          </a:prstGeom>
          <a:noFill/>
        </p:spPr>
        <p:txBody>
          <a:bodyPr wrap="square" rtlCol="0">
            <a:spAutoFit/>
          </a:bodyPr>
          <a:lstStyle/>
          <a:p>
            <a:r>
              <a:rPr lang="en-US" dirty="0"/>
              <a:t>A software tool used to manage versions of source code (version control)</a:t>
            </a:r>
          </a:p>
          <a:p>
            <a:endParaRPr lang="en-US" dirty="0"/>
          </a:p>
          <a:p>
            <a:r>
              <a:rPr lang="en-US" dirty="0"/>
              <a:t>Provides a command line interface (CLI) to interact with the files</a:t>
            </a:r>
          </a:p>
          <a:p>
            <a:endParaRPr lang="en-US" dirty="0"/>
          </a:p>
          <a:p>
            <a:r>
              <a:rPr lang="en-US" dirty="0"/>
              <a:t>Allows for a version control system (VCS) to help software teams collaborate</a:t>
            </a:r>
          </a:p>
          <a:p>
            <a:endParaRPr lang="en-US" dirty="0"/>
          </a:p>
          <a:p>
            <a:endParaRPr lang="en-US" dirty="0"/>
          </a:p>
          <a:p>
            <a:r>
              <a:rPr lang="en-US" dirty="0"/>
              <a:t>Download the latest version of git: </a:t>
            </a:r>
            <a:r>
              <a:rPr lang="en-US" dirty="0">
                <a:hlinkClick r:id="rId2"/>
              </a:rPr>
              <a:t>https://git-</a:t>
            </a:r>
            <a:r>
              <a:rPr lang="en-US" dirty="0" err="1">
                <a:hlinkClick r:id="rId2"/>
              </a:rPr>
              <a:t>scm.com</a:t>
            </a:r>
            <a:endParaRPr lang="en-US" dirty="0"/>
          </a:p>
          <a:p>
            <a:endParaRPr lang="en-US" dirty="0"/>
          </a:p>
        </p:txBody>
      </p:sp>
    </p:spTree>
    <p:extLst>
      <p:ext uri="{BB962C8B-B14F-4D97-AF65-F5344CB8AC3E}">
        <p14:creationId xmlns:p14="http://schemas.microsoft.com/office/powerpoint/2010/main" val="386495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CDC9110-5EDD-2C40-BEFC-E575C950DF0D}"/>
              </a:ext>
            </a:extLst>
          </p:cNvPr>
          <p:cNvSpPr/>
          <p:nvPr/>
        </p:nvSpPr>
        <p:spPr>
          <a:xfrm>
            <a:off x="5453594" y="4339524"/>
            <a:ext cx="1861605" cy="1340995"/>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it - Logo Downloads">
            <a:extLst>
              <a:ext uri="{FF2B5EF4-FFF2-40B4-BE49-F238E27FC236}">
                <a16:creationId xmlns:a16="http://schemas.microsoft.com/office/drawing/2014/main" id="{6156077E-D23C-D442-875A-26CFA810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288" y="4679197"/>
            <a:ext cx="707235" cy="7072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8024DE-4FDE-DC44-A29A-1D2E01F0265C}"/>
              </a:ext>
            </a:extLst>
          </p:cNvPr>
          <p:cNvSpPr txBox="1"/>
          <p:nvPr/>
        </p:nvSpPr>
        <p:spPr>
          <a:xfrm>
            <a:off x="6441154" y="4679197"/>
            <a:ext cx="707235" cy="646331"/>
          </a:xfrm>
          <a:prstGeom prst="rect">
            <a:avLst/>
          </a:prstGeom>
          <a:noFill/>
        </p:spPr>
        <p:txBody>
          <a:bodyPr wrap="square" rtlCol="0">
            <a:spAutoFit/>
          </a:bodyPr>
          <a:lstStyle/>
          <a:p>
            <a:r>
              <a:rPr lang="en-US" sz="3600" dirty="0"/>
              <a:t>git</a:t>
            </a:r>
          </a:p>
        </p:txBody>
      </p:sp>
      <p:sp>
        <p:nvSpPr>
          <p:cNvPr id="6" name="Rounded Rectangle 5">
            <a:extLst>
              <a:ext uri="{FF2B5EF4-FFF2-40B4-BE49-F238E27FC236}">
                <a16:creationId xmlns:a16="http://schemas.microsoft.com/office/drawing/2014/main" id="{070BC431-DC8F-4848-8A7E-D113623A0D6A}"/>
              </a:ext>
            </a:extLst>
          </p:cNvPr>
          <p:cNvSpPr/>
          <p:nvPr/>
        </p:nvSpPr>
        <p:spPr>
          <a:xfrm>
            <a:off x="5398784" y="5879001"/>
            <a:ext cx="2030137" cy="6463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Remote Repository</a:t>
            </a:r>
          </a:p>
        </p:txBody>
      </p:sp>
      <p:grpSp>
        <p:nvGrpSpPr>
          <p:cNvPr id="11" name="Group 10">
            <a:extLst>
              <a:ext uri="{FF2B5EF4-FFF2-40B4-BE49-F238E27FC236}">
                <a16:creationId xmlns:a16="http://schemas.microsoft.com/office/drawing/2014/main" id="{7D6A12AE-4058-4E43-8DEC-69C2AA919322}"/>
              </a:ext>
            </a:extLst>
          </p:cNvPr>
          <p:cNvGrpSpPr/>
          <p:nvPr/>
        </p:nvGrpSpPr>
        <p:grpSpPr>
          <a:xfrm>
            <a:off x="961988" y="4728204"/>
            <a:ext cx="1490421" cy="1490421"/>
            <a:chOff x="1190785" y="4860009"/>
            <a:chExt cx="1490421" cy="1490421"/>
          </a:xfrm>
          <a:solidFill>
            <a:schemeClr val="accent5">
              <a:lumMod val="50000"/>
            </a:schemeClr>
          </a:solidFill>
        </p:grpSpPr>
        <p:pic>
          <p:nvPicPr>
            <p:cNvPr id="8" name="Graphic 7" descr="Person eating with solid fill">
              <a:extLst>
                <a:ext uri="{FF2B5EF4-FFF2-40B4-BE49-F238E27FC236}">
                  <a16:creationId xmlns:a16="http://schemas.microsoft.com/office/drawing/2014/main" id="{1660633A-DA5F-4644-A3BC-ED7F45F188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0785" y="4860009"/>
              <a:ext cx="1490421" cy="1490421"/>
            </a:xfrm>
            <a:prstGeom prst="rect">
              <a:avLst/>
            </a:prstGeom>
          </p:spPr>
        </p:pic>
        <p:pic>
          <p:nvPicPr>
            <p:cNvPr id="10" name="Graphic 9" descr="Online meeting with solid fill">
              <a:extLst>
                <a:ext uri="{FF2B5EF4-FFF2-40B4-BE49-F238E27FC236}">
                  <a16:creationId xmlns:a16="http://schemas.microsoft.com/office/drawing/2014/main" id="{3AFC6CBF-3DEF-A140-86BC-A7E12CEA94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35995" y="4958887"/>
              <a:ext cx="646332" cy="646332"/>
            </a:xfrm>
            <a:prstGeom prst="rect">
              <a:avLst/>
            </a:prstGeom>
          </p:spPr>
        </p:pic>
      </p:grpSp>
      <p:grpSp>
        <p:nvGrpSpPr>
          <p:cNvPr id="13" name="Group 12">
            <a:extLst>
              <a:ext uri="{FF2B5EF4-FFF2-40B4-BE49-F238E27FC236}">
                <a16:creationId xmlns:a16="http://schemas.microsoft.com/office/drawing/2014/main" id="{69EEA050-8626-544E-8712-96ABB5C5AA8B}"/>
              </a:ext>
            </a:extLst>
          </p:cNvPr>
          <p:cNvGrpSpPr/>
          <p:nvPr/>
        </p:nvGrpSpPr>
        <p:grpSpPr>
          <a:xfrm>
            <a:off x="5350789" y="606456"/>
            <a:ext cx="1490421" cy="1490421"/>
            <a:chOff x="1190785" y="4860009"/>
            <a:chExt cx="1490421" cy="1490421"/>
          </a:xfrm>
          <a:solidFill>
            <a:schemeClr val="accent6">
              <a:lumMod val="50000"/>
            </a:schemeClr>
          </a:solidFill>
        </p:grpSpPr>
        <p:pic>
          <p:nvPicPr>
            <p:cNvPr id="14" name="Graphic 13" descr="Person eating with solid fill">
              <a:extLst>
                <a:ext uri="{FF2B5EF4-FFF2-40B4-BE49-F238E27FC236}">
                  <a16:creationId xmlns:a16="http://schemas.microsoft.com/office/drawing/2014/main" id="{98C0B6CD-F678-B84C-8E00-64176053D1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90785" y="4860009"/>
              <a:ext cx="1490421" cy="1490421"/>
            </a:xfrm>
            <a:prstGeom prst="rect">
              <a:avLst/>
            </a:prstGeom>
          </p:spPr>
        </p:pic>
        <p:pic>
          <p:nvPicPr>
            <p:cNvPr id="15" name="Graphic 14" descr="Online meeting with solid fill">
              <a:extLst>
                <a:ext uri="{FF2B5EF4-FFF2-40B4-BE49-F238E27FC236}">
                  <a16:creationId xmlns:a16="http://schemas.microsoft.com/office/drawing/2014/main" id="{0BAE3CE8-37F1-CF44-873A-17BF43EBC0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35995" y="4958887"/>
              <a:ext cx="646332" cy="646332"/>
            </a:xfrm>
            <a:prstGeom prst="rect">
              <a:avLst/>
            </a:prstGeom>
          </p:spPr>
        </p:pic>
      </p:grpSp>
      <p:grpSp>
        <p:nvGrpSpPr>
          <p:cNvPr id="16" name="Group 15">
            <a:extLst>
              <a:ext uri="{FF2B5EF4-FFF2-40B4-BE49-F238E27FC236}">
                <a16:creationId xmlns:a16="http://schemas.microsoft.com/office/drawing/2014/main" id="{49CF79C8-876F-E143-BA0A-806B7550156B}"/>
              </a:ext>
            </a:extLst>
          </p:cNvPr>
          <p:cNvGrpSpPr/>
          <p:nvPr/>
        </p:nvGrpSpPr>
        <p:grpSpPr>
          <a:xfrm flipH="1">
            <a:off x="10035533" y="4662738"/>
            <a:ext cx="1490421" cy="1490421"/>
            <a:chOff x="1190785" y="4860009"/>
            <a:chExt cx="1490421" cy="1490421"/>
          </a:xfrm>
          <a:solidFill>
            <a:schemeClr val="accent2">
              <a:lumMod val="50000"/>
            </a:schemeClr>
          </a:solidFill>
        </p:grpSpPr>
        <p:pic>
          <p:nvPicPr>
            <p:cNvPr id="17" name="Graphic 16" descr="Person eating with solid fill">
              <a:extLst>
                <a:ext uri="{FF2B5EF4-FFF2-40B4-BE49-F238E27FC236}">
                  <a16:creationId xmlns:a16="http://schemas.microsoft.com/office/drawing/2014/main" id="{E292E0DE-18B5-9C4E-80D8-DA26F37B77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90785" y="4860009"/>
              <a:ext cx="1490421" cy="1490421"/>
            </a:xfrm>
            <a:prstGeom prst="rect">
              <a:avLst/>
            </a:prstGeom>
          </p:spPr>
        </p:pic>
        <p:pic>
          <p:nvPicPr>
            <p:cNvPr id="18" name="Graphic 17" descr="Online meeting with solid fill">
              <a:extLst>
                <a:ext uri="{FF2B5EF4-FFF2-40B4-BE49-F238E27FC236}">
                  <a16:creationId xmlns:a16="http://schemas.microsoft.com/office/drawing/2014/main" id="{07425509-F316-A04E-A7B4-AE3224AFF0F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35995" y="4958887"/>
              <a:ext cx="646332" cy="646332"/>
            </a:xfrm>
            <a:prstGeom prst="rect">
              <a:avLst/>
            </a:prstGeom>
          </p:spPr>
        </p:pic>
      </p:grpSp>
      <p:pic>
        <p:nvPicPr>
          <p:cNvPr id="21" name="Graphic 20" descr="Database outline">
            <a:extLst>
              <a:ext uri="{FF2B5EF4-FFF2-40B4-BE49-F238E27FC236}">
                <a16:creationId xmlns:a16="http://schemas.microsoft.com/office/drawing/2014/main" id="{FA15EDB1-1B51-FD4A-A687-FCF236B99BC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05828" y="4679197"/>
            <a:ext cx="914400" cy="914400"/>
          </a:xfrm>
          <a:prstGeom prst="rect">
            <a:avLst/>
          </a:prstGeom>
        </p:spPr>
      </p:pic>
      <p:sp>
        <p:nvSpPr>
          <p:cNvPr id="22" name="TextBox 21">
            <a:extLst>
              <a:ext uri="{FF2B5EF4-FFF2-40B4-BE49-F238E27FC236}">
                <a16:creationId xmlns:a16="http://schemas.microsoft.com/office/drawing/2014/main" id="{57EA47FF-D609-CE45-AC0E-20E590447B43}"/>
              </a:ext>
            </a:extLst>
          </p:cNvPr>
          <p:cNvSpPr txBox="1"/>
          <p:nvPr/>
        </p:nvSpPr>
        <p:spPr>
          <a:xfrm>
            <a:off x="2967257" y="5572294"/>
            <a:ext cx="1391541" cy="646331"/>
          </a:xfrm>
          <a:prstGeom prst="rect">
            <a:avLst/>
          </a:prstGeom>
          <a:noFill/>
        </p:spPr>
        <p:txBody>
          <a:bodyPr wrap="square" rtlCol="0">
            <a:spAutoFit/>
          </a:bodyPr>
          <a:lstStyle/>
          <a:p>
            <a:pPr algn="ctr"/>
            <a:r>
              <a:rPr lang="en-US" dirty="0"/>
              <a:t>Local Repository</a:t>
            </a:r>
          </a:p>
        </p:txBody>
      </p:sp>
      <p:sp>
        <p:nvSpPr>
          <p:cNvPr id="25" name="TextBox 24">
            <a:extLst>
              <a:ext uri="{FF2B5EF4-FFF2-40B4-BE49-F238E27FC236}">
                <a16:creationId xmlns:a16="http://schemas.microsoft.com/office/drawing/2014/main" id="{2843B8BF-DFE3-634B-BC04-F0AAADDF6006}"/>
              </a:ext>
            </a:extLst>
          </p:cNvPr>
          <p:cNvSpPr txBox="1"/>
          <p:nvPr/>
        </p:nvSpPr>
        <p:spPr>
          <a:xfrm>
            <a:off x="961989" y="5994337"/>
            <a:ext cx="1391541" cy="646331"/>
          </a:xfrm>
          <a:prstGeom prst="rect">
            <a:avLst/>
          </a:prstGeom>
          <a:noFill/>
        </p:spPr>
        <p:txBody>
          <a:bodyPr wrap="square" rtlCol="0">
            <a:spAutoFit/>
          </a:bodyPr>
          <a:lstStyle/>
          <a:p>
            <a:pPr algn="ctr"/>
            <a:r>
              <a:rPr lang="en-US" dirty="0"/>
              <a:t>Working Copy</a:t>
            </a:r>
          </a:p>
        </p:txBody>
      </p:sp>
      <p:sp>
        <p:nvSpPr>
          <p:cNvPr id="26" name="TextBox 25">
            <a:extLst>
              <a:ext uri="{FF2B5EF4-FFF2-40B4-BE49-F238E27FC236}">
                <a16:creationId xmlns:a16="http://schemas.microsoft.com/office/drawing/2014/main" id="{44C8119F-D587-DE40-AF24-62C1178FD5FC}"/>
              </a:ext>
            </a:extLst>
          </p:cNvPr>
          <p:cNvSpPr txBox="1"/>
          <p:nvPr/>
        </p:nvSpPr>
        <p:spPr>
          <a:xfrm>
            <a:off x="6452618" y="751632"/>
            <a:ext cx="1391541" cy="646331"/>
          </a:xfrm>
          <a:prstGeom prst="rect">
            <a:avLst/>
          </a:prstGeom>
          <a:noFill/>
        </p:spPr>
        <p:txBody>
          <a:bodyPr wrap="square" rtlCol="0">
            <a:spAutoFit/>
          </a:bodyPr>
          <a:lstStyle/>
          <a:p>
            <a:pPr algn="ctr"/>
            <a:r>
              <a:rPr lang="en-US" dirty="0"/>
              <a:t>Working Copy</a:t>
            </a:r>
          </a:p>
        </p:txBody>
      </p:sp>
      <p:sp>
        <p:nvSpPr>
          <p:cNvPr id="27" name="TextBox 26">
            <a:extLst>
              <a:ext uri="{FF2B5EF4-FFF2-40B4-BE49-F238E27FC236}">
                <a16:creationId xmlns:a16="http://schemas.microsoft.com/office/drawing/2014/main" id="{1D7DF821-AA59-6C43-A8DE-369506BAB8C8}"/>
              </a:ext>
            </a:extLst>
          </p:cNvPr>
          <p:cNvSpPr txBox="1"/>
          <p:nvPr/>
        </p:nvSpPr>
        <p:spPr>
          <a:xfrm>
            <a:off x="10205643" y="5928871"/>
            <a:ext cx="1391541" cy="646331"/>
          </a:xfrm>
          <a:prstGeom prst="rect">
            <a:avLst/>
          </a:prstGeom>
          <a:noFill/>
        </p:spPr>
        <p:txBody>
          <a:bodyPr wrap="square" rtlCol="0">
            <a:spAutoFit/>
          </a:bodyPr>
          <a:lstStyle/>
          <a:p>
            <a:pPr algn="ctr"/>
            <a:r>
              <a:rPr lang="en-US" dirty="0"/>
              <a:t>Working Copy</a:t>
            </a:r>
          </a:p>
        </p:txBody>
      </p:sp>
      <p:pic>
        <p:nvPicPr>
          <p:cNvPr id="28" name="Graphic 27" descr="Database outline">
            <a:extLst>
              <a:ext uri="{FF2B5EF4-FFF2-40B4-BE49-F238E27FC236}">
                <a16:creationId xmlns:a16="http://schemas.microsoft.com/office/drawing/2014/main" id="{C2F0029B-2A27-DB49-A2D4-D58B9CC8AFE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472899" y="4662738"/>
            <a:ext cx="914400" cy="914400"/>
          </a:xfrm>
          <a:prstGeom prst="rect">
            <a:avLst/>
          </a:prstGeom>
        </p:spPr>
      </p:pic>
      <p:sp>
        <p:nvSpPr>
          <p:cNvPr id="29" name="TextBox 28">
            <a:extLst>
              <a:ext uri="{FF2B5EF4-FFF2-40B4-BE49-F238E27FC236}">
                <a16:creationId xmlns:a16="http://schemas.microsoft.com/office/drawing/2014/main" id="{9E2B9782-89CE-2D4C-B342-B73AEF3AB1FA}"/>
              </a:ext>
            </a:extLst>
          </p:cNvPr>
          <p:cNvSpPr txBox="1"/>
          <p:nvPr/>
        </p:nvSpPr>
        <p:spPr>
          <a:xfrm>
            <a:off x="8234328" y="5555835"/>
            <a:ext cx="1391541" cy="646331"/>
          </a:xfrm>
          <a:prstGeom prst="rect">
            <a:avLst/>
          </a:prstGeom>
          <a:noFill/>
        </p:spPr>
        <p:txBody>
          <a:bodyPr wrap="square" rtlCol="0">
            <a:spAutoFit/>
          </a:bodyPr>
          <a:lstStyle/>
          <a:p>
            <a:pPr algn="ctr"/>
            <a:r>
              <a:rPr lang="en-US" dirty="0"/>
              <a:t>Local Repository</a:t>
            </a:r>
          </a:p>
        </p:txBody>
      </p:sp>
      <p:pic>
        <p:nvPicPr>
          <p:cNvPr id="30" name="Graphic 29" descr="Database outline">
            <a:extLst>
              <a:ext uri="{FF2B5EF4-FFF2-40B4-BE49-F238E27FC236}">
                <a16:creationId xmlns:a16="http://schemas.microsoft.com/office/drawing/2014/main" id="{5739CCD1-A0D5-3C43-88C4-71022C2484E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27830" y="2733116"/>
            <a:ext cx="914400" cy="914400"/>
          </a:xfrm>
          <a:prstGeom prst="rect">
            <a:avLst/>
          </a:prstGeom>
        </p:spPr>
      </p:pic>
      <p:sp>
        <p:nvSpPr>
          <p:cNvPr id="31" name="TextBox 30">
            <a:extLst>
              <a:ext uri="{FF2B5EF4-FFF2-40B4-BE49-F238E27FC236}">
                <a16:creationId xmlns:a16="http://schemas.microsoft.com/office/drawing/2014/main" id="{F19D8DC0-C278-7748-B32F-C7975E422140}"/>
              </a:ext>
            </a:extLst>
          </p:cNvPr>
          <p:cNvSpPr txBox="1"/>
          <p:nvPr/>
        </p:nvSpPr>
        <p:spPr>
          <a:xfrm>
            <a:off x="6187967" y="2877694"/>
            <a:ext cx="1391541" cy="646331"/>
          </a:xfrm>
          <a:prstGeom prst="rect">
            <a:avLst/>
          </a:prstGeom>
          <a:noFill/>
        </p:spPr>
        <p:txBody>
          <a:bodyPr wrap="square" rtlCol="0">
            <a:spAutoFit/>
          </a:bodyPr>
          <a:lstStyle/>
          <a:p>
            <a:pPr algn="ctr"/>
            <a:r>
              <a:rPr lang="en-US" dirty="0"/>
              <a:t>Local Repository</a:t>
            </a:r>
          </a:p>
        </p:txBody>
      </p:sp>
      <p:cxnSp>
        <p:nvCxnSpPr>
          <p:cNvPr id="32" name="Straight Arrow Connector 31">
            <a:extLst>
              <a:ext uri="{FF2B5EF4-FFF2-40B4-BE49-F238E27FC236}">
                <a16:creationId xmlns:a16="http://schemas.microsoft.com/office/drawing/2014/main" id="{7833A706-AA6B-004C-A58D-0CD8379679C9}"/>
              </a:ext>
            </a:extLst>
          </p:cNvPr>
          <p:cNvCxnSpPr>
            <a:cxnSpLocks/>
          </p:cNvCxnSpPr>
          <p:nvPr/>
        </p:nvCxnSpPr>
        <p:spPr>
          <a:xfrm>
            <a:off x="5904854" y="1952299"/>
            <a:ext cx="0" cy="819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8AA9F25-3CAF-B245-9172-0313307A244A}"/>
              </a:ext>
            </a:extLst>
          </p:cNvPr>
          <p:cNvCxnSpPr>
            <a:cxnSpLocks/>
          </p:cNvCxnSpPr>
          <p:nvPr/>
        </p:nvCxnSpPr>
        <p:spPr>
          <a:xfrm rot="10800000">
            <a:off x="6046921" y="1952299"/>
            <a:ext cx="0" cy="819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C8DF2EE-815C-AC4D-9753-48FB3D4EFEEA}"/>
              </a:ext>
            </a:extLst>
          </p:cNvPr>
          <p:cNvCxnSpPr>
            <a:cxnSpLocks/>
          </p:cNvCxnSpPr>
          <p:nvPr/>
        </p:nvCxnSpPr>
        <p:spPr>
          <a:xfrm>
            <a:off x="6046921" y="3647516"/>
            <a:ext cx="0" cy="6920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6E1FCCF-DA22-D540-88C9-DA93758AEBC7}"/>
              </a:ext>
            </a:extLst>
          </p:cNvPr>
          <p:cNvSpPr txBox="1"/>
          <p:nvPr/>
        </p:nvSpPr>
        <p:spPr>
          <a:xfrm>
            <a:off x="5046525" y="2096877"/>
            <a:ext cx="958712" cy="338554"/>
          </a:xfrm>
          <a:prstGeom prst="rect">
            <a:avLst/>
          </a:prstGeom>
          <a:noFill/>
        </p:spPr>
        <p:txBody>
          <a:bodyPr wrap="square" rtlCol="0">
            <a:spAutoFit/>
          </a:bodyPr>
          <a:lstStyle/>
          <a:p>
            <a:r>
              <a:rPr lang="en-US" sz="1600" dirty="0"/>
              <a:t>Commit</a:t>
            </a:r>
          </a:p>
        </p:txBody>
      </p:sp>
      <p:sp>
        <p:nvSpPr>
          <p:cNvPr id="41" name="TextBox 40">
            <a:extLst>
              <a:ext uri="{FF2B5EF4-FFF2-40B4-BE49-F238E27FC236}">
                <a16:creationId xmlns:a16="http://schemas.microsoft.com/office/drawing/2014/main" id="{7D0850E0-4BB3-8E40-8D74-AB7F9EEB14A3}"/>
              </a:ext>
            </a:extLst>
          </p:cNvPr>
          <p:cNvSpPr txBox="1"/>
          <p:nvPr/>
        </p:nvSpPr>
        <p:spPr>
          <a:xfrm>
            <a:off x="6045227" y="2106829"/>
            <a:ext cx="958712" cy="338554"/>
          </a:xfrm>
          <a:prstGeom prst="rect">
            <a:avLst/>
          </a:prstGeom>
          <a:noFill/>
        </p:spPr>
        <p:txBody>
          <a:bodyPr wrap="square" rtlCol="0">
            <a:spAutoFit/>
          </a:bodyPr>
          <a:lstStyle/>
          <a:p>
            <a:r>
              <a:rPr lang="en-US" sz="1600" dirty="0"/>
              <a:t>Update</a:t>
            </a:r>
          </a:p>
        </p:txBody>
      </p:sp>
      <p:sp>
        <p:nvSpPr>
          <p:cNvPr id="42" name="TextBox 41">
            <a:extLst>
              <a:ext uri="{FF2B5EF4-FFF2-40B4-BE49-F238E27FC236}">
                <a16:creationId xmlns:a16="http://schemas.microsoft.com/office/drawing/2014/main" id="{BF0593E9-4F13-CD4B-A553-AC487A9DB460}"/>
              </a:ext>
            </a:extLst>
          </p:cNvPr>
          <p:cNvSpPr txBox="1"/>
          <p:nvPr/>
        </p:nvSpPr>
        <p:spPr>
          <a:xfrm>
            <a:off x="5493906" y="3801912"/>
            <a:ext cx="958712" cy="338554"/>
          </a:xfrm>
          <a:prstGeom prst="rect">
            <a:avLst/>
          </a:prstGeom>
          <a:noFill/>
        </p:spPr>
        <p:txBody>
          <a:bodyPr wrap="square" rtlCol="0">
            <a:spAutoFit/>
          </a:bodyPr>
          <a:lstStyle/>
          <a:p>
            <a:r>
              <a:rPr lang="en-US" sz="1600" dirty="0"/>
              <a:t>Push</a:t>
            </a:r>
          </a:p>
        </p:txBody>
      </p:sp>
      <p:cxnSp>
        <p:nvCxnSpPr>
          <p:cNvPr id="43" name="Straight Arrow Connector 42">
            <a:extLst>
              <a:ext uri="{FF2B5EF4-FFF2-40B4-BE49-F238E27FC236}">
                <a16:creationId xmlns:a16="http://schemas.microsoft.com/office/drawing/2014/main" id="{75C05041-6F8D-4E44-A262-6E3A62981183}"/>
              </a:ext>
            </a:extLst>
          </p:cNvPr>
          <p:cNvCxnSpPr>
            <a:cxnSpLocks/>
          </p:cNvCxnSpPr>
          <p:nvPr/>
        </p:nvCxnSpPr>
        <p:spPr>
          <a:xfrm rot="5400000">
            <a:off x="9675307" y="4724128"/>
            <a:ext cx="0" cy="819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8CA1B54-5BF5-BA41-9B1A-F01996D550AB}"/>
              </a:ext>
            </a:extLst>
          </p:cNvPr>
          <p:cNvCxnSpPr>
            <a:cxnSpLocks/>
          </p:cNvCxnSpPr>
          <p:nvPr/>
        </p:nvCxnSpPr>
        <p:spPr>
          <a:xfrm rot="16200000">
            <a:off x="9700026" y="4951918"/>
            <a:ext cx="0" cy="819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86D33F0-98DC-624B-821C-A697E2DE767B}"/>
              </a:ext>
            </a:extLst>
          </p:cNvPr>
          <p:cNvSpPr txBox="1"/>
          <p:nvPr/>
        </p:nvSpPr>
        <p:spPr>
          <a:xfrm>
            <a:off x="9262429" y="4836983"/>
            <a:ext cx="958712" cy="338554"/>
          </a:xfrm>
          <a:prstGeom prst="rect">
            <a:avLst/>
          </a:prstGeom>
          <a:noFill/>
        </p:spPr>
        <p:txBody>
          <a:bodyPr wrap="square" rtlCol="0">
            <a:spAutoFit/>
          </a:bodyPr>
          <a:lstStyle/>
          <a:p>
            <a:r>
              <a:rPr lang="en-US" sz="1600" dirty="0"/>
              <a:t>Commit</a:t>
            </a:r>
          </a:p>
        </p:txBody>
      </p:sp>
      <p:sp>
        <p:nvSpPr>
          <p:cNvPr id="46" name="TextBox 45">
            <a:extLst>
              <a:ext uri="{FF2B5EF4-FFF2-40B4-BE49-F238E27FC236}">
                <a16:creationId xmlns:a16="http://schemas.microsoft.com/office/drawing/2014/main" id="{507B7AAE-A274-8B4C-A0EE-B52D33D58120}"/>
              </a:ext>
            </a:extLst>
          </p:cNvPr>
          <p:cNvSpPr txBox="1"/>
          <p:nvPr/>
        </p:nvSpPr>
        <p:spPr>
          <a:xfrm>
            <a:off x="9262429" y="5329375"/>
            <a:ext cx="958712" cy="338554"/>
          </a:xfrm>
          <a:prstGeom prst="rect">
            <a:avLst/>
          </a:prstGeom>
          <a:noFill/>
        </p:spPr>
        <p:txBody>
          <a:bodyPr wrap="square" rtlCol="0">
            <a:spAutoFit/>
          </a:bodyPr>
          <a:lstStyle/>
          <a:p>
            <a:r>
              <a:rPr lang="en-US" sz="1600" dirty="0"/>
              <a:t>Update</a:t>
            </a:r>
          </a:p>
        </p:txBody>
      </p:sp>
      <p:cxnSp>
        <p:nvCxnSpPr>
          <p:cNvPr id="47" name="Straight Arrow Connector 46">
            <a:extLst>
              <a:ext uri="{FF2B5EF4-FFF2-40B4-BE49-F238E27FC236}">
                <a16:creationId xmlns:a16="http://schemas.microsoft.com/office/drawing/2014/main" id="{64EAEB82-013C-7B4C-9897-16C5FE99B849}"/>
              </a:ext>
            </a:extLst>
          </p:cNvPr>
          <p:cNvCxnSpPr>
            <a:cxnSpLocks/>
          </p:cNvCxnSpPr>
          <p:nvPr/>
        </p:nvCxnSpPr>
        <p:spPr>
          <a:xfrm rot="16200000">
            <a:off x="2841217" y="4740583"/>
            <a:ext cx="0" cy="819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0E11B0B-5B3D-6544-955B-5F3E1732135B}"/>
              </a:ext>
            </a:extLst>
          </p:cNvPr>
          <p:cNvCxnSpPr>
            <a:cxnSpLocks/>
          </p:cNvCxnSpPr>
          <p:nvPr/>
        </p:nvCxnSpPr>
        <p:spPr>
          <a:xfrm rot="5400000">
            <a:off x="2841218" y="5051952"/>
            <a:ext cx="0" cy="819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368E278-470D-FC42-BE49-13B9552897CC}"/>
              </a:ext>
            </a:extLst>
          </p:cNvPr>
          <p:cNvCxnSpPr>
            <a:cxnSpLocks/>
          </p:cNvCxnSpPr>
          <p:nvPr/>
        </p:nvCxnSpPr>
        <p:spPr>
          <a:xfrm>
            <a:off x="4034680" y="5150247"/>
            <a:ext cx="13641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EC1B660-6F07-3243-8FEA-49A0A9C8BD36}"/>
              </a:ext>
            </a:extLst>
          </p:cNvPr>
          <p:cNvCxnSpPr>
            <a:cxnSpLocks/>
          </p:cNvCxnSpPr>
          <p:nvPr/>
        </p:nvCxnSpPr>
        <p:spPr>
          <a:xfrm flipH="1" flipV="1">
            <a:off x="7364639" y="5133792"/>
            <a:ext cx="120812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5AED442-76B6-2643-9560-8C4B9DF4BFC7}"/>
              </a:ext>
            </a:extLst>
          </p:cNvPr>
          <p:cNvSpPr txBox="1"/>
          <p:nvPr/>
        </p:nvSpPr>
        <p:spPr>
          <a:xfrm>
            <a:off x="4358798" y="4853440"/>
            <a:ext cx="958712" cy="338554"/>
          </a:xfrm>
          <a:prstGeom prst="rect">
            <a:avLst/>
          </a:prstGeom>
          <a:noFill/>
        </p:spPr>
        <p:txBody>
          <a:bodyPr wrap="square" rtlCol="0">
            <a:spAutoFit/>
          </a:bodyPr>
          <a:lstStyle/>
          <a:p>
            <a:r>
              <a:rPr lang="en-US" sz="1600" dirty="0"/>
              <a:t>Push</a:t>
            </a:r>
          </a:p>
        </p:txBody>
      </p:sp>
      <p:sp>
        <p:nvSpPr>
          <p:cNvPr id="54" name="TextBox 53">
            <a:extLst>
              <a:ext uri="{FF2B5EF4-FFF2-40B4-BE49-F238E27FC236}">
                <a16:creationId xmlns:a16="http://schemas.microsoft.com/office/drawing/2014/main" id="{37288F9E-670B-7743-BB65-F90467A36E08}"/>
              </a:ext>
            </a:extLst>
          </p:cNvPr>
          <p:cNvSpPr txBox="1"/>
          <p:nvPr/>
        </p:nvSpPr>
        <p:spPr>
          <a:xfrm>
            <a:off x="7716654" y="4826250"/>
            <a:ext cx="958712" cy="338554"/>
          </a:xfrm>
          <a:prstGeom prst="rect">
            <a:avLst/>
          </a:prstGeom>
          <a:noFill/>
        </p:spPr>
        <p:txBody>
          <a:bodyPr wrap="square" rtlCol="0">
            <a:spAutoFit/>
          </a:bodyPr>
          <a:lstStyle/>
          <a:p>
            <a:r>
              <a:rPr lang="en-US" sz="1600" dirty="0"/>
              <a:t>Push</a:t>
            </a:r>
          </a:p>
        </p:txBody>
      </p:sp>
      <p:sp>
        <p:nvSpPr>
          <p:cNvPr id="55" name="TextBox 54">
            <a:extLst>
              <a:ext uri="{FF2B5EF4-FFF2-40B4-BE49-F238E27FC236}">
                <a16:creationId xmlns:a16="http://schemas.microsoft.com/office/drawing/2014/main" id="{5BA42FDB-237A-144B-B644-0654F3E8C66B}"/>
              </a:ext>
            </a:extLst>
          </p:cNvPr>
          <p:cNvSpPr txBox="1"/>
          <p:nvPr/>
        </p:nvSpPr>
        <p:spPr>
          <a:xfrm>
            <a:off x="2433323" y="4835691"/>
            <a:ext cx="958712" cy="338554"/>
          </a:xfrm>
          <a:prstGeom prst="rect">
            <a:avLst/>
          </a:prstGeom>
          <a:noFill/>
        </p:spPr>
        <p:txBody>
          <a:bodyPr wrap="square" rtlCol="0">
            <a:spAutoFit/>
          </a:bodyPr>
          <a:lstStyle/>
          <a:p>
            <a:r>
              <a:rPr lang="en-US" sz="1600" dirty="0"/>
              <a:t>Commit</a:t>
            </a:r>
          </a:p>
        </p:txBody>
      </p:sp>
      <p:sp>
        <p:nvSpPr>
          <p:cNvPr id="56" name="TextBox 55">
            <a:extLst>
              <a:ext uri="{FF2B5EF4-FFF2-40B4-BE49-F238E27FC236}">
                <a16:creationId xmlns:a16="http://schemas.microsoft.com/office/drawing/2014/main" id="{EE9EC77C-7BB9-B340-8F30-849924A2556B}"/>
              </a:ext>
            </a:extLst>
          </p:cNvPr>
          <p:cNvSpPr txBox="1"/>
          <p:nvPr/>
        </p:nvSpPr>
        <p:spPr>
          <a:xfrm>
            <a:off x="2492854" y="5435746"/>
            <a:ext cx="958712" cy="338554"/>
          </a:xfrm>
          <a:prstGeom prst="rect">
            <a:avLst/>
          </a:prstGeom>
          <a:noFill/>
        </p:spPr>
        <p:txBody>
          <a:bodyPr wrap="square" rtlCol="0">
            <a:spAutoFit/>
          </a:bodyPr>
          <a:lstStyle/>
          <a:p>
            <a:r>
              <a:rPr lang="en-US" sz="1600" dirty="0"/>
              <a:t>Update</a:t>
            </a:r>
          </a:p>
        </p:txBody>
      </p:sp>
      <p:sp>
        <p:nvSpPr>
          <p:cNvPr id="52" name="TextBox 51">
            <a:extLst>
              <a:ext uri="{FF2B5EF4-FFF2-40B4-BE49-F238E27FC236}">
                <a16:creationId xmlns:a16="http://schemas.microsoft.com/office/drawing/2014/main" id="{703D2920-15A1-CE46-B1BA-23E77C4B8C39}"/>
              </a:ext>
            </a:extLst>
          </p:cNvPr>
          <p:cNvSpPr txBox="1"/>
          <p:nvPr/>
        </p:nvSpPr>
        <p:spPr>
          <a:xfrm>
            <a:off x="292013" y="154157"/>
            <a:ext cx="3732770" cy="707886"/>
          </a:xfrm>
          <a:prstGeom prst="rect">
            <a:avLst/>
          </a:prstGeom>
          <a:noFill/>
        </p:spPr>
        <p:txBody>
          <a:bodyPr wrap="square" rtlCol="0">
            <a:spAutoFit/>
          </a:bodyPr>
          <a:lstStyle/>
          <a:p>
            <a:r>
              <a:rPr lang="en-US" sz="4000" dirty="0"/>
              <a:t>Git Workflow</a:t>
            </a:r>
          </a:p>
        </p:txBody>
      </p:sp>
      <p:sp>
        <p:nvSpPr>
          <p:cNvPr id="57" name="TextBox 56">
            <a:extLst>
              <a:ext uri="{FF2B5EF4-FFF2-40B4-BE49-F238E27FC236}">
                <a16:creationId xmlns:a16="http://schemas.microsoft.com/office/drawing/2014/main" id="{59B8A07F-F427-0D47-838E-F1817F0D1B24}"/>
              </a:ext>
            </a:extLst>
          </p:cNvPr>
          <p:cNvSpPr txBox="1"/>
          <p:nvPr/>
        </p:nvSpPr>
        <p:spPr>
          <a:xfrm>
            <a:off x="323077" y="999452"/>
            <a:ext cx="4484936" cy="3139321"/>
          </a:xfrm>
          <a:prstGeom prst="rect">
            <a:avLst/>
          </a:prstGeom>
          <a:solidFill>
            <a:schemeClr val="bg1">
              <a:lumMod val="95000"/>
            </a:schemeClr>
          </a:solidFill>
        </p:spPr>
        <p:txBody>
          <a:bodyPr wrap="square" rtlCol="0">
            <a:spAutoFit/>
          </a:bodyPr>
          <a:lstStyle/>
          <a:p>
            <a:r>
              <a:rPr lang="en-US" dirty="0"/>
              <a:t>Developers maintain working copies of the source code in their local environments. </a:t>
            </a:r>
          </a:p>
          <a:p>
            <a:endParaRPr lang="en-US" dirty="0"/>
          </a:p>
          <a:p>
            <a:r>
              <a:rPr lang="en-US" dirty="0"/>
              <a:t>They can work with local versions of the repository by developing on their working copy and committing changes to the local repository.</a:t>
            </a:r>
          </a:p>
          <a:p>
            <a:endParaRPr lang="en-US" dirty="0"/>
          </a:p>
          <a:p>
            <a:r>
              <a:rPr lang="en-US" dirty="0"/>
              <a:t>When feature is complete, they push to the remote repository which is where the source code resides.</a:t>
            </a:r>
          </a:p>
        </p:txBody>
      </p:sp>
    </p:spTree>
    <p:extLst>
      <p:ext uri="{BB962C8B-B14F-4D97-AF65-F5344CB8AC3E}">
        <p14:creationId xmlns:p14="http://schemas.microsoft.com/office/powerpoint/2010/main" val="235524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703D2920-15A1-CE46-B1BA-23E77C4B8C39}"/>
              </a:ext>
            </a:extLst>
          </p:cNvPr>
          <p:cNvSpPr txBox="1"/>
          <p:nvPr/>
        </p:nvSpPr>
        <p:spPr>
          <a:xfrm>
            <a:off x="292013" y="154157"/>
            <a:ext cx="3732770" cy="707886"/>
          </a:xfrm>
          <a:prstGeom prst="rect">
            <a:avLst/>
          </a:prstGeom>
          <a:noFill/>
        </p:spPr>
        <p:txBody>
          <a:bodyPr wrap="square" rtlCol="0">
            <a:spAutoFit/>
          </a:bodyPr>
          <a:lstStyle/>
          <a:p>
            <a:r>
              <a:rPr lang="en-US" sz="4000" dirty="0"/>
              <a:t>Git Services</a:t>
            </a:r>
          </a:p>
        </p:txBody>
      </p:sp>
      <p:sp>
        <p:nvSpPr>
          <p:cNvPr id="2" name="TextBox 1">
            <a:extLst>
              <a:ext uri="{FF2B5EF4-FFF2-40B4-BE49-F238E27FC236}">
                <a16:creationId xmlns:a16="http://schemas.microsoft.com/office/drawing/2014/main" id="{4AB898A4-00AC-9342-87D4-6F3B7949DABC}"/>
              </a:ext>
            </a:extLst>
          </p:cNvPr>
          <p:cNvSpPr txBox="1"/>
          <p:nvPr/>
        </p:nvSpPr>
        <p:spPr>
          <a:xfrm>
            <a:off x="689113" y="1245704"/>
            <a:ext cx="10031896" cy="2031325"/>
          </a:xfrm>
          <a:prstGeom prst="rect">
            <a:avLst/>
          </a:prstGeom>
          <a:noFill/>
        </p:spPr>
        <p:txBody>
          <a:bodyPr wrap="square" rtlCol="0">
            <a:spAutoFit/>
          </a:bodyPr>
          <a:lstStyle/>
          <a:p>
            <a:r>
              <a:rPr lang="en-US" dirty="0"/>
              <a:t>Examples: </a:t>
            </a:r>
            <a:r>
              <a:rPr lang="en-US" dirty="0" err="1"/>
              <a:t>github</a:t>
            </a:r>
            <a:r>
              <a:rPr lang="en-US" dirty="0"/>
              <a:t>, </a:t>
            </a:r>
            <a:r>
              <a:rPr lang="en-US" dirty="0" err="1"/>
              <a:t>gitlab</a:t>
            </a:r>
            <a:r>
              <a:rPr lang="en-US" dirty="0"/>
              <a:t>, bitbucket</a:t>
            </a:r>
          </a:p>
          <a:p>
            <a:endParaRPr lang="en-US" dirty="0"/>
          </a:p>
          <a:p>
            <a:r>
              <a:rPr lang="en-US" dirty="0"/>
              <a:t>Where projects and source code files are stored as public or private remote repositories. </a:t>
            </a:r>
          </a:p>
          <a:p>
            <a:endParaRPr lang="en-US" dirty="0"/>
          </a:p>
          <a:p>
            <a:r>
              <a:rPr lang="en-US" dirty="0"/>
              <a:t>Hosted via web.</a:t>
            </a:r>
          </a:p>
          <a:p>
            <a:endParaRPr lang="en-US" dirty="0"/>
          </a:p>
          <a:p>
            <a:r>
              <a:rPr lang="en-US" dirty="0"/>
              <a:t>Use git to access files and versions from projects stored in GitHub, for example.</a:t>
            </a:r>
          </a:p>
        </p:txBody>
      </p:sp>
    </p:spTree>
    <p:extLst>
      <p:ext uri="{BB962C8B-B14F-4D97-AF65-F5344CB8AC3E}">
        <p14:creationId xmlns:p14="http://schemas.microsoft.com/office/powerpoint/2010/main" val="177156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703D2920-15A1-CE46-B1BA-23E77C4B8C39}"/>
              </a:ext>
            </a:extLst>
          </p:cNvPr>
          <p:cNvSpPr txBox="1"/>
          <p:nvPr/>
        </p:nvSpPr>
        <p:spPr>
          <a:xfrm>
            <a:off x="292013" y="154157"/>
            <a:ext cx="3732770" cy="707886"/>
          </a:xfrm>
          <a:prstGeom prst="rect">
            <a:avLst/>
          </a:prstGeom>
          <a:noFill/>
        </p:spPr>
        <p:txBody>
          <a:bodyPr wrap="square" rtlCol="0">
            <a:spAutoFit/>
          </a:bodyPr>
          <a:lstStyle/>
          <a:p>
            <a:r>
              <a:rPr lang="en-US" sz="4000" dirty="0"/>
              <a:t>Git Architecture</a:t>
            </a:r>
          </a:p>
        </p:txBody>
      </p:sp>
      <p:sp>
        <p:nvSpPr>
          <p:cNvPr id="3" name="Rounded Rectangle 2">
            <a:extLst>
              <a:ext uri="{FF2B5EF4-FFF2-40B4-BE49-F238E27FC236}">
                <a16:creationId xmlns:a16="http://schemas.microsoft.com/office/drawing/2014/main" id="{56F709E8-F8A3-2146-9019-281374D3C825}"/>
              </a:ext>
            </a:extLst>
          </p:cNvPr>
          <p:cNvSpPr/>
          <p:nvPr/>
        </p:nvSpPr>
        <p:spPr>
          <a:xfrm>
            <a:off x="292013" y="1775790"/>
            <a:ext cx="2226365" cy="662609"/>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Directory</a:t>
            </a:r>
          </a:p>
        </p:txBody>
      </p:sp>
      <p:sp>
        <p:nvSpPr>
          <p:cNvPr id="5" name="Rounded Rectangle 4">
            <a:extLst>
              <a:ext uri="{FF2B5EF4-FFF2-40B4-BE49-F238E27FC236}">
                <a16:creationId xmlns:a16="http://schemas.microsoft.com/office/drawing/2014/main" id="{3629E10D-C5F7-1841-80AD-48B1516612DB}"/>
              </a:ext>
            </a:extLst>
          </p:cNvPr>
          <p:cNvSpPr/>
          <p:nvPr/>
        </p:nvSpPr>
        <p:spPr>
          <a:xfrm>
            <a:off x="2763078" y="1775789"/>
            <a:ext cx="2226365" cy="662609"/>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6" name="Rounded Rectangle 5">
            <a:extLst>
              <a:ext uri="{FF2B5EF4-FFF2-40B4-BE49-F238E27FC236}">
                <a16:creationId xmlns:a16="http://schemas.microsoft.com/office/drawing/2014/main" id="{4E3FE1F4-7F5A-E44E-B25D-61E6F9E22761}"/>
              </a:ext>
            </a:extLst>
          </p:cNvPr>
          <p:cNvSpPr/>
          <p:nvPr/>
        </p:nvSpPr>
        <p:spPr>
          <a:xfrm>
            <a:off x="5234143" y="1775788"/>
            <a:ext cx="2226365" cy="662609"/>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Repository</a:t>
            </a:r>
          </a:p>
        </p:txBody>
      </p:sp>
      <p:sp>
        <p:nvSpPr>
          <p:cNvPr id="7" name="Rounded Rectangle 6">
            <a:extLst>
              <a:ext uri="{FF2B5EF4-FFF2-40B4-BE49-F238E27FC236}">
                <a16:creationId xmlns:a16="http://schemas.microsoft.com/office/drawing/2014/main" id="{E3EEE7EE-0536-F84A-9D15-951C8B82F2B7}"/>
              </a:ext>
            </a:extLst>
          </p:cNvPr>
          <p:cNvSpPr/>
          <p:nvPr/>
        </p:nvSpPr>
        <p:spPr>
          <a:xfrm>
            <a:off x="9521221" y="1775787"/>
            <a:ext cx="2226365" cy="66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Repository</a:t>
            </a:r>
          </a:p>
        </p:txBody>
      </p:sp>
      <p:sp>
        <p:nvSpPr>
          <p:cNvPr id="4" name="Rounded Rectangle 3">
            <a:extLst>
              <a:ext uri="{FF2B5EF4-FFF2-40B4-BE49-F238E27FC236}">
                <a16:creationId xmlns:a16="http://schemas.microsoft.com/office/drawing/2014/main" id="{687432A8-8A00-0A4A-8CAD-DE5406FFDCB0}"/>
              </a:ext>
            </a:extLst>
          </p:cNvPr>
          <p:cNvSpPr/>
          <p:nvPr/>
        </p:nvSpPr>
        <p:spPr>
          <a:xfrm>
            <a:off x="292013" y="1272209"/>
            <a:ext cx="7168495" cy="384313"/>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Occurs on your local machine</a:t>
            </a:r>
          </a:p>
        </p:txBody>
      </p:sp>
      <p:sp>
        <p:nvSpPr>
          <p:cNvPr id="9" name="Rounded Rectangle 8">
            <a:extLst>
              <a:ext uri="{FF2B5EF4-FFF2-40B4-BE49-F238E27FC236}">
                <a16:creationId xmlns:a16="http://schemas.microsoft.com/office/drawing/2014/main" id="{15C2E608-E4CC-AF42-A095-D76EAECFDCE3}"/>
              </a:ext>
            </a:extLst>
          </p:cNvPr>
          <p:cNvSpPr/>
          <p:nvPr/>
        </p:nvSpPr>
        <p:spPr>
          <a:xfrm>
            <a:off x="9521221" y="1272208"/>
            <a:ext cx="2226365" cy="384313"/>
          </a:xfrm>
          <a:prstGeom prst="round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Git Service (GitHub)</a:t>
            </a:r>
          </a:p>
        </p:txBody>
      </p:sp>
      <p:sp>
        <p:nvSpPr>
          <p:cNvPr id="8" name="Right Arrow 7">
            <a:extLst>
              <a:ext uri="{FF2B5EF4-FFF2-40B4-BE49-F238E27FC236}">
                <a16:creationId xmlns:a16="http://schemas.microsoft.com/office/drawing/2014/main" id="{F6460E36-5370-5148-BEC8-97153CA19C0A}"/>
              </a:ext>
            </a:extLst>
          </p:cNvPr>
          <p:cNvSpPr/>
          <p:nvPr/>
        </p:nvSpPr>
        <p:spPr>
          <a:xfrm>
            <a:off x="1709530" y="2802834"/>
            <a:ext cx="1908313" cy="516835"/>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git add</a:t>
            </a:r>
          </a:p>
        </p:txBody>
      </p:sp>
      <p:sp>
        <p:nvSpPr>
          <p:cNvPr id="11" name="Right Arrow 10">
            <a:extLst>
              <a:ext uri="{FF2B5EF4-FFF2-40B4-BE49-F238E27FC236}">
                <a16:creationId xmlns:a16="http://schemas.microsoft.com/office/drawing/2014/main" id="{E6BC9C52-AB88-834B-B759-326D4E947303}"/>
              </a:ext>
            </a:extLst>
          </p:cNvPr>
          <p:cNvSpPr/>
          <p:nvPr/>
        </p:nvSpPr>
        <p:spPr>
          <a:xfrm>
            <a:off x="4279986" y="3061251"/>
            <a:ext cx="1908313" cy="516835"/>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git commit</a:t>
            </a:r>
          </a:p>
        </p:txBody>
      </p:sp>
      <p:sp>
        <p:nvSpPr>
          <p:cNvPr id="12" name="Right Arrow 11">
            <a:extLst>
              <a:ext uri="{FF2B5EF4-FFF2-40B4-BE49-F238E27FC236}">
                <a16:creationId xmlns:a16="http://schemas.microsoft.com/office/drawing/2014/main" id="{68A89104-CC78-0344-9161-EC8160382ECD}"/>
              </a:ext>
            </a:extLst>
          </p:cNvPr>
          <p:cNvSpPr/>
          <p:nvPr/>
        </p:nvSpPr>
        <p:spPr>
          <a:xfrm>
            <a:off x="6506351" y="3578086"/>
            <a:ext cx="4280919" cy="516835"/>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git push</a:t>
            </a:r>
          </a:p>
        </p:txBody>
      </p:sp>
      <p:sp>
        <p:nvSpPr>
          <p:cNvPr id="13" name="Right Arrow 12">
            <a:extLst>
              <a:ext uri="{FF2B5EF4-FFF2-40B4-BE49-F238E27FC236}">
                <a16:creationId xmlns:a16="http://schemas.microsoft.com/office/drawing/2014/main" id="{279D9578-F7B0-3149-9FF2-5266AF9C678D}"/>
              </a:ext>
            </a:extLst>
          </p:cNvPr>
          <p:cNvSpPr/>
          <p:nvPr/>
        </p:nvSpPr>
        <p:spPr>
          <a:xfrm flipH="1">
            <a:off x="6506351" y="4161186"/>
            <a:ext cx="4280919" cy="516835"/>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git pull</a:t>
            </a:r>
          </a:p>
        </p:txBody>
      </p:sp>
      <p:sp>
        <p:nvSpPr>
          <p:cNvPr id="14" name="Right Arrow 13">
            <a:extLst>
              <a:ext uri="{FF2B5EF4-FFF2-40B4-BE49-F238E27FC236}">
                <a16:creationId xmlns:a16="http://schemas.microsoft.com/office/drawing/2014/main" id="{2B410992-15BF-7D46-9D9C-1C9B0277193E}"/>
              </a:ext>
            </a:extLst>
          </p:cNvPr>
          <p:cNvSpPr/>
          <p:nvPr/>
        </p:nvSpPr>
        <p:spPr>
          <a:xfrm flipH="1">
            <a:off x="1709529" y="4744286"/>
            <a:ext cx="4796821" cy="516835"/>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git checkout</a:t>
            </a:r>
          </a:p>
        </p:txBody>
      </p:sp>
    </p:spTree>
    <p:extLst>
      <p:ext uri="{BB962C8B-B14F-4D97-AF65-F5344CB8AC3E}">
        <p14:creationId xmlns:p14="http://schemas.microsoft.com/office/powerpoint/2010/main" val="151862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703D2920-15A1-CE46-B1BA-23E77C4B8C39}"/>
              </a:ext>
            </a:extLst>
          </p:cNvPr>
          <p:cNvSpPr txBox="1"/>
          <p:nvPr/>
        </p:nvSpPr>
        <p:spPr>
          <a:xfrm>
            <a:off x="292013" y="154157"/>
            <a:ext cx="3732770" cy="707886"/>
          </a:xfrm>
          <a:prstGeom prst="rect">
            <a:avLst/>
          </a:prstGeom>
          <a:noFill/>
        </p:spPr>
        <p:txBody>
          <a:bodyPr wrap="square" rtlCol="0">
            <a:spAutoFit/>
          </a:bodyPr>
          <a:lstStyle/>
          <a:p>
            <a:r>
              <a:rPr lang="en-US" sz="4000" dirty="0"/>
              <a:t>Git Concepts</a:t>
            </a:r>
          </a:p>
        </p:txBody>
      </p:sp>
      <p:sp>
        <p:nvSpPr>
          <p:cNvPr id="2" name="TextBox 1">
            <a:extLst>
              <a:ext uri="{FF2B5EF4-FFF2-40B4-BE49-F238E27FC236}">
                <a16:creationId xmlns:a16="http://schemas.microsoft.com/office/drawing/2014/main" id="{BBF7C4FE-D769-DD41-9DBC-4F7770787D0A}"/>
              </a:ext>
            </a:extLst>
          </p:cNvPr>
          <p:cNvSpPr txBox="1"/>
          <p:nvPr/>
        </p:nvSpPr>
        <p:spPr>
          <a:xfrm>
            <a:off x="927652" y="1258957"/>
            <a:ext cx="10310191" cy="3416320"/>
          </a:xfrm>
          <a:prstGeom prst="rect">
            <a:avLst/>
          </a:prstGeom>
          <a:noFill/>
        </p:spPr>
        <p:txBody>
          <a:bodyPr wrap="square" rtlCol="0">
            <a:spAutoFit/>
          </a:bodyPr>
          <a:lstStyle/>
          <a:p>
            <a:r>
              <a:rPr lang="en-US" b="1" dirty="0"/>
              <a:t>Fork</a:t>
            </a:r>
            <a:r>
              <a:rPr lang="en-US" dirty="0"/>
              <a:t>: Create a copy of the project but associate a new team around it to create a separate project altogether</a:t>
            </a:r>
          </a:p>
          <a:p>
            <a:endParaRPr lang="en-US" dirty="0"/>
          </a:p>
          <a:p>
            <a:r>
              <a:rPr lang="en-US" b="1" dirty="0"/>
              <a:t>Clone</a:t>
            </a:r>
            <a:r>
              <a:rPr lang="en-US" dirty="0"/>
              <a:t>: Downloading an exact copy of the code with all the same security and access rights</a:t>
            </a:r>
          </a:p>
          <a:p>
            <a:endParaRPr lang="en-US" dirty="0"/>
          </a:p>
          <a:p>
            <a:r>
              <a:rPr lang="en-US" b="1" dirty="0"/>
              <a:t>Branch</a:t>
            </a:r>
            <a:r>
              <a:rPr lang="en-US" dirty="0"/>
              <a:t>: A contained area of the repo to develop features on (the main source </a:t>
            </a:r>
          </a:p>
          <a:p>
            <a:r>
              <a:rPr lang="en-US" dirty="0"/>
              <a:t>code sits on the “master” branch). When ready, a branch can be merged back </a:t>
            </a:r>
          </a:p>
          <a:p>
            <a:r>
              <a:rPr lang="en-US" dirty="0"/>
              <a:t>in with the main branch.</a:t>
            </a:r>
          </a:p>
          <a:p>
            <a:endParaRPr lang="en-US" dirty="0"/>
          </a:p>
          <a:p>
            <a:endParaRPr lang="en-US" dirty="0"/>
          </a:p>
          <a:p>
            <a:endParaRPr lang="en-US" dirty="0"/>
          </a:p>
          <a:p>
            <a:r>
              <a:rPr lang="en-US" b="1" dirty="0"/>
              <a:t>Pull from Remote</a:t>
            </a:r>
            <a:r>
              <a:rPr lang="en-US" dirty="0"/>
              <a:t>: Pull in any changes that have been made to the remote repository into your local repository. If there is no change, it will say so otherwise it will pull in and merge the changes.</a:t>
            </a:r>
            <a:endParaRPr lang="en-US" b="1" dirty="0"/>
          </a:p>
        </p:txBody>
      </p:sp>
      <p:pic>
        <p:nvPicPr>
          <p:cNvPr id="4100" name="Picture 4" descr="Git Branches: List, Create, Switch to, Merge, Push, &amp;amp; Delete">
            <a:extLst>
              <a:ext uri="{FF2B5EF4-FFF2-40B4-BE49-F238E27FC236}">
                <a16:creationId xmlns:a16="http://schemas.microsoft.com/office/drawing/2014/main" id="{83F1CFDA-6680-EE4F-9616-3B5DB70E2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775" y="2411324"/>
            <a:ext cx="2851335" cy="146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95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B14CB8-BFE5-C347-A04A-F32DF9D46C89}"/>
              </a:ext>
            </a:extLst>
          </p:cNvPr>
          <p:cNvSpPr txBox="1"/>
          <p:nvPr/>
        </p:nvSpPr>
        <p:spPr>
          <a:xfrm>
            <a:off x="292013" y="154157"/>
            <a:ext cx="3732770" cy="707886"/>
          </a:xfrm>
          <a:prstGeom prst="rect">
            <a:avLst/>
          </a:prstGeom>
          <a:noFill/>
        </p:spPr>
        <p:txBody>
          <a:bodyPr wrap="square" rtlCol="0">
            <a:spAutoFit/>
          </a:bodyPr>
          <a:lstStyle/>
          <a:p>
            <a:r>
              <a:rPr lang="en-US" sz="4000" dirty="0"/>
              <a:t>Git Commands</a:t>
            </a:r>
          </a:p>
        </p:txBody>
      </p:sp>
      <p:sp>
        <p:nvSpPr>
          <p:cNvPr id="7" name="TextBox 6">
            <a:extLst>
              <a:ext uri="{FF2B5EF4-FFF2-40B4-BE49-F238E27FC236}">
                <a16:creationId xmlns:a16="http://schemas.microsoft.com/office/drawing/2014/main" id="{9107358F-95BB-7545-B64D-6A835E1BA388}"/>
              </a:ext>
            </a:extLst>
          </p:cNvPr>
          <p:cNvSpPr txBox="1"/>
          <p:nvPr/>
        </p:nvSpPr>
        <p:spPr>
          <a:xfrm>
            <a:off x="569843" y="1020417"/>
            <a:ext cx="5461603" cy="4247317"/>
          </a:xfrm>
          <a:prstGeom prst="rect">
            <a:avLst/>
          </a:prstGeom>
          <a:solidFill>
            <a:schemeClr val="bg1">
              <a:lumMod val="95000"/>
            </a:schemeClr>
          </a:solidFill>
        </p:spPr>
        <p:txBody>
          <a:bodyPr wrap="square" rtlCol="0">
            <a:spAutoFit/>
          </a:bodyPr>
          <a:lstStyle/>
          <a:p>
            <a:r>
              <a:rPr lang="en-US" dirty="0"/>
              <a:t>$ git </a:t>
            </a:r>
            <a:r>
              <a:rPr lang="en-US" dirty="0" err="1"/>
              <a:t>init</a:t>
            </a:r>
            <a:endParaRPr lang="en-US" dirty="0"/>
          </a:p>
          <a:p>
            <a:r>
              <a:rPr lang="en-US" dirty="0"/>
              <a:t>$ git status</a:t>
            </a:r>
          </a:p>
          <a:p>
            <a:r>
              <a:rPr lang="en-US" dirty="0"/>
              <a:t>$ git add / $ git add . </a:t>
            </a:r>
          </a:p>
          <a:p>
            <a:r>
              <a:rPr lang="en-US" dirty="0"/>
              <a:t>$ git commit -m “commit message”</a:t>
            </a:r>
          </a:p>
          <a:p>
            <a:r>
              <a:rPr lang="en-US" dirty="0"/>
              <a:t>$ git log</a:t>
            </a:r>
          </a:p>
          <a:p>
            <a:r>
              <a:rPr lang="en-US" dirty="0"/>
              <a:t>$ git diff</a:t>
            </a:r>
          </a:p>
          <a:p>
            <a:r>
              <a:rPr lang="en-US" dirty="0"/>
              <a:t>$ git push origin &lt;branch name&gt;</a:t>
            </a:r>
          </a:p>
          <a:p>
            <a:r>
              <a:rPr lang="en-US" dirty="0"/>
              <a:t>$ git config --global </a:t>
            </a:r>
            <a:r>
              <a:rPr lang="en-US" dirty="0" err="1"/>
              <a:t>user.name</a:t>
            </a:r>
            <a:r>
              <a:rPr lang="en-US" dirty="0"/>
              <a:t> “username”</a:t>
            </a:r>
          </a:p>
          <a:p>
            <a:r>
              <a:rPr lang="en-US" dirty="0"/>
              <a:t>$ git config --global </a:t>
            </a:r>
            <a:r>
              <a:rPr lang="en-US" dirty="0" err="1"/>
              <a:t>user.email</a:t>
            </a:r>
            <a:r>
              <a:rPr lang="en-US" dirty="0"/>
              <a:t> </a:t>
            </a:r>
            <a:r>
              <a:rPr lang="en-US" dirty="0" err="1"/>
              <a:t>email@gmail.com</a:t>
            </a:r>
            <a:endParaRPr lang="en-US" dirty="0"/>
          </a:p>
          <a:p>
            <a:r>
              <a:rPr lang="en-US" dirty="0"/>
              <a:t>$ git clone &lt;repo clone </a:t>
            </a:r>
            <a:r>
              <a:rPr lang="en-US" dirty="0" err="1"/>
              <a:t>url</a:t>
            </a:r>
            <a:r>
              <a:rPr lang="en-US" dirty="0"/>
              <a:t>&gt;</a:t>
            </a:r>
          </a:p>
          <a:p>
            <a:r>
              <a:rPr lang="en-US" dirty="0"/>
              <a:t>$ git remote add origin &lt;server&gt;</a:t>
            </a:r>
          </a:p>
          <a:p>
            <a:r>
              <a:rPr lang="en-US" dirty="0"/>
              <a:t>$ git branch &lt;branch name&gt;</a:t>
            </a:r>
          </a:p>
          <a:p>
            <a:r>
              <a:rPr lang="en-US" dirty="0"/>
              <a:t>$ git checkout &lt;branch name&gt;</a:t>
            </a:r>
          </a:p>
          <a:p>
            <a:r>
              <a:rPr lang="en-US" dirty="0"/>
              <a:t>$ git merge &lt;branch name&gt;</a:t>
            </a:r>
          </a:p>
          <a:p>
            <a:r>
              <a:rPr lang="en-US" dirty="0"/>
              <a:t>$ git rebase</a:t>
            </a:r>
          </a:p>
        </p:txBody>
      </p:sp>
      <p:sp>
        <p:nvSpPr>
          <p:cNvPr id="9" name="TextBox 8">
            <a:extLst>
              <a:ext uri="{FF2B5EF4-FFF2-40B4-BE49-F238E27FC236}">
                <a16:creationId xmlns:a16="http://schemas.microsoft.com/office/drawing/2014/main" id="{ECBEE02E-2904-C944-8896-1AD71D180FB0}"/>
              </a:ext>
            </a:extLst>
          </p:cNvPr>
          <p:cNvSpPr txBox="1"/>
          <p:nvPr/>
        </p:nvSpPr>
        <p:spPr>
          <a:xfrm>
            <a:off x="6031446" y="1020417"/>
            <a:ext cx="5590711" cy="4247317"/>
          </a:xfrm>
          <a:prstGeom prst="rect">
            <a:avLst/>
          </a:prstGeom>
          <a:noFill/>
          <a:ln>
            <a:solidFill>
              <a:schemeClr val="bg1">
                <a:lumMod val="95000"/>
              </a:schemeClr>
            </a:solidFill>
          </a:ln>
        </p:spPr>
        <p:txBody>
          <a:bodyPr wrap="square" rtlCol="0">
            <a:spAutoFit/>
          </a:bodyPr>
          <a:lstStyle/>
          <a:p>
            <a:r>
              <a:rPr lang="en-US" dirty="0"/>
              <a:t>Initializes a local Git Repository</a:t>
            </a:r>
          </a:p>
          <a:p>
            <a:r>
              <a:rPr lang="en-US" dirty="0"/>
              <a:t>Check status of current repo and files with changes</a:t>
            </a:r>
          </a:p>
          <a:p>
            <a:r>
              <a:rPr lang="en-US" dirty="0"/>
              <a:t>Add one or more files to staging area</a:t>
            </a:r>
          </a:p>
          <a:p>
            <a:r>
              <a:rPr lang="en-US" dirty="0"/>
              <a:t>Commit changes to head of local repository</a:t>
            </a:r>
          </a:p>
          <a:p>
            <a:r>
              <a:rPr lang="en-US" dirty="0"/>
              <a:t>Provides a list of all the commits made on your branch</a:t>
            </a:r>
          </a:p>
          <a:p>
            <a:r>
              <a:rPr lang="en-US" dirty="0"/>
              <a:t>View changes made to file</a:t>
            </a:r>
          </a:p>
          <a:p>
            <a:r>
              <a:rPr lang="en-US" dirty="0"/>
              <a:t>Push branch to remote repository</a:t>
            </a:r>
          </a:p>
          <a:p>
            <a:r>
              <a:rPr lang="en-US" dirty="0"/>
              <a:t>Configuring author name</a:t>
            </a:r>
          </a:p>
          <a:p>
            <a:r>
              <a:rPr lang="en-US" dirty="0"/>
              <a:t>Configuring author email</a:t>
            </a:r>
          </a:p>
          <a:p>
            <a:r>
              <a:rPr lang="en-US" dirty="0"/>
              <a:t>Create a clone of remote source code</a:t>
            </a:r>
          </a:p>
          <a:p>
            <a:r>
              <a:rPr lang="en-US" dirty="0"/>
              <a:t>Connect local repository to remote server</a:t>
            </a:r>
          </a:p>
          <a:p>
            <a:r>
              <a:rPr lang="en-US" dirty="0"/>
              <a:t>Create a new branch</a:t>
            </a:r>
          </a:p>
          <a:p>
            <a:r>
              <a:rPr lang="en-US" dirty="0"/>
              <a:t>Switch from one branch to another</a:t>
            </a:r>
          </a:p>
          <a:p>
            <a:r>
              <a:rPr lang="en-US" dirty="0"/>
              <a:t>Merge a branch into the active branch</a:t>
            </a:r>
          </a:p>
          <a:p>
            <a:r>
              <a:rPr lang="en-US" dirty="0"/>
              <a:t>Reapply commits on top of another base tip</a:t>
            </a:r>
          </a:p>
        </p:txBody>
      </p:sp>
    </p:spTree>
    <p:extLst>
      <p:ext uri="{BB962C8B-B14F-4D97-AF65-F5344CB8AC3E}">
        <p14:creationId xmlns:p14="http://schemas.microsoft.com/office/powerpoint/2010/main" val="65694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530</Words>
  <Application>Microsoft Macintosh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Brandon Kessler (Annalect)</dc:creator>
  <cp:lastModifiedBy>Brandon Kessler (Annalect)</cp:lastModifiedBy>
  <cp:revision>8</cp:revision>
  <dcterms:created xsi:type="dcterms:W3CDTF">2021-12-26T19:43:45Z</dcterms:created>
  <dcterms:modified xsi:type="dcterms:W3CDTF">2021-12-26T20:41:21Z</dcterms:modified>
</cp:coreProperties>
</file>